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2"/>
  </p:notesMasterIdLst>
  <p:sldIdLst>
    <p:sldId id="256" r:id="rId3"/>
    <p:sldId id="260" r:id="rId4"/>
    <p:sldId id="296" r:id="rId5"/>
    <p:sldId id="261" r:id="rId6"/>
    <p:sldId id="262" r:id="rId7"/>
    <p:sldId id="263" r:id="rId8"/>
    <p:sldId id="264" r:id="rId9"/>
    <p:sldId id="272" r:id="rId10"/>
    <p:sldId id="271" r:id="rId11"/>
    <p:sldId id="270" r:id="rId12"/>
    <p:sldId id="269" r:id="rId13"/>
    <p:sldId id="268" r:id="rId14"/>
    <p:sldId id="267" r:id="rId15"/>
    <p:sldId id="266" r:id="rId16"/>
    <p:sldId id="265" r:id="rId17"/>
    <p:sldId id="274" r:id="rId18"/>
    <p:sldId id="275" r:id="rId19"/>
    <p:sldId id="276" r:id="rId20"/>
    <p:sldId id="344" r:id="rId21"/>
    <p:sldId id="277" r:id="rId22"/>
    <p:sldId id="345" r:id="rId23"/>
    <p:sldId id="346" r:id="rId24"/>
    <p:sldId id="347" r:id="rId25"/>
    <p:sldId id="259" r:id="rId26"/>
    <p:sldId id="278" r:id="rId27"/>
    <p:sldId id="349" r:id="rId28"/>
    <p:sldId id="350" r:id="rId29"/>
    <p:sldId id="279" r:id="rId30"/>
    <p:sldId id="351" r:id="rId31"/>
    <p:sldId id="352" r:id="rId32"/>
    <p:sldId id="353" r:id="rId33"/>
    <p:sldId id="281" r:id="rId34"/>
    <p:sldId id="292" r:id="rId35"/>
    <p:sldId id="290" r:id="rId36"/>
    <p:sldId id="291" r:id="rId37"/>
    <p:sldId id="293" r:id="rId38"/>
    <p:sldId id="294" r:id="rId39"/>
    <p:sldId id="295" r:id="rId40"/>
    <p:sldId id="283" r:id="rId41"/>
    <p:sldId id="284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286" r:id="rId57"/>
    <p:sldId id="355" r:id="rId58"/>
    <p:sldId id="354" r:id="rId59"/>
    <p:sldId id="287" r:id="rId60"/>
    <p:sldId id="340" r:id="rId61"/>
    <p:sldId id="288" r:id="rId62"/>
    <p:sldId id="356" r:id="rId63"/>
    <p:sldId id="289" r:id="rId64"/>
    <p:sldId id="315" r:id="rId65"/>
    <p:sldId id="314" r:id="rId66"/>
    <p:sldId id="316" r:id="rId67"/>
    <p:sldId id="313" r:id="rId68"/>
    <p:sldId id="317" r:id="rId69"/>
    <p:sldId id="318" r:id="rId70"/>
    <p:sldId id="319" r:id="rId71"/>
    <p:sldId id="320" r:id="rId72"/>
    <p:sldId id="321" r:id="rId73"/>
    <p:sldId id="322" r:id="rId74"/>
    <p:sldId id="285" r:id="rId75"/>
    <p:sldId id="323" r:id="rId76"/>
    <p:sldId id="297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57" r:id="rId87"/>
    <p:sldId id="358" r:id="rId88"/>
    <p:sldId id="359" r:id="rId89"/>
    <p:sldId id="360" r:id="rId90"/>
    <p:sldId id="361" r:id="rId91"/>
    <p:sldId id="362" r:id="rId92"/>
    <p:sldId id="298" r:id="rId93"/>
    <p:sldId id="334" r:id="rId94"/>
    <p:sldId id="335" r:id="rId95"/>
    <p:sldId id="336" r:id="rId96"/>
    <p:sldId id="365" r:id="rId97"/>
    <p:sldId id="366" r:id="rId98"/>
    <p:sldId id="367" r:id="rId99"/>
    <p:sldId id="368" r:id="rId100"/>
    <p:sldId id="369" r:id="rId101"/>
    <p:sldId id="339" r:id="rId102"/>
    <p:sldId id="337" r:id="rId103"/>
    <p:sldId id="338" r:id="rId104"/>
    <p:sldId id="333" r:id="rId105"/>
    <p:sldId id="341" r:id="rId106"/>
    <p:sldId id="342" r:id="rId107"/>
    <p:sldId id="343" r:id="rId108"/>
    <p:sldId id="363" r:id="rId109"/>
    <p:sldId id="364" r:id="rId110"/>
    <p:sldId id="257" r:id="rId1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6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AE9CC-BDE2-4BB9-B33E-CEBCCC6E960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EBAAE-EBA4-4249-974B-36A71D14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7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EBAAE-EBA4-4249-974B-36A71D140CA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1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dam@rokro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mailto:adam@rokro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jp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jp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512" y="188640"/>
            <a:ext cx="880561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</a:t>
            </a:r>
          </a:p>
          <a:p>
            <a:pPr algn="ctr"/>
            <a:r>
              <a:rPr lang="en-US" sz="4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Traveling Salesman Problem,</a:t>
            </a:r>
          </a:p>
          <a:p>
            <a:pPr algn="ctr"/>
            <a:r>
              <a:rPr lang="en-US" sz="4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Genetic Algorithms,</a:t>
            </a:r>
          </a:p>
          <a:p>
            <a:pPr algn="ctr"/>
            <a:r>
              <a:rPr lang="en-US" sz="4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and </a:t>
            </a:r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Ant Colony Optimization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7884" y="4869160"/>
            <a:ext cx="421974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Adam </a:t>
            </a:r>
            <a:r>
              <a:rPr lang="en-US" sz="3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Byerly</a:t>
            </a:r>
            <a:endParaRPr lang="en-US" sz="36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3"/>
              </a:rPr>
              <a:t>adam@rokrol.com</a:t>
            </a:r>
            <a:endParaRPr lang="en-US" sz="36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(309) 369-9257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4152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237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23" y="1340768"/>
            <a:ext cx="6536626" cy="40377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972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35696" y="2132856"/>
                <a:ext cx="6624736" cy="2430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GB" sz="3600" i="1">
                          <a:solidFill>
                            <a:srgbClr val="4F6228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GB" sz="3600" i="1">
                          <a:solidFill>
                            <a:srgbClr val="4F6228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3600" i="1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3600" i="1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GB" sz="3600" i="1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sz="3600" i="1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i="1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3600" i="1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  <m:sup>
                              <m:r>
                                <a:rPr lang="en-GB" sz="3600" i="1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3600" dirty="0" smtClean="0">
                  <a:solidFill>
                    <a:srgbClr val="4F6228"/>
                  </a:solidFill>
                </a:endParaRPr>
              </a:p>
              <a:p>
                <a:endParaRPr lang="en-GB" sz="2000" dirty="0" smtClean="0">
                  <a:solidFill>
                    <a:srgbClr val="4F6228"/>
                  </a:solidFill>
                </a:endParaRPr>
              </a:p>
              <a:p>
                <a:r>
                  <a:rPr lang="en-GB" sz="2000" dirty="0" smtClean="0">
                    <a:solidFill>
                      <a:srgbClr val="4F6228"/>
                    </a:solidFill>
                  </a:rPr>
                  <a:t>where 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4F6228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4F622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solidFill>
                              <a:srgbClr val="4F6228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solidFill>
                              <a:srgbClr val="4F6228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GB" sz="2000" i="1">
                            <a:solidFill>
                              <a:srgbClr val="4F6228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GB" sz="2000" i="1">
                        <a:solidFill>
                          <a:srgbClr val="4F6228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F622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solidFill>
                                      <a:srgbClr val="4F622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solidFill>
                                      <a:srgbClr val="4F6228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4F622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solidFill>
                                          <a:srgbClr val="4F622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solidFill>
                                          <a:srgbClr val="4F622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GB" sz="2000" i="1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GB" sz="2000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ant</m:t>
                            </m:r>
                            <m:r>
                              <a:rPr lang="en-GB" sz="2000" i="1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i="1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000" i="1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uses</m:t>
                            </m:r>
                            <m:r>
                              <a:rPr lang="en-GB" sz="2000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path</m:t>
                            </m:r>
                            <m:r>
                              <a:rPr lang="en-GB" sz="2000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segment</m:t>
                            </m:r>
                            <m:r>
                              <a:rPr lang="en-GB" sz="2000" i="1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i="1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i="1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GB" sz="2000">
                                <a:solidFill>
                                  <a:srgbClr val="4F6228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sz="3600" dirty="0">
                  <a:solidFill>
                    <a:srgbClr val="4F6228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132856"/>
                <a:ext cx="6624736" cy="2430602"/>
              </a:xfrm>
              <a:prstGeom prst="rect">
                <a:avLst/>
              </a:prstGeom>
              <a:blipFill rotWithShape="0">
                <a:blip r:embed="rId3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1063342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Updating the pheromones along the edges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4139952" y="4869160"/>
            <a:ext cx="1538209" cy="401667"/>
          </a:xfrm>
        </p:spPr>
        <p:txBody>
          <a:bodyPr anchor="t"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(Equation 2)</a:t>
            </a:r>
          </a:p>
        </p:txBody>
      </p:sp>
    </p:spTree>
    <p:extLst>
      <p:ext uri="{BB962C8B-B14F-4D97-AF65-F5344CB8AC3E}">
        <p14:creationId xmlns:p14="http://schemas.microsoft.com/office/powerpoint/2010/main" val="16315293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35696" y="2132856"/>
                <a:ext cx="6624736" cy="696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GB" sz="3600" i="1">
                          <a:solidFill>
                            <a:srgbClr val="4F6228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GB" sz="3600" i="1">
                          <a:solidFill>
                            <a:srgbClr val="4F6228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sz="3600" i="1">
                          <a:solidFill>
                            <a:srgbClr val="4F6228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3600" i="1">
                          <a:solidFill>
                            <a:srgbClr val="4F622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rgbClr val="4F6228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132856"/>
                <a:ext cx="6624736" cy="6969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1063342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Evaporating the pheromones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4139952" y="3573706"/>
            <a:ext cx="1538209" cy="401667"/>
          </a:xfrm>
        </p:spPr>
        <p:txBody>
          <a:bodyPr anchor="t"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(Equation 3)</a:t>
            </a:r>
          </a:p>
        </p:txBody>
      </p:sp>
    </p:spTree>
    <p:extLst>
      <p:ext uri="{BB962C8B-B14F-4D97-AF65-F5344CB8AC3E}">
        <p14:creationId xmlns:p14="http://schemas.microsoft.com/office/powerpoint/2010/main" val="287307263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348880"/>
            <a:ext cx="3816423" cy="40910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1495390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Obstacles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What makes all of this non-trivial (i.e. not a straight line) and what allows for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it to naturally model the TSP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831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3511614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Extensions to ACO</a:t>
            </a:r>
          </a:p>
        </p:txBody>
      </p:sp>
    </p:spTree>
    <p:extLst>
      <p:ext uri="{BB962C8B-B14F-4D97-AF65-F5344CB8AC3E}">
        <p14:creationId xmlns:p14="http://schemas.microsoft.com/office/powerpoint/2010/main" val="27199145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3511614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Extensions to ACO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Ant Colony System (ACS) – introduced q0, which is a percentage (often 10%) chance, at any step, to bypass the probabilistic equation 1 for choosing the next city, and instead go directly to the city closest to the current one.</a:t>
            </a:r>
          </a:p>
        </p:txBody>
      </p:sp>
    </p:spTree>
    <p:extLst>
      <p:ext uri="{BB962C8B-B14F-4D97-AF65-F5344CB8AC3E}">
        <p14:creationId xmlns:p14="http://schemas.microsoft.com/office/powerpoint/2010/main" val="263146178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4663742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Extensions to ACO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Ant Colony System (ACS) – introduced q0, which is a percentage (often 10%) chance, at any step, to bypass the probabilistic equation 1 for choosing the next city, and instead go directly to the city closest to the current 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Max-Min Ant 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System (MMAS) –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introduced maximum and minimum values for the pheromone trails along all edges.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i="1" dirty="0" smtClean="0">
                <a:latin typeface="Arial" pitchFamily="34" charset="0"/>
                <a:cs typeface="Arial" pitchFamily="34" charset="0"/>
              </a:rPr>
              <a:t>(both introduced in 1996)</a:t>
            </a:r>
          </a:p>
        </p:txBody>
      </p:sp>
    </p:spTree>
    <p:extLst>
      <p:ext uri="{BB962C8B-B14F-4D97-AF65-F5344CB8AC3E}">
        <p14:creationId xmlns:p14="http://schemas.microsoft.com/office/powerpoint/2010/main" val="33137990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4663742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Interestingly…</a:t>
            </a: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Theoretically, but not practically at this point, in 2002 it was proven that certain ACO algorithms (including the ACS and MMAS extensions) will eventually converge to the true optimal value.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Unfortunately, there is no way to predict how long that will take (yet)…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683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4663742"/>
          </a:xfrm>
        </p:spPr>
        <p:txBody>
          <a:bodyPr anchor="t"/>
          <a:lstStyle/>
          <a:p>
            <a:r>
              <a:rPr lang="en-US" altLang="ko-KR" sz="7200" dirty="0" smtClean="0">
                <a:latin typeface="Arial" pitchFamily="34" charset="0"/>
                <a:cs typeface="Arial" pitchFamily="34" charset="0"/>
              </a:rPr>
              <a:t>Questions?</a:t>
            </a:r>
            <a:endParaRPr lang="en-US" altLang="ko-KR" sz="6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96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31640" y="1988840"/>
            <a:ext cx="669927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Thanks!</a:t>
            </a:r>
            <a:endParaRPr lang="en-US" sz="13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07884" y="4869160"/>
            <a:ext cx="421974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Adam </a:t>
            </a:r>
            <a:r>
              <a:rPr lang="en-US" sz="3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Byerly</a:t>
            </a:r>
            <a:endParaRPr lang="en-US" sz="36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3"/>
              </a:rPr>
              <a:t>adam@rokrol.com</a:t>
            </a:r>
            <a:endParaRPr lang="en-US" sz="36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(309) 369-9257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4152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8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4152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2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4152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7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4152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0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</p:spPr>
        <p:txBody>
          <a:bodyPr/>
          <a:lstStyle/>
          <a:p>
            <a:r>
              <a:rPr lang="en-US" altLang="ko-KR" sz="2800" dirty="0">
                <a:latin typeface="Arial" pitchFamily="34" charset="0"/>
                <a:cs typeface="Arial" pitchFamily="34" charset="0"/>
              </a:rPr>
              <a:t>T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he number of edges grows fast!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4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</p:spPr>
        <p:txBody>
          <a:bodyPr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ko-KR" sz="2800" dirty="0">
                <a:latin typeface="Arial" pitchFamily="34" charset="0"/>
                <a:cs typeface="Arial" pitchFamily="34" charset="0"/>
              </a:rPr>
              <a:t>number of 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edges </a:t>
            </a:r>
            <a:r>
              <a:rPr lang="en-US" altLang="ko-KR" sz="2800" dirty="0">
                <a:latin typeface="Arial" pitchFamily="34" charset="0"/>
                <a:cs typeface="Arial" pitchFamily="34" charset="0"/>
              </a:rPr>
              <a:t>grows fast!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00217" y="3055840"/>
                <a:ext cx="3563989" cy="984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32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217" y="3055840"/>
                <a:ext cx="3563989" cy="9849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3788" y="4401222"/>
                <a:ext cx="9954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2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)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788" y="4401222"/>
                <a:ext cx="995465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27160" r="-23313" b="-46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39752" y="2326076"/>
                <a:ext cx="4528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 is the number of cities:</a:t>
                </a:r>
                <a:endParaRPr lang="en-US" sz="2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326076"/>
                <a:ext cx="452816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172" t="-26667" r="-309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89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1512168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But that’s edges.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number of possible tours the salesman can take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is worse!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19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25061" y="3801444"/>
                <a:ext cx="2552494" cy="731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Symmetric: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20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320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061" y="3801444"/>
                <a:ext cx="2552494" cy="731290"/>
              </a:xfrm>
              <a:prstGeom prst="rect">
                <a:avLst/>
              </a:prstGeom>
              <a:blipFill rotWithShape="0">
                <a:blip r:embed="rId3"/>
                <a:stretch>
                  <a:fillRect l="-6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39355" y="5670455"/>
                <a:ext cx="9239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2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!)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355" y="5670455"/>
                <a:ext cx="923907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25926" r="-25658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03673" y="2996952"/>
                <a:ext cx="326621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 is the number</a:t>
                </a:r>
              </a:p>
              <a:p>
                <a:r>
                  <a:rPr lang="en-US" sz="24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of cities:</a:t>
                </a:r>
                <a:endParaRPr lang="en-US" sz="2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673" y="2996952"/>
                <a:ext cx="3266215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5784" t="-13223" r="-4851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8599" y="4756132"/>
                <a:ext cx="26561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Asymmetric: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599" y="4756132"/>
                <a:ext cx="265617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734" t="-8197" r="-3440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11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1512168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But that’s edges.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number of possible tours the salesman can take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is worse!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06725" y="1105018"/>
                <a:ext cx="59967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# of milliseconds since the big bang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.35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725" y="1105018"/>
                <a:ext cx="5996770" cy="553998"/>
              </a:xfrm>
              <a:prstGeom prst="rect">
                <a:avLst/>
              </a:prstGeom>
              <a:blipFill rotWithShape="0">
                <a:blip r:embed="rId3"/>
                <a:stretch>
                  <a:fillRect l="-2238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0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123728" y="1268760"/>
            <a:ext cx="6912768" cy="936104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TSP is worth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studying because it is a good analog for a broad group of real world problems including planning, logistics, microchip manufacturing, and DNA sequencing [1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].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1"/>
          <p:cNvSpPr>
            <a:spLocks noGrp="1"/>
          </p:cNvSpPr>
          <p:nvPr>
            <p:ph idx="1"/>
          </p:nvPr>
        </p:nvSpPr>
        <p:spPr>
          <a:xfrm>
            <a:off x="2231232" y="2996952"/>
            <a:ext cx="3924944" cy="936104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"...one of the most famous and important combinatorial-optimization problems..."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idx="1"/>
          </p:nvPr>
        </p:nvSpPr>
        <p:spPr>
          <a:xfrm>
            <a:off x="2231232" y="5499373"/>
            <a:ext cx="3600400" cy="936104"/>
          </a:xfrm>
        </p:spPr>
        <p:txBody>
          <a:bodyPr/>
          <a:lstStyle/>
          <a:p>
            <a:r>
              <a:rPr lang="en-US" altLang="ko-KR" sz="1400" dirty="0">
                <a:latin typeface="Arial" pitchFamily="34" charset="0"/>
                <a:cs typeface="Arial" pitchFamily="34" charset="0"/>
              </a:rPr>
              <a:t>[1] Applegate, David L. The Traveling Salesman Problem: A Computational Study. Princeton: Princeton UP, 2006.</a:t>
            </a:r>
          </a:p>
        </p:txBody>
      </p:sp>
    </p:spTree>
    <p:extLst>
      <p:ext uri="{BB962C8B-B14F-4D97-AF65-F5344CB8AC3E}">
        <p14:creationId xmlns:p14="http://schemas.microsoft.com/office/powerpoint/2010/main" val="346090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06725" y="1105018"/>
                <a:ext cx="59967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# of milliseconds since the big bang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.35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# of atoms in the universe </a:t>
                </a:r>
                <a:r>
                  <a:rPr lang="en-US" dirty="0" smtClean="0"/>
                  <a:t>          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725" y="1105018"/>
                <a:ext cx="5996770" cy="553998"/>
              </a:xfrm>
              <a:prstGeom prst="rect">
                <a:avLst/>
              </a:prstGeom>
              <a:blipFill rotWithShape="0">
                <a:blip r:embed="rId3"/>
                <a:stretch>
                  <a:fillRect l="-2238" t="-14286" b="-26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256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06725" y="1105018"/>
                <a:ext cx="59967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# of milliseconds since the big bang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.35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# of atoms in the universe </a:t>
                </a:r>
                <a:r>
                  <a:rPr lang="en-US" dirty="0" smtClean="0"/>
                  <a:t>          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725" y="1105018"/>
                <a:ext cx="5996770" cy="553998"/>
              </a:xfrm>
              <a:prstGeom prst="rect">
                <a:avLst/>
              </a:prstGeom>
              <a:blipFill rotWithShape="0">
                <a:blip r:embed="rId3"/>
                <a:stretch>
                  <a:fillRect l="-2238" t="-14286" b="-26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123728" y="1972806"/>
                <a:ext cx="5543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Cities in U.S. with 500 or more residents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13,509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72806"/>
                <a:ext cx="55431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418" t="-28889" r="-659" b="-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461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06725" y="1105018"/>
                <a:ext cx="59967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# of milliseconds since the big bang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.35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# of atoms in the universe </a:t>
                </a:r>
                <a:r>
                  <a:rPr lang="en-US" dirty="0" smtClean="0"/>
                  <a:t>          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725" y="1105018"/>
                <a:ext cx="5996770" cy="553998"/>
              </a:xfrm>
              <a:prstGeom prst="rect">
                <a:avLst/>
              </a:prstGeom>
              <a:blipFill rotWithShape="0">
                <a:blip r:embed="rId3"/>
                <a:stretch>
                  <a:fillRect l="-2238" t="-14286" b="-26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23728" y="1972806"/>
                <a:ext cx="6152262" cy="557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Cities in U.S. with 500 or more residents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13,509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Possible TSP solutions                      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50,00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72806"/>
                <a:ext cx="6152262" cy="557076"/>
              </a:xfrm>
              <a:prstGeom prst="rect">
                <a:avLst/>
              </a:prstGeom>
              <a:blipFill rotWithShape="0">
                <a:blip r:embed="rId4"/>
                <a:stretch>
                  <a:fillRect l="-2178" t="-14286" r="-693" b="-26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676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81577"/>
              </p:ext>
            </p:extLst>
          </p:nvPr>
        </p:nvGraphicFramePr>
        <p:xfrm>
          <a:off x="1763688" y="3075057"/>
          <a:ext cx="4140200" cy="3360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1003300"/>
                <a:gridCol w="76200"/>
                <a:gridCol w="381000"/>
                <a:gridCol w="2298700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n!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n!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6227020800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87178291200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1307674368000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20922789888000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355687428096000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6402373705728000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5040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121645100408832000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40320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2432902008176640000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362880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1.551121004×10</a:t>
                      </a:r>
                      <a:r>
                        <a:rPr lang="en-US" sz="1600" u="none" strike="noStrike" baseline="30000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3628800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3.041409320×10</a:t>
                      </a:r>
                      <a:r>
                        <a:rPr lang="en-US" sz="1600" u="none" strike="noStrike" baseline="30000">
                          <a:effectLst/>
                        </a:rPr>
                        <a:t>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39916800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1.197857167×10</a:t>
                      </a:r>
                      <a:r>
                        <a:rPr lang="en-US" sz="1600" u="none" strike="noStrike" baseline="30000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06725" y="1105018"/>
                <a:ext cx="59967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# of milliseconds since the big bang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.35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# of atoms in the universe </a:t>
                </a:r>
                <a:r>
                  <a:rPr lang="en-US" dirty="0" smtClean="0"/>
                  <a:t>          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725" y="1105018"/>
                <a:ext cx="5996770" cy="553998"/>
              </a:xfrm>
              <a:prstGeom prst="rect">
                <a:avLst/>
              </a:prstGeom>
              <a:blipFill rotWithShape="0">
                <a:blip r:embed="rId3"/>
                <a:stretch>
                  <a:fillRect l="-2238" t="-14286" b="-26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23728" y="1972806"/>
                <a:ext cx="6152262" cy="557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Cities in U.S. with 500 or more residents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13,509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Possible TSP solutions                      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50,00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72806"/>
                <a:ext cx="6152262" cy="557076"/>
              </a:xfrm>
              <a:prstGeom prst="rect">
                <a:avLst/>
              </a:prstGeom>
              <a:blipFill rotWithShape="0">
                <a:blip r:embed="rId4"/>
                <a:stretch>
                  <a:fillRect l="-2178" t="-14286" r="-693" b="-26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351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It’s Really Hard!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23728" y="1833002"/>
            <a:ext cx="6254352" cy="100811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The optimization problem is NP-Hard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The decision version is NP-Complete</a:t>
            </a:r>
          </a:p>
        </p:txBody>
      </p:sp>
      <p:sp>
        <p:nvSpPr>
          <p:cNvPr id="6" name="Content Placeholder 12"/>
          <p:cNvSpPr txBox="1">
            <a:spLocks/>
          </p:cNvSpPr>
          <p:nvPr/>
        </p:nvSpPr>
        <p:spPr>
          <a:xfrm>
            <a:off x="2134072" y="2745802"/>
            <a:ext cx="4166120" cy="368967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The complexity class is the same:</a:t>
            </a:r>
          </a:p>
          <a:p>
            <a:endParaRPr lang="en-US" altLang="ko-KR" sz="6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symmetric and asymmetric versions</a:t>
            </a:r>
          </a:p>
          <a:p>
            <a:pPr marL="457200" lvl="1" indent="0">
              <a:buNone/>
            </a:pPr>
            <a:endParaRPr lang="en-US" altLang="ko-KR" sz="600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Whether or not the salesman returns to the starting city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123728" y="1268760"/>
            <a:ext cx="6696744" cy="1008112"/>
          </a:xfrm>
        </p:spPr>
        <p:txBody>
          <a:bodyPr anchor="t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There are branch and bound methods that for certain instances of the TSP, we can get a deterministic answer before the end of the universe.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123728" y="2276872"/>
            <a:ext cx="4032448" cy="4158605"/>
          </a:xfrm>
        </p:spPr>
        <p:txBody>
          <a:bodyPr anchor="t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But in general, we cannot solve arbitrary, non-trivial instances of the TSP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52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123728" y="1268760"/>
            <a:ext cx="6696744" cy="1008112"/>
          </a:xfrm>
        </p:spPr>
        <p:txBody>
          <a:bodyPr anchor="t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There are branch and bound methods that for certain instances of the TSP, we can get a deterministic answer before the end of the universe.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123728" y="2276873"/>
            <a:ext cx="4032448" cy="1080120"/>
          </a:xfrm>
        </p:spPr>
        <p:txBody>
          <a:bodyPr anchor="t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But in general, we cannot solve arbitrary, non-trivial instances of the TSP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1"/>
          <p:cNvSpPr>
            <a:spLocks noGrp="1"/>
          </p:cNvSpPr>
          <p:nvPr>
            <p:ph idx="1"/>
          </p:nvPr>
        </p:nvSpPr>
        <p:spPr>
          <a:xfrm>
            <a:off x="2843808" y="3284984"/>
            <a:ext cx="2880320" cy="1080121"/>
          </a:xfrm>
        </p:spPr>
        <p:txBody>
          <a:bodyPr anchor="t"/>
          <a:lstStyle/>
          <a:p>
            <a:r>
              <a:rPr lang="en-US" altLang="ko-KR" i="1" dirty="0">
                <a:latin typeface="Arial" pitchFamily="34" charset="0"/>
                <a:cs typeface="Arial" pitchFamily="34" charset="0"/>
              </a:rPr>
              <a:t>(Unless it turns out that P = NP …the world will get weird in that case…)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30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123728" y="1268760"/>
            <a:ext cx="6696744" cy="1008112"/>
          </a:xfrm>
        </p:spPr>
        <p:txBody>
          <a:bodyPr anchor="t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There are branch and bound methods that for certain instances of the TSP, we can get a deterministic answer before the end of the universe.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123728" y="2276872"/>
            <a:ext cx="4032448" cy="4158605"/>
          </a:xfrm>
        </p:spPr>
        <p:txBody>
          <a:bodyPr anchor="t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But in general, we cannot solve arbitrary, non-trivial instances of the TSP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call this property of a problem “intractability”.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843808" y="3284984"/>
            <a:ext cx="2880320" cy="1080121"/>
          </a:xfrm>
        </p:spPr>
        <p:txBody>
          <a:bodyPr anchor="t"/>
          <a:lstStyle/>
          <a:p>
            <a:r>
              <a:rPr lang="en-US" altLang="ko-KR" i="1" dirty="0">
                <a:latin typeface="Arial" pitchFamily="34" charset="0"/>
                <a:cs typeface="Arial" pitchFamily="34" charset="0"/>
              </a:rPr>
              <a:t>(Unless it turns out that P = NP …the world will get weird in that case…)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036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92179"/>
            <a:ext cx="4766097" cy="305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79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</p:spPr>
        <p:txBody>
          <a:bodyPr anchor="t"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is why we need AI!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7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280160"/>
            <a:ext cx="36671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8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1512168"/>
          </a:xfrm>
        </p:spPr>
        <p:txBody>
          <a:bodyPr anchor="t"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is why we need AI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!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To search a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subset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of, rather than the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entire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solution space.  In an “intelligent” fashion.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735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1512168"/>
          </a:xfrm>
        </p:spPr>
        <p:txBody>
          <a:bodyPr anchor="t"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is why we need AI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!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To search a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subset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of, rather than the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entire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solution space.  In an “intelligent” fashion.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Image result for terminator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97378"/>
            <a:ext cx="3910978" cy="292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797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Artificial Intelligence</a:t>
            </a:r>
            <a:endParaRPr lang="ko-KR" altLang="en-US" sz="3200" dirty="0"/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834189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AI, very informally, is reaching “near optimal” or “good enough” solutions in a “reasonable” amount of time.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Image result for artificial intelligence black and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86856"/>
            <a:ext cx="2847231" cy="16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44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Artificial Intelligence</a:t>
            </a:r>
            <a:endParaRPr lang="ko-KR" altLang="en-US" sz="3200" dirty="0"/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501765"/>
          </a:xfrm>
        </p:spPr>
        <p:txBody>
          <a:bodyPr anchor="t"/>
          <a:lstStyle/>
          <a:p>
            <a:r>
              <a:rPr lang="en-US" altLang="ko-KR" sz="28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AI Families</a:t>
            </a:r>
            <a:endParaRPr lang="en-US" altLang="ko-KR" dirty="0" smtClean="0">
              <a:solidFill>
                <a:srgbClr val="4F622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Image result for artificial intelligence black and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86856"/>
            <a:ext cx="2847231" cy="16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4176464" cy="400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06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Artificial Intelligence</a:t>
            </a:r>
            <a:endParaRPr lang="ko-KR" altLang="en-US" sz="3200" dirty="0"/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2950037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AI Families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Logical – Expert Systems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Statistical – Regression, Clustering, Bayesian Methods, Markov Chains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Biologically Inspired – Artificial Neural Networks, Genetic Algorithms</a:t>
            </a:r>
            <a:endParaRPr lang="en-US" altLang="ko-KR" sz="2000" dirty="0">
              <a:solidFill>
                <a:srgbClr val="4F622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Image result for artificial intelligence black and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86856"/>
            <a:ext cx="2847231" cy="16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00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Artificial Intelligence</a:t>
            </a:r>
            <a:endParaRPr lang="ko-KR" altLang="en-US" sz="3200" dirty="0"/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2301965"/>
          </a:xfrm>
        </p:spPr>
        <p:txBody>
          <a:bodyPr anchor="t"/>
          <a:lstStyle/>
          <a:p>
            <a:r>
              <a:rPr lang="en-US" altLang="ko-KR" sz="28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Hybrids</a:t>
            </a:r>
            <a:endParaRPr lang="en-US" altLang="ko-KR" dirty="0" smtClean="0">
              <a:solidFill>
                <a:srgbClr val="4F6228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solidFill>
                <a:srgbClr val="4F6228"/>
              </a:solidFill>
              <a:latin typeface="Arial" pitchFamily="34" charset="0"/>
              <a:cs typeface="Arial" pitchFamily="34" charset="0"/>
            </a:endParaRPr>
          </a:p>
          <a:p>
            <a:pPr marL="1085850" lvl="1" indent="-342900" defTabSz="4572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Fuzzy Logic – part logical, part statistical</a:t>
            </a:r>
          </a:p>
          <a:p>
            <a:pPr marL="1085850" lvl="1" indent="-342900" defTabSz="4572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Ant Colony and Swarm algorithms – mostly biologically inspired, but involves statistics and heuristics</a:t>
            </a:r>
            <a:endParaRPr lang="en-US" altLang="ko-KR" sz="2000" dirty="0">
              <a:solidFill>
                <a:srgbClr val="4F622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Image result for artificial intelligence black and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86856"/>
            <a:ext cx="2847231" cy="16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551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Artificial Intelligence</a:t>
            </a:r>
            <a:endParaRPr lang="ko-KR" altLang="en-US" sz="3200" dirty="0"/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501765"/>
          </a:xfrm>
        </p:spPr>
        <p:txBody>
          <a:bodyPr anchor="t"/>
          <a:lstStyle/>
          <a:p>
            <a:r>
              <a:rPr lang="en-US" altLang="ko-KR" sz="28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AI Families</a:t>
            </a:r>
            <a:endParaRPr lang="en-US" altLang="ko-KR" dirty="0" smtClean="0">
              <a:solidFill>
                <a:srgbClr val="4F622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Image result for artificial intelligence black and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86856"/>
            <a:ext cx="2847231" cy="16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4176464" cy="400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67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Artificial Intelligence</a:t>
            </a:r>
            <a:endParaRPr lang="ko-KR" altLang="en-US" sz="3200" dirty="0"/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501765"/>
          </a:xfrm>
        </p:spPr>
        <p:txBody>
          <a:bodyPr anchor="t"/>
          <a:lstStyle/>
          <a:p>
            <a:r>
              <a:rPr lang="en-US" altLang="ko-KR" sz="28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AI Families</a:t>
            </a:r>
            <a:endParaRPr lang="en-US" altLang="ko-KR" dirty="0" smtClean="0">
              <a:solidFill>
                <a:srgbClr val="4F622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Image result for artificial intelligence black and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86856"/>
            <a:ext cx="2847231" cy="16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4176464" cy="40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25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Artificial Intelligence</a:t>
            </a:r>
            <a:endParaRPr lang="ko-KR" altLang="en-US" sz="3200" dirty="0"/>
          </a:p>
        </p:txBody>
      </p:sp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501765"/>
          </a:xfrm>
        </p:spPr>
        <p:txBody>
          <a:bodyPr anchor="t"/>
          <a:lstStyle/>
          <a:p>
            <a:r>
              <a:rPr lang="en-US" altLang="ko-KR" sz="28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AI Families</a:t>
            </a:r>
            <a:endParaRPr lang="en-US" altLang="ko-KR" dirty="0" smtClean="0">
              <a:solidFill>
                <a:srgbClr val="4F622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Image result for artificial intelligence black and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86856"/>
            <a:ext cx="2847231" cy="16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4176463" cy="40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48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Artificial Intelligence</a:t>
            </a:r>
            <a:endParaRPr lang="ko-KR" altLang="en-US" sz="3200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2878029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John Henry Holland</a:t>
            </a:r>
          </a:p>
          <a:p>
            <a:endParaRPr lang="en-US" altLang="ko-KR" sz="6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u="sng" dirty="0" smtClean="0">
                <a:latin typeface="Arial" pitchFamily="34" charset="0"/>
                <a:cs typeface="Arial" pitchFamily="34" charset="0"/>
              </a:rPr>
              <a:t>Adaptation in Natural and Artificial Systems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(1975, MIT Press)</a:t>
            </a:r>
          </a:p>
          <a:p>
            <a:endParaRPr lang="en-US" altLang="ko-KR" sz="105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Introduced the world to Genetic Algorithms</a:t>
            </a:r>
          </a:p>
          <a:p>
            <a:endParaRPr lang="en-US" altLang="ko-KR" sz="10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Tho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others had done some primitive work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 including Alan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Turing, who in 1950 contemplated a “learning machine” based on evolutionary principles.)</a:t>
            </a:r>
          </a:p>
        </p:txBody>
      </p:sp>
      <p:pic>
        <p:nvPicPr>
          <p:cNvPr id="6" name="Picture 4" descr="Image result for artificial intelligence black and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86856"/>
            <a:ext cx="2847231" cy="16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46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280160"/>
            <a:ext cx="36671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38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2878029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John Henry Holland</a:t>
            </a:r>
          </a:p>
          <a:p>
            <a:endParaRPr lang="en-US" altLang="ko-KR" sz="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Fun Facts:</a:t>
            </a:r>
          </a:p>
          <a:p>
            <a:endParaRPr lang="en-US" altLang="ko-KR" sz="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Received the first PhD in Computer Science awarded by Univ. of Michigan in 1959.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Named a MacArthur Fellow in 1992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Was PhD advisor to Edgar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Codd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35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2373973"/>
          </a:xfrm>
        </p:spPr>
        <p:txBody>
          <a:bodyPr anchor="t"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Put a little too simply, GAs involve using</a:t>
            </a:r>
          </a:p>
          <a:p>
            <a:r>
              <a:rPr lang="en-US" altLang="ko-KR" i="1" dirty="0" smtClean="0">
                <a:latin typeface="Arial" pitchFamily="34" charset="0"/>
                <a:cs typeface="Arial" pitchFamily="34" charset="0"/>
              </a:rPr>
              <a:t>a random number generator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to get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“better”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answers to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“hard problems”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“quickly”.</a:t>
            </a:r>
          </a:p>
        </p:txBody>
      </p:sp>
    </p:spTree>
    <p:extLst>
      <p:ext uri="{BB962C8B-B14F-4D97-AF65-F5344CB8AC3E}">
        <p14:creationId xmlns:p14="http://schemas.microsoft.com/office/powerpoint/2010/main" val="4084168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2373973"/>
          </a:xfrm>
        </p:spPr>
        <p:txBody>
          <a:bodyPr anchor="t"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Best suited for finding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“near optimal”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solutions to problems that have so many possible solutions that determining the </a:t>
            </a:r>
            <a:r>
              <a:rPr lang="en-US" altLang="ko-KR" i="1" dirty="0" smtClean="0">
                <a:latin typeface="Arial" pitchFamily="34" charset="0"/>
                <a:cs typeface="Arial" pitchFamily="34" charset="0"/>
              </a:rPr>
              <a:t>true optimal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would take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“too long” (like the TSP).</a:t>
            </a:r>
          </a:p>
        </p:txBody>
      </p:sp>
    </p:spTree>
    <p:extLst>
      <p:ext uri="{BB962C8B-B14F-4D97-AF65-F5344CB8AC3E}">
        <p14:creationId xmlns:p14="http://schemas.microsoft.com/office/powerpoint/2010/main" val="2181442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2373973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The main components of a GA are: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29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2373973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The main components of a GA are: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 goal function</a:t>
            </a:r>
          </a:p>
        </p:txBody>
      </p:sp>
    </p:spTree>
    <p:extLst>
      <p:ext uri="{BB962C8B-B14F-4D97-AF65-F5344CB8AC3E}">
        <p14:creationId xmlns:p14="http://schemas.microsoft.com/office/powerpoint/2010/main" val="2062060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2373973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The main components of a GA are: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 goal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 “population” of “individuals” or “chromosomes”, implying an individual with a single haploid chromosome. (As opposed to humans and other mammals that have multiple diploid chromosomes.)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52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2806021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The main components of a GA are: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 goal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 “population” of “individuals” or “chromosomes”, implying an individual with a single haploid chromosome. (As opposed to humans and other mammals that have multiple diploid chromosomes.)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Successive Generations, during each of which we apply: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36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3166061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The main components of a GA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 goal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 “population” of “individuals” or “chromosomes”, implying an individual with a single haploid chromosome. (As opposed to humans and other mammals that have multiple diploid chromosomes.)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Successive Generations, during each of which we </a:t>
            </a:r>
            <a:r>
              <a:rPr lang="en-US" altLang="ko-KR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apply: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1555333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3526101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The main components of a GA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 goal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 “population” of “individuals” or “chromosomes”, implying an individual with a single haploid chromosome. (As opposed to humans and other mammals that have multiple diploid chromosomes.)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Successive Generations, during each of which we </a:t>
            </a:r>
            <a:r>
              <a:rPr lang="en-US" altLang="ko-KR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apply: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Selection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val="206608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3958149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The main components of a GA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 goal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 “population” of “individuals” or “chromosomes”, implying an individual with a single haploid chromosome. (As opposed to humans and other mammals that have multiple diploid chromosomes.)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Successive Generations, during each of which we </a:t>
            </a:r>
            <a:r>
              <a:rPr lang="en-US" altLang="ko-KR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apply: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Selection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Crossover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137237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280160"/>
            <a:ext cx="36671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12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100300" y="1199043"/>
            <a:ext cx="6563072" cy="4678229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The main components of a GA are: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 goal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 “population” of “individuals” or “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chromosomes”.  With GAs, we use a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single haploid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chromosome to represent the entire individual.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(As opposed to humans and other mammals that have multiple diploid chromosomes.)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Successive Generations, during each of which we </a:t>
            </a:r>
            <a:r>
              <a:rPr lang="en-US" altLang="ko-KR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apply: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Selection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Crossover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Mutation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A stopping condition</a:t>
            </a:r>
          </a:p>
        </p:txBody>
      </p:sp>
    </p:spTree>
    <p:extLst>
      <p:ext uri="{BB962C8B-B14F-4D97-AF65-F5344CB8AC3E}">
        <p14:creationId xmlns:p14="http://schemas.microsoft.com/office/powerpoint/2010/main" val="37561035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093976" y="1069848"/>
            <a:ext cx="6563072" cy="4318189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Common selection methods include: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3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093976" y="1069848"/>
            <a:ext cx="6563072" cy="4318189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Common selection methods include: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Elitism</a:t>
            </a:r>
          </a:p>
        </p:txBody>
      </p:sp>
    </p:spTree>
    <p:extLst>
      <p:ext uri="{BB962C8B-B14F-4D97-AF65-F5344CB8AC3E}">
        <p14:creationId xmlns:p14="http://schemas.microsoft.com/office/powerpoint/2010/main" val="3642681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093976" y="1069848"/>
            <a:ext cx="6563072" cy="4318189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Common selection methods include: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Elitism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(An unfair) Roulette Wheel</a:t>
            </a:r>
          </a:p>
        </p:txBody>
      </p:sp>
    </p:spTree>
    <p:extLst>
      <p:ext uri="{BB962C8B-B14F-4D97-AF65-F5344CB8AC3E}">
        <p14:creationId xmlns:p14="http://schemas.microsoft.com/office/powerpoint/2010/main" val="23930570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093976" y="1069848"/>
            <a:ext cx="6563072" cy="4318189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Common selection methods include: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Elitism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(An unfair) Roulette Wheel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48880"/>
            <a:ext cx="4532362" cy="25417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396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834189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Traditional 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Chromosome Encoding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03703"/>
            <a:ext cx="431141" cy="35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113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834189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Traditional 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Chromosome Encoding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03703"/>
            <a:ext cx="431141" cy="351489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77172"/>
              </p:ext>
            </p:extLst>
          </p:nvPr>
        </p:nvGraphicFramePr>
        <p:xfrm>
          <a:off x="3735070" y="1977132"/>
          <a:ext cx="101600" cy="336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"/>
              </a:tblGrid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56" y="3300011"/>
            <a:ext cx="6286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37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834189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Traditional Single 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Point Crossover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49" y="1931014"/>
            <a:ext cx="3220474" cy="366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682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4" y="1929384"/>
            <a:ext cx="3217637" cy="3657600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834189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Traditional Double 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Point Crossover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48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2791534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Mutation</a:t>
            </a:r>
          </a:p>
          <a:p>
            <a:endParaRPr lang="en-US" altLang="ko-KR" sz="1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 traditional GA solution encoding, we have a long list of bits that represent a 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So mutation is simple.  Every once in a great while (the mutation rate), we just flip a bit.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has the effect of introducing new alleles that may not have been present yet in any individual.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687" y="3932460"/>
            <a:ext cx="1085850" cy="1009650"/>
          </a:xfrm>
          <a:prstGeom prst="rect">
            <a:avLst/>
          </a:prstGeom>
        </p:spPr>
      </p:pic>
      <p:sp>
        <p:nvSpPr>
          <p:cNvPr id="9" name="Content Placeholder 11"/>
          <p:cNvSpPr>
            <a:spLocks noGrp="1"/>
          </p:cNvSpPr>
          <p:nvPr>
            <p:ph idx="1"/>
          </p:nvPr>
        </p:nvSpPr>
        <p:spPr>
          <a:xfrm>
            <a:off x="2194560" y="4892041"/>
            <a:ext cx="3096344" cy="1057240"/>
          </a:xfrm>
        </p:spPr>
        <p:txBody>
          <a:bodyPr anchor="t"/>
          <a:lstStyle/>
          <a:p>
            <a:r>
              <a:rPr lang="en-US" sz="1600" dirty="0">
                <a:solidFill>
                  <a:schemeClr val="tx1"/>
                </a:solidFill>
              </a:rPr>
              <a:t>one of two or more alternative forms of a gene that arise by mutation and are found at the same place on a chromosome.</a:t>
            </a:r>
            <a:endParaRPr lang="en-US" altLang="ko-K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5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80160"/>
            <a:ext cx="43148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804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87377"/>
              </p:ext>
            </p:extLst>
          </p:nvPr>
        </p:nvGraphicFramePr>
        <p:xfrm>
          <a:off x="2411760" y="2087875"/>
          <a:ext cx="1620181" cy="3606160"/>
        </p:xfrm>
        <a:graphic>
          <a:graphicData uri="http://schemas.openxmlformats.org/drawingml/2006/table">
            <a:tbl>
              <a:tblPr/>
              <a:tblGrid>
                <a:gridCol w="740654"/>
                <a:gridCol w="138873"/>
                <a:gridCol w="740654"/>
              </a:tblGrid>
              <a:tr h="2962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364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3724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364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9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364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9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9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364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9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834189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Traditional Single Crossover – Applied To Ordered Lists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541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6132"/>
              </p:ext>
            </p:extLst>
          </p:nvPr>
        </p:nvGraphicFramePr>
        <p:xfrm>
          <a:off x="2411760" y="2087875"/>
          <a:ext cx="3240362" cy="3606160"/>
        </p:xfrm>
        <a:graphic>
          <a:graphicData uri="http://schemas.openxmlformats.org/drawingml/2006/table">
            <a:tbl>
              <a:tblPr/>
              <a:tblGrid>
                <a:gridCol w="740654"/>
                <a:gridCol w="138873"/>
                <a:gridCol w="740654"/>
                <a:gridCol w="138873"/>
                <a:gridCol w="740654"/>
                <a:gridCol w="740654"/>
              </a:tblGrid>
              <a:tr h="2962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4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 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 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834189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Traditional Single Crossover – Applied To Ordered Lists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238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834189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Traditional Mutation – Applied To Ordered Lists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20216"/>
              </p:ext>
            </p:extLst>
          </p:nvPr>
        </p:nvGraphicFramePr>
        <p:xfrm>
          <a:off x="2915816" y="2276872"/>
          <a:ext cx="1804019" cy="3553011"/>
        </p:xfrm>
        <a:graphic>
          <a:graphicData uri="http://schemas.openxmlformats.org/drawingml/2006/table">
            <a:tbl>
              <a:tblPr/>
              <a:tblGrid>
                <a:gridCol w="522216"/>
                <a:gridCol w="522216"/>
                <a:gridCol w="759587"/>
              </a:tblGrid>
              <a:tr h="3534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34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53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4F6228"/>
                          </a:solidFill>
                          <a:effectLst/>
                          <a:latin typeface="Calibri" panose="020F0502020204030204" pitchFamily="34" charset="0"/>
                        </a:rPr>
                        <a:t>← ??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34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34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94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34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34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34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34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4097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2575510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Crossover for the TSP – The Edge Recombination Operator (ERO)</a:t>
            </a:r>
          </a:p>
        </p:txBody>
      </p:sp>
    </p:spTree>
    <p:extLst>
      <p:ext uri="{BB962C8B-B14F-4D97-AF65-F5344CB8AC3E}">
        <p14:creationId xmlns:p14="http://schemas.microsoft.com/office/powerpoint/2010/main" val="34496305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2575510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Crossover for the TSP – The Edge Recombination Operator (ERO)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First published in 1989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Experimentally shown superior to the other methods for preserving the ordered list constraint of a TSP solution in 1999.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612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1"/>
              <p:cNvSpPr>
                <a:spLocks noGrp="1"/>
              </p:cNvSpPr>
              <p:nvPr>
                <p:ph idx="1"/>
              </p:nvPr>
            </p:nvSpPr>
            <p:spPr>
              <a:xfrm>
                <a:off x="2097687" y="1069514"/>
                <a:ext cx="6563072" cy="2719526"/>
              </a:xfrm>
            </p:spPr>
            <p:txBody>
              <a:bodyPr anchor="t"/>
              <a:lstStyle/>
              <a:p>
                <a:r>
                  <a:rPr lang="en-US" altLang="ko-KR" sz="2800" dirty="0" smtClean="0">
                    <a:latin typeface="Arial" pitchFamily="34" charset="0"/>
                    <a:cs typeface="Arial" pitchFamily="34" charset="0"/>
                  </a:rPr>
                  <a:t>Crossover for the TSP – The Edge Recombination Operator (ERO)</a:t>
                </a:r>
              </a:p>
              <a:p>
                <a:endParaRPr lang="en-US" altLang="ko-KR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Unfortunately it has a complexity class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), whereas traditional crossover had a constant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 smtClean="0">
                    <a:latin typeface="Arial" pitchFamily="34" charset="0"/>
                    <a:cs typeface="Arial" pitchFamily="34" charset="0"/>
                  </a:rPr>
                  <a:t>) complexity class.</a:t>
                </a:r>
              </a:p>
              <a:p>
                <a:r>
                  <a:rPr lang="en-US" altLang="ko-KR" sz="1800" i="1" dirty="0" smtClean="0">
                    <a:latin typeface="Arial" pitchFamily="34" charset="0"/>
                    <a:cs typeface="Arial" pitchFamily="34" charset="0"/>
                  </a:rPr>
                  <a:t>(In both cases I’m discounting the overhead of copying data from the complexity calculation).</a:t>
                </a:r>
              </a:p>
            </p:txBody>
          </p:sp>
        </mc:Choice>
        <mc:Fallback xmlns="">
          <p:sp>
            <p:nvSpPr>
              <p:cNvPr id="7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687" y="1069514"/>
                <a:ext cx="6563072" cy="2719526"/>
              </a:xfrm>
              <a:blipFill rotWithShape="0">
                <a:blip r:embed="rId3"/>
                <a:stretch>
                  <a:fillRect l="-1857" t="-2237" b="-9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3615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834189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So are GAs a good way to solve the TSP?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05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3655630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So are GAs a good way to solve the TSP?</a:t>
            </a:r>
          </a:p>
          <a:p>
            <a:endParaRPr lang="en-US" altLang="ko-KR" sz="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Encoding solutions is simple and space efficient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512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3655630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So are GAs a good way to solve the TSP?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Encoding solutions is simple and space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Evaluating fitness, selection, and mutation are as computationally efficient as in any “traditional” GA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982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3655630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So are GAs a good way to solve the TSP?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Encoding solutions is simple and space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Evaluating fitness, selection, and mutation are as computationally efficient as in any “traditional” GA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--but--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Crossover is relatively inefficient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24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80160"/>
            <a:ext cx="43148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109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3655630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So are GAs a good way to solve the TSP?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Encoding solutions is simple and space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Evaluating fitness, selection, and mutation are as computationally efficient as in any “traditional” GA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--but--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Crossover is relatively inefficient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 general, maintaining the constraints of a viable solution to the TSP requires somewhat of a forced-fit onto the way GAs model natural selection.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162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3655630"/>
          </a:xfrm>
        </p:spPr>
        <p:txBody>
          <a:bodyPr anchor="t"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“Wow! Modelling natural processes is neat!”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32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Genetic Algorithms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4125703" cy="2017433"/>
          </a:xfrm>
          <a:prstGeom prst="rect">
            <a:avLst/>
          </a:prstGeom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3655630"/>
          </a:xfrm>
        </p:spPr>
        <p:txBody>
          <a:bodyPr anchor="t"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“Wow! Modelling natural processes is neat!”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“Is there a natural process that is by its very nature more like the TSP that we could model?”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038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3655630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Marco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Dorigo</a:t>
            </a: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 his PhD thesis, in 1991, Marco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Dorigo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introduced the world to the first ant colony optimization algorithm, which he called “Ant System”.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712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2863542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Marco </a:t>
            </a:r>
            <a:r>
              <a:rPr lang="en-US" altLang="ko-KR" sz="2800" dirty="0" err="1" smtClean="0">
                <a:latin typeface="Arial" pitchFamily="34" charset="0"/>
                <a:cs typeface="Arial" pitchFamily="34" charset="0"/>
              </a:rPr>
              <a:t>Dorigo</a:t>
            </a: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 his PhD thesis, in 1991, Marco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Dorigo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introduced the world to the first ant colony optimization algorithm, which he called “Ant System”.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From the very first paper on ACOs, they were being used to solve TSP instances.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38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96752"/>
            <a:ext cx="6120680" cy="41953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939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3655630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Similarities between GAs and ACOs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2738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3655630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Similarities between GAs and ACOs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Both use a population of individuals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551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3655630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Similarities between GAs and ACOs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Both use a population of individuals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Both run over a series of generations (GA terminology) or iterations (ACO terminology)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2169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3655630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Similarities between GAs and ACOs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Both use a population of individuals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Both run over a series of generations (GA terminology) or iterations (ACO terminology)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 both bases,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those numbers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(size of population and number of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generations/iterations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 tend to be smaller for ACOs than GAs in order to achieve similar results.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5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80160"/>
            <a:ext cx="43148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893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3655630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Differences between GAs and ACOs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401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3655630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Differences between GAs and ACOs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individuals (ants) in ACOs don’t change thru the iterations …they are agents, not encoded solutions.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813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3655630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Differences between GAs and ACOs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individuals (ants) in ACOs don’t change thru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the iterations …they are agents, not encoded solutions.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individuals are co-operating rather than competing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554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3655630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Differences between GAs and ACOs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individuals (ants) in ACOs don’t change thru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the iterations …they are agents, not encoded solutions.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individuals are co-operating rather than competing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The “intelligence” isn’t encoded in the genes of the individuals but rather laid on the graph as pheromones</a:t>
            </a:r>
          </a:p>
        </p:txBody>
      </p:sp>
    </p:spTree>
    <p:extLst>
      <p:ext uri="{BB962C8B-B14F-4D97-AF65-F5344CB8AC3E}">
        <p14:creationId xmlns:p14="http://schemas.microsoft.com/office/powerpoint/2010/main" val="29873816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4519726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Differences between GAs and ACOs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individuals (ants) in ACOs don’t change thru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the iterations …they are agents, not encoded solutions.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individuals are co-operating rather than competing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“intelligence” isn’t encoded in the genes of the individuals but rather laid on the graph as pheromones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ACOs are by their nature graph-based.  Paths, edges and vertices are inherent.  (The TSP is a graph problem where paths are routes, edges are the roads between cities and vertices are the cities.)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703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4519726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ACOs At A High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We start with a small number of ants (typically 10-20).</a:t>
            </a:r>
          </a:p>
        </p:txBody>
      </p:sp>
    </p:spTree>
    <p:extLst>
      <p:ext uri="{BB962C8B-B14F-4D97-AF65-F5344CB8AC3E}">
        <p14:creationId xmlns:p14="http://schemas.microsoft.com/office/powerpoint/2010/main" val="30380922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4519726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ACOs At A High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We start with a small number of ants (typically 10-20).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Step by step (city by city) they each probabilistically choose what edge to take (what city to go to next).</a:t>
            </a:r>
          </a:p>
        </p:txBody>
      </p:sp>
    </p:spTree>
    <p:extLst>
      <p:ext uri="{BB962C8B-B14F-4D97-AF65-F5344CB8AC3E}">
        <p14:creationId xmlns:p14="http://schemas.microsoft.com/office/powerpoint/2010/main" val="42118067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4519726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ACOs At A High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We start with a small number of ants (typically 10-20).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Step by step (city by city) they each probabilistically choose what edge to take (what city to go to next).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After they’ve all created a tour, we:</a:t>
            </a:r>
          </a:p>
        </p:txBody>
      </p:sp>
    </p:spTree>
    <p:extLst>
      <p:ext uri="{BB962C8B-B14F-4D97-AF65-F5344CB8AC3E}">
        <p14:creationId xmlns:p14="http://schemas.microsoft.com/office/powerpoint/2010/main" val="3675111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4519726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ACOs At A High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We start with a small number of ants (typically 10-20).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Step by step (city by city) they each probabilistically choose what edge to take (what city to go to next).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After they’ve all created a tour, we: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Lay down pheromones along the edges each ant took.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4F6228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291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4519726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ACOs At A High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We start with a small number of ants (typically 10-20).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Step by step (city by city) they each probabilistically choose what edge to take (what city to go to next).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After they’ve all created a tour, we: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Lay down pheromones along the edges each ant took.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Evaporate the pheromones.</a:t>
            </a:r>
          </a:p>
        </p:txBody>
      </p:sp>
    </p:spTree>
    <p:extLst>
      <p:ext uri="{BB962C8B-B14F-4D97-AF65-F5344CB8AC3E}">
        <p14:creationId xmlns:p14="http://schemas.microsoft.com/office/powerpoint/2010/main" val="396501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2" y="2996952"/>
            <a:ext cx="2667000" cy="3438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The Traveling Salesman Problem</a:t>
            </a:r>
            <a:endParaRPr lang="ko-KR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80160"/>
            <a:ext cx="43148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015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4519726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ACOs At A High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We start with a small number of ants (typically 10-20).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Step by step (city by city) they each probabilistically choose what edge to take (what city to go to next).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After they’ve all created a tour, we: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Lay down pheromones along the edges each ant took.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Evaporate the pheromones.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F6228"/>
                </a:solidFill>
                <a:latin typeface="Arial" pitchFamily="34" charset="0"/>
                <a:cs typeface="Arial" pitchFamily="34" charset="0"/>
              </a:rPr>
              <a:t>We repeat this process until we reach a stopping condition (often simply a number of iterations).</a:t>
            </a:r>
            <a:endParaRPr lang="en-US" altLang="ko-KR" dirty="0">
              <a:solidFill>
                <a:srgbClr val="4F6228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356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1100137"/>
            <a:ext cx="41338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90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1100137"/>
            <a:ext cx="41338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06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1100137"/>
            <a:ext cx="41338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748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35696" y="2132856"/>
                <a:ext cx="6624736" cy="17135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3600" i="0">
                          <a:solidFill>
                            <a:srgbClr val="4F6228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600" i="1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  <m:sup>
                              <m:r>
                                <a:rPr lang="en-US" sz="3600" i="1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r>
                            <a:rPr lang="en-US" sz="3600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Sup>
                            <m:sSubSupPr>
                              <m:ctrlPr>
                                <a:rPr lang="en-US" sz="3600" i="1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  <m:sup>
                              <m:r>
                                <a:rPr lang="en-US" sz="3600" i="1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  <m:r>
                            <a:rPr lang="en-US" sz="3600">
                              <a:solidFill>
                                <a:srgbClr val="4F6228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3600" i="1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 i="1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i="0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4F622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600" i="0">
                                      <a:solidFill>
                                        <a:srgbClr val="4F6228"/>
                                      </a:solidFill>
                                      <a:latin typeface="Cambria Math" panose="02040503050406030204" pitchFamily="18" charset="0"/>
                                    </a:rPr>
                                    <m:t>allowed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4F6228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rgbClr val="4F622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rgbClr val="4F6228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i="1">
                                      <a:solidFill>
                                        <a:srgbClr val="4F6228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4F6228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rgbClr val="4F6228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bSup>
                              <m:r>
                                <a:rPr lang="en-US" sz="3600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rgbClr val="4F622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rgbClr val="4F6228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4F6228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rgbClr val="4F6228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bSup>
                              <m:r>
                                <a:rPr lang="en-US" sz="3600">
                                  <a:solidFill>
                                    <a:srgbClr val="4F6228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4F6228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132856"/>
                <a:ext cx="6624736" cy="17135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1063342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Probability of choosing a remaining edge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4211960" y="4378073"/>
            <a:ext cx="1538209" cy="401667"/>
          </a:xfrm>
        </p:spPr>
        <p:txBody>
          <a:bodyPr anchor="t"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(Equation 1)</a:t>
            </a:r>
          </a:p>
        </p:txBody>
      </p:sp>
    </p:spTree>
    <p:extLst>
      <p:ext uri="{BB962C8B-B14F-4D97-AF65-F5344CB8AC3E}">
        <p14:creationId xmlns:p14="http://schemas.microsoft.com/office/powerpoint/2010/main" val="245709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1"/>
              <p:cNvSpPr>
                <a:spLocks noGrp="1"/>
              </p:cNvSpPr>
              <p:nvPr>
                <p:ph idx="1"/>
              </p:nvPr>
            </p:nvSpPr>
            <p:spPr>
              <a:xfrm>
                <a:off x="2097687" y="1069514"/>
                <a:ext cx="6563072" cy="1063342"/>
              </a:xfrm>
            </p:spPr>
            <p:txBody>
              <a:bodyPr anchor="t"/>
              <a:lstStyle/>
              <a:p>
                <a:r>
                  <a:rPr lang="en-US" altLang="ko-KR" sz="2800" dirty="0" smtClean="0">
                    <a:latin typeface="Arial" pitchFamily="34" charset="0"/>
                    <a:cs typeface="Arial" pitchFamily="34" charset="0"/>
                  </a:rPr>
                  <a:t>What would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4F6228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sz="2800" dirty="0" smtClean="0">
                    <a:latin typeface="Arial" pitchFamily="34" charset="0"/>
                    <a:cs typeface="Arial" pitchFamily="34" charset="0"/>
                  </a:rPr>
                  <a:t> look like?</a:t>
                </a:r>
                <a:endParaRPr lang="en-US" altLang="ko-KR" sz="28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687" y="1069514"/>
                <a:ext cx="6563072" cy="1063342"/>
              </a:xfrm>
              <a:blipFill rotWithShape="0">
                <a:blip r:embed="rId3"/>
                <a:stretch>
                  <a:fillRect l="-1857" t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55034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1"/>
              <p:cNvSpPr>
                <a:spLocks noGrp="1"/>
              </p:cNvSpPr>
              <p:nvPr>
                <p:ph idx="1"/>
              </p:nvPr>
            </p:nvSpPr>
            <p:spPr>
              <a:xfrm>
                <a:off x="2097687" y="1069514"/>
                <a:ext cx="6563072" cy="1063342"/>
              </a:xfrm>
            </p:spPr>
            <p:txBody>
              <a:bodyPr anchor="t"/>
              <a:lstStyle/>
              <a:p>
                <a:r>
                  <a:rPr lang="en-US" altLang="ko-KR" sz="2800" dirty="0" smtClean="0">
                    <a:latin typeface="Arial" pitchFamily="34" charset="0"/>
                    <a:cs typeface="Arial" pitchFamily="34" charset="0"/>
                  </a:rPr>
                  <a:t>What would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4F6228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sz="2800" dirty="0" smtClean="0">
                    <a:latin typeface="Arial" pitchFamily="34" charset="0"/>
                    <a:cs typeface="Arial" pitchFamily="34" charset="0"/>
                  </a:rPr>
                  <a:t> look like?</a:t>
                </a:r>
                <a:endParaRPr lang="en-US" altLang="ko-KR" sz="28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687" y="1069514"/>
                <a:ext cx="6563072" cy="1063342"/>
              </a:xfrm>
              <a:blipFill rotWithShape="0">
                <a:blip r:embed="rId3"/>
                <a:stretch>
                  <a:fillRect l="-1857" t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1988839"/>
            <a:ext cx="3373105" cy="405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577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1"/>
              <p:cNvSpPr>
                <a:spLocks noGrp="1"/>
              </p:cNvSpPr>
              <p:nvPr>
                <p:ph idx="1"/>
              </p:nvPr>
            </p:nvSpPr>
            <p:spPr>
              <a:xfrm>
                <a:off x="2097687" y="1069514"/>
                <a:ext cx="6563072" cy="1063342"/>
              </a:xfrm>
            </p:spPr>
            <p:txBody>
              <a:bodyPr anchor="t"/>
              <a:lstStyle/>
              <a:p>
                <a:r>
                  <a:rPr lang="en-US" altLang="ko-KR" sz="2800" dirty="0" smtClean="0">
                    <a:latin typeface="Arial" pitchFamily="34" charset="0"/>
                    <a:cs typeface="Arial" pitchFamily="34" charset="0"/>
                  </a:rPr>
                  <a:t>What would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4F6228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sz="2800" dirty="0" smtClean="0">
                    <a:latin typeface="Arial" pitchFamily="34" charset="0"/>
                    <a:cs typeface="Arial" pitchFamily="34" charset="0"/>
                  </a:rPr>
                  <a:t> look like?</a:t>
                </a:r>
                <a:endParaRPr lang="en-US" altLang="ko-KR" sz="28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687" y="1069514"/>
                <a:ext cx="6563072" cy="1063342"/>
              </a:xfrm>
              <a:blipFill rotWithShape="0">
                <a:blip r:embed="rId3"/>
                <a:stretch>
                  <a:fillRect l="-1857" t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0839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1"/>
              <p:cNvSpPr>
                <a:spLocks noGrp="1"/>
              </p:cNvSpPr>
              <p:nvPr>
                <p:ph idx="1"/>
              </p:nvPr>
            </p:nvSpPr>
            <p:spPr>
              <a:xfrm>
                <a:off x="2097687" y="1069514"/>
                <a:ext cx="6563072" cy="1063342"/>
              </a:xfrm>
            </p:spPr>
            <p:txBody>
              <a:bodyPr anchor="t"/>
              <a:lstStyle/>
              <a:p>
                <a:r>
                  <a:rPr lang="en-US" altLang="ko-KR" sz="2800" dirty="0" smtClean="0">
                    <a:latin typeface="Arial" pitchFamily="34" charset="0"/>
                    <a:cs typeface="Arial" pitchFamily="34" charset="0"/>
                  </a:rPr>
                  <a:t>What would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4F6228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sz="2800" dirty="0" smtClean="0">
                    <a:latin typeface="Arial" pitchFamily="34" charset="0"/>
                    <a:cs typeface="Arial" pitchFamily="34" charset="0"/>
                  </a:rPr>
                  <a:t> look like?</a:t>
                </a:r>
                <a:endParaRPr lang="en-US" altLang="ko-KR" sz="28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687" y="1069514"/>
                <a:ext cx="6563072" cy="1063342"/>
              </a:xfrm>
              <a:blipFill rotWithShape="0">
                <a:blip r:embed="rId3"/>
                <a:stretch>
                  <a:fillRect l="-1857" t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1988839"/>
            <a:ext cx="3373104" cy="405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365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Ant Colony Optimization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779740"/>
            <a:ext cx="1656440" cy="1846807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2097687" y="1069514"/>
            <a:ext cx="6563072" cy="1063342"/>
          </a:xfrm>
        </p:spPr>
        <p:txBody>
          <a:bodyPr anchor="t"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Probability of choosing a remaining edge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4211960" y="4653136"/>
            <a:ext cx="1538209" cy="401667"/>
          </a:xfrm>
        </p:spPr>
        <p:txBody>
          <a:bodyPr anchor="t"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(Equation 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55" y="2068895"/>
            <a:ext cx="50196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2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2890</Words>
  <Application>Microsoft Office PowerPoint</Application>
  <PresentationFormat>On-screen Show (4:3)</PresentationFormat>
  <Paragraphs>548</Paragraphs>
  <Slides>109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109</vt:i4>
      </vt:variant>
    </vt:vector>
  </HeadingPairs>
  <TitlesOfParts>
    <vt:vector size="116" baseType="lpstr">
      <vt:lpstr>맑은 고딕</vt:lpstr>
      <vt:lpstr>Arial</vt:lpstr>
      <vt:lpstr>Calibri</vt:lpstr>
      <vt:lpstr>Cambria Math</vt:lpstr>
      <vt:lpstr>Courier New</vt:lpstr>
      <vt:lpstr>Office Theme</vt:lpstr>
      <vt:lpstr>Custom Design</vt:lpstr>
      <vt:lpstr>PowerPoint Presentation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Artificial Intelligence</vt:lpstr>
      <vt:lpstr>Artificial Intelligence</vt:lpstr>
      <vt:lpstr>Artificial Intelligence</vt:lpstr>
      <vt:lpstr>Artificial Intelligence</vt:lpstr>
      <vt:lpstr>Artificial Intelligence</vt:lpstr>
      <vt:lpstr>Artificial Intelligence</vt:lpstr>
      <vt:lpstr>Artificial Intelligence</vt:lpstr>
      <vt:lpstr>Artificial Intelligence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Ant Colony Optimization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Adam D Byerly</cp:lastModifiedBy>
  <cp:revision>170</cp:revision>
  <dcterms:created xsi:type="dcterms:W3CDTF">2014-04-01T16:35:38Z</dcterms:created>
  <dcterms:modified xsi:type="dcterms:W3CDTF">2017-02-27T14:28:28Z</dcterms:modified>
</cp:coreProperties>
</file>