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86" r:id="rId2"/>
    <p:sldId id="311" r:id="rId3"/>
    <p:sldId id="259" r:id="rId4"/>
    <p:sldId id="287" r:id="rId5"/>
    <p:sldId id="288" r:id="rId6"/>
    <p:sldId id="261" r:id="rId7"/>
    <p:sldId id="260" r:id="rId8"/>
    <p:sldId id="300" r:id="rId9"/>
    <p:sldId id="266" r:id="rId10"/>
    <p:sldId id="263" r:id="rId11"/>
    <p:sldId id="302" r:id="rId12"/>
    <p:sldId id="303" r:id="rId13"/>
    <p:sldId id="269" r:id="rId14"/>
    <p:sldId id="268" r:id="rId15"/>
    <p:sldId id="277" r:id="rId16"/>
    <p:sldId id="282" r:id="rId17"/>
    <p:sldId id="292" r:id="rId18"/>
    <p:sldId id="306" r:id="rId19"/>
    <p:sldId id="304" r:id="rId20"/>
    <p:sldId id="305" r:id="rId21"/>
    <p:sldId id="309" r:id="rId22"/>
    <p:sldId id="310" r:id="rId23"/>
    <p:sldId id="312" r:id="rId24"/>
    <p:sldId id="313" r:id="rId25"/>
    <p:sldId id="314" r:id="rId26"/>
    <p:sldId id="290" r:id="rId27"/>
    <p:sldId id="291" r:id="rId28"/>
  </p:sldIdLst>
  <p:sldSz cx="11809413" cy="6229350"/>
  <p:notesSz cx="6858000" cy="9144000"/>
  <p:defaultTextStyle>
    <a:defPPr>
      <a:defRPr lang="en-US"/>
    </a:defPPr>
    <a:lvl1pPr marL="0" algn="l" defTabSz="432923" rtl="0" eaLnBrk="1" latinLnBrk="0" hangingPunct="1">
      <a:defRPr sz="1700" kern="1200">
        <a:solidFill>
          <a:schemeClr val="tx1"/>
        </a:solidFill>
        <a:latin typeface="+mn-lt"/>
        <a:ea typeface="+mn-ea"/>
        <a:cs typeface="+mn-cs"/>
      </a:defRPr>
    </a:lvl1pPr>
    <a:lvl2pPr marL="432923" algn="l" defTabSz="432923" rtl="0" eaLnBrk="1" latinLnBrk="0" hangingPunct="1">
      <a:defRPr sz="1700" kern="1200">
        <a:solidFill>
          <a:schemeClr val="tx1"/>
        </a:solidFill>
        <a:latin typeface="+mn-lt"/>
        <a:ea typeface="+mn-ea"/>
        <a:cs typeface="+mn-cs"/>
      </a:defRPr>
    </a:lvl2pPr>
    <a:lvl3pPr marL="865845" algn="l" defTabSz="432923" rtl="0" eaLnBrk="1" latinLnBrk="0" hangingPunct="1">
      <a:defRPr sz="1700" kern="1200">
        <a:solidFill>
          <a:schemeClr val="tx1"/>
        </a:solidFill>
        <a:latin typeface="+mn-lt"/>
        <a:ea typeface="+mn-ea"/>
        <a:cs typeface="+mn-cs"/>
      </a:defRPr>
    </a:lvl3pPr>
    <a:lvl4pPr marL="1298768" algn="l" defTabSz="432923" rtl="0" eaLnBrk="1" latinLnBrk="0" hangingPunct="1">
      <a:defRPr sz="1700" kern="1200">
        <a:solidFill>
          <a:schemeClr val="tx1"/>
        </a:solidFill>
        <a:latin typeface="+mn-lt"/>
        <a:ea typeface="+mn-ea"/>
        <a:cs typeface="+mn-cs"/>
      </a:defRPr>
    </a:lvl4pPr>
    <a:lvl5pPr marL="1731691" algn="l" defTabSz="432923" rtl="0" eaLnBrk="1" latinLnBrk="0" hangingPunct="1">
      <a:defRPr sz="1700" kern="1200">
        <a:solidFill>
          <a:schemeClr val="tx1"/>
        </a:solidFill>
        <a:latin typeface="+mn-lt"/>
        <a:ea typeface="+mn-ea"/>
        <a:cs typeface="+mn-cs"/>
      </a:defRPr>
    </a:lvl5pPr>
    <a:lvl6pPr marL="2164613" algn="l" defTabSz="432923" rtl="0" eaLnBrk="1" latinLnBrk="0" hangingPunct="1">
      <a:defRPr sz="1700" kern="1200">
        <a:solidFill>
          <a:schemeClr val="tx1"/>
        </a:solidFill>
        <a:latin typeface="+mn-lt"/>
        <a:ea typeface="+mn-ea"/>
        <a:cs typeface="+mn-cs"/>
      </a:defRPr>
    </a:lvl6pPr>
    <a:lvl7pPr marL="2597536" algn="l" defTabSz="432923" rtl="0" eaLnBrk="1" latinLnBrk="0" hangingPunct="1">
      <a:defRPr sz="1700" kern="1200">
        <a:solidFill>
          <a:schemeClr val="tx1"/>
        </a:solidFill>
        <a:latin typeface="+mn-lt"/>
        <a:ea typeface="+mn-ea"/>
        <a:cs typeface="+mn-cs"/>
      </a:defRPr>
    </a:lvl7pPr>
    <a:lvl8pPr marL="3030459" algn="l" defTabSz="432923" rtl="0" eaLnBrk="1" latinLnBrk="0" hangingPunct="1">
      <a:defRPr sz="1700" kern="1200">
        <a:solidFill>
          <a:schemeClr val="tx1"/>
        </a:solidFill>
        <a:latin typeface="+mn-lt"/>
        <a:ea typeface="+mn-ea"/>
        <a:cs typeface="+mn-cs"/>
      </a:defRPr>
    </a:lvl8pPr>
    <a:lvl9pPr marL="3463381" algn="l" defTabSz="432923" rtl="0" eaLnBrk="1" latinLnBrk="0" hangingPunct="1">
      <a:defRPr sz="17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p:scale>
          <a:sx n="101" d="100"/>
          <a:sy n="101" d="100"/>
        </p:scale>
        <p:origin x="-106" y="43"/>
      </p:cViewPr>
      <p:guideLst>
        <p:guide orient="horz" pos="1962"/>
        <p:guide pos="37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628" y="1870269"/>
            <a:ext cx="11812966" cy="1661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4282" y="1967781"/>
            <a:ext cx="11111585" cy="1579907"/>
          </a:xfrm>
        </p:spPr>
        <p:txBody>
          <a:bodyPr tIns="43292" bIns="43292" anchor="ctr">
            <a:normAutofit/>
          </a:bodyPr>
          <a:lstStyle>
            <a:lvl1pPr algn="ctr">
              <a:lnSpc>
                <a:spcPct val="80000"/>
              </a:lnSpc>
              <a:defRPr sz="5700" spc="142" baseline="0"/>
            </a:lvl1pPr>
          </a:lstStyle>
          <a:p>
            <a:r>
              <a:rPr lang="en-US" smtClean="0"/>
              <a:t>Click to edit Master title style</a:t>
            </a:r>
            <a:endParaRPr lang="en-US" dirty="0"/>
          </a:p>
        </p:txBody>
      </p:sp>
      <p:sp>
        <p:nvSpPr>
          <p:cNvPr id="3" name="Subtitle 2"/>
          <p:cNvSpPr>
            <a:spLocks noGrp="1"/>
          </p:cNvSpPr>
          <p:nvPr>
            <p:ph type="subTitle" idx="1"/>
          </p:nvPr>
        </p:nvSpPr>
        <p:spPr>
          <a:xfrm>
            <a:off x="1476177" y="3629928"/>
            <a:ext cx="8857060" cy="1189240"/>
          </a:xfrm>
        </p:spPr>
        <p:txBody>
          <a:bodyPr>
            <a:normAutofit/>
          </a:bodyPr>
          <a:lstStyle>
            <a:lvl1pPr marL="0" indent="0" algn="ctr">
              <a:buNone/>
              <a:defRPr sz="1900"/>
            </a:lvl1pPr>
            <a:lvl2pPr marL="432923" indent="0" algn="ctr">
              <a:buNone/>
              <a:defRPr sz="1900"/>
            </a:lvl2pPr>
            <a:lvl3pPr marL="865845" indent="0" algn="ctr">
              <a:buNone/>
              <a:defRPr sz="1900"/>
            </a:lvl3pPr>
            <a:lvl4pPr marL="1298768" indent="0" algn="ctr">
              <a:buNone/>
              <a:defRPr sz="1900"/>
            </a:lvl4pPr>
            <a:lvl5pPr marL="1731691" indent="0" algn="ctr">
              <a:buNone/>
              <a:defRPr sz="1900"/>
            </a:lvl5pPr>
            <a:lvl6pPr marL="2164613" indent="0" algn="ctr">
              <a:buNone/>
              <a:defRPr sz="1900"/>
            </a:lvl6pPr>
            <a:lvl7pPr marL="2597536" indent="0" algn="ctr">
              <a:buNone/>
              <a:defRPr sz="1900"/>
            </a:lvl7pPr>
            <a:lvl8pPr marL="3030459" indent="0" algn="ctr">
              <a:buNone/>
              <a:defRPr sz="1900"/>
            </a:lvl8pPr>
            <a:lvl9pPr marL="3463381" indent="0" algn="ctr">
              <a:buNone/>
              <a:defRPr sz="19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DB1B90-BBDB-41DD-A448-57324E9852FE}" type="datetimeFigureOut">
              <a:rPr lang="en-IN" smtClean="0"/>
              <a:pPr/>
              <a:t>22-07-2021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A48426-9C16-4BA8-BB22-122027819D7D}" type="slidenum">
              <a:rPr lang="en-IN" smtClean="0"/>
              <a:pPr/>
              <a:t>‹#›</a:t>
            </a:fld>
            <a:endParaRPr lang="en-IN" dirty="0"/>
          </a:p>
        </p:txBody>
      </p:sp>
    </p:spTree>
    <p:extLst>
      <p:ext uri="{BB962C8B-B14F-4D97-AF65-F5344CB8AC3E}">
        <p14:creationId xmlns:p14="http://schemas.microsoft.com/office/powerpoint/2010/main" val="303458614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DB1B90-BBDB-41DD-A448-57324E9852FE}" type="datetimeFigureOut">
              <a:rPr lang="en-IN" smtClean="0"/>
              <a:pPr/>
              <a:t>22-07-2021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A48426-9C16-4BA8-BB22-122027819D7D}" type="slidenum">
              <a:rPr lang="en-IN" smtClean="0"/>
              <a:pPr/>
              <a:t>‹#›</a:t>
            </a:fld>
            <a:endParaRPr lang="en-IN" dirty="0"/>
          </a:p>
        </p:txBody>
      </p:sp>
    </p:spTree>
    <p:extLst>
      <p:ext uri="{BB962C8B-B14F-4D97-AF65-F5344CB8AC3E}">
        <p14:creationId xmlns:p14="http://schemas.microsoft.com/office/powerpoint/2010/main" val="102048576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8736284" y="0"/>
            <a:ext cx="2657118" cy="6229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873162" y="249463"/>
            <a:ext cx="2326993" cy="535695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1897" y="249463"/>
            <a:ext cx="7723088" cy="535695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11897" y="5834093"/>
            <a:ext cx="2657114" cy="331655"/>
          </a:xfrm>
        </p:spPr>
        <p:txBody>
          <a:bodyPr/>
          <a:lstStyle/>
          <a:p>
            <a:fld id="{FADB1B90-BBDB-41DD-A448-57324E9852FE}" type="datetimeFigureOut">
              <a:rPr lang="en-IN" smtClean="0"/>
              <a:pPr/>
              <a:t>22-07-2021</a:t>
            </a:fld>
            <a:endParaRPr lang="en-IN" dirty="0"/>
          </a:p>
        </p:txBody>
      </p:sp>
      <p:sp>
        <p:nvSpPr>
          <p:cNvPr id="5" name="Footer Placeholder 4"/>
          <p:cNvSpPr>
            <a:spLocks noGrp="1"/>
          </p:cNvSpPr>
          <p:nvPr>
            <p:ph type="ftr" sz="quarter" idx="11"/>
          </p:nvPr>
        </p:nvSpPr>
        <p:spPr>
          <a:xfrm>
            <a:off x="3657640" y="5834093"/>
            <a:ext cx="4145372" cy="331655"/>
          </a:xfrm>
        </p:spPr>
        <p:txBody>
          <a:bodyPr/>
          <a:lstStyle/>
          <a:p>
            <a:endParaRPr lang="en-IN" dirty="0"/>
          </a:p>
        </p:txBody>
      </p:sp>
      <p:sp>
        <p:nvSpPr>
          <p:cNvPr id="6" name="Slide Number Placeholder 5"/>
          <p:cNvSpPr>
            <a:spLocks noGrp="1"/>
          </p:cNvSpPr>
          <p:nvPr>
            <p:ph type="sldNum" sz="quarter" idx="12"/>
          </p:nvPr>
        </p:nvSpPr>
        <p:spPr>
          <a:xfrm>
            <a:off x="7819715" y="5834093"/>
            <a:ext cx="852152" cy="331655"/>
          </a:xfrm>
        </p:spPr>
        <p:txBody>
          <a:bodyPr/>
          <a:lstStyle/>
          <a:p>
            <a:fld id="{B5A48426-9C16-4BA8-BB22-122027819D7D}" type="slidenum">
              <a:rPr lang="en-IN" smtClean="0"/>
              <a:pPr/>
              <a:t>‹#›</a:t>
            </a:fld>
            <a:endParaRPr lang="en-IN" dirty="0"/>
          </a:p>
        </p:txBody>
      </p:sp>
    </p:spTree>
    <p:extLst>
      <p:ext uri="{BB962C8B-B14F-4D97-AF65-F5344CB8AC3E}">
        <p14:creationId xmlns:p14="http://schemas.microsoft.com/office/powerpoint/2010/main" val="80996342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DB1B90-BBDB-41DD-A448-57324E9852FE}" type="datetimeFigureOut">
              <a:rPr lang="en-IN" smtClean="0"/>
              <a:pPr/>
              <a:t>22-07-2021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A48426-9C16-4BA8-BB22-122027819D7D}" type="slidenum">
              <a:rPr lang="en-IN" smtClean="0"/>
              <a:pPr/>
              <a:t>‹#›</a:t>
            </a:fld>
            <a:endParaRPr lang="en-IN" dirty="0"/>
          </a:p>
        </p:txBody>
      </p:sp>
    </p:spTree>
    <p:extLst>
      <p:ext uri="{BB962C8B-B14F-4D97-AF65-F5344CB8AC3E}">
        <p14:creationId xmlns:p14="http://schemas.microsoft.com/office/powerpoint/2010/main" val="428460728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628" y="1870269"/>
            <a:ext cx="11812966" cy="16611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7045" y="2006398"/>
            <a:ext cx="10185619" cy="1522730"/>
          </a:xfrm>
        </p:spPr>
        <p:txBody>
          <a:bodyPr anchor="ctr">
            <a:noAutofit/>
          </a:bodyPr>
          <a:lstStyle>
            <a:lvl1pPr algn="ctr">
              <a:lnSpc>
                <a:spcPct val="80000"/>
              </a:lnSpc>
              <a:defRPr sz="5700" b="0" spc="142"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07045" y="3642720"/>
            <a:ext cx="10185619" cy="1066964"/>
          </a:xfrm>
        </p:spPr>
        <p:txBody>
          <a:bodyPr anchor="t">
            <a:normAutofit/>
          </a:bodyPr>
          <a:lstStyle>
            <a:lvl1pPr marL="0" indent="0" algn="ctr">
              <a:buNone/>
              <a:defRPr sz="1900">
                <a:solidFill>
                  <a:schemeClr val="tx2"/>
                </a:solidFill>
              </a:defRPr>
            </a:lvl1pPr>
            <a:lvl2pPr marL="432923" indent="0">
              <a:buNone/>
              <a:defRPr sz="1700">
                <a:solidFill>
                  <a:schemeClr val="tx1">
                    <a:tint val="75000"/>
                  </a:schemeClr>
                </a:solidFill>
              </a:defRPr>
            </a:lvl2pPr>
            <a:lvl3pPr marL="865845" indent="0">
              <a:buNone/>
              <a:defRPr sz="1500">
                <a:solidFill>
                  <a:schemeClr val="tx1">
                    <a:tint val="75000"/>
                  </a:schemeClr>
                </a:solidFill>
              </a:defRPr>
            </a:lvl3pPr>
            <a:lvl4pPr marL="1298768" indent="0">
              <a:buNone/>
              <a:defRPr sz="1300">
                <a:solidFill>
                  <a:schemeClr val="tx1">
                    <a:tint val="75000"/>
                  </a:schemeClr>
                </a:solidFill>
              </a:defRPr>
            </a:lvl4pPr>
            <a:lvl5pPr marL="1731691" indent="0">
              <a:buNone/>
              <a:defRPr sz="1300">
                <a:solidFill>
                  <a:schemeClr val="tx1">
                    <a:tint val="75000"/>
                  </a:schemeClr>
                </a:solidFill>
              </a:defRPr>
            </a:lvl5pPr>
            <a:lvl6pPr marL="2164613" indent="0">
              <a:buNone/>
              <a:defRPr sz="1300">
                <a:solidFill>
                  <a:schemeClr val="tx1">
                    <a:tint val="75000"/>
                  </a:schemeClr>
                </a:solidFill>
              </a:defRPr>
            </a:lvl6pPr>
            <a:lvl7pPr marL="2597536" indent="0">
              <a:buNone/>
              <a:defRPr sz="1300">
                <a:solidFill>
                  <a:schemeClr val="tx1">
                    <a:tint val="75000"/>
                  </a:schemeClr>
                </a:solidFill>
              </a:defRPr>
            </a:lvl7pPr>
            <a:lvl8pPr marL="3030459" indent="0">
              <a:buNone/>
              <a:defRPr sz="1300">
                <a:solidFill>
                  <a:schemeClr val="tx1">
                    <a:tint val="75000"/>
                  </a:schemeClr>
                </a:solidFill>
              </a:defRPr>
            </a:lvl8pPr>
            <a:lvl9pPr marL="3463381" indent="0">
              <a:buNone/>
              <a:defRPr sz="13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FADB1B90-BBDB-41DD-A448-57324E9852FE}" type="datetimeFigureOut">
              <a:rPr lang="en-IN" smtClean="0"/>
              <a:pPr/>
              <a:t>22-07-2021</a:t>
            </a:fld>
            <a:endParaRPr lang="en-IN"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5A48426-9C16-4BA8-BB22-122027819D7D}" type="slidenum">
              <a:rPr lang="en-IN" smtClean="0"/>
              <a:pPr/>
              <a:t>‹#›</a:t>
            </a:fld>
            <a:endParaRPr lang="en-IN" dirty="0"/>
          </a:p>
        </p:txBody>
      </p:sp>
    </p:spTree>
    <p:extLst>
      <p:ext uri="{BB962C8B-B14F-4D97-AF65-F5344CB8AC3E}">
        <p14:creationId xmlns:p14="http://schemas.microsoft.com/office/powerpoint/2010/main" val="201466395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67520" y="1827276"/>
            <a:ext cx="4605671" cy="3820668"/>
          </a:xfrm>
        </p:spPr>
        <p:txBody>
          <a:bodyPr/>
          <a:lstStyle>
            <a:lvl1pPr>
              <a:defRPr sz="21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34880" y="1827276"/>
            <a:ext cx="4605671" cy="3820668"/>
          </a:xfrm>
        </p:spPr>
        <p:txBody>
          <a:bodyPr/>
          <a:lstStyle>
            <a:lvl1pPr>
              <a:defRPr sz="21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DB1B90-BBDB-41DD-A448-57324E9852FE}" type="datetimeFigureOut">
              <a:rPr lang="en-IN" smtClean="0"/>
              <a:pPr/>
              <a:t>22-07-2021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5A48426-9C16-4BA8-BB22-122027819D7D}" type="slidenum">
              <a:rPr lang="en-IN" smtClean="0"/>
              <a:pPr/>
              <a:t>‹#›</a:t>
            </a:fld>
            <a:endParaRPr lang="en-IN" dirty="0"/>
          </a:p>
        </p:txBody>
      </p:sp>
    </p:spTree>
    <p:extLst>
      <p:ext uri="{BB962C8B-B14F-4D97-AF65-F5344CB8AC3E}">
        <p14:creationId xmlns:p14="http://schemas.microsoft.com/office/powerpoint/2010/main" val="352932524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69132" y="1738069"/>
            <a:ext cx="4605671" cy="674977"/>
          </a:xfrm>
        </p:spPr>
        <p:txBody>
          <a:bodyPr anchor="ctr">
            <a:normAutofit/>
          </a:bodyPr>
          <a:lstStyle>
            <a:lvl1pPr marL="0" indent="0">
              <a:buNone/>
              <a:defRPr sz="2000" b="1"/>
            </a:lvl1pPr>
            <a:lvl2pPr marL="432923" indent="0">
              <a:buNone/>
              <a:defRPr sz="1900" b="1"/>
            </a:lvl2pPr>
            <a:lvl3pPr marL="865845" indent="0">
              <a:buNone/>
              <a:defRPr sz="1700" b="1"/>
            </a:lvl3pPr>
            <a:lvl4pPr marL="1298768" indent="0">
              <a:buNone/>
              <a:defRPr sz="1500" b="1"/>
            </a:lvl4pPr>
            <a:lvl5pPr marL="1731691" indent="0">
              <a:buNone/>
              <a:defRPr sz="1500" b="1"/>
            </a:lvl5pPr>
            <a:lvl6pPr marL="2164613" indent="0">
              <a:buNone/>
              <a:defRPr sz="1500" b="1"/>
            </a:lvl6pPr>
            <a:lvl7pPr marL="2597536" indent="0">
              <a:buNone/>
              <a:defRPr sz="1500" b="1"/>
            </a:lvl7pPr>
            <a:lvl8pPr marL="3030459" indent="0">
              <a:buNone/>
              <a:defRPr sz="1500" b="1"/>
            </a:lvl8pPr>
            <a:lvl9pPr marL="3463381" indent="0">
              <a:buNone/>
              <a:defRPr sz="1500" b="1"/>
            </a:lvl9pPr>
          </a:lstStyle>
          <a:p>
            <a:pPr lvl="0"/>
            <a:r>
              <a:rPr lang="en-US" smtClean="0"/>
              <a:t>Edit Master text styles</a:t>
            </a:r>
          </a:p>
        </p:txBody>
      </p:sp>
      <p:sp>
        <p:nvSpPr>
          <p:cNvPr id="4" name="Content Placeholder 3"/>
          <p:cNvSpPr>
            <a:spLocks noGrp="1"/>
          </p:cNvSpPr>
          <p:nvPr>
            <p:ph sz="half" idx="2"/>
          </p:nvPr>
        </p:nvSpPr>
        <p:spPr>
          <a:xfrm>
            <a:off x="1169132" y="2413047"/>
            <a:ext cx="4605671" cy="3239262"/>
          </a:xfrm>
        </p:spPr>
        <p:txBody>
          <a:bodyPr/>
          <a:lstStyle>
            <a:lvl1pPr>
              <a:defRPr sz="21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35693" y="1738069"/>
            <a:ext cx="4605671" cy="674977"/>
          </a:xfrm>
        </p:spPr>
        <p:txBody>
          <a:bodyPr anchor="ctr">
            <a:normAutofit/>
          </a:bodyPr>
          <a:lstStyle>
            <a:lvl1pPr marL="0" indent="0">
              <a:buNone/>
              <a:defRPr sz="2000" b="1"/>
            </a:lvl1pPr>
            <a:lvl2pPr marL="432923" indent="0">
              <a:buNone/>
              <a:defRPr sz="1900" b="1"/>
            </a:lvl2pPr>
            <a:lvl3pPr marL="865845" indent="0">
              <a:buNone/>
              <a:defRPr sz="1700" b="1"/>
            </a:lvl3pPr>
            <a:lvl4pPr marL="1298768" indent="0">
              <a:buNone/>
              <a:defRPr sz="1500" b="1"/>
            </a:lvl4pPr>
            <a:lvl5pPr marL="1731691" indent="0">
              <a:buNone/>
              <a:defRPr sz="1500" b="1"/>
            </a:lvl5pPr>
            <a:lvl6pPr marL="2164613" indent="0">
              <a:buNone/>
              <a:defRPr sz="1500" b="1"/>
            </a:lvl6pPr>
            <a:lvl7pPr marL="2597536" indent="0">
              <a:buNone/>
              <a:defRPr sz="1500" b="1"/>
            </a:lvl7pPr>
            <a:lvl8pPr marL="3030459" indent="0">
              <a:buNone/>
              <a:defRPr sz="1500" b="1"/>
            </a:lvl8pPr>
            <a:lvl9pPr marL="3463381" indent="0">
              <a:buNone/>
              <a:defRPr sz="1500" b="1"/>
            </a:lvl9pPr>
          </a:lstStyle>
          <a:p>
            <a:pPr lvl="0"/>
            <a:r>
              <a:rPr lang="en-US" smtClean="0"/>
              <a:t>Edit Master text styles</a:t>
            </a:r>
          </a:p>
        </p:txBody>
      </p:sp>
      <p:sp>
        <p:nvSpPr>
          <p:cNvPr id="6" name="Content Placeholder 5"/>
          <p:cNvSpPr>
            <a:spLocks noGrp="1"/>
          </p:cNvSpPr>
          <p:nvPr>
            <p:ph sz="quarter" idx="4"/>
          </p:nvPr>
        </p:nvSpPr>
        <p:spPr>
          <a:xfrm>
            <a:off x="6035693" y="2413046"/>
            <a:ext cx="4605671" cy="3239262"/>
          </a:xfrm>
        </p:spPr>
        <p:txBody>
          <a:bodyPr/>
          <a:lstStyle>
            <a:lvl1pPr>
              <a:defRPr sz="21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DB1B90-BBDB-41DD-A448-57324E9852FE}" type="datetimeFigureOut">
              <a:rPr lang="en-IN" smtClean="0"/>
              <a:pPr/>
              <a:t>22-07-2021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5A48426-9C16-4BA8-BB22-122027819D7D}" type="slidenum">
              <a:rPr lang="en-IN" smtClean="0"/>
              <a:pPr/>
              <a:t>‹#›</a:t>
            </a:fld>
            <a:endParaRPr lang="en-IN" dirty="0"/>
          </a:p>
        </p:txBody>
      </p:sp>
    </p:spTree>
    <p:extLst>
      <p:ext uri="{BB962C8B-B14F-4D97-AF65-F5344CB8AC3E}">
        <p14:creationId xmlns:p14="http://schemas.microsoft.com/office/powerpoint/2010/main" val="14845155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DB1B90-BBDB-41DD-A448-57324E9852FE}" type="datetimeFigureOut">
              <a:rPr lang="en-IN" smtClean="0"/>
              <a:pPr/>
              <a:t>22-07-2021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5A48426-9C16-4BA8-BB22-122027819D7D}" type="slidenum">
              <a:rPr lang="en-IN" smtClean="0"/>
              <a:pPr/>
              <a:t>‹#›</a:t>
            </a:fld>
            <a:endParaRPr lang="en-IN" dirty="0"/>
          </a:p>
        </p:txBody>
      </p:sp>
    </p:spTree>
    <p:extLst>
      <p:ext uri="{BB962C8B-B14F-4D97-AF65-F5344CB8AC3E}">
        <p14:creationId xmlns:p14="http://schemas.microsoft.com/office/powerpoint/2010/main" val="18989726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DB1B90-BBDB-41DD-A448-57324E9852FE}" type="datetimeFigureOut">
              <a:rPr lang="en-IN" smtClean="0"/>
              <a:pPr/>
              <a:t>22-07-2021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5A48426-9C16-4BA8-BB22-122027819D7D}" type="slidenum">
              <a:rPr lang="en-IN" smtClean="0"/>
              <a:pPr/>
              <a:t>‹#›</a:t>
            </a:fld>
            <a:endParaRPr lang="en-IN" dirty="0"/>
          </a:p>
        </p:txBody>
      </p:sp>
    </p:spTree>
    <p:extLst>
      <p:ext uri="{BB962C8B-B14F-4D97-AF65-F5344CB8AC3E}">
        <p14:creationId xmlns:p14="http://schemas.microsoft.com/office/powerpoint/2010/main" val="288553298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69132" y="1925716"/>
            <a:ext cx="5934230" cy="3737610"/>
          </a:xfrm>
        </p:spPr>
        <p:txBody>
          <a:bodyPr/>
          <a:lstStyle>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544602" y="1950633"/>
            <a:ext cx="3099971" cy="3117690"/>
          </a:xfrm>
        </p:spPr>
        <p:txBody>
          <a:bodyPr>
            <a:normAutofit/>
          </a:bodyPr>
          <a:lstStyle>
            <a:lvl1pPr marL="0" indent="0">
              <a:lnSpc>
                <a:spcPct val="95000"/>
              </a:lnSpc>
              <a:buNone/>
              <a:defRPr sz="1700"/>
            </a:lvl1pPr>
            <a:lvl2pPr marL="432923" indent="0">
              <a:buNone/>
              <a:defRPr sz="1100"/>
            </a:lvl2pPr>
            <a:lvl3pPr marL="865845" indent="0">
              <a:buNone/>
              <a:defRPr sz="900"/>
            </a:lvl3pPr>
            <a:lvl4pPr marL="1298768" indent="0">
              <a:buNone/>
              <a:defRPr sz="900"/>
            </a:lvl4pPr>
            <a:lvl5pPr marL="1731691" indent="0">
              <a:buNone/>
              <a:defRPr sz="900"/>
            </a:lvl5pPr>
            <a:lvl6pPr marL="2164613" indent="0">
              <a:buNone/>
              <a:defRPr sz="900"/>
            </a:lvl6pPr>
            <a:lvl7pPr marL="2597536" indent="0">
              <a:buNone/>
              <a:defRPr sz="900"/>
            </a:lvl7pPr>
            <a:lvl8pPr marL="3030459" indent="0">
              <a:buNone/>
              <a:defRPr sz="900"/>
            </a:lvl8pPr>
            <a:lvl9pPr marL="3463381"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ADB1B90-BBDB-41DD-A448-57324E9852FE}" type="datetimeFigureOut">
              <a:rPr lang="en-IN" smtClean="0"/>
              <a:pPr/>
              <a:t>22-07-2021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5A48426-9C16-4BA8-BB22-122027819D7D}" type="slidenum">
              <a:rPr lang="en-IN" smtClean="0"/>
              <a:pPr/>
              <a:t>‹#›</a:t>
            </a:fld>
            <a:endParaRPr lang="en-IN" dirty="0"/>
          </a:p>
        </p:txBody>
      </p:sp>
    </p:spTree>
    <p:extLst>
      <p:ext uri="{BB962C8B-B14F-4D97-AF65-F5344CB8AC3E}">
        <p14:creationId xmlns:p14="http://schemas.microsoft.com/office/powerpoint/2010/main" val="157758010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39988" y="2008774"/>
            <a:ext cx="5934230" cy="3571494"/>
          </a:xfrm>
          <a:solidFill>
            <a:schemeClr val="tx2">
              <a:lumMod val="60000"/>
              <a:lumOff val="40000"/>
            </a:schemeClr>
          </a:solidFill>
        </p:spPr>
        <p:txBody>
          <a:bodyPr tIns="346338" anchor="t"/>
          <a:lstStyle>
            <a:lvl1pPr marL="0" indent="0" algn="ctr">
              <a:buNone/>
              <a:defRPr sz="3000">
                <a:solidFill>
                  <a:schemeClr val="tx1">
                    <a:lumMod val="50000"/>
                  </a:schemeClr>
                </a:solidFill>
              </a:defRPr>
            </a:lvl1pPr>
            <a:lvl2pPr marL="432923" indent="0">
              <a:buNone/>
              <a:defRPr sz="2700"/>
            </a:lvl2pPr>
            <a:lvl3pPr marL="865845" indent="0">
              <a:buNone/>
              <a:defRPr sz="2300"/>
            </a:lvl3pPr>
            <a:lvl4pPr marL="1298768" indent="0">
              <a:buNone/>
              <a:defRPr sz="1900"/>
            </a:lvl4pPr>
            <a:lvl5pPr marL="1731691" indent="0">
              <a:buNone/>
              <a:defRPr sz="1900"/>
            </a:lvl5pPr>
            <a:lvl6pPr marL="2164613" indent="0">
              <a:buNone/>
              <a:defRPr sz="1900"/>
            </a:lvl6pPr>
            <a:lvl7pPr marL="2597536" indent="0">
              <a:buNone/>
              <a:defRPr sz="1900"/>
            </a:lvl7pPr>
            <a:lvl8pPr marL="3030459" indent="0">
              <a:buNone/>
              <a:defRPr sz="1900"/>
            </a:lvl8pPr>
            <a:lvl9pPr marL="3463381" indent="0">
              <a:buNone/>
              <a:defRPr sz="1900"/>
            </a:lvl9pPr>
          </a:lstStyle>
          <a:p>
            <a:r>
              <a:rPr lang="en-US" dirty="0" smtClean="0"/>
              <a:t>Click icon to add picture</a:t>
            </a:r>
            <a:endParaRPr lang="en-US" dirty="0"/>
          </a:p>
        </p:txBody>
      </p:sp>
      <p:sp>
        <p:nvSpPr>
          <p:cNvPr id="4" name="Text Placeholder 3"/>
          <p:cNvSpPr>
            <a:spLocks noGrp="1"/>
          </p:cNvSpPr>
          <p:nvPr>
            <p:ph type="body" sz="half" idx="2"/>
          </p:nvPr>
        </p:nvSpPr>
        <p:spPr>
          <a:xfrm>
            <a:off x="7546215" y="1953481"/>
            <a:ext cx="3099971" cy="3114675"/>
          </a:xfrm>
        </p:spPr>
        <p:txBody>
          <a:bodyPr>
            <a:normAutofit/>
          </a:bodyPr>
          <a:lstStyle>
            <a:lvl1pPr marL="0" indent="0">
              <a:lnSpc>
                <a:spcPct val="95000"/>
              </a:lnSpc>
              <a:buNone/>
              <a:defRPr sz="1700"/>
            </a:lvl1pPr>
            <a:lvl2pPr marL="432923" indent="0">
              <a:buNone/>
              <a:defRPr sz="1100"/>
            </a:lvl2pPr>
            <a:lvl3pPr marL="865845" indent="0">
              <a:buNone/>
              <a:defRPr sz="900"/>
            </a:lvl3pPr>
            <a:lvl4pPr marL="1298768" indent="0">
              <a:buNone/>
              <a:defRPr sz="900"/>
            </a:lvl4pPr>
            <a:lvl5pPr marL="1731691" indent="0">
              <a:buNone/>
              <a:defRPr sz="900"/>
            </a:lvl5pPr>
            <a:lvl6pPr marL="2164613" indent="0">
              <a:buNone/>
              <a:defRPr sz="900"/>
            </a:lvl6pPr>
            <a:lvl7pPr marL="2597536" indent="0">
              <a:buNone/>
              <a:defRPr sz="900"/>
            </a:lvl7pPr>
            <a:lvl8pPr marL="3030459" indent="0">
              <a:buNone/>
              <a:defRPr sz="900"/>
            </a:lvl8pPr>
            <a:lvl9pPr marL="3463381"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ADB1B90-BBDB-41DD-A448-57324E9852FE}" type="datetimeFigureOut">
              <a:rPr lang="en-IN" smtClean="0"/>
              <a:pPr/>
              <a:t>22-07-2021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5A48426-9C16-4BA8-BB22-122027819D7D}" type="slidenum">
              <a:rPr lang="en-IN" smtClean="0"/>
              <a:pPr/>
              <a:t>‹#›</a:t>
            </a:fld>
            <a:endParaRPr lang="en-IN" dirty="0"/>
          </a:p>
        </p:txBody>
      </p:sp>
    </p:spTree>
    <p:extLst>
      <p:ext uri="{BB962C8B-B14F-4D97-AF65-F5344CB8AC3E}">
        <p14:creationId xmlns:p14="http://schemas.microsoft.com/office/powerpoint/2010/main" val="308432660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468" y="159966"/>
            <a:ext cx="11806461" cy="14950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65171" y="258127"/>
            <a:ext cx="9477054" cy="1370457"/>
          </a:xfrm>
          <a:prstGeom prst="rect">
            <a:avLst/>
          </a:prstGeom>
        </p:spPr>
        <p:txBody>
          <a:bodyPr vert="horz" lIns="86585" tIns="43292" rIns="86585" bIns="43292"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65171" y="1827276"/>
            <a:ext cx="9477054" cy="3820668"/>
          </a:xfrm>
          <a:prstGeom prst="rect">
            <a:avLst/>
          </a:prstGeom>
        </p:spPr>
        <p:txBody>
          <a:bodyPr vert="horz" lIns="86585" tIns="43292" rIns="86585" bIns="43292"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64539" y="5834093"/>
            <a:ext cx="2906725" cy="331655"/>
          </a:xfrm>
          <a:prstGeom prst="rect">
            <a:avLst/>
          </a:prstGeom>
        </p:spPr>
        <p:txBody>
          <a:bodyPr vert="horz" lIns="86585" tIns="43292" rIns="43292" bIns="43292" rtlCol="0" anchor="ctr"/>
          <a:lstStyle>
            <a:lvl1pPr algn="l">
              <a:defRPr sz="1000">
                <a:solidFill>
                  <a:schemeClr val="tx1"/>
                </a:solidFill>
              </a:defRPr>
            </a:lvl1pPr>
          </a:lstStyle>
          <a:p>
            <a:fld id="{FADB1B90-BBDB-41DD-A448-57324E9852FE}" type="datetimeFigureOut">
              <a:rPr lang="en-IN" smtClean="0"/>
              <a:pPr/>
              <a:t>22-07-2021</a:t>
            </a:fld>
            <a:endParaRPr lang="en-IN" dirty="0"/>
          </a:p>
        </p:txBody>
      </p:sp>
      <p:sp>
        <p:nvSpPr>
          <p:cNvPr id="5" name="Footer Placeholder 4"/>
          <p:cNvSpPr>
            <a:spLocks noGrp="1"/>
          </p:cNvSpPr>
          <p:nvPr>
            <p:ph type="ftr" sz="quarter" idx="3"/>
          </p:nvPr>
        </p:nvSpPr>
        <p:spPr>
          <a:xfrm>
            <a:off x="5420853" y="5834093"/>
            <a:ext cx="4886145" cy="331655"/>
          </a:xfrm>
          <a:prstGeom prst="rect">
            <a:avLst/>
          </a:prstGeom>
        </p:spPr>
        <p:txBody>
          <a:bodyPr vert="horz" lIns="86585" tIns="43292" rIns="86585" bIns="43292" rtlCol="0" anchor="ctr"/>
          <a:lstStyle>
            <a:lvl1pPr algn="r">
              <a:defRPr sz="1000">
                <a:solidFill>
                  <a:schemeClr val="tx1"/>
                </a:solidFill>
              </a:defRPr>
            </a:lvl1pPr>
          </a:lstStyle>
          <a:p>
            <a:endParaRPr lang="en-IN" dirty="0"/>
          </a:p>
        </p:txBody>
      </p:sp>
      <p:sp>
        <p:nvSpPr>
          <p:cNvPr id="6" name="Slide Number Placeholder 5"/>
          <p:cNvSpPr>
            <a:spLocks noGrp="1"/>
          </p:cNvSpPr>
          <p:nvPr>
            <p:ph type="sldNum" sz="quarter" idx="4"/>
          </p:nvPr>
        </p:nvSpPr>
        <p:spPr>
          <a:xfrm>
            <a:off x="10324448" y="5834093"/>
            <a:ext cx="916570" cy="331655"/>
          </a:xfrm>
          <a:prstGeom prst="rect">
            <a:avLst/>
          </a:prstGeom>
        </p:spPr>
        <p:txBody>
          <a:bodyPr vert="horz" lIns="43292" tIns="43292" rIns="86585" bIns="43292" rtlCol="0" anchor="ctr"/>
          <a:lstStyle>
            <a:lvl1pPr algn="l">
              <a:defRPr sz="1100" b="0">
                <a:solidFill>
                  <a:schemeClr val="tx1"/>
                </a:solidFill>
              </a:defRPr>
            </a:lvl1pPr>
          </a:lstStyle>
          <a:p>
            <a:fld id="{B5A48426-9C16-4BA8-BB22-122027819D7D}" type="slidenum">
              <a:rPr lang="en-IN" smtClean="0"/>
              <a:pPr/>
              <a:t>‹#›</a:t>
            </a:fld>
            <a:endParaRPr lang="en-IN" dirty="0"/>
          </a:p>
        </p:txBody>
      </p:sp>
    </p:spTree>
    <p:extLst>
      <p:ext uri="{BB962C8B-B14F-4D97-AF65-F5344CB8AC3E}">
        <p14:creationId xmlns:p14="http://schemas.microsoft.com/office/powerpoint/2010/main" val="1336632605"/>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ransition spd="slow">
    <p:push dir="u"/>
  </p:transition>
  <p:txStyles>
    <p:titleStyle>
      <a:lvl1pPr algn="l" defTabSz="865845" rtl="0" eaLnBrk="1" latinLnBrk="0" hangingPunct="1">
        <a:lnSpc>
          <a:spcPct val="85000"/>
        </a:lnSpc>
        <a:spcBef>
          <a:spcPct val="0"/>
        </a:spcBef>
        <a:buNone/>
        <a:defRPr sz="3800" kern="1200" cap="all" baseline="0">
          <a:solidFill>
            <a:schemeClr val="bg2"/>
          </a:solidFill>
          <a:latin typeface="+mj-lt"/>
          <a:ea typeface="+mj-ea"/>
          <a:cs typeface="+mj-cs"/>
        </a:defRPr>
      </a:lvl1pPr>
    </p:titleStyle>
    <p:bodyStyle>
      <a:lvl1pPr marL="173169" indent="-173169" algn="l" defTabSz="865845" rtl="0" eaLnBrk="1" latinLnBrk="0" hangingPunct="1">
        <a:lnSpc>
          <a:spcPct val="90000"/>
        </a:lnSpc>
        <a:spcBef>
          <a:spcPts val="1136"/>
        </a:spcBef>
        <a:spcAft>
          <a:spcPts val="189"/>
        </a:spcAft>
        <a:buClr>
          <a:schemeClr val="tx1"/>
        </a:buClr>
        <a:buFont typeface="Wingdings" pitchFamily="2" charset="2"/>
        <a:buChar char=""/>
        <a:defRPr sz="2100" kern="1200">
          <a:solidFill>
            <a:schemeClr val="tx1"/>
          </a:solidFill>
          <a:latin typeface="+mn-lt"/>
          <a:ea typeface="+mn-ea"/>
          <a:cs typeface="+mn-cs"/>
        </a:defRPr>
      </a:lvl1pPr>
      <a:lvl2pPr marL="389630" indent="-173169" algn="l" defTabSz="865845" rtl="0" eaLnBrk="1" latinLnBrk="0" hangingPunct="1">
        <a:lnSpc>
          <a:spcPct val="90000"/>
        </a:lnSpc>
        <a:spcBef>
          <a:spcPts val="189"/>
        </a:spcBef>
        <a:spcAft>
          <a:spcPts val="379"/>
        </a:spcAft>
        <a:buClr>
          <a:schemeClr val="tx1"/>
        </a:buClr>
        <a:buFont typeface="Wingdings" pitchFamily="2" charset="2"/>
        <a:buChar char=""/>
        <a:defRPr sz="1900" kern="1200">
          <a:solidFill>
            <a:schemeClr val="tx1"/>
          </a:solidFill>
          <a:latin typeface="+mn-lt"/>
          <a:ea typeface="+mn-ea"/>
          <a:cs typeface="+mn-cs"/>
        </a:defRPr>
      </a:lvl2pPr>
      <a:lvl3pPr marL="606092" indent="-173169" algn="l" defTabSz="865845" rtl="0" eaLnBrk="1" latinLnBrk="0" hangingPunct="1">
        <a:lnSpc>
          <a:spcPct val="90000"/>
        </a:lnSpc>
        <a:spcBef>
          <a:spcPts val="189"/>
        </a:spcBef>
        <a:spcAft>
          <a:spcPts val="379"/>
        </a:spcAft>
        <a:buClr>
          <a:schemeClr val="tx1"/>
        </a:buClr>
        <a:buFont typeface="Wingdings" pitchFamily="2" charset="2"/>
        <a:buChar char=""/>
        <a:defRPr sz="1700" kern="1200">
          <a:solidFill>
            <a:schemeClr val="tx1"/>
          </a:solidFill>
          <a:latin typeface="+mn-lt"/>
          <a:ea typeface="+mn-ea"/>
          <a:cs typeface="+mn-cs"/>
        </a:defRPr>
      </a:lvl3pPr>
      <a:lvl4pPr marL="822553" indent="-173169" algn="l" defTabSz="865845" rtl="0" eaLnBrk="1" latinLnBrk="0" hangingPunct="1">
        <a:lnSpc>
          <a:spcPct val="90000"/>
        </a:lnSpc>
        <a:spcBef>
          <a:spcPts val="189"/>
        </a:spcBef>
        <a:spcAft>
          <a:spcPts val="379"/>
        </a:spcAft>
        <a:buClr>
          <a:schemeClr val="tx1"/>
        </a:buClr>
        <a:buFont typeface="Wingdings" pitchFamily="2" charset="2"/>
        <a:buChar char=""/>
        <a:defRPr sz="1500" kern="1200">
          <a:solidFill>
            <a:schemeClr val="tx1"/>
          </a:solidFill>
          <a:latin typeface="+mn-lt"/>
          <a:ea typeface="+mn-ea"/>
          <a:cs typeface="+mn-cs"/>
        </a:defRPr>
      </a:lvl4pPr>
      <a:lvl5pPr marL="1039014" indent="-173169" algn="l" defTabSz="865845" rtl="0" eaLnBrk="1" latinLnBrk="0" hangingPunct="1">
        <a:lnSpc>
          <a:spcPct val="90000"/>
        </a:lnSpc>
        <a:spcBef>
          <a:spcPts val="189"/>
        </a:spcBef>
        <a:spcAft>
          <a:spcPts val="379"/>
        </a:spcAft>
        <a:buClr>
          <a:schemeClr val="tx1"/>
        </a:buClr>
        <a:buFont typeface="Wingdings" pitchFamily="2" charset="2"/>
        <a:buChar char=""/>
        <a:defRPr sz="1500" kern="1200">
          <a:solidFill>
            <a:schemeClr val="tx1"/>
          </a:solidFill>
          <a:latin typeface="+mn-lt"/>
          <a:ea typeface="+mn-ea"/>
          <a:cs typeface="+mn-cs"/>
        </a:defRPr>
      </a:lvl5pPr>
      <a:lvl6pPr marL="1216388" indent="-216461" algn="l" defTabSz="865845" rtl="0" eaLnBrk="1" latinLnBrk="0" hangingPunct="1">
        <a:lnSpc>
          <a:spcPct val="90000"/>
        </a:lnSpc>
        <a:spcBef>
          <a:spcPts val="189"/>
        </a:spcBef>
        <a:spcAft>
          <a:spcPts val="379"/>
        </a:spcAft>
        <a:buClr>
          <a:schemeClr val="tx1"/>
        </a:buClr>
        <a:buFont typeface="Wingdings" pitchFamily="2" charset="2"/>
        <a:buChar char=""/>
        <a:defRPr sz="1500" kern="1200">
          <a:solidFill>
            <a:schemeClr val="tx1"/>
          </a:solidFill>
          <a:latin typeface="+mn-lt"/>
          <a:ea typeface="+mn-ea"/>
          <a:cs typeface="+mn-cs"/>
        </a:defRPr>
      </a:lvl6pPr>
      <a:lvl7pPr marL="1393647" indent="-216461" algn="l" defTabSz="865845" rtl="0" eaLnBrk="1" latinLnBrk="0" hangingPunct="1">
        <a:lnSpc>
          <a:spcPct val="90000"/>
        </a:lnSpc>
        <a:spcBef>
          <a:spcPts val="189"/>
        </a:spcBef>
        <a:spcAft>
          <a:spcPts val="379"/>
        </a:spcAft>
        <a:buClr>
          <a:schemeClr val="tx1"/>
        </a:buClr>
        <a:buFont typeface="Wingdings" pitchFamily="2" charset="2"/>
        <a:buChar char=""/>
        <a:defRPr sz="1500" kern="1200">
          <a:solidFill>
            <a:schemeClr val="tx1"/>
          </a:solidFill>
          <a:latin typeface="+mn-lt"/>
          <a:ea typeface="+mn-ea"/>
          <a:cs typeface="+mn-cs"/>
        </a:defRPr>
      </a:lvl7pPr>
      <a:lvl8pPr marL="1542500" indent="-216461" algn="l" defTabSz="865845" rtl="0" eaLnBrk="1" latinLnBrk="0" hangingPunct="1">
        <a:lnSpc>
          <a:spcPct val="90000"/>
        </a:lnSpc>
        <a:spcBef>
          <a:spcPts val="189"/>
        </a:spcBef>
        <a:spcAft>
          <a:spcPts val="379"/>
        </a:spcAft>
        <a:buClr>
          <a:schemeClr val="tx1"/>
        </a:buClr>
        <a:buFont typeface="Wingdings" pitchFamily="2" charset="2"/>
        <a:buChar char=""/>
        <a:defRPr sz="1500" kern="1200">
          <a:solidFill>
            <a:schemeClr val="tx1"/>
          </a:solidFill>
          <a:latin typeface="+mn-lt"/>
          <a:ea typeface="+mn-ea"/>
          <a:cs typeface="+mn-cs"/>
        </a:defRPr>
      </a:lvl8pPr>
      <a:lvl9pPr marL="1710291" indent="-216461" algn="l" defTabSz="865845" rtl="0" eaLnBrk="1" latinLnBrk="0" hangingPunct="1">
        <a:lnSpc>
          <a:spcPct val="90000"/>
        </a:lnSpc>
        <a:spcBef>
          <a:spcPts val="189"/>
        </a:spcBef>
        <a:spcAft>
          <a:spcPts val="379"/>
        </a:spcAft>
        <a:buClr>
          <a:schemeClr val="tx1"/>
        </a:buClr>
        <a:buFont typeface="Wingdings" pitchFamily="2" charset="2"/>
        <a:buChar char=""/>
        <a:defRPr sz="1500" kern="1200">
          <a:solidFill>
            <a:schemeClr val="tx1"/>
          </a:solidFill>
          <a:latin typeface="+mn-lt"/>
          <a:ea typeface="+mn-ea"/>
          <a:cs typeface="+mn-cs"/>
        </a:defRPr>
      </a:lvl9pPr>
    </p:bodyStyle>
    <p:otherStyle>
      <a:defPPr>
        <a:defRPr lang="en-US"/>
      </a:defPPr>
      <a:lvl1pPr marL="0" algn="l" defTabSz="865845" rtl="0" eaLnBrk="1" latinLnBrk="0" hangingPunct="1">
        <a:defRPr sz="1700" kern="1200">
          <a:solidFill>
            <a:schemeClr val="tx1"/>
          </a:solidFill>
          <a:latin typeface="+mn-lt"/>
          <a:ea typeface="+mn-ea"/>
          <a:cs typeface="+mn-cs"/>
        </a:defRPr>
      </a:lvl1pPr>
      <a:lvl2pPr marL="432923" algn="l" defTabSz="865845" rtl="0" eaLnBrk="1" latinLnBrk="0" hangingPunct="1">
        <a:defRPr sz="1700" kern="1200">
          <a:solidFill>
            <a:schemeClr val="tx1"/>
          </a:solidFill>
          <a:latin typeface="+mn-lt"/>
          <a:ea typeface="+mn-ea"/>
          <a:cs typeface="+mn-cs"/>
        </a:defRPr>
      </a:lvl2pPr>
      <a:lvl3pPr marL="865845" algn="l" defTabSz="865845" rtl="0" eaLnBrk="1" latinLnBrk="0" hangingPunct="1">
        <a:defRPr sz="1700" kern="1200">
          <a:solidFill>
            <a:schemeClr val="tx1"/>
          </a:solidFill>
          <a:latin typeface="+mn-lt"/>
          <a:ea typeface="+mn-ea"/>
          <a:cs typeface="+mn-cs"/>
        </a:defRPr>
      </a:lvl3pPr>
      <a:lvl4pPr marL="1298768" algn="l" defTabSz="865845" rtl="0" eaLnBrk="1" latinLnBrk="0" hangingPunct="1">
        <a:defRPr sz="1700" kern="1200">
          <a:solidFill>
            <a:schemeClr val="tx1"/>
          </a:solidFill>
          <a:latin typeface="+mn-lt"/>
          <a:ea typeface="+mn-ea"/>
          <a:cs typeface="+mn-cs"/>
        </a:defRPr>
      </a:lvl4pPr>
      <a:lvl5pPr marL="1731691" algn="l" defTabSz="865845" rtl="0" eaLnBrk="1" latinLnBrk="0" hangingPunct="1">
        <a:defRPr sz="1700" kern="1200">
          <a:solidFill>
            <a:schemeClr val="tx1"/>
          </a:solidFill>
          <a:latin typeface="+mn-lt"/>
          <a:ea typeface="+mn-ea"/>
          <a:cs typeface="+mn-cs"/>
        </a:defRPr>
      </a:lvl5pPr>
      <a:lvl6pPr marL="2164613" algn="l" defTabSz="865845" rtl="0" eaLnBrk="1" latinLnBrk="0" hangingPunct="1">
        <a:defRPr sz="1700" kern="1200">
          <a:solidFill>
            <a:schemeClr val="tx1"/>
          </a:solidFill>
          <a:latin typeface="+mn-lt"/>
          <a:ea typeface="+mn-ea"/>
          <a:cs typeface="+mn-cs"/>
        </a:defRPr>
      </a:lvl6pPr>
      <a:lvl7pPr marL="2597536" algn="l" defTabSz="865845" rtl="0" eaLnBrk="1" latinLnBrk="0" hangingPunct="1">
        <a:defRPr sz="1700" kern="1200">
          <a:solidFill>
            <a:schemeClr val="tx1"/>
          </a:solidFill>
          <a:latin typeface="+mn-lt"/>
          <a:ea typeface="+mn-ea"/>
          <a:cs typeface="+mn-cs"/>
        </a:defRPr>
      </a:lvl7pPr>
      <a:lvl8pPr marL="3030459" algn="l" defTabSz="865845" rtl="0" eaLnBrk="1" latinLnBrk="0" hangingPunct="1">
        <a:defRPr sz="1700" kern="1200">
          <a:solidFill>
            <a:schemeClr val="tx1"/>
          </a:solidFill>
          <a:latin typeface="+mn-lt"/>
          <a:ea typeface="+mn-ea"/>
          <a:cs typeface="+mn-cs"/>
        </a:defRPr>
      </a:lvl8pPr>
      <a:lvl9pPr marL="3463381" algn="l" defTabSz="86584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emf"/><Relationship Id="rId3" Type="http://schemas.openxmlformats.org/officeDocument/2006/relationships/image" Target="../media/image4.emf"/><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image" Target="../media/image3.emf"/><Relationship Id="rId1" Type="http://schemas.openxmlformats.org/officeDocument/2006/relationships/slideLayout" Target="../slideLayouts/slideLayout6.xml"/><Relationship Id="rId6" Type="http://schemas.openxmlformats.org/officeDocument/2006/relationships/image" Target="../media/image7.emf"/><Relationship Id="rId11" Type="http://schemas.openxmlformats.org/officeDocument/2006/relationships/image" Target="../media/image12.emf"/><Relationship Id="rId5" Type="http://schemas.openxmlformats.org/officeDocument/2006/relationships/image" Target="../media/image6.emf"/><Relationship Id="rId10" Type="http://schemas.openxmlformats.org/officeDocument/2006/relationships/image" Target="../media/image11.emf"/><Relationship Id="rId4" Type="http://schemas.openxmlformats.org/officeDocument/2006/relationships/image" Target="../media/image5.emf"/><Relationship Id="rId9" Type="http://schemas.openxmlformats.org/officeDocument/2006/relationships/image" Target="../media/image1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8143" y="383081"/>
            <a:ext cx="9477054" cy="1370457"/>
          </a:xfrm>
        </p:spPr>
        <p:txBody>
          <a:bodyPr>
            <a:normAutofit/>
          </a:bodyPr>
          <a:lstStyle/>
          <a:p>
            <a:pPr algn="ctr"/>
            <a:r>
              <a:rPr lang="en-IN" sz="3000" dirty="0">
                <a:latin typeface="Sitka Small" panose="02000505000000020004" pitchFamily="2" charset="0"/>
                <a:cs typeface="Times New Roman" panose="02020603050405020304" pitchFamily="18" charset="0"/>
              </a:rPr>
              <a:t>CANCER DETECTION USING </a:t>
            </a:r>
            <a:r>
              <a:rPr lang="en-IN" sz="3000" dirty="0" smtClean="0">
                <a:latin typeface="Sitka Small" panose="02000505000000020004" pitchFamily="2" charset="0"/>
                <a:cs typeface="Times New Roman" panose="02020603050405020304" pitchFamily="18" charset="0"/>
              </a:rPr>
              <a:t>Convolutional </a:t>
            </a:r>
            <a:r>
              <a:rPr lang="en-IN" sz="3000" dirty="0">
                <a:latin typeface="Sitka Small" panose="02000505000000020004" pitchFamily="2" charset="0"/>
                <a:cs typeface="Times New Roman" panose="02020603050405020304" pitchFamily="18" charset="0"/>
              </a:rPr>
              <a:t>NEURAL NETWORKS</a:t>
            </a:r>
            <a:endParaRPr lang="en-IN" dirty="0"/>
          </a:p>
        </p:txBody>
      </p:sp>
      <p:sp>
        <p:nvSpPr>
          <p:cNvPr id="7" name="TextBox 6"/>
          <p:cNvSpPr txBox="1"/>
          <p:nvPr/>
        </p:nvSpPr>
        <p:spPr>
          <a:xfrm>
            <a:off x="1484409" y="1753539"/>
            <a:ext cx="5539478" cy="872260"/>
          </a:xfrm>
          <a:prstGeom prst="rect">
            <a:avLst/>
          </a:prstGeom>
          <a:noFill/>
        </p:spPr>
        <p:txBody>
          <a:bodyPr wrap="square" lIns="86585" tIns="43292" rIns="86585" bIns="43292" rtlCol="0">
            <a:spAutoFit/>
          </a:bodyPr>
          <a:lstStyle/>
          <a:p>
            <a:r>
              <a:rPr lang="en-US" dirty="0" smtClean="0">
                <a:latin typeface="Bahnschrift" panose="020B0502040204020203" pitchFamily="34" charset="0"/>
              </a:rPr>
              <a:t>Under the guidance of : </a:t>
            </a:r>
          </a:p>
          <a:p>
            <a:r>
              <a:rPr lang="en-US" dirty="0" smtClean="0">
                <a:latin typeface="Bahnschrift" panose="020B0502040204020203" pitchFamily="34" charset="0"/>
                <a:cs typeface="Times New Roman" pitchFamily="18" charset="0"/>
              </a:rPr>
              <a:t>Dr.K.M.VARAPRASAD Assoc.Professor NECN</a:t>
            </a:r>
            <a:endParaRPr lang="en-US" dirty="0">
              <a:latin typeface="Bahnschrift" panose="020B0502040204020203" pitchFamily="34" charset="0"/>
              <a:cs typeface="Times New Roman" pitchFamily="18" charset="0"/>
            </a:endParaRPr>
          </a:p>
          <a:p>
            <a:endParaRPr lang="en-IN" dirty="0">
              <a:latin typeface="Bahnschrift" panose="020B0502040204020203" pitchFamily="34" charset="0"/>
            </a:endParaRPr>
          </a:p>
        </p:txBody>
      </p:sp>
      <p:sp>
        <p:nvSpPr>
          <p:cNvPr id="9" name="TextBox 8"/>
          <p:cNvSpPr txBox="1"/>
          <p:nvPr/>
        </p:nvSpPr>
        <p:spPr>
          <a:xfrm>
            <a:off x="7458742" y="3461976"/>
            <a:ext cx="4263634" cy="1657090"/>
          </a:xfrm>
          <a:prstGeom prst="rect">
            <a:avLst/>
          </a:prstGeom>
          <a:noFill/>
        </p:spPr>
        <p:txBody>
          <a:bodyPr wrap="square" lIns="86585" tIns="43292" rIns="86585" bIns="43292" rtlCol="0">
            <a:spAutoFit/>
          </a:bodyPr>
          <a:lstStyle/>
          <a:p>
            <a:r>
              <a:rPr lang="en-US" dirty="0" smtClean="0"/>
              <a:t>     Done by</a:t>
            </a:r>
          </a:p>
          <a:p>
            <a:pPr marL="270577" indent="-270577">
              <a:buFont typeface="Arial" panose="020B0604020202020204" pitchFamily="34" charset="0"/>
              <a:buChar char="•"/>
            </a:pPr>
            <a:r>
              <a:rPr lang="en-US" dirty="0" smtClean="0"/>
              <a:t>K.Radha Krishna (17711A0567)</a:t>
            </a:r>
          </a:p>
          <a:p>
            <a:pPr marL="270577" indent="-270577">
              <a:buFont typeface="Arial" panose="020B0604020202020204" pitchFamily="34" charset="0"/>
              <a:buChar char="•"/>
            </a:pPr>
            <a:r>
              <a:rPr lang="en-US" dirty="0" smtClean="0"/>
              <a:t>H.Nauman (17711A0565)</a:t>
            </a:r>
          </a:p>
          <a:p>
            <a:pPr marL="270577" indent="-270577">
              <a:buFont typeface="Arial" panose="020B0604020202020204" pitchFamily="34" charset="0"/>
              <a:buChar char="•"/>
            </a:pPr>
            <a:r>
              <a:rPr lang="en-US" dirty="0" smtClean="0"/>
              <a:t>P.Venkata Nithish (17711A0589)</a:t>
            </a:r>
          </a:p>
          <a:p>
            <a:pPr marL="270577" indent="-270577">
              <a:buFont typeface="Arial" panose="020B0604020202020204" pitchFamily="34" charset="0"/>
              <a:buChar char="•"/>
            </a:pPr>
            <a:r>
              <a:rPr lang="en-US" dirty="0" smtClean="0"/>
              <a:t>K.Vishnu Vardhan (17711A0569)</a:t>
            </a:r>
            <a:endParaRPr lang="en-US" dirty="0"/>
          </a:p>
          <a:p>
            <a:pPr marL="270577" indent="-270577">
              <a:buFont typeface="Arial" panose="020B0604020202020204" pitchFamily="34" charset="0"/>
              <a:buChar char="•"/>
            </a:pPr>
            <a:r>
              <a:rPr lang="en-US" dirty="0" smtClean="0"/>
              <a:t>Sk.Suhail Basha (17711A05A1)</a:t>
            </a:r>
          </a:p>
        </p:txBody>
      </p:sp>
    </p:spTree>
    <p:extLst>
      <p:ext uri="{BB962C8B-B14F-4D97-AF65-F5344CB8AC3E}">
        <p14:creationId xmlns:p14="http://schemas.microsoft.com/office/powerpoint/2010/main" val="2602056496"/>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555" y="514518"/>
            <a:ext cx="9072408" cy="1038225"/>
          </a:xfrm>
        </p:spPr>
        <p:txBody>
          <a:bodyPr>
            <a:normAutofit/>
          </a:bodyPr>
          <a:lstStyle/>
          <a:p>
            <a:pPr algn="ctr"/>
            <a:r>
              <a:rPr lang="en-IN" sz="3000" b="1" dirty="0">
                <a:latin typeface="+mn-lt"/>
                <a:cs typeface="Times New Roman" pitchFamily="18" charset="0"/>
              </a:rPr>
              <a:t>PROPOSED SYSTEM</a:t>
            </a:r>
          </a:p>
        </p:txBody>
      </p:sp>
      <p:sp>
        <p:nvSpPr>
          <p:cNvPr id="3" name="Content Placeholder 2"/>
          <p:cNvSpPr>
            <a:spLocks noGrp="1"/>
          </p:cNvSpPr>
          <p:nvPr>
            <p:ph idx="1"/>
          </p:nvPr>
        </p:nvSpPr>
        <p:spPr>
          <a:xfrm>
            <a:off x="495133" y="1933781"/>
            <a:ext cx="10185619" cy="3952465"/>
          </a:xfrm>
        </p:spPr>
        <p:txBody>
          <a:bodyPr>
            <a:noAutofit/>
          </a:bodyPr>
          <a:lstStyle/>
          <a:p>
            <a:pPr marL="0" indent="0" algn="just">
              <a:lnSpc>
                <a:spcPct val="100000"/>
              </a:lnSpc>
              <a:buNone/>
            </a:pPr>
            <a:r>
              <a:rPr lang="en-IN" sz="1900" b="1" dirty="0">
                <a:latin typeface="Times New Roman" panose="02020603050405020304" pitchFamily="18" charset="0"/>
                <a:cs typeface="Times New Roman" panose="02020603050405020304" pitchFamily="18" charset="0"/>
              </a:rPr>
              <a:t>Aim:</a:t>
            </a:r>
            <a:r>
              <a:rPr lang="en-IN" sz="1900" dirty="0">
                <a:latin typeface="Times New Roman" panose="02020603050405020304" pitchFamily="18" charset="0"/>
                <a:cs typeface="Times New Roman" panose="02020603050405020304" pitchFamily="18" charset="0"/>
              </a:rPr>
              <a:t> The main aim of this project is to provide an automatic method for cancer prediction with accurate results. </a:t>
            </a:r>
          </a:p>
          <a:p>
            <a:pPr marL="0" indent="0" algn="just">
              <a:lnSpc>
                <a:spcPct val="100000"/>
              </a:lnSpc>
              <a:buNone/>
            </a:pPr>
            <a:r>
              <a:rPr lang="en-IN" sz="1900" b="1" dirty="0">
                <a:latin typeface="Times New Roman" panose="02020603050405020304" pitchFamily="18" charset="0"/>
                <a:cs typeface="Times New Roman" panose="02020603050405020304" pitchFamily="18" charset="0"/>
              </a:rPr>
              <a:t>Objectives:</a:t>
            </a:r>
          </a:p>
          <a:p>
            <a:pPr algn="just">
              <a:lnSpc>
                <a:spcPct val="100000"/>
              </a:lnSpc>
            </a:pPr>
            <a:r>
              <a:rPr lang="en-IN" sz="1900" dirty="0">
                <a:latin typeface="Times New Roman" panose="02020603050405020304" pitchFamily="18" charset="0"/>
                <a:cs typeface="Times New Roman" panose="02020603050405020304" pitchFamily="18" charset="0"/>
              </a:rPr>
              <a:t>To</a:t>
            </a:r>
            <a:r>
              <a:rPr lang="en-US" sz="1900" dirty="0">
                <a:latin typeface="Times New Roman" panose="02020603050405020304" pitchFamily="18" charset="0"/>
                <a:cs typeface="Times New Roman" panose="02020603050405020304" pitchFamily="18" charset="0"/>
              </a:rPr>
              <a:t> get the results of the diagnosis without any false predictions. It can predict the presence of the tumor in the body correctly. </a:t>
            </a:r>
          </a:p>
          <a:p>
            <a:pPr algn="just">
              <a:lnSpc>
                <a:spcPct val="100000"/>
              </a:lnSpc>
            </a:pPr>
            <a:r>
              <a:rPr lang="en-US" sz="1900" dirty="0">
                <a:latin typeface="Times New Roman" panose="02020603050405020304" pitchFamily="18" charset="0"/>
                <a:cs typeface="Times New Roman" panose="02020603050405020304" pitchFamily="18" charset="0"/>
              </a:rPr>
              <a:t>The level of accuracy in the proposed system will be higher. All operation would be done correctly and it provide us the accurate results in the detection of the tumor.</a:t>
            </a:r>
          </a:p>
          <a:p>
            <a:pPr algn="just">
              <a:lnSpc>
                <a:spcPct val="100000"/>
              </a:lnSpc>
            </a:pPr>
            <a:r>
              <a:rPr lang="en-US" sz="1900" dirty="0">
                <a:latin typeface="Times New Roman" panose="02020603050405020304" pitchFamily="18" charset="0"/>
                <a:cs typeface="Times New Roman" panose="02020603050405020304" pitchFamily="18" charset="0"/>
              </a:rPr>
              <a:t>We can detect the presence of  the tumor in the body automatically just by providing and training the data to the system. </a:t>
            </a:r>
          </a:p>
          <a:p>
            <a:pPr algn="just">
              <a:lnSpc>
                <a:spcPct val="100000"/>
              </a:lnSpc>
            </a:pPr>
            <a:r>
              <a:rPr lang="en-US" sz="1900" dirty="0">
                <a:latin typeface="Times New Roman" panose="02020603050405020304" pitchFamily="18" charset="0"/>
                <a:cs typeface="Times New Roman" panose="02020603050405020304" pitchFamily="18" charset="0"/>
              </a:rPr>
              <a:t>It does not require any experts help in predicting the cancer.</a:t>
            </a:r>
            <a:endParaRPr lang="en-IN" sz="1900" dirty="0">
              <a:latin typeface="Times New Roman" panose="02020603050405020304" pitchFamily="18" charset="0"/>
              <a:cs typeface="Times New Roman" panose="02020603050405020304" pitchFamily="18" charset="0"/>
            </a:endParaRPr>
          </a:p>
          <a:p>
            <a:pPr algn="just">
              <a:lnSpc>
                <a:spcPct val="100000"/>
              </a:lnSpc>
            </a:pPr>
            <a:endParaRPr lang="en-IN" sz="1900" dirty="0">
              <a:latin typeface="Times New Roman" panose="02020603050405020304" pitchFamily="18" charset="0"/>
              <a:cs typeface="Times New Roman" panose="02020603050405020304" pitchFamily="18" charset="0"/>
            </a:endParaRPr>
          </a:p>
          <a:p>
            <a:pPr algn="just">
              <a:lnSpc>
                <a:spcPct val="100000"/>
              </a:lnSpc>
            </a:pPr>
            <a:endParaRPr lang="en-IN" sz="1900" dirty="0">
              <a:latin typeface="Times New Roman" panose="02020603050405020304" pitchFamily="18" charset="0"/>
              <a:cs typeface="Times New Roman" panose="02020603050405020304" pitchFamily="18" charset="0"/>
            </a:endParaRPr>
          </a:p>
          <a:p>
            <a:pPr algn="just">
              <a:lnSpc>
                <a:spcPct val="100000"/>
              </a:lnSpc>
            </a:pP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53388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9248" y="258127"/>
            <a:ext cx="9477054" cy="1370457"/>
          </a:xfrm>
        </p:spPr>
        <p:txBody>
          <a:bodyPr>
            <a:normAutofit/>
          </a:bodyPr>
          <a:lstStyle/>
          <a:p>
            <a:r>
              <a:rPr lang="en-US" dirty="0" smtClean="0"/>
              <a:t>ADVANTAGES OF PROPOSED SYSTEM</a:t>
            </a:r>
            <a:endParaRPr lang="en-IN" dirty="0"/>
          </a:p>
        </p:txBody>
      </p:sp>
      <p:sp>
        <p:nvSpPr>
          <p:cNvPr id="5" name="TextBox 4"/>
          <p:cNvSpPr txBox="1"/>
          <p:nvPr/>
        </p:nvSpPr>
        <p:spPr>
          <a:xfrm>
            <a:off x="908634" y="2116877"/>
            <a:ext cx="2782563" cy="1918700"/>
          </a:xfrm>
          <a:prstGeom prst="rect">
            <a:avLst/>
          </a:prstGeom>
          <a:noFill/>
        </p:spPr>
        <p:txBody>
          <a:bodyPr wrap="none" lIns="86585" tIns="43292" rIns="86585" bIns="43292" rtlCol="0">
            <a:spAutoFit/>
          </a:bodyPr>
          <a:lstStyle/>
          <a:p>
            <a:pPr marL="270577" indent="-270577">
              <a:lnSpc>
                <a:spcPct val="200000"/>
              </a:lnSpc>
              <a:buFont typeface="Wingdings" panose="05000000000000000000" pitchFamily="2" charset="2"/>
              <a:buChar char="§"/>
            </a:pPr>
            <a:r>
              <a:rPr lang="en-US" dirty="0"/>
              <a:t>Reducing the False </a:t>
            </a:r>
            <a:r>
              <a:rPr lang="en-US" dirty="0" smtClean="0"/>
              <a:t>results</a:t>
            </a:r>
            <a:endParaRPr lang="en-IN" dirty="0"/>
          </a:p>
          <a:p>
            <a:pPr marL="270577" indent="-270577">
              <a:lnSpc>
                <a:spcPct val="200000"/>
              </a:lnSpc>
              <a:buFont typeface="Wingdings" panose="05000000000000000000" pitchFamily="2" charset="2"/>
              <a:buChar char="§"/>
            </a:pPr>
            <a:r>
              <a:rPr lang="en-US" dirty="0" smtClean="0"/>
              <a:t>Automatic </a:t>
            </a:r>
            <a:r>
              <a:rPr lang="en-US" dirty="0"/>
              <a:t>Detection</a:t>
            </a:r>
            <a:endParaRPr lang="en-IN" dirty="0"/>
          </a:p>
          <a:p>
            <a:pPr marL="270577" indent="-270577">
              <a:lnSpc>
                <a:spcPct val="200000"/>
              </a:lnSpc>
              <a:buFont typeface="Wingdings" panose="05000000000000000000" pitchFamily="2" charset="2"/>
              <a:buChar char="§"/>
            </a:pPr>
            <a:r>
              <a:rPr lang="en-US" dirty="0"/>
              <a:t>Accuracy</a:t>
            </a:r>
            <a:endParaRPr lang="en-IN" dirty="0"/>
          </a:p>
          <a:p>
            <a:endParaRPr lang="en-IN" dirty="0"/>
          </a:p>
        </p:txBody>
      </p:sp>
    </p:spTree>
    <p:extLst>
      <p:ext uri="{BB962C8B-B14F-4D97-AF65-F5344CB8AC3E}">
        <p14:creationId xmlns:p14="http://schemas.microsoft.com/office/powerpoint/2010/main" val="288272148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90353" y="458812"/>
            <a:ext cx="8999655" cy="953055"/>
          </a:xfrm>
        </p:spPr>
        <p:txBody>
          <a:bodyPr>
            <a:normAutofit fontScale="90000"/>
          </a:bodyPr>
          <a:lstStyle/>
          <a:p>
            <a:r>
              <a:rPr lang="en-US" dirty="0" smtClean="0"/>
              <a:t>SOFTWARE AND HARDWARE REQUIREMENTS</a:t>
            </a:r>
            <a:endParaRPr lang="en-IN" dirty="0"/>
          </a:p>
        </p:txBody>
      </p:sp>
      <p:sp>
        <p:nvSpPr>
          <p:cNvPr id="4" name="TextBox 3"/>
          <p:cNvSpPr txBox="1"/>
          <p:nvPr/>
        </p:nvSpPr>
        <p:spPr>
          <a:xfrm>
            <a:off x="7164154" y="2013973"/>
            <a:ext cx="3345281" cy="1918700"/>
          </a:xfrm>
          <a:prstGeom prst="rect">
            <a:avLst/>
          </a:prstGeom>
          <a:noFill/>
        </p:spPr>
        <p:txBody>
          <a:bodyPr wrap="none" lIns="86585" tIns="43292" rIns="86585" bIns="43292" rtlCol="0">
            <a:spAutoFit/>
          </a:bodyPr>
          <a:lstStyle/>
          <a:p>
            <a:pPr algn="just">
              <a:lnSpc>
                <a:spcPct val="150000"/>
              </a:lnSpc>
            </a:pPr>
            <a:r>
              <a:rPr lang="en-US" b="1" dirty="0">
                <a:latin typeface="Times New Roman" panose="02020603050405020304" pitchFamily="18" charset="0"/>
                <a:ea typeface="Times New Roman" panose="02020603050405020304" pitchFamily="18" charset="0"/>
                <a:cs typeface="Times New Roman" panose="02020603050405020304" pitchFamily="18" charset="0"/>
              </a:rPr>
              <a:t>H/W Requirements:</a:t>
            </a:r>
          </a:p>
          <a:p>
            <a:pPr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Processor    - I3/Intel Processor</a:t>
            </a:r>
          </a:p>
          <a:p>
            <a:pPr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RAM	   -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8 Gb</a:t>
            </a:r>
          </a:p>
          <a:p>
            <a:pPr marL="285750" indent="-285750" algn="just">
              <a:lnSpc>
                <a:spcPct val="150000"/>
              </a:lnSpc>
              <a:buFont typeface="Arial" pitchFamily="34" charset="0"/>
              <a:buChar char="•"/>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Hard Disk  -  40 Gb</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5" name="TextBox 4"/>
          <p:cNvSpPr txBox="1"/>
          <p:nvPr/>
        </p:nvSpPr>
        <p:spPr>
          <a:xfrm>
            <a:off x="670967" y="2013973"/>
            <a:ext cx="5468041" cy="2703530"/>
          </a:xfrm>
          <a:prstGeom prst="rect">
            <a:avLst/>
          </a:prstGeom>
          <a:noFill/>
        </p:spPr>
        <p:txBody>
          <a:bodyPr wrap="none" lIns="86585" tIns="43292" rIns="86585" bIns="43292" rtlCol="0">
            <a:spAutoFit/>
          </a:bodyPr>
          <a:lstStyle/>
          <a:p>
            <a:pPr algn="just">
              <a:lnSpc>
                <a:spcPct val="150000"/>
              </a:lnSpc>
            </a:pPr>
            <a:r>
              <a:rPr lang="en-US" b="1" dirty="0">
                <a:latin typeface="Times New Roman" panose="02020603050405020304" pitchFamily="18" charset="0"/>
                <a:ea typeface="Times New Roman" panose="02020603050405020304" pitchFamily="18" charset="0"/>
                <a:cs typeface="Times New Roman" panose="02020603050405020304" pitchFamily="18" charset="0"/>
              </a:rPr>
              <a:t>S/W Requirements:</a:t>
            </a:r>
          </a:p>
          <a:p>
            <a:pPr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Operating System       :   Windows 7/8/10		</a:t>
            </a:r>
          </a:p>
          <a:p>
            <a:pPr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IDE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J</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uptyer notebook</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Packages/Modules      :    Keras, Tensorflow, </a:t>
            </a:r>
            <a:r>
              <a:rPr lang="en-US" dirty="0" err="1" smtClean="0">
                <a:latin typeface="Times New Roman" panose="02020603050405020304" pitchFamily="18" charset="0"/>
                <a:ea typeface="Times New Roman" panose="02020603050405020304" pitchFamily="18" charset="0"/>
                <a:cs typeface="Times New Roman" panose="02020603050405020304" pitchFamily="18" charset="0"/>
              </a:rPr>
              <a:t>Matplotlib</a:t>
            </a:r>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cs typeface="Times New Roman" panose="02020603050405020304" pitchFamily="18" charset="0"/>
              </a:rPr>
              <a:t>Tkinter</a:t>
            </a:r>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	Technology                 :    Python 3.6+.</a:t>
            </a:r>
          </a:p>
          <a:p>
            <a:endParaRPr lang="en-IN" dirty="0"/>
          </a:p>
        </p:txBody>
      </p:sp>
    </p:spTree>
    <p:extLst>
      <p:ext uri="{BB962C8B-B14F-4D97-AF65-F5344CB8AC3E}">
        <p14:creationId xmlns:p14="http://schemas.microsoft.com/office/powerpoint/2010/main" val="111769211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238" y="458812"/>
            <a:ext cx="8999655" cy="953055"/>
          </a:xfrm>
        </p:spPr>
        <p:txBody>
          <a:bodyPr>
            <a:normAutofit/>
          </a:bodyPr>
          <a:lstStyle/>
          <a:p>
            <a:pPr algn="ctr"/>
            <a:r>
              <a:rPr lang="en-IN" sz="3000" b="1" dirty="0">
                <a:latin typeface="+mn-lt"/>
                <a:cs typeface="Times New Roman" pitchFamily="18" charset="0"/>
              </a:rPr>
              <a:t>ALGORITHM USED</a:t>
            </a:r>
            <a:endParaRPr lang="en-US" sz="3000" b="1" dirty="0">
              <a:latin typeface="+mn-lt"/>
              <a:cs typeface="Times New Roman" pitchFamily="18" charset="0"/>
            </a:endParaRPr>
          </a:p>
        </p:txBody>
      </p:sp>
      <p:sp>
        <p:nvSpPr>
          <p:cNvPr id="3" name="Content Placeholder 2"/>
          <p:cNvSpPr>
            <a:spLocks noGrp="1"/>
          </p:cNvSpPr>
          <p:nvPr>
            <p:ph idx="1"/>
          </p:nvPr>
        </p:nvSpPr>
        <p:spPr>
          <a:xfrm>
            <a:off x="865198" y="1970611"/>
            <a:ext cx="8999655" cy="3134307"/>
          </a:xfrm>
        </p:spPr>
        <p:txBody>
          <a:bodyPr>
            <a:noAutofit/>
          </a:bodyPr>
          <a:lstStyle/>
          <a:p>
            <a:pPr algn="just">
              <a:lnSpc>
                <a:spcPct val="100000"/>
              </a:lnSpc>
              <a:buNone/>
            </a:pPr>
            <a:r>
              <a:rPr lang="en-IN" sz="1700" b="1" dirty="0">
                <a:latin typeface="Times New Roman" pitchFamily="18" charset="0"/>
                <a:cs typeface="Times New Roman" pitchFamily="18" charset="0"/>
              </a:rPr>
              <a:t>CNN:</a:t>
            </a:r>
            <a:endParaRPr lang="en-US" sz="1700" b="1" dirty="0">
              <a:latin typeface="Times New Roman" pitchFamily="18" charset="0"/>
              <a:cs typeface="Times New Roman" pitchFamily="18" charset="0"/>
            </a:endParaRPr>
          </a:p>
          <a:p>
            <a:pPr algn="just">
              <a:lnSpc>
                <a:spcPct val="100000"/>
              </a:lnSpc>
            </a:pPr>
            <a:r>
              <a:rPr lang="en-US" sz="1700" dirty="0" smtClean="0">
                <a:latin typeface="Times New Roman" pitchFamily="18" charset="0"/>
                <a:cs typeface="Times New Roman" pitchFamily="18" charset="0"/>
              </a:rPr>
              <a:t>CNN uses </a:t>
            </a:r>
            <a:r>
              <a:rPr lang="en-US" sz="1700" dirty="0">
                <a:latin typeface="Times New Roman" pitchFamily="18" charset="0"/>
                <a:cs typeface="Times New Roman" pitchFamily="18" charset="0"/>
              </a:rPr>
              <a:t>two operations called ‘convolution’ and ‘pooling’ to reduce an image into its essential features, and uses those features to understand and classify the image</a:t>
            </a:r>
          </a:p>
          <a:p>
            <a:pPr algn="just">
              <a:lnSpc>
                <a:spcPct val="100000"/>
              </a:lnSpc>
            </a:pPr>
            <a:r>
              <a:rPr lang="en-US" sz="1700" dirty="0">
                <a:latin typeface="Times New Roman" pitchFamily="18" charset="0"/>
                <a:cs typeface="Times New Roman" pitchFamily="18" charset="0"/>
              </a:rPr>
              <a:t>Convolutional Neural Networks are a bit different. First of all, the layers are organized in 3 dimensions: width, height and depth. </a:t>
            </a:r>
          </a:p>
          <a:p>
            <a:pPr algn="just">
              <a:lnSpc>
                <a:spcPct val="100000"/>
              </a:lnSpc>
            </a:pPr>
            <a:r>
              <a:rPr lang="en-US" sz="1700" dirty="0" smtClean="0">
                <a:latin typeface="Times New Roman" pitchFamily="18" charset="0"/>
                <a:cs typeface="Times New Roman" pitchFamily="18" charset="0"/>
              </a:rPr>
              <a:t>Lastly</a:t>
            </a:r>
            <a:r>
              <a:rPr lang="en-US" sz="1700" dirty="0">
                <a:latin typeface="Times New Roman" pitchFamily="18" charset="0"/>
                <a:cs typeface="Times New Roman" pitchFamily="18" charset="0"/>
              </a:rPr>
              <a:t>, the final output will be reduced to a single vector of probability scores, organized along the depth dimension.</a:t>
            </a:r>
          </a:p>
          <a:p>
            <a:pPr>
              <a:lnSpc>
                <a:spcPct val="100000"/>
              </a:lnSpc>
            </a:pPr>
            <a:endParaRPr lang="en-US" sz="1700" dirty="0"/>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171" y="353680"/>
            <a:ext cx="9477054" cy="1370457"/>
          </a:xfrm>
        </p:spPr>
        <p:txBody>
          <a:bodyPr>
            <a:normAutofit/>
          </a:bodyPr>
          <a:lstStyle/>
          <a:p>
            <a:pPr algn="ctr"/>
            <a:r>
              <a:rPr lang="en-IN" sz="3000" b="1" dirty="0">
                <a:latin typeface="+mn-lt"/>
                <a:cs typeface="Times New Roman" pitchFamily="18" charset="0"/>
              </a:rPr>
              <a:t>PROPOSED METHODS</a:t>
            </a:r>
            <a:endParaRPr lang="en-US" sz="3000" b="1" dirty="0">
              <a:latin typeface="+mn-lt"/>
              <a:cs typeface="Times New Roman" pitchFamily="18" charset="0"/>
            </a:endParaRPr>
          </a:p>
        </p:txBody>
      </p:sp>
      <p:sp>
        <p:nvSpPr>
          <p:cNvPr id="3" name="Content Placeholder 2"/>
          <p:cNvSpPr>
            <a:spLocks noGrp="1"/>
          </p:cNvSpPr>
          <p:nvPr>
            <p:ph idx="1"/>
          </p:nvPr>
        </p:nvSpPr>
        <p:spPr>
          <a:xfrm>
            <a:off x="1165171" y="2091885"/>
            <a:ext cx="9477054" cy="3820668"/>
          </a:xfrm>
        </p:spPr>
        <p:txBody>
          <a:bodyPr>
            <a:normAutofit/>
          </a:bodyPr>
          <a:lstStyle/>
          <a:p>
            <a:pPr>
              <a:lnSpc>
                <a:spcPct val="150000"/>
              </a:lnSpc>
              <a:buNone/>
            </a:pPr>
            <a:r>
              <a:rPr lang="en-IN" sz="1900" dirty="0">
                <a:latin typeface="Times New Roman" pitchFamily="18" charset="0"/>
                <a:cs typeface="Times New Roman" pitchFamily="18" charset="0"/>
              </a:rPr>
              <a:t>There are mainly 2 methods. They are as follows.</a:t>
            </a:r>
            <a:endParaRPr lang="en-US" sz="1900" dirty="0">
              <a:latin typeface="Times New Roman" pitchFamily="18" charset="0"/>
              <a:cs typeface="Times New Roman" pitchFamily="18" charset="0"/>
            </a:endParaRPr>
          </a:p>
          <a:p>
            <a:pPr>
              <a:lnSpc>
                <a:spcPct val="150000"/>
              </a:lnSpc>
              <a:buNone/>
            </a:pPr>
            <a:r>
              <a:rPr lang="en-US" sz="1900" b="1" dirty="0">
                <a:latin typeface="Times New Roman" pitchFamily="18" charset="0"/>
                <a:cs typeface="Times New Roman" pitchFamily="18" charset="0"/>
              </a:rPr>
              <a:t>Feature Extraction:</a:t>
            </a:r>
          </a:p>
          <a:p>
            <a:pPr>
              <a:lnSpc>
                <a:spcPct val="150000"/>
              </a:lnSpc>
            </a:pPr>
            <a:r>
              <a:rPr lang="en-US" sz="1900" dirty="0">
                <a:latin typeface="Times New Roman" pitchFamily="18" charset="0"/>
                <a:cs typeface="Times New Roman" pitchFamily="18" charset="0"/>
              </a:rPr>
              <a:t>In this part, the network will perform a series of convolutions and pooling operations during which the features are detected. </a:t>
            </a:r>
          </a:p>
          <a:p>
            <a:pPr>
              <a:lnSpc>
                <a:spcPct val="150000"/>
              </a:lnSpc>
            </a:pPr>
            <a:r>
              <a:rPr lang="en-US" sz="1900" dirty="0">
                <a:latin typeface="Times New Roman" pitchFamily="18" charset="0"/>
                <a:cs typeface="Times New Roman" pitchFamily="18" charset="0"/>
              </a:rPr>
              <a:t>If you had a picture of a zebra, this is the part where the network would recognize its stripes, two ears, and four legs.</a:t>
            </a:r>
          </a:p>
          <a:p>
            <a:pPr>
              <a:lnSpc>
                <a:spcPct val="150000"/>
              </a:lnSpc>
              <a:buNone/>
            </a:pPr>
            <a:endParaRPr lang="en-US" sz="1900" dirty="0">
              <a:latin typeface="Times New Roman" pitchFamily="18" charset="0"/>
              <a:cs typeface="Times New Roman" pitchFamily="18" charset="0"/>
            </a:endParaRPr>
          </a:p>
          <a:p>
            <a:pPr>
              <a:lnSpc>
                <a:spcPct val="150000"/>
              </a:lnSpc>
            </a:pPr>
            <a:endParaRPr lang="en-US" sz="1900" dirty="0"/>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171" y="243426"/>
            <a:ext cx="9477054" cy="1370457"/>
          </a:xfrm>
        </p:spPr>
        <p:txBody>
          <a:bodyPr>
            <a:normAutofit/>
          </a:bodyPr>
          <a:lstStyle/>
          <a:p>
            <a:pPr algn="ctr"/>
            <a:r>
              <a:rPr lang="en-IN" sz="3000" b="1" dirty="0">
                <a:latin typeface="+mn-lt"/>
                <a:cs typeface="Times New Roman" pitchFamily="18" charset="0"/>
              </a:rPr>
              <a:t>PROPOSED METHODS</a:t>
            </a:r>
            <a:r>
              <a:rPr lang="en-US" sz="3000" b="1" dirty="0">
                <a:latin typeface="+mn-lt"/>
                <a:cs typeface="Times New Roman" pitchFamily="18" charset="0"/>
              </a:rPr>
              <a:t> </a:t>
            </a:r>
            <a:r>
              <a:rPr lang="en-IN" sz="3000" b="1" dirty="0">
                <a:latin typeface="+mn-lt"/>
                <a:cs typeface="Times New Roman" pitchFamily="18" charset="0"/>
              </a:rPr>
              <a:t>(</a:t>
            </a:r>
            <a:r>
              <a:rPr lang="en-IN" sz="3000" b="1" dirty="0" err="1">
                <a:latin typeface="+mn-lt"/>
                <a:cs typeface="Times New Roman" pitchFamily="18" charset="0"/>
              </a:rPr>
              <a:t>Contd</a:t>
            </a:r>
            <a:r>
              <a:rPr lang="en-IN" sz="3000" b="1" dirty="0">
                <a:latin typeface="+mn-lt"/>
                <a:cs typeface="Times New Roman" pitchFamily="18" charset="0"/>
              </a:rPr>
              <a:t>)</a:t>
            </a:r>
            <a:endParaRPr lang="en-US" sz="3000" b="1" dirty="0">
              <a:latin typeface="+mn-lt"/>
              <a:cs typeface="Times New Roman" pitchFamily="18" charset="0"/>
            </a:endParaRPr>
          </a:p>
        </p:txBody>
      </p:sp>
      <p:sp>
        <p:nvSpPr>
          <p:cNvPr id="3" name="Content Placeholder 2"/>
          <p:cNvSpPr>
            <a:spLocks noGrp="1"/>
          </p:cNvSpPr>
          <p:nvPr>
            <p:ph idx="1"/>
          </p:nvPr>
        </p:nvSpPr>
        <p:spPr>
          <a:xfrm>
            <a:off x="1165171" y="2084535"/>
            <a:ext cx="9477054" cy="3820668"/>
          </a:xfrm>
        </p:spPr>
        <p:txBody>
          <a:bodyPr>
            <a:normAutofit/>
          </a:bodyPr>
          <a:lstStyle/>
          <a:p>
            <a:pPr>
              <a:lnSpc>
                <a:spcPct val="150000"/>
              </a:lnSpc>
              <a:buNone/>
            </a:pPr>
            <a:r>
              <a:rPr lang="en-US" sz="1900" b="1" dirty="0">
                <a:latin typeface="Times New Roman" pitchFamily="18" charset="0"/>
                <a:cs typeface="Times New Roman" pitchFamily="18" charset="0"/>
              </a:rPr>
              <a:t>Classification:</a:t>
            </a:r>
          </a:p>
          <a:p>
            <a:pPr>
              <a:lnSpc>
                <a:spcPct val="150000"/>
              </a:lnSpc>
            </a:pPr>
            <a:r>
              <a:rPr lang="en-US" sz="1900" dirty="0">
                <a:latin typeface="Times New Roman" pitchFamily="18" charset="0"/>
                <a:cs typeface="Times New Roman" pitchFamily="18" charset="0"/>
              </a:rPr>
              <a:t>Here, the fully connected layers will serve as a classifier on top of these extracted features. </a:t>
            </a:r>
          </a:p>
          <a:p>
            <a:pPr>
              <a:lnSpc>
                <a:spcPct val="150000"/>
              </a:lnSpc>
            </a:pPr>
            <a:r>
              <a:rPr lang="en-US" sz="1900" dirty="0" smtClean="0">
                <a:latin typeface="Times New Roman" pitchFamily="18" charset="0"/>
                <a:cs typeface="Times New Roman" pitchFamily="18" charset="0"/>
              </a:rPr>
              <a:t>It </a:t>
            </a:r>
            <a:r>
              <a:rPr lang="en-US" sz="1900" dirty="0">
                <a:latin typeface="Times New Roman" pitchFamily="18" charset="0"/>
                <a:cs typeface="Times New Roman" pitchFamily="18" charset="0"/>
              </a:rPr>
              <a:t>will assign a probability for the object on the image being what the algorithm predicts it is.</a:t>
            </a:r>
          </a:p>
          <a:p>
            <a:pPr>
              <a:lnSpc>
                <a:spcPct val="150000"/>
              </a:lnSpc>
            </a:pPr>
            <a:endParaRPr lang="en-US" sz="1900" dirty="0"/>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3378" y="484976"/>
            <a:ext cx="9072408" cy="1038225"/>
          </a:xfrm>
        </p:spPr>
        <p:txBody>
          <a:bodyPr>
            <a:normAutofit/>
          </a:bodyPr>
          <a:lstStyle/>
          <a:p>
            <a:r>
              <a:rPr lang="en-IN" sz="3000" b="1" dirty="0">
                <a:latin typeface="+mn-lt"/>
                <a:cs typeface="Times New Roman" pitchFamily="18" charset="0"/>
              </a:rPr>
              <a:t>CNN ARCHITECTURE</a:t>
            </a:r>
            <a:endParaRPr lang="en-US" sz="3000" b="1" dirty="0">
              <a:latin typeface="+mn-lt"/>
              <a:cs typeface="Times New Roman" pitchFamily="18" charset="0"/>
            </a:endParaRPr>
          </a:p>
        </p:txBody>
      </p:sp>
      <p:sp>
        <p:nvSpPr>
          <p:cNvPr id="14338" name="AutoShape 2" descr="blob:https://web.whatsapp.com/e5e7db6f-b5a2-4f47-a538-c8fd7dbd7640"/>
          <p:cNvSpPr>
            <a:spLocks noChangeAspect="1" noChangeArrowheads="1"/>
          </p:cNvSpPr>
          <p:nvPr/>
        </p:nvSpPr>
        <p:spPr bwMode="auto">
          <a:xfrm>
            <a:off x="150693" y="-131220"/>
            <a:ext cx="295235" cy="276861"/>
          </a:xfrm>
          <a:prstGeom prst="rect">
            <a:avLst/>
          </a:prstGeom>
          <a:noFill/>
        </p:spPr>
        <p:txBody>
          <a:bodyPr vert="horz" wrap="square" lIns="86585" tIns="43292" rIns="86585" bIns="43292" numCol="1" anchor="t" anchorCtr="0" compatLnSpc="1">
            <a:prstTxWarp prst="textNoShape">
              <a:avLst/>
            </a:prstTxWarp>
          </a:bodyPr>
          <a:lstStyle/>
          <a:p>
            <a:endParaRPr lang="en-US"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57632" y="2124968"/>
            <a:ext cx="7658035" cy="3983102"/>
          </a:xfrm>
          <a:prstGeom prst="rect">
            <a:avLst/>
          </a:prstGeom>
          <a:noFill/>
          <a:ln w="9525">
            <a:noFill/>
            <a:miter lim="800000"/>
            <a:headEnd/>
            <a:tailEnd/>
          </a:ln>
          <a:effectLst/>
        </p:spPr>
      </p:pic>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30128" y="383081"/>
            <a:ext cx="9477054" cy="1370457"/>
          </a:xfrm>
        </p:spPr>
        <p:txBody>
          <a:bodyPr/>
          <a:lstStyle/>
          <a:p>
            <a:r>
              <a:rPr lang="en-US" dirty="0" smtClean="0"/>
              <a:t>UML DIAGRAMS</a:t>
            </a:r>
            <a:endParaRPr lang="en-IN" dirty="0"/>
          </a:p>
        </p:txBody>
      </p:sp>
      <p:sp>
        <p:nvSpPr>
          <p:cNvPr id="5" name="TextBox 4"/>
          <p:cNvSpPr txBox="1"/>
          <p:nvPr/>
        </p:nvSpPr>
        <p:spPr>
          <a:xfrm>
            <a:off x="645110" y="1830216"/>
            <a:ext cx="8826781" cy="2311115"/>
          </a:xfrm>
          <a:prstGeom prst="rect">
            <a:avLst/>
          </a:prstGeom>
          <a:noFill/>
        </p:spPr>
        <p:txBody>
          <a:bodyPr wrap="none" lIns="86585" tIns="43292" rIns="86585" bIns="43292" rtlCol="0">
            <a:spAutoFit/>
          </a:bodyPr>
          <a:lstStyle/>
          <a:p>
            <a:pPr marL="270577" indent="-270577">
              <a:lnSpc>
                <a:spcPct val="250000"/>
              </a:lnSpc>
              <a:buFont typeface="Wingdings" panose="05000000000000000000" pitchFamily="2" charset="2"/>
              <a:buChar char="§"/>
            </a:pPr>
            <a:r>
              <a:rPr lang="en-US" dirty="0" smtClean="0"/>
              <a:t> </a:t>
            </a:r>
            <a:r>
              <a:rPr lang="en-US" dirty="0"/>
              <a:t>To design the project, we use the UML diagrams. The Unified Modelling Language (UML) </a:t>
            </a:r>
            <a:endParaRPr lang="en-US" dirty="0" smtClean="0"/>
          </a:p>
          <a:p>
            <a:pPr>
              <a:lnSpc>
                <a:spcPct val="250000"/>
              </a:lnSpc>
            </a:pPr>
            <a:r>
              <a:rPr lang="en-US" dirty="0" smtClean="0"/>
              <a:t>      is </a:t>
            </a:r>
            <a:r>
              <a:rPr lang="en-US" dirty="0"/>
              <a:t>a general- purpose, developmental, modelling language in the field of software </a:t>
            </a:r>
            <a:r>
              <a:rPr lang="en-US" dirty="0" smtClean="0"/>
              <a:t>engineering</a:t>
            </a:r>
          </a:p>
          <a:p>
            <a:pPr>
              <a:lnSpc>
                <a:spcPct val="250000"/>
              </a:lnSpc>
            </a:pPr>
            <a:r>
              <a:rPr lang="en-US" dirty="0" smtClean="0"/>
              <a:t>      </a:t>
            </a:r>
            <a:r>
              <a:rPr lang="en-US" dirty="0"/>
              <a:t>that is intended to provide a standard way to visualize the design of a system.</a:t>
            </a:r>
          </a:p>
          <a:p>
            <a:endParaRPr lang="en-IN" dirty="0"/>
          </a:p>
        </p:txBody>
      </p:sp>
    </p:spTree>
    <p:extLst>
      <p:ext uri="{BB962C8B-B14F-4D97-AF65-F5344CB8AC3E}">
        <p14:creationId xmlns:p14="http://schemas.microsoft.com/office/powerpoint/2010/main" val="147851320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CLASS DIAGRAM</a:t>
            </a:r>
            <a:endParaRPr lang="en-IN" dirty="0"/>
          </a:p>
        </p:txBody>
      </p:sp>
      <p:sp>
        <p:nvSpPr>
          <p:cNvPr id="4" name="TextBox 3"/>
          <p:cNvSpPr txBox="1"/>
          <p:nvPr/>
        </p:nvSpPr>
        <p:spPr>
          <a:xfrm>
            <a:off x="133248" y="1955171"/>
            <a:ext cx="15504961" cy="1918700"/>
          </a:xfrm>
          <a:prstGeom prst="rect">
            <a:avLst/>
          </a:prstGeom>
          <a:noFill/>
        </p:spPr>
        <p:txBody>
          <a:bodyPr wrap="square" lIns="86585" tIns="43292" rIns="86585" bIns="43292" rtlCol="0">
            <a:spAutoFit/>
          </a:bodyPr>
          <a:lstStyle/>
          <a:p>
            <a:pPr>
              <a:lnSpc>
                <a:spcPct val="200000"/>
              </a:lnSpc>
            </a:pPr>
            <a:r>
              <a:rPr lang="en-US" dirty="0">
                <a:latin typeface="Times New Roman" pitchFamily="18" charset="0"/>
                <a:cs typeface="Times New Roman" pitchFamily="18" charset="0"/>
              </a:rPr>
              <a:t>In software engineering, a class diagram in the Unified Modeling Language (UML) is a type of static structure diagram </a:t>
            </a:r>
            <a:r>
              <a:rPr lang="en-US" dirty="0" smtClean="0">
                <a:latin typeface="Times New Roman" pitchFamily="18" charset="0"/>
                <a:cs typeface="Times New Roman" pitchFamily="18" charset="0"/>
              </a:rPr>
              <a:t>that</a:t>
            </a:r>
          </a:p>
          <a:p>
            <a:pPr>
              <a:lnSpc>
                <a:spcPct val="200000"/>
              </a:lnSpc>
            </a:pPr>
            <a:r>
              <a:rPr lang="en-US" dirty="0" smtClean="0">
                <a:latin typeface="Times New Roman" pitchFamily="18" charset="0"/>
                <a:cs typeface="Times New Roman" pitchFamily="18" charset="0"/>
              </a:rPr>
              <a:t>describes </a:t>
            </a:r>
            <a:r>
              <a:rPr lang="en-US" dirty="0">
                <a:latin typeface="Times New Roman" pitchFamily="18" charset="0"/>
                <a:cs typeface="Times New Roman" pitchFamily="18" charset="0"/>
              </a:rPr>
              <a:t>the structure of a system by showing the system's classes, their attributes, operations (or methods), and the </a:t>
            </a:r>
            <a:endParaRPr lang="en-US" dirty="0" smtClean="0">
              <a:latin typeface="Times New Roman" pitchFamily="18" charset="0"/>
              <a:cs typeface="Times New Roman" pitchFamily="18" charset="0"/>
            </a:endParaRPr>
          </a:p>
          <a:p>
            <a:pPr>
              <a:lnSpc>
                <a:spcPct val="200000"/>
              </a:lnSpc>
            </a:pPr>
            <a:r>
              <a:rPr lang="en-US" dirty="0" smtClean="0">
                <a:latin typeface="Times New Roman" pitchFamily="18" charset="0"/>
                <a:cs typeface="Times New Roman" pitchFamily="18" charset="0"/>
              </a:rPr>
              <a:t>relationships </a:t>
            </a:r>
            <a:r>
              <a:rPr lang="en-US" dirty="0">
                <a:latin typeface="Times New Roman" pitchFamily="18" charset="0"/>
                <a:cs typeface="Times New Roman" pitchFamily="18" charset="0"/>
              </a:rPr>
              <a:t>among the classes. It explains which class contains information.</a:t>
            </a:r>
          </a:p>
          <a:p>
            <a:endParaRPr lang="en-IN" dirty="0"/>
          </a:p>
        </p:txBody>
      </p:sp>
      <p:grpSp>
        <p:nvGrpSpPr>
          <p:cNvPr id="44" name="Group 43"/>
          <p:cNvGrpSpPr>
            <a:grpSpLocks/>
          </p:cNvGrpSpPr>
          <p:nvPr/>
        </p:nvGrpSpPr>
        <p:grpSpPr bwMode="auto">
          <a:xfrm>
            <a:off x="1685194" y="3528127"/>
            <a:ext cx="7902220" cy="2065425"/>
            <a:chOff x="0" y="0"/>
            <a:chExt cx="3223" cy="1157"/>
          </a:xfrm>
        </p:grpSpPr>
        <p:sp>
          <p:nvSpPr>
            <p:cNvPr id="45" name="AutoShape 41"/>
            <p:cNvSpPr>
              <a:spLocks noChangeAspect="1" noChangeArrowheads="1" noTextEdit="1"/>
            </p:cNvSpPr>
            <p:nvPr/>
          </p:nvSpPr>
          <p:spPr bwMode="auto">
            <a:xfrm>
              <a:off x="0" y="0"/>
              <a:ext cx="3223" cy="1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de-AT"/>
            </a:p>
          </p:txBody>
        </p:sp>
        <p:cxnSp>
          <p:nvCxnSpPr>
            <p:cNvPr id="46" name="Line 43"/>
            <p:cNvCxnSpPr>
              <a:cxnSpLocks noChangeShapeType="1"/>
            </p:cNvCxnSpPr>
            <p:nvPr/>
          </p:nvCxnSpPr>
          <p:spPr bwMode="auto">
            <a:xfrm>
              <a:off x="1052" y="575"/>
              <a:ext cx="1034" cy="0"/>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cxnSp>
        <p:cxnSp>
          <p:nvCxnSpPr>
            <p:cNvPr id="47" name="Line 44"/>
            <p:cNvCxnSpPr>
              <a:cxnSpLocks noChangeShapeType="1"/>
            </p:cNvCxnSpPr>
            <p:nvPr/>
          </p:nvCxnSpPr>
          <p:spPr bwMode="auto">
            <a:xfrm flipH="1">
              <a:off x="2009" y="575"/>
              <a:ext cx="77" cy="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8" name="Line 45"/>
            <p:cNvCxnSpPr>
              <a:cxnSpLocks noChangeShapeType="1"/>
            </p:cNvCxnSpPr>
            <p:nvPr/>
          </p:nvCxnSpPr>
          <p:spPr bwMode="auto">
            <a:xfrm flipH="1" flipV="1">
              <a:off x="2009" y="528"/>
              <a:ext cx="77" cy="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9" name="Rectangle 48"/>
            <p:cNvSpPr>
              <a:spLocks noChangeArrowheads="1"/>
            </p:cNvSpPr>
            <p:nvPr/>
          </p:nvSpPr>
          <p:spPr bwMode="auto">
            <a:xfrm>
              <a:off x="145" y="50"/>
              <a:ext cx="900" cy="1040"/>
            </a:xfrm>
            <a:prstGeom prst="rect">
              <a:avLst/>
            </a:prstGeom>
            <a:solidFill>
              <a:schemeClr val="lt1">
                <a:lumMod val="100000"/>
                <a:lumOff val="0"/>
              </a:schemeClr>
            </a:solidFill>
            <a:ln w="25400">
              <a:solidFill>
                <a:schemeClr val="accent2">
                  <a:lumMod val="100000"/>
                  <a:lumOff val="0"/>
                </a:schemeClr>
              </a:solidFill>
              <a:miter lim="800000"/>
              <a:headEnd/>
              <a:tailEnd/>
            </a:ln>
          </p:spPr>
          <p:txBody>
            <a:bodyPr rot="0" vert="horz" wrap="square" lIns="91440" tIns="45720" rIns="91440" bIns="45720" anchor="t" anchorCtr="0" upright="1">
              <a:noAutofit/>
            </a:bodyPr>
            <a:lstStyle/>
            <a:p>
              <a:endParaRPr lang="de-AT"/>
            </a:p>
          </p:txBody>
        </p:sp>
        <p:sp>
          <p:nvSpPr>
            <p:cNvPr id="50" name="Rectangle 49"/>
            <p:cNvSpPr>
              <a:spLocks noChangeArrowheads="1"/>
            </p:cNvSpPr>
            <p:nvPr/>
          </p:nvSpPr>
          <p:spPr bwMode="auto">
            <a:xfrm>
              <a:off x="464" y="87"/>
              <a:ext cx="249"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eaLnBrk="0" fontAlgn="base" hangingPunct="0">
                <a:lnSpc>
                  <a:spcPct val="115000"/>
                </a:lnSpc>
              </a:pPr>
              <a:r>
                <a:rPr lang="en-US" sz="900" dirty="0">
                  <a:solidFill>
                    <a:srgbClr val="000000"/>
                  </a:solidFill>
                  <a:latin typeface="Arial"/>
                  <a:ea typeface="SimSun"/>
                  <a:cs typeface="Times New Roman"/>
                </a:rPr>
                <a:t>System</a:t>
              </a:r>
              <a:endParaRPr lang="de-AT" sz="1100" dirty="0">
                <a:latin typeface="Times New Roman"/>
                <a:ea typeface="SimSun"/>
              </a:endParaRPr>
            </a:p>
          </p:txBody>
        </p:sp>
        <p:sp>
          <p:nvSpPr>
            <p:cNvPr id="51" name="Rectangle 50"/>
            <p:cNvSpPr>
              <a:spLocks noChangeArrowheads="1"/>
            </p:cNvSpPr>
            <p:nvPr/>
          </p:nvSpPr>
          <p:spPr bwMode="auto">
            <a:xfrm>
              <a:off x="145" y="256"/>
              <a:ext cx="900" cy="834"/>
            </a:xfrm>
            <a:prstGeom prst="rect">
              <a:avLst/>
            </a:prstGeom>
            <a:noFill/>
            <a:ln w="31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AT"/>
            </a:p>
          </p:txBody>
        </p:sp>
        <p:sp>
          <p:nvSpPr>
            <p:cNvPr id="52" name="Rectangle 51"/>
            <p:cNvSpPr>
              <a:spLocks noChangeArrowheads="1"/>
            </p:cNvSpPr>
            <p:nvPr/>
          </p:nvSpPr>
          <p:spPr bwMode="auto">
            <a:xfrm>
              <a:off x="145" y="475"/>
              <a:ext cx="900" cy="615"/>
            </a:xfrm>
            <a:prstGeom prst="rect">
              <a:avLst/>
            </a:prstGeom>
            <a:noFill/>
            <a:ln w="31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AT"/>
            </a:p>
          </p:txBody>
        </p:sp>
        <p:pic>
          <p:nvPicPr>
            <p:cNvPr id="53" name="Picture 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 y="275"/>
              <a:ext cx="106" cy="144"/>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 y="275"/>
              <a:ext cx="106" cy="14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 y="275"/>
              <a:ext cx="106" cy="144"/>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p:cNvSpPr>
              <a:spLocks noChangeArrowheads="1"/>
            </p:cNvSpPr>
            <p:nvPr/>
          </p:nvSpPr>
          <p:spPr bwMode="auto">
            <a:xfrm>
              <a:off x="271" y="275"/>
              <a:ext cx="43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eaLnBrk="0" fontAlgn="base" hangingPunct="0">
                <a:lnSpc>
                  <a:spcPct val="115000"/>
                </a:lnSpc>
              </a:pPr>
              <a:r>
                <a:rPr lang="en-US" sz="1000" dirty="0">
                  <a:solidFill>
                    <a:srgbClr val="000000"/>
                  </a:solidFill>
                  <a:latin typeface="Arial"/>
                  <a:ea typeface="SimSun"/>
                  <a:cs typeface="Times New Roman"/>
                </a:rPr>
                <a:t>Name: </a:t>
              </a:r>
              <a:r>
                <a:rPr lang="en-US" sz="1000" dirty="0">
                  <a:solidFill>
                    <a:srgbClr val="000000"/>
                  </a:solidFill>
                  <a:latin typeface="Calibri"/>
                  <a:ea typeface="SimSun"/>
                  <a:cs typeface="Times New Roman"/>
                </a:rPr>
                <a:t>String</a:t>
              </a:r>
              <a:endParaRPr lang="de-AT" sz="1100" dirty="0">
                <a:latin typeface="Times New Roman"/>
                <a:ea typeface="SimSun"/>
              </a:endParaRPr>
            </a:p>
          </p:txBody>
        </p:sp>
        <p:pic>
          <p:nvPicPr>
            <p:cNvPr id="57" name="Picture 5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 y="569"/>
              <a:ext cx="106" cy="14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5" y="569"/>
              <a:ext cx="106" cy="143"/>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 y="569"/>
              <a:ext cx="106" cy="143"/>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p:cNvSpPr>
              <a:spLocks noChangeArrowheads="1"/>
            </p:cNvSpPr>
            <p:nvPr/>
          </p:nvSpPr>
          <p:spPr bwMode="auto">
            <a:xfrm>
              <a:off x="271" y="569"/>
              <a:ext cx="54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eaLnBrk="0" fontAlgn="base" hangingPunct="0">
                <a:lnSpc>
                  <a:spcPct val="115000"/>
                </a:lnSpc>
              </a:pPr>
              <a:r>
                <a:rPr lang="en-US" sz="1000" dirty="0" err="1" smtClean="0">
                  <a:solidFill>
                    <a:srgbClr val="000000"/>
                  </a:solidFill>
                  <a:latin typeface="Arial"/>
                  <a:ea typeface="SimSun"/>
                  <a:cs typeface="Times New Roman"/>
                </a:rPr>
                <a:t>Take_Dataset</a:t>
              </a:r>
              <a:r>
                <a:rPr lang="en-US" sz="1000" dirty="0" smtClean="0">
                  <a:solidFill>
                    <a:srgbClr val="000000"/>
                  </a:solidFill>
                  <a:latin typeface="Arial"/>
                  <a:ea typeface="SimSun"/>
                  <a:cs typeface="Times New Roman"/>
                </a:rPr>
                <a:t> </a:t>
              </a:r>
              <a:r>
                <a:rPr lang="en-US" sz="1000" dirty="0">
                  <a:solidFill>
                    <a:srgbClr val="000000"/>
                  </a:solidFill>
                  <a:latin typeface="Arial"/>
                  <a:ea typeface="SimSun"/>
                  <a:cs typeface="Times New Roman"/>
                </a:rPr>
                <a:t>()</a:t>
              </a:r>
              <a:endParaRPr lang="de-AT" sz="1100" dirty="0">
                <a:latin typeface="Times New Roman"/>
                <a:ea typeface="SimSun"/>
              </a:endParaRPr>
            </a:p>
          </p:txBody>
        </p:sp>
        <p:pic>
          <p:nvPicPr>
            <p:cNvPr id="61" name="Picture 6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5" y="716"/>
              <a:ext cx="106" cy="143"/>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5" y="716"/>
              <a:ext cx="106" cy="143"/>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5" y="716"/>
              <a:ext cx="106" cy="143"/>
            </a:xfrm>
            <a:prstGeom prst="rect">
              <a:avLst/>
            </a:prstGeom>
            <a:noFill/>
            <a:extLst>
              <a:ext uri="{909E8E84-426E-40DD-AFC4-6F175D3DCCD1}">
                <a14:hiddenFill xmlns:a14="http://schemas.microsoft.com/office/drawing/2010/main">
                  <a:solidFill>
                    <a:srgbClr val="FFFFFF"/>
                  </a:solidFill>
                </a14:hiddenFill>
              </a:ext>
            </a:extLst>
          </p:spPr>
        </p:pic>
        <p:sp>
          <p:nvSpPr>
            <p:cNvPr id="64" name="Rectangle 63"/>
            <p:cNvSpPr>
              <a:spLocks noChangeArrowheads="1"/>
            </p:cNvSpPr>
            <p:nvPr/>
          </p:nvSpPr>
          <p:spPr bwMode="auto">
            <a:xfrm>
              <a:off x="271" y="716"/>
              <a:ext cx="57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eaLnBrk="0" fontAlgn="base" hangingPunct="0">
                <a:lnSpc>
                  <a:spcPct val="115000"/>
                </a:lnSpc>
              </a:pPr>
              <a:r>
                <a:rPr lang="en-US" sz="1000" dirty="0">
                  <a:solidFill>
                    <a:srgbClr val="000000"/>
                  </a:solidFill>
                  <a:latin typeface="Arial"/>
                  <a:ea typeface="SimSun"/>
                  <a:cs typeface="Times New Roman"/>
                </a:rPr>
                <a:t>Preprocessing ()</a:t>
              </a:r>
              <a:endParaRPr lang="de-AT" sz="1100">
                <a:latin typeface="Times New Roman"/>
                <a:ea typeface="SimSun"/>
              </a:endParaRPr>
            </a:p>
          </p:txBody>
        </p:sp>
        <p:pic>
          <p:nvPicPr>
            <p:cNvPr id="65" name="Picture 6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5" y="862"/>
              <a:ext cx="106" cy="144"/>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5" y="862"/>
              <a:ext cx="106" cy="14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5" y="862"/>
              <a:ext cx="106" cy="144"/>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a:spLocks noChangeArrowheads="1"/>
            </p:cNvSpPr>
            <p:nvPr/>
          </p:nvSpPr>
          <p:spPr bwMode="auto">
            <a:xfrm>
              <a:off x="271" y="862"/>
              <a:ext cx="35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eaLnBrk="0" fontAlgn="base" hangingPunct="0">
                <a:lnSpc>
                  <a:spcPct val="115000"/>
                </a:lnSpc>
              </a:pPr>
              <a:r>
                <a:rPr lang="en-US" sz="1000" dirty="0">
                  <a:solidFill>
                    <a:srgbClr val="000000"/>
                  </a:solidFill>
                  <a:latin typeface="Arial"/>
                  <a:ea typeface="SimSun"/>
                  <a:cs typeface="Times New Roman"/>
                </a:rPr>
                <a:t>Training ()</a:t>
              </a:r>
              <a:endParaRPr lang="de-AT" sz="1100">
                <a:latin typeface="Times New Roman"/>
                <a:ea typeface="SimSun"/>
              </a:endParaRPr>
            </a:p>
          </p:txBody>
        </p:sp>
        <p:sp>
          <p:nvSpPr>
            <p:cNvPr id="69" name="Rectangle 68"/>
            <p:cNvSpPr>
              <a:spLocks noChangeArrowheads="1"/>
            </p:cNvSpPr>
            <p:nvPr/>
          </p:nvSpPr>
          <p:spPr bwMode="auto">
            <a:xfrm>
              <a:off x="2089" y="206"/>
              <a:ext cx="981" cy="728"/>
            </a:xfrm>
            <a:prstGeom prst="rect">
              <a:avLst/>
            </a:prstGeom>
            <a:solidFill>
              <a:schemeClr val="lt1">
                <a:lumMod val="100000"/>
                <a:lumOff val="0"/>
              </a:schemeClr>
            </a:solidFill>
            <a:ln w="25400">
              <a:solidFill>
                <a:schemeClr val="accent2">
                  <a:lumMod val="100000"/>
                  <a:lumOff val="0"/>
                </a:schemeClr>
              </a:solidFill>
              <a:miter lim="800000"/>
              <a:headEnd/>
              <a:tailEnd/>
            </a:ln>
          </p:spPr>
          <p:txBody>
            <a:bodyPr rot="0" vert="horz" wrap="square" lIns="91440" tIns="45720" rIns="91440" bIns="45720" anchor="t" anchorCtr="0" upright="1">
              <a:noAutofit/>
            </a:bodyPr>
            <a:lstStyle/>
            <a:p>
              <a:endParaRPr lang="de-AT"/>
            </a:p>
          </p:txBody>
        </p:sp>
        <p:sp>
          <p:nvSpPr>
            <p:cNvPr id="70" name="Rectangle 69"/>
            <p:cNvSpPr>
              <a:spLocks noChangeArrowheads="1"/>
            </p:cNvSpPr>
            <p:nvPr/>
          </p:nvSpPr>
          <p:spPr bwMode="auto">
            <a:xfrm>
              <a:off x="2495" y="244"/>
              <a:ext cx="173"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eaLnBrk="0" fontAlgn="base" hangingPunct="0">
                <a:lnSpc>
                  <a:spcPct val="115000"/>
                </a:lnSpc>
              </a:pPr>
              <a:r>
                <a:rPr lang="en-US" sz="1000" dirty="0">
                  <a:solidFill>
                    <a:srgbClr val="000000"/>
                  </a:solidFill>
                  <a:latin typeface="Arial"/>
                  <a:ea typeface="SimSun"/>
                  <a:cs typeface="Times New Roman"/>
                </a:rPr>
                <a:t>User</a:t>
              </a:r>
              <a:endParaRPr lang="de-AT" sz="1100">
                <a:latin typeface="Times New Roman"/>
                <a:ea typeface="SimSun"/>
              </a:endParaRPr>
            </a:p>
          </p:txBody>
        </p:sp>
        <p:sp>
          <p:nvSpPr>
            <p:cNvPr id="71" name="Rectangle 70"/>
            <p:cNvSpPr>
              <a:spLocks noChangeArrowheads="1"/>
            </p:cNvSpPr>
            <p:nvPr/>
          </p:nvSpPr>
          <p:spPr bwMode="auto">
            <a:xfrm>
              <a:off x="2089" y="412"/>
              <a:ext cx="981" cy="522"/>
            </a:xfrm>
            <a:prstGeom prst="rect">
              <a:avLst/>
            </a:prstGeom>
            <a:noFill/>
            <a:ln w="31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AT"/>
            </a:p>
          </p:txBody>
        </p:sp>
        <p:sp>
          <p:nvSpPr>
            <p:cNvPr id="72" name="Rectangle 71"/>
            <p:cNvSpPr>
              <a:spLocks noChangeArrowheads="1"/>
            </p:cNvSpPr>
            <p:nvPr/>
          </p:nvSpPr>
          <p:spPr bwMode="auto">
            <a:xfrm>
              <a:off x="2089" y="484"/>
              <a:ext cx="981" cy="450"/>
            </a:xfrm>
            <a:prstGeom prst="rect">
              <a:avLst/>
            </a:prstGeom>
            <a:noFill/>
            <a:ln w="31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de-AT"/>
            </a:p>
          </p:txBody>
        </p:sp>
        <p:pic>
          <p:nvPicPr>
            <p:cNvPr id="73" name="Picture 7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08" y="578"/>
              <a:ext cx="107" cy="144"/>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7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08" y="578"/>
              <a:ext cx="107" cy="14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08" y="578"/>
              <a:ext cx="107" cy="144"/>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75"/>
            <p:cNvSpPr>
              <a:spLocks noChangeArrowheads="1"/>
            </p:cNvSpPr>
            <p:nvPr/>
          </p:nvSpPr>
          <p:spPr bwMode="auto">
            <a:xfrm>
              <a:off x="2215" y="578"/>
              <a:ext cx="81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eaLnBrk="0" fontAlgn="base" hangingPunct="0">
                <a:lnSpc>
                  <a:spcPct val="115000"/>
                </a:lnSpc>
              </a:pPr>
              <a:r>
                <a:rPr lang="en-US" sz="1000" dirty="0">
                  <a:solidFill>
                    <a:srgbClr val="000000"/>
                  </a:solidFill>
                  <a:latin typeface="Arial"/>
                  <a:ea typeface="SimSun"/>
                  <a:cs typeface="Times New Roman"/>
                </a:rPr>
                <a:t>Upload testing image ()</a:t>
              </a:r>
              <a:endParaRPr lang="de-AT" sz="1100">
                <a:latin typeface="Times New Roman"/>
                <a:ea typeface="SimSun"/>
              </a:endParaRPr>
            </a:p>
          </p:txBody>
        </p:sp>
        <p:pic>
          <p:nvPicPr>
            <p:cNvPr id="77" name="Picture 76"/>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108" y="725"/>
              <a:ext cx="107" cy="144"/>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77"/>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108" y="725"/>
              <a:ext cx="107" cy="14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78"/>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108" y="725"/>
              <a:ext cx="107" cy="144"/>
            </a:xfrm>
            <a:prstGeom prst="rect">
              <a:avLst/>
            </a:prstGeom>
            <a:noFill/>
            <a:extLst>
              <a:ext uri="{909E8E84-426E-40DD-AFC4-6F175D3DCCD1}">
                <a14:hiddenFill xmlns:a14="http://schemas.microsoft.com/office/drawing/2010/main">
                  <a:solidFill>
                    <a:srgbClr val="FFFFFF"/>
                  </a:solidFill>
                </a14:hiddenFill>
              </a:ext>
            </a:extLst>
          </p:spPr>
        </p:pic>
        <p:sp>
          <p:nvSpPr>
            <p:cNvPr id="80" name="Rectangle 79"/>
            <p:cNvSpPr>
              <a:spLocks noChangeArrowheads="1"/>
            </p:cNvSpPr>
            <p:nvPr/>
          </p:nvSpPr>
          <p:spPr bwMode="auto">
            <a:xfrm>
              <a:off x="2234" y="725"/>
              <a:ext cx="58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eaLnBrk="0" fontAlgn="base" hangingPunct="0">
                <a:lnSpc>
                  <a:spcPct val="115000"/>
                </a:lnSpc>
              </a:pPr>
              <a:r>
                <a:rPr lang="en-US" sz="1000" dirty="0">
                  <a:solidFill>
                    <a:srgbClr val="000000"/>
                  </a:solidFill>
                  <a:latin typeface="Calibri"/>
                  <a:ea typeface="SimSun"/>
                  <a:cs typeface="Times New Roman"/>
                </a:rPr>
                <a:t>Cancer_detection ()</a:t>
              </a:r>
              <a:endParaRPr lang="de-AT" sz="1100" dirty="0">
                <a:latin typeface="Times New Roman"/>
                <a:ea typeface="SimSun"/>
              </a:endParaRPr>
            </a:p>
          </p:txBody>
        </p:sp>
      </p:grpSp>
    </p:spTree>
    <p:extLst>
      <p:ext uri="{BB962C8B-B14F-4D97-AF65-F5344CB8AC3E}">
        <p14:creationId xmlns:p14="http://schemas.microsoft.com/office/powerpoint/2010/main" val="206289760"/>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3926" y="532314"/>
            <a:ext cx="8999655" cy="953055"/>
          </a:xfrm>
        </p:spPr>
        <p:txBody>
          <a:bodyPr/>
          <a:lstStyle/>
          <a:p>
            <a:r>
              <a:rPr lang="en-US" dirty="0" smtClean="0"/>
              <a:t>SEQUENCE DIAGRAM</a:t>
            </a:r>
            <a:endParaRPr lang="en-IN" dirty="0"/>
          </a:p>
        </p:txBody>
      </p:sp>
      <p:sp>
        <p:nvSpPr>
          <p:cNvPr id="3" name="TextBox 2"/>
          <p:cNvSpPr txBox="1"/>
          <p:nvPr/>
        </p:nvSpPr>
        <p:spPr>
          <a:xfrm>
            <a:off x="366812" y="2050725"/>
            <a:ext cx="10832202" cy="2180310"/>
          </a:xfrm>
          <a:prstGeom prst="rect">
            <a:avLst/>
          </a:prstGeom>
          <a:noFill/>
        </p:spPr>
        <p:txBody>
          <a:bodyPr wrap="none" lIns="86585" tIns="43292" rIns="86585" bIns="43292" rtlCol="0">
            <a:spAutoFit/>
          </a:bodyPr>
          <a:lstStyle/>
          <a:p>
            <a:pPr marL="270577" indent="-270577">
              <a:lnSpc>
                <a:spcPct val="200000"/>
              </a:lnSpc>
              <a:buFont typeface="Wingdings" panose="05000000000000000000" pitchFamily="2" charset="2"/>
              <a:buChar char="§"/>
            </a:pPr>
            <a:r>
              <a:rPr lang="en-US" dirty="0" smtClean="0">
                <a:latin typeface="Times New Roman" pitchFamily="18" charset="0"/>
                <a:cs typeface="Times New Roman" pitchFamily="18" charset="0"/>
              </a:rPr>
              <a:t> A </a:t>
            </a:r>
            <a:r>
              <a:rPr lang="en-US" dirty="0">
                <a:latin typeface="Times New Roman" pitchFamily="18" charset="0"/>
                <a:cs typeface="Times New Roman" pitchFamily="18" charset="0"/>
              </a:rPr>
              <a:t>sequence diagram in Unified Modeling Language (UML) is a kind of interaction diagram that shows how processes </a:t>
            </a:r>
            <a:endParaRPr lang="en-US" dirty="0" smtClean="0">
              <a:latin typeface="Times New Roman" pitchFamily="18" charset="0"/>
              <a:cs typeface="Times New Roman" pitchFamily="18" charset="0"/>
            </a:endParaRPr>
          </a:p>
          <a:p>
            <a:pPr>
              <a:lnSpc>
                <a:spcPct val="200000"/>
              </a:lnSpc>
            </a:pPr>
            <a:r>
              <a:rPr lang="en-US" dirty="0" smtClean="0">
                <a:latin typeface="Times New Roman" pitchFamily="18" charset="0"/>
                <a:cs typeface="Times New Roman" pitchFamily="18" charset="0"/>
              </a:rPr>
              <a:t>      operate </a:t>
            </a:r>
            <a:r>
              <a:rPr lang="en-US" dirty="0">
                <a:latin typeface="Times New Roman" pitchFamily="18" charset="0"/>
                <a:cs typeface="Times New Roman" pitchFamily="18" charset="0"/>
              </a:rPr>
              <a:t>with one another and in what order. It is a construct of a Message Sequence Chart. Sequence diagrams </a:t>
            </a:r>
            <a:r>
              <a:rPr lang="en-US" dirty="0" smtClean="0">
                <a:latin typeface="Times New Roman" pitchFamily="18" charset="0"/>
                <a:cs typeface="Times New Roman" pitchFamily="18" charset="0"/>
              </a:rPr>
              <a:t>are</a:t>
            </a:r>
          </a:p>
          <a:p>
            <a:pPr>
              <a:lnSpc>
                <a:spcPct val="200000"/>
              </a:lnSpc>
            </a:pPr>
            <a:r>
              <a:rPr lang="en-US" dirty="0" smtClean="0">
                <a:latin typeface="Times New Roman" pitchFamily="18" charset="0"/>
                <a:cs typeface="Times New Roman" pitchFamily="18" charset="0"/>
              </a:rPr>
              <a:t>      sometimes </a:t>
            </a:r>
            <a:r>
              <a:rPr lang="en-US" dirty="0">
                <a:latin typeface="Times New Roman" pitchFamily="18" charset="0"/>
                <a:cs typeface="Times New Roman" pitchFamily="18" charset="0"/>
              </a:rPr>
              <a:t>called event diagrams, event scenarios, and timing diagrams.</a:t>
            </a:r>
          </a:p>
          <a:p>
            <a:pPr>
              <a:lnSpc>
                <a:spcPct val="200000"/>
              </a:lnSpc>
            </a:pPr>
            <a:endParaRPr lang="en-IN" dirty="0"/>
          </a:p>
        </p:txBody>
      </p:sp>
    </p:spTree>
    <p:extLst>
      <p:ext uri="{BB962C8B-B14F-4D97-AF65-F5344CB8AC3E}">
        <p14:creationId xmlns:p14="http://schemas.microsoft.com/office/powerpoint/2010/main" val="85869848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contents</a:t>
            </a:r>
            <a:endParaRPr lang="de-AT" dirty="0"/>
          </a:p>
        </p:txBody>
      </p:sp>
      <p:sp>
        <p:nvSpPr>
          <p:cNvPr id="3" name="Rectangle 2"/>
          <p:cNvSpPr/>
          <p:nvPr/>
        </p:nvSpPr>
        <p:spPr>
          <a:xfrm>
            <a:off x="889281" y="1972957"/>
            <a:ext cx="5902325" cy="3693319"/>
          </a:xfrm>
          <a:prstGeom prst="rect">
            <a:avLst/>
          </a:prstGeom>
        </p:spPr>
        <p:txBody>
          <a:bodyPr>
            <a:spAutoFit/>
          </a:bodyPr>
          <a:lstStyle/>
          <a:p>
            <a:pPr marL="285750" indent="-285750">
              <a:buFont typeface="Arial" pitchFamily="34" charset="0"/>
              <a:buChar char="•"/>
            </a:pPr>
            <a:r>
              <a:rPr lang="en-IN" sz="1800" dirty="0" smtClean="0">
                <a:latin typeface="Times New Roman" panose="02020603050405020304" pitchFamily="18" charset="0"/>
                <a:cs typeface="Times New Roman" panose="02020603050405020304" pitchFamily="18" charset="0"/>
              </a:rPr>
              <a:t>Abstract</a:t>
            </a:r>
          </a:p>
          <a:p>
            <a:pPr marL="285750" indent="-285750">
              <a:buFont typeface="Arial" pitchFamily="34" charset="0"/>
              <a:buChar char="•"/>
            </a:pPr>
            <a:r>
              <a:rPr lang="en-IN" sz="1800" dirty="0" smtClean="0">
                <a:latin typeface="Times New Roman" panose="02020603050405020304" pitchFamily="18" charset="0"/>
                <a:cs typeface="Times New Roman" panose="02020603050405020304" pitchFamily="18" charset="0"/>
              </a:rPr>
              <a:t>Introduction</a:t>
            </a:r>
          </a:p>
          <a:p>
            <a:pPr marL="285750" indent="-285750">
              <a:buFont typeface="Arial" pitchFamily="34" charset="0"/>
              <a:buChar char="•"/>
            </a:pPr>
            <a:r>
              <a:rPr lang="en-IN" sz="1800" dirty="0" smtClean="0">
                <a:latin typeface="Times New Roman" panose="02020603050405020304" pitchFamily="18" charset="0"/>
                <a:cs typeface="Times New Roman" panose="02020603050405020304" pitchFamily="18" charset="0"/>
              </a:rPr>
              <a:t>Problem Statement</a:t>
            </a:r>
            <a:endParaRPr lang="en-IN" sz="1800"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IN" sz="1800" dirty="0" smtClean="0">
                <a:latin typeface="Times New Roman" panose="02020603050405020304" pitchFamily="18" charset="0"/>
                <a:cs typeface="Times New Roman" panose="02020603050405020304" pitchFamily="18" charset="0"/>
              </a:rPr>
              <a:t>Literature </a:t>
            </a:r>
            <a:r>
              <a:rPr lang="en-IN" sz="1800" dirty="0">
                <a:latin typeface="Times New Roman" panose="02020603050405020304" pitchFamily="18" charset="0"/>
                <a:cs typeface="Times New Roman" panose="02020603050405020304" pitchFamily="18" charset="0"/>
              </a:rPr>
              <a:t>Survey </a:t>
            </a:r>
            <a:endParaRPr lang="en-IN" sz="1800" dirty="0" smtClean="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IN" sz="1800" dirty="0" smtClean="0">
                <a:latin typeface="Times New Roman" panose="02020603050405020304" pitchFamily="18" charset="0"/>
                <a:cs typeface="Times New Roman" panose="02020603050405020304" pitchFamily="18" charset="0"/>
              </a:rPr>
              <a:t>Existing System</a:t>
            </a:r>
            <a:endParaRPr lang="en-IN" sz="1800"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IN" sz="1800" dirty="0" smtClean="0">
                <a:latin typeface="Times New Roman" panose="02020603050405020304" pitchFamily="18" charset="0"/>
                <a:cs typeface="Times New Roman" panose="02020603050405020304" pitchFamily="18" charset="0"/>
              </a:rPr>
              <a:t>Proposed Systems</a:t>
            </a:r>
          </a:p>
          <a:p>
            <a:pPr marL="285750" indent="-285750">
              <a:buFont typeface="Arial" pitchFamily="34" charset="0"/>
              <a:buChar char="•"/>
            </a:pPr>
            <a:r>
              <a:rPr lang="en-IN" sz="1800" dirty="0">
                <a:latin typeface="Times New Roman" panose="02020603050405020304" pitchFamily="18" charset="0"/>
                <a:cs typeface="Times New Roman" panose="02020603050405020304" pitchFamily="18" charset="0"/>
              </a:rPr>
              <a:t>Architecture</a:t>
            </a:r>
          </a:p>
          <a:p>
            <a:pPr marL="285750" indent="-285750">
              <a:buFont typeface="Arial" pitchFamily="34" charset="0"/>
              <a:buChar char="•"/>
            </a:pPr>
            <a:r>
              <a:rPr lang="en-IN" sz="1800" dirty="0">
                <a:latin typeface="Times New Roman" panose="02020603050405020304" pitchFamily="18" charset="0"/>
                <a:cs typeface="Times New Roman" panose="02020603050405020304" pitchFamily="18" charset="0"/>
              </a:rPr>
              <a:t>UML Diagrams</a:t>
            </a:r>
          </a:p>
          <a:p>
            <a:pPr marL="285750" indent="-285750">
              <a:buFont typeface="Arial" pitchFamily="34" charset="0"/>
              <a:buChar char="•"/>
            </a:pPr>
            <a:r>
              <a:rPr lang="en-IN" sz="1800" dirty="0">
                <a:latin typeface="Times New Roman" panose="02020603050405020304" pitchFamily="18" charset="0"/>
                <a:cs typeface="Times New Roman" panose="02020603050405020304" pitchFamily="18" charset="0"/>
              </a:rPr>
              <a:t>Experimental Results</a:t>
            </a:r>
          </a:p>
          <a:p>
            <a:pPr marL="285750" indent="-285750">
              <a:buFont typeface="Arial" pitchFamily="34" charset="0"/>
              <a:buChar char="•"/>
            </a:pPr>
            <a:r>
              <a:rPr lang="en-IN" sz="1800" dirty="0">
                <a:latin typeface="Times New Roman" panose="02020603050405020304" pitchFamily="18" charset="0"/>
                <a:cs typeface="Times New Roman" panose="02020603050405020304" pitchFamily="18" charset="0"/>
              </a:rPr>
              <a:t>Conclusion</a:t>
            </a:r>
          </a:p>
          <a:p>
            <a:pPr marL="285750" indent="-285750">
              <a:buFont typeface="Arial" pitchFamily="34" charset="0"/>
              <a:buChar char="•"/>
            </a:pPr>
            <a:r>
              <a:rPr lang="en-IN" sz="1800" dirty="0">
                <a:latin typeface="Times New Roman" panose="02020603050405020304" pitchFamily="18" charset="0"/>
                <a:cs typeface="Times New Roman" panose="02020603050405020304" pitchFamily="18" charset="0"/>
              </a:rPr>
              <a:t>Future Scope</a:t>
            </a:r>
          </a:p>
          <a:p>
            <a:pPr marL="285750" indent="-285750">
              <a:buFont typeface="Arial" pitchFamily="34" charset="0"/>
              <a:buChar char="•"/>
            </a:pPr>
            <a:r>
              <a:rPr lang="en-IN" sz="1800" dirty="0">
                <a:latin typeface="Times New Roman" panose="02020603050405020304" pitchFamily="18" charset="0"/>
                <a:cs typeface="Times New Roman" panose="02020603050405020304" pitchFamily="18" charset="0"/>
              </a:rPr>
              <a:t>References</a:t>
            </a:r>
          </a:p>
          <a:p>
            <a:pPr marL="285750" indent="-285750">
              <a:buFont typeface="Arial" pitchFamily="34" charset="0"/>
              <a:buChar char="•"/>
            </a:pPr>
            <a:endParaRPr lang="en-IN"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139293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89069" y="363258"/>
            <a:ext cx="8999655" cy="953055"/>
          </a:xfrm>
        </p:spPr>
        <p:txBody>
          <a:bodyPr/>
          <a:lstStyle/>
          <a:p>
            <a:r>
              <a:rPr lang="en-US" dirty="0" smtClean="0"/>
              <a:t>SEQUENCE DIAGRAM</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2108" y="2161324"/>
            <a:ext cx="3028026" cy="3559745"/>
          </a:xfrm>
          <a:prstGeom prst="rect">
            <a:avLst/>
          </a:prstGeom>
        </p:spPr>
      </p:pic>
    </p:spTree>
    <p:extLst>
      <p:ext uri="{BB962C8B-B14F-4D97-AF65-F5344CB8AC3E}">
        <p14:creationId xmlns:p14="http://schemas.microsoft.com/office/powerpoint/2010/main" val="938476691"/>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Experimental results</a:t>
            </a:r>
            <a:endParaRPr lang="de-AT" dirty="0"/>
          </a:p>
        </p:txBody>
      </p:sp>
      <p:pic>
        <p:nvPicPr>
          <p:cNvPr id="103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8260" y="1780033"/>
            <a:ext cx="9204960" cy="403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538933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Experimental results (CONTD)</a:t>
            </a:r>
            <a:endParaRPr lang="de-AT"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1662526"/>
            <a:ext cx="9288780" cy="4182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588878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EXPERIMENTAL RESULTS (CONTD)</a:t>
            </a:r>
            <a:endParaRPr lang="de-AT"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247" y="1767840"/>
            <a:ext cx="9468273" cy="420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1765207"/>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a:t>
            </a:r>
            <a:endParaRPr lang="de-AT" dirty="0"/>
          </a:p>
        </p:txBody>
      </p:sp>
      <p:sp>
        <p:nvSpPr>
          <p:cNvPr id="3" name="Rectangle 2"/>
          <p:cNvSpPr/>
          <p:nvPr/>
        </p:nvSpPr>
        <p:spPr>
          <a:xfrm>
            <a:off x="1082040" y="1808366"/>
            <a:ext cx="9563100" cy="2951064"/>
          </a:xfrm>
          <a:prstGeom prst="rect">
            <a:avLst/>
          </a:prstGeom>
        </p:spPr>
        <p:txBody>
          <a:bodyPr wrap="square">
            <a:spAutoFit/>
          </a:bodyPr>
          <a:lstStyle/>
          <a:p>
            <a:pPr algn="just">
              <a:lnSpc>
                <a:spcPct val="150000"/>
              </a:lnSpc>
              <a:buNone/>
            </a:pPr>
            <a:r>
              <a:rPr lang="en-US" sz="1800" dirty="0">
                <a:latin typeface="Times New Roman" pitchFamily="18" charset="0"/>
                <a:cs typeface="Times New Roman" pitchFamily="18" charset="0"/>
              </a:rPr>
              <a:t> In this project</a:t>
            </a:r>
            <a:r>
              <a:rPr lang="en-US" sz="1800" dirty="0" smtClean="0">
                <a:latin typeface="Times New Roman" pitchFamily="18" charset="0"/>
                <a:cs typeface="Times New Roman" pitchFamily="18" charset="0"/>
              </a:rPr>
              <a:t>, CNN </a:t>
            </a:r>
            <a:r>
              <a:rPr lang="en-US" sz="1800" dirty="0">
                <a:latin typeface="Times New Roman" pitchFamily="18" charset="0"/>
                <a:cs typeface="Times New Roman" pitchFamily="18" charset="0"/>
              </a:rPr>
              <a:t>architecture that take high dimension cancer image inputs and perform cancer type prediction while considering their tissue of origin. However with a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simplified CNN construction and with a significant reduction from tissue of origin. This allows us to perform a normal interpretation of our CNN model to elucidate cancer </a:t>
            </a:r>
            <a:r>
              <a:rPr lang="en-US" sz="1800" dirty="0" smtClean="0">
                <a:latin typeface="Times New Roman" pitchFamily="18" charset="0"/>
                <a:cs typeface="Times New Roman" pitchFamily="18" charset="0"/>
              </a:rPr>
              <a:t>markers </a:t>
            </a:r>
            <a:r>
              <a:rPr lang="en-US" sz="1800" dirty="0">
                <a:latin typeface="Times New Roman" pitchFamily="18" charset="0"/>
                <a:cs typeface="Times New Roman" pitchFamily="18" charset="0"/>
              </a:rPr>
              <a:t>for each cancer type, with hope in future refinement that will lead to markers for earlier cancer detection</a:t>
            </a:r>
            <a:r>
              <a:rPr lang="en-US" sz="1800" dirty="0" smtClean="0">
                <a:latin typeface="Times New Roman" pitchFamily="18" charset="0"/>
                <a:cs typeface="Times New Roman" pitchFamily="18" charset="0"/>
              </a:rPr>
              <a:t>.</a:t>
            </a:r>
            <a:r>
              <a:rPr lang="en-US" sz="1800" dirty="0" smtClean="0">
                <a:solidFill>
                  <a:schemeClr val="tx1">
                    <a:lumMod val="95000"/>
                    <a:lumOff val="5000"/>
                  </a:schemeClr>
                </a:solidFill>
                <a:latin typeface="Times New Roman" pitchFamily="18" charset="0"/>
                <a:cs typeface="Times New Roman" pitchFamily="18" charset="0"/>
              </a:rPr>
              <a:t> </a:t>
            </a:r>
            <a:r>
              <a:rPr lang="en-US" sz="1800" dirty="0">
                <a:solidFill>
                  <a:schemeClr val="tx1">
                    <a:lumMod val="95000"/>
                    <a:lumOff val="5000"/>
                  </a:schemeClr>
                </a:solidFill>
                <a:latin typeface="Times New Roman" pitchFamily="18" charset="0"/>
                <a:cs typeface="Times New Roman" pitchFamily="18" charset="0"/>
              </a:rPr>
              <a:t>Our model achieved an equivalent 95.6% prediction accuracy </a:t>
            </a:r>
            <a:r>
              <a:rPr lang="en-US" sz="1800" dirty="0" smtClean="0">
                <a:solidFill>
                  <a:schemeClr val="tx1">
                    <a:lumMod val="95000"/>
                    <a:lumOff val="5000"/>
                  </a:schemeClr>
                </a:solidFill>
                <a:latin typeface="Times New Roman" pitchFamily="18" charset="0"/>
                <a:cs typeface="Times New Roman" pitchFamily="18" charset="0"/>
              </a:rPr>
              <a:t>comparing </a:t>
            </a:r>
            <a:r>
              <a:rPr lang="en-US" sz="1800" dirty="0">
                <a:solidFill>
                  <a:schemeClr val="tx1">
                    <a:lumMod val="95000"/>
                    <a:lumOff val="5000"/>
                  </a:schemeClr>
                </a:solidFill>
                <a:latin typeface="Times New Roman" pitchFamily="18" charset="0"/>
                <a:cs typeface="Times New Roman" pitchFamily="18" charset="0"/>
              </a:rPr>
              <a:t>to earlier published studies</a:t>
            </a:r>
            <a:r>
              <a:rPr lang="en-US" sz="1800" dirty="0" smtClean="0">
                <a:solidFill>
                  <a:schemeClr val="tx1">
                    <a:lumMod val="95000"/>
                    <a:lumOff val="5000"/>
                  </a:schemeClr>
                </a:solidFill>
                <a:latin typeface="Times New Roman" pitchFamily="18" charset="0"/>
                <a:cs typeface="Times New Roman" pitchFamily="18" charset="0"/>
              </a:rPr>
              <a:t>,.</a:t>
            </a:r>
            <a:endParaRPr lang="en-US" sz="1800" dirty="0">
              <a:solidFill>
                <a:schemeClr val="tx1">
                  <a:lumMod val="95000"/>
                  <a:lumOff val="5000"/>
                </a:schemeClr>
              </a:solidFill>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825470941"/>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FUTURE SCOPE</a:t>
            </a:r>
            <a:endParaRPr lang="de-AT" dirty="0"/>
          </a:p>
        </p:txBody>
      </p:sp>
      <p:sp>
        <p:nvSpPr>
          <p:cNvPr id="3" name="Rectangle 2"/>
          <p:cNvSpPr/>
          <p:nvPr/>
        </p:nvSpPr>
        <p:spPr>
          <a:xfrm>
            <a:off x="1131570" y="1899806"/>
            <a:ext cx="9505950" cy="2585323"/>
          </a:xfrm>
          <a:prstGeom prst="rect">
            <a:avLst/>
          </a:prstGeom>
        </p:spPr>
        <p:txBody>
          <a:bodyPr wrap="square">
            <a:spAutoFit/>
          </a:bodyPr>
          <a:lstStyle/>
          <a:p>
            <a:pPr>
              <a:lnSpc>
                <a:spcPct val="150000"/>
              </a:lnSpc>
              <a:buNone/>
            </a:pPr>
            <a:r>
              <a:rPr lang="en-US" sz="1800" dirty="0">
                <a:latin typeface="Times New Roman" pitchFamily="18" charset="0"/>
                <a:cs typeface="Times New Roman" pitchFamily="18" charset="0"/>
              </a:rPr>
              <a:t>Convolutional neural networks  (CNN) has a big scope in future and the biggest reason for it is that </a:t>
            </a:r>
            <a:r>
              <a:rPr lang="en-US" sz="1800" dirty="0" smtClean="0">
                <a:latin typeface="Times New Roman" pitchFamily="18" charset="0"/>
                <a:cs typeface="Times New Roman" pitchFamily="18" charset="0"/>
              </a:rPr>
              <a:t>Deep Learning </a:t>
            </a:r>
            <a:r>
              <a:rPr lang="en-US" sz="1800" dirty="0">
                <a:latin typeface="Times New Roman" pitchFamily="18" charset="0"/>
                <a:cs typeface="Times New Roman" pitchFamily="18" charset="0"/>
              </a:rPr>
              <a:t>doesn’t require any kind of feature engineering. Deep Learning extracts the features from the data itself instead of us giving it the features after extracting it from the data. This way it solves our biggest problem of feature engineering. Also, since features are learned by the model itself, it has a better probability of producing a model which is more generalized than the feature engineered models.</a:t>
            </a:r>
          </a:p>
        </p:txBody>
      </p:sp>
    </p:spTree>
    <p:extLst>
      <p:ext uri="{BB962C8B-B14F-4D97-AF65-F5344CB8AC3E}">
        <p14:creationId xmlns:p14="http://schemas.microsoft.com/office/powerpoint/2010/main" val="1951874140"/>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8444" y="338815"/>
            <a:ext cx="10028858" cy="1204742"/>
          </a:xfrm>
        </p:spPr>
        <p:txBody>
          <a:bodyPr/>
          <a:lstStyle/>
          <a:p>
            <a:r>
              <a:rPr lang="en-US" b="1" dirty="0" smtClean="0"/>
              <a:t>REFERENCEs</a:t>
            </a:r>
            <a:endParaRPr lang="en-IN" b="1" dirty="0"/>
          </a:p>
        </p:txBody>
      </p:sp>
      <p:sp>
        <p:nvSpPr>
          <p:cNvPr id="5" name="TextBox 4"/>
          <p:cNvSpPr txBox="1"/>
          <p:nvPr/>
        </p:nvSpPr>
        <p:spPr>
          <a:xfrm>
            <a:off x="262153" y="2328040"/>
            <a:ext cx="10810465" cy="1918700"/>
          </a:xfrm>
          <a:prstGeom prst="rect">
            <a:avLst/>
          </a:prstGeom>
          <a:noFill/>
        </p:spPr>
        <p:txBody>
          <a:bodyPr wrap="none" lIns="86585" tIns="43292" rIns="86585" bIns="43292" rtlCol="0">
            <a:spAutoFit/>
          </a:bodyPr>
          <a:lstStyle/>
          <a:p>
            <a:pPr marL="324692" indent="-324692">
              <a:lnSpc>
                <a:spcPct val="200000"/>
              </a:lnSpc>
              <a:buFont typeface="+mj-lt"/>
              <a:buAutoNum type="arabicPeriod"/>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Siegel RL, Miller KD, Jemal A: Cancer statistics, 2018. CA Cancer J Clin 2018, 68(1):7-30. </a:t>
            </a:r>
          </a:p>
          <a:p>
            <a:pPr marL="324692" indent="-324692">
              <a:lnSpc>
                <a:spcPct val="200000"/>
              </a:lnSpc>
              <a:buFont typeface="+mj-lt"/>
              <a:buAutoNum type="arabicPeriod"/>
            </a:pPr>
            <a:r>
              <a:rPr lang="en-US" dirty="0" smtClean="0">
                <a:latin typeface="Times New Roman" pitchFamily="18" charset="0"/>
                <a:cs typeface="Times New Roman" pitchFamily="18" charset="0"/>
              </a:rPr>
              <a:t>Cohen </a:t>
            </a:r>
            <a:r>
              <a:rPr lang="en-US" dirty="0">
                <a:latin typeface="Times New Roman" pitchFamily="18" charset="0"/>
                <a:cs typeface="Times New Roman" pitchFamily="18" charset="0"/>
              </a:rPr>
              <a:t>JD, Li L, Wang Y, Thoburn C, Afsari B, Danilova L, Douville C, Javed AA, Wong F, Mattox A et al: Detection </a:t>
            </a:r>
            <a:endParaRPr lang="en-US" dirty="0" smtClean="0">
              <a:latin typeface="Times New Roman" pitchFamily="18" charset="0"/>
              <a:cs typeface="Times New Roman" pitchFamily="18" charset="0"/>
            </a:endParaRPr>
          </a:p>
          <a:p>
            <a:pPr>
              <a:lnSpc>
                <a:spcPct val="200000"/>
              </a:lnSpc>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and </a:t>
            </a:r>
            <a:r>
              <a:rPr lang="en-US" dirty="0">
                <a:latin typeface="Times New Roman" pitchFamily="18" charset="0"/>
                <a:cs typeface="Times New Roman" pitchFamily="18" charset="0"/>
              </a:rPr>
              <a:t>localization of surgically resectable cancers with a multi-analyte blood test. Science 2018, 359(6378):926-930. </a:t>
            </a:r>
          </a:p>
          <a:p>
            <a:endParaRPr lang="en-IN" dirty="0"/>
          </a:p>
        </p:txBody>
      </p:sp>
    </p:spTree>
    <p:extLst>
      <p:ext uri="{BB962C8B-B14F-4D97-AF65-F5344CB8AC3E}">
        <p14:creationId xmlns:p14="http://schemas.microsoft.com/office/powerpoint/2010/main" val="3808968105"/>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57890" y="2359435"/>
            <a:ext cx="6029541" cy="1133870"/>
          </a:xfrm>
          <a:prstGeom prst="rect">
            <a:avLst/>
          </a:prstGeom>
          <a:noFill/>
        </p:spPr>
        <p:txBody>
          <a:bodyPr wrap="none" lIns="86585" tIns="43292" rIns="86585" bIns="43292" rtlCol="0">
            <a:spAutoFit/>
          </a:bodyPr>
          <a:lstStyle/>
          <a:p>
            <a:pPr algn="ctr"/>
            <a:r>
              <a:rPr lang="en-US" sz="6800" dirty="0">
                <a:latin typeface="Arial Black" panose="020B0A04020102020204" pitchFamily="34" charset="0"/>
              </a:rPr>
              <a:t>THANK YOU</a:t>
            </a:r>
            <a:endParaRPr lang="en-IN" sz="6800" dirty="0">
              <a:latin typeface="Arial Black" panose="020B0A04020102020204" pitchFamily="34" charset="0"/>
            </a:endParaRPr>
          </a:p>
        </p:txBody>
      </p:sp>
    </p:spTree>
    <p:extLst>
      <p:ext uri="{BB962C8B-B14F-4D97-AF65-F5344CB8AC3E}">
        <p14:creationId xmlns:p14="http://schemas.microsoft.com/office/powerpoint/2010/main" val="277192542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739" y="303810"/>
            <a:ext cx="10028858" cy="1204742"/>
          </a:xfrm>
        </p:spPr>
        <p:txBody>
          <a:bodyPr>
            <a:normAutofit/>
          </a:bodyPr>
          <a:lstStyle/>
          <a:p>
            <a:pPr algn="ctr"/>
            <a:r>
              <a:rPr lang="en-IN" sz="3000" b="1" dirty="0">
                <a:latin typeface="+mn-lt"/>
                <a:cs typeface="Times New Roman" panose="02020603050405020304" pitchFamily="18" charset="0"/>
              </a:rPr>
              <a:t>ABSTRACT</a:t>
            </a:r>
          </a:p>
        </p:txBody>
      </p:sp>
      <p:sp>
        <p:nvSpPr>
          <p:cNvPr id="3" name="Content Placeholder 2"/>
          <p:cNvSpPr>
            <a:spLocks noGrp="1"/>
          </p:cNvSpPr>
          <p:nvPr>
            <p:ph idx="1"/>
          </p:nvPr>
        </p:nvSpPr>
        <p:spPr>
          <a:xfrm>
            <a:off x="727909" y="1809760"/>
            <a:ext cx="10028859" cy="3356415"/>
          </a:xfrm>
        </p:spPr>
        <p:txBody>
          <a:bodyPr>
            <a:noAutofit/>
          </a:bodyPr>
          <a:lstStyle/>
          <a:p>
            <a:pPr algn="just">
              <a:lnSpc>
                <a:spcPct val="160000"/>
              </a:lnSpc>
              <a:buFont typeface="Wingdings" panose="05000000000000000000" pitchFamily="2" charset="2"/>
              <a:buChar char="§"/>
            </a:pPr>
            <a:r>
              <a:rPr lang="en-US" sz="1700" dirty="0" smtClean="0">
                <a:latin typeface="Times New Roman" pitchFamily="18" charset="0"/>
                <a:cs typeface="Times New Roman" pitchFamily="18" charset="0"/>
              </a:rPr>
              <a:t> Cancer has been distinguished as a dangerous disease that has many different sub categories. </a:t>
            </a:r>
          </a:p>
          <a:p>
            <a:pPr algn="just">
              <a:lnSpc>
                <a:spcPct val="160000"/>
              </a:lnSpc>
              <a:buFont typeface="Wingdings" panose="05000000000000000000" pitchFamily="2" charset="2"/>
              <a:buChar char="§"/>
            </a:pPr>
            <a:r>
              <a:rPr lang="en-US" sz="1700" dirty="0" smtClean="0">
                <a:latin typeface="Times New Roman" pitchFamily="18" charset="0"/>
                <a:cs typeface="Times New Roman" pitchFamily="18" charset="0"/>
              </a:rPr>
              <a:t>Machine learning is used widely in detection and diagnosis of cancer among patients.Here we are using Convolution neural networks to predict the cancer qualities. It is an algorithm to analyzing visual imagery.</a:t>
            </a:r>
          </a:p>
          <a:p>
            <a:pPr algn="just">
              <a:lnSpc>
                <a:spcPct val="160000"/>
              </a:lnSpc>
              <a:buFont typeface="Wingdings" panose="05000000000000000000" pitchFamily="2" charset="2"/>
              <a:buChar char="§"/>
            </a:pPr>
            <a:r>
              <a:rPr lang="en-US" sz="1700" dirty="0" smtClean="0">
                <a:latin typeface="Times New Roman" pitchFamily="18" charset="0"/>
                <a:cs typeface="Times New Roman" pitchFamily="18" charset="0"/>
              </a:rPr>
              <a:t> </a:t>
            </a:r>
            <a:r>
              <a:rPr lang="en-US" sz="1700" dirty="0" smtClean="0">
                <a:latin typeface="Times New Roman" pitchFamily="18" charset="0"/>
                <a:cs typeface="Times New Roman" pitchFamily="18" charset="0"/>
              </a:rPr>
              <a:t>Convolutional neural network is useful in analyzing visual imagery. In this project, we use Convolutional Neural Network models that take unstructured gene expression inputs such as images to classify tumors and non-tumor samples into their </a:t>
            </a:r>
            <a:r>
              <a:rPr lang="en-US" sz="1700" dirty="0" smtClean="0">
                <a:latin typeface="Times New Roman" pitchFamily="18" charset="0"/>
                <a:cs typeface="Times New Roman" pitchFamily="18" charset="0"/>
              </a:rPr>
              <a:t>respected</a:t>
            </a:r>
            <a:r>
              <a:rPr lang="en-US" sz="1700" dirty="0" smtClean="0">
                <a:latin typeface="Times New Roman" pitchFamily="18" charset="0"/>
                <a:cs typeface="Times New Roman" pitchFamily="18" charset="0"/>
              </a:rPr>
              <a:t> </a:t>
            </a:r>
            <a:r>
              <a:rPr lang="en-US" sz="1700" dirty="0" smtClean="0">
                <a:latin typeface="Times New Roman" pitchFamily="18" charset="0"/>
                <a:cs typeface="Times New Roman" pitchFamily="18" charset="0"/>
              </a:rPr>
              <a:t>cancer types or as normal</a:t>
            </a:r>
            <a:r>
              <a:rPr lang="en-US" sz="1700" dirty="0" smtClean="0">
                <a:latin typeface="Times New Roman" pitchFamily="18" charset="0"/>
                <a:cs typeface="Times New Roman" pitchFamily="18" charset="0"/>
              </a:rPr>
              <a:t>.</a:t>
            </a:r>
            <a:endParaRPr lang="de-AT" sz="17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60215956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26306" y="414066"/>
            <a:ext cx="10028858" cy="1204742"/>
          </a:xfrm>
        </p:spPr>
        <p:txBody>
          <a:bodyPr/>
          <a:lstStyle/>
          <a:p>
            <a:r>
              <a:rPr lang="en-IN" sz="3400" b="1" dirty="0">
                <a:latin typeface="+mn-lt"/>
                <a:cs typeface="Times New Roman" panose="02020603050405020304" pitchFamily="18" charset="0"/>
              </a:rPr>
              <a:t>INTRODUCTION</a:t>
            </a:r>
            <a:endParaRPr lang="en-IN" b="1" dirty="0">
              <a:latin typeface="+mn-lt"/>
            </a:endParaRPr>
          </a:p>
        </p:txBody>
      </p:sp>
      <p:sp>
        <p:nvSpPr>
          <p:cNvPr id="5" name="TextBox 4"/>
          <p:cNvSpPr txBox="1"/>
          <p:nvPr/>
        </p:nvSpPr>
        <p:spPr>
          <a:xfrm>
            <a:off x="767549" y="1787863"/>
            <a:ext cx="9470611" cy="3226750"/>
          </a:xfrm>
          <a:prstGeom prst="rect">
            <a:avLst/>
          </a:prstGeom>
          <a:noFill/>
        </p:spPr>
        <p:txBody>
          <a:bodyPr wrap="none" lIns="86585" tIns="43292" rIns="86585" bIns="43292" rtlCol="0">
            <a:spAutoFit/>
          </a:bodyPr>
          <a:lstStyle/>
          <a:p>
            <a:pPr marL="270577" indent="-270577">
              <a:lnSpc>
                <a:spcPct val="2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Cancer is a group of diseases involving abnormal cell growth with the potential to invade or spread </a:t>
            </a:r>
            <a:endParaRPr lang="en-US" dirty="0" smtClean="0">
              <a:latin typeface="Times New Roman" panose="02020603050405020304" pitchFamily="18" charset="0"/>
              <a:cs typeface="Times New Roman" panose="02020603050405020304" pitchFamily="18" charset="0"/>
            </a:endParaRPr>
          </a:p>
          <a:p>
            <a:pPr>
              <a:lnSpc>
                <a:spcPct val="200000"/>
              </a:lnSpc>
            </a:pPr>
            <a:r>
              <a:rPr lang="en-US" dirty="0" smtClean="0">
                <a:latin typeface="Times New Roman" panose="02020603050405020304" pitchFamily="18" charset="0"/>
                <a:cs typeface="Times New Roman" panose="02020603050405020304" pitchFamily="18" charset="0"/>
              </a:rPr>
              <a:t>     to </a:t>
            </a:r>
            <a:r>
              <a:rPr lang="en-US" dirty="0">
                <a:latin typeface="Times New Roman" panose="02020603050405020304" pitchFamily="18" charset="0"/>
                <a:cs typeface="Times New Roman" panose="02020603050405020304" pitchFamily="18" charset="0"/>
              </a:rPr>
              <a:t>other parts of the body.</a:t>
            </a: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marL="285750" indent="-285750">
              <a:lnSpc>
                <a:spcPct val="200000"/>
              </a:lnSpc>
              <a:buFont typeface="Wingdings" pitchFamily="2" charset="2"/>
              <a:buChar char="§"/>
            </a:pPr>
            <a:r>
              <a:rPr lang="en-IN" dirty="0" smtClean="0">
                <a:latin typeface="Times New Roman" panose="02020603050405020304" pitchFamily="18" charset="0"/>
                <a:cs typeface="Times New Roman" panose="02020603050405020304" pitchFamily="18" charset="0"/>
              </a:rPr>
              <a:t>Hence </a:t>
            </a:r>
            <a:r>
              <a:rPr lang="en-IN" dirty="0">
                <a:latin typeface="Times New Roman" panose="02020603050405020304" pitchFamily="18" charset="0"/>
                <a:cs typeface="Times New Roman" panose="02020603050405020304" pitchFamily="18" charset="0"/>
              </a:rPr>
              <a:t>Machine Learning is </a:t>
            </a:r>
            <a:r>
              <a:rPr lang="en-IN" dirty="0" smtClean="0">
                <a:latin typeface="Times New Roman" panose="02020603050405020304" pitchFamily="18" charset="0"/>
                <a:cs typeface="Times New Roman" panose="02020603050405020304" pitchFamily="18" charset="0"/>
              </a:rPr>
              <a:t>a field </a:t>
            </a:r>
            <a:r>
              <a:rPr lang="en-IN" dirty="0">
                <a:latin typeface="Times New Roman" panose="02020603050405020304" pitchFamily="18" charset="0"/>
                <a:cs typeface="Times New Roman" panose="02020603050405020304" pitchFamily="18" charset="0"/>
              </a:rPr>
              <a:t>of AI in computer science which can </a:t>
            </a:r>
            <a:r>
              <a:rPr lang="en-IN" dirty="0" smtClean="0">
                <a:latin typeface="Times New Roman" panose="02020603050405020304" pitchFamily="18" charset="0"/>
                <a:cs typeface="Times New Roman" panose="02020603050405020304" pitchFamily="18" charset="0"/>
              </a:rPr>
              <a:t>implement many </a:t>
            </a:r>
            <a:r>
              <a:rPr lang="en-IN" dirty="0" smtClean="0">
                <a:latin typeface="Times New Roman" panose="02020603050405020304" pitchFamily="18" charset="0"/>
                <a:cs typeface="Times New Roman" panose="02020603050405020304" pitchFamily="18" charset="0"/>
              </a:rPr>
              <a:t>computational</a:t>
            </a:r>
          </a:p>
          <a:p>
            <a:pPr>
              <a:lnSpc>
                <a:spcPct val="200000"/>
              </a:lnSpc>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intelligent techniques for the prediction of cancer at early stage if data of patient are collected</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marL="270577" indent="-270577">
              <a:lnSpc>
                <a:spcPct val="200000"/>
              </a:lnSpc>
              <a:buFont typeface="Wingdings" panose="05000000000000000000" pitchFamily="2" charset="2"/>
              <a:buChar char="§"/>
            </a:pPr>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the view of providing better treatment to the patient, it is important to precisely predict different </a:t>
            </a:r>
            <a:r>
              <a:rPr lang="en-IN" dirty="0" smtClean="0">
                <a:latin typeface="Times New Roman" panose="02020603050405020304" pitchFamily="18" charset="0"/>
                <a:cs typeface="Times New Roman" panose="02020603050405020304" pitchFamily="18" charset="0"/>
              </a:rPr>
              <a:t>type</a:t>
            </a:r>
          </a:p>
          <a:p>
            <a:pPr>
              <a:lnSpc>
                <a:spcPct val="200000"/>
              </a:lnSpc>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of </a:t>
            </a:r>
            <a:r>
              <a:rPr lang="en-IN" dirty="0" smtClean="0">
                <a:latin typeface="Times New Roman" panose="02020603050405020304" pitchFamily="18" charset="0"/>
                <a:cs typeface="Times New Roman" panose="02020603050405020304" pitchFamily="18" charset="0"/>
              </a:rPr>
              <a:t>tumours.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36812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89326" y="414710"/>
            <a:ext cx="8999655" cy="953055"/>
          </a:xfrm>
        </p:spPr>
        <p:txBody>
          <a:bodyPr/>
          <a:lstStyle/>
          <a:p>
            <a:r>
              <a:rPr lang="en-US" b="1" dirty="0" smtClean="0"/>
              <a:t>Problem Statement</a:t>
            </a:r>
            <a:endParaRPr lang="en-IN" b="1" dirty="0"/>
          </a:p>
        </p:txBody>
      </p:sp>
      <p:sp>
        <p:nvSpPr>
          <p:cNvPr id="5" name="TextBox 4"/>
          <p:cNvSpPr txBox="1"/>
          <p:nvPr/>
        </p:nvSpPr>
        <p:spPr>
          <a:xfrm>
            <a:off x="767549" y="1705877"/>
            <a:ext cx="11433838" cy="4011581"/>
          </a:xfrm>
          <a:prstGeom prst="rect">
            <a:avLst/>
          </a:prstGeom>
          <a:noFill/>
        </p:spPr>
        <p:txBody>
          <a:bodyPr wrap="square" lIns="86585" tIns="43292" rIns="86585" bIns="43292" rtlCol="0">
            <a:spAutoFit/>
          </a:bodyPr>
          <a:lstStyle/>
          <a:p>
            <a:pPr marL="270577" indent="-270577">
              <a:lnSpc>
                <a:spcPct val="200000"/>
              </a:lnSpc>
              <a:buFont typeface="Wingdings" panose="05000000000000000000" pitchFamily="2" charset="2"/>
              <a:buChar char="§"/>
            </a:pPr>
            <a:r>
              <a:rPr lang="en-US" dirty="0" smtClean="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Prediction </a:t>
            </a:r>
            <a:r>
              <a:rPr lang="en-US" dirty="0">
                <a:latin typeface="Times New Roman" panose="02020603050405020304" pitchFamily="18" charset="0"/>
                <a:cs typeface="Times New Roman" panose="02020603050405020304" pitchFamily="18" charset="0"/>
              </a:rPr>
              <a:t>of cancer is necessary at early stages</a:t>
            </a:r>
            <a:r>
              <a:rPr lang="en-US" dirty="0" smtClean="0">
                <a:latin typeface="Times New Roman" panose="02020603050405020304" pitchFamily="18" charset="0"/>
                <a:cs typeface="Times New Roman" panose="02020603050405020304" pitchFamily="18" charset="0"/>
              </a:rPr>
              <a:t>. In existing </a:t>
            </a:r>
            <a:r>
              <a:rPr lang="en-US" dirty="0">
                <a:latin typeface="Times New Roman" panose="02020603050405020304" pitchFamily="18" charset="0"/>
                <a:cs typeface="Times New Roman" panose="02020603050405020304" pitchFamily="18" charset="0"/>
              </a:rPr>
              <a:t>system we </a:t>
            </a:r>
            <a:r>
              <a:rPr lang="en-US" dirty="0" smtClean="0">
                <a:latin typeface="Times New Roman" panose="02020603050405020304" pitchFamily="18" charset="0"/>
                <a:cs typeface="Times New Roman" panose="02020603050405020304" pitchFamily="18" charset="0"/>
              </a:rPr>
              <a:t>are detecting</a:t>
            </a:r>
          </a:p>
          <a:p>
            <a:pPr>
              <a:lnSpc>
                <a:spcPct val="200000"/>
              </a:lnSpc>
            </a:pPr>
            <a:r>
              <a:rPr lang="en-US" dirty="0" smtClean="0">
                <a:latin typeface="Times New Roman" panose="02020603050405020304" pitchFamily="18" charset="0"/>
                <a:cs typeface="Times New Roman" panose="02020603050405020304" pitchFamily="18" charset="0"/>
              </a:rPr>
              <a:t>      cancer </a:t>
            </a:r>
            <a:r>
              <a:rPr lang="en-US" dirty="0">
                <a:latin typeface="Times New Roman" panose="02020603050405020304" pitchFamily="18" charset="0"/>
                <a:cs typeface="Times New Roman" panose="02020603050405020304" pitchFamily="18" charset="0"/>
              </a:rPr>
              <a:t>but not accurately because in existing system specialists are needed to predict the </a:t>
            </a:r>
            <a:endParaRPr lang="en-US" dirty="0" smtClean="0">
              <a:latin typeface="Times New Roman" panose="02020603050405020304" pitchFamily="18" charset="0"/>
              <a:cs typeface="Times New Roman" panose="02020603050405020304" pitchFamily="18" charset="0"/>
            </a:endParaRPr>
          </a:p>
          <a:p>
            <a:pPr>
              <a:lnSpc>
                <a:spcPct val="200000"/>
              </a:lnSpc>
            </a:pPr>
            <a:r>
              <a:rPr lang="en-US" dirty="0" smtClean="0">
                <a:latin typeface="Times New Roman" panose="02020603050405020304" pitchFamily="18" charset="0"/>
                <a:cs typeface="Times New Roman" panose="02020603050405020304" pitchFamily="18" charset="0"/>
              </a:rPr>
              <a:t>      cancer.</a:t>
            </a:r>
          </a:p>
          <a:p>
            <a:pPr>
              <a:lnSpc>
                <a:spcPct val="200000"/>
              </a:lnSpc>
            </a:pPr>
            <a:r>
              <a:rPr lang="en-US" dirty="0" smtClean="0">
                <a:latin typeface="Times New Roman" panose="02020603050405020304" pitchFamily="18" charset="0"/>
                <a:cs typeface="Times New Roman" panose="02020603050405020304" pitchFamily="18" charset="0"/>
              </a:rPr>
              <a:t>      Sometimes </a:t>
            </a:r>
            <a:r>
              <a:rPr lang="en-US" dirty="0">
                <a:latin typeface="Times New Roman" panose="02020603050405020304" pitchFamily="18" charset="0"/>
                <a:cs typeface="Times New Roman" panose="02020603050405020304" pitchFamily="18" charset="0"/>
              </a:rPr>
              <a:t>they may go wrong and leads to high damage of patients</a:t>
            </a:r>
            <a:r>
              <a:rPr lang="en-US" dirty="0" smtClean="0">
                <a:latin typeface="Times New Roman" panose="02020603050405020304" pitchFamily="18" charset="0"/>
                <a:cs typeface="Times New Roman" panose="02020603050405020304" pitchFamily="18" charset="0"/>
              </a:rPr>
              <a:t>.</a:t>
            </a:r>
          </a:p>
          <a:p>
            <a:pPr>
              <a:lnSpc>
                <a:spcPct val="200000"/>
              </a:lnSpc>
            </a:pPr>
            <a:r>
              <a:rPr lang="en-US" dirty="0" smtClean="0">
                <a:latin typeface="Times New Roman" panose="02020603050405020304" pitchFamily="18" charset="0"/>
                <a:cs typeface="Times New Roman" panose="02020603050405020304" pitchFamily="18" charset="0"/>
              </a:rPr>
              <a:t>      so</a:t>
            </a:r>
            <a:r>
              <a:rPr lang="en-US" dirty="0">
                <a:latin typeface="Times New Roman" panose="02020603050405020304" pitchFamily="18" charset="0"/>
                <a:cs typeface="Times New Roman" panose="02020603050405020304" pitchFamily="18" charset="0"/>
              </a:rPr>
              <a:t>, False detection </a:t>
            </a:r>
            <a:r>
              <a:rPr lang="en-US" dirty="0" smtClean="0">
                <a:latin typeface="Times New Roman" panose="02020603050405020304" pitchFamily="18" charset="0"/>
                <a:cs typeface="Times New Roman" panose="02020603050405020304" pitchFamily="18" charset="0"/>
              </a:rPr>
              <a:t>takes </a:t>
            </a:r>
            <a:r>
              <a:rPr lang="en-US" dirty="0">
                <a:latin typeface="Times New Roman" panose="02020603050405020304" pitchFamily="18" charset="0"/>
                <a:cs typeface="Times New Roman" panose="02020603050405020304" pitchFamily="18" charset="0"/>
              </a:rPr>
              <a:t>place </a:t>
            </a:r>
          </a:p>
          <a:p>
            <a:pPr marL="270577" indent="-270577">
              <a:lnSpc>
                <a:spcPct val="200000"/>
              </a:lnSpc>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To solve this problem we developed an accurate and efficient cancer detection system. It can be </a:t>
            </a:r>
          </a:p>
          <a:p>
            <a:pPr>
              <a:lnSpc>
                <a:spcPct val="20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very useful to give the accurate results.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25181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9258" y="436762"/>
            <a:ext cx="8999655" cy="953055"/>
          </a:xfrm>
        </p:spPr>
        <p:txBody>
          <a:bodyPr>
            <a:normAutofit/>
          </a:bodyPr>
          <a:lstStyle/>
          <a:p>
            <a:r>
              <a:rPr lang="en-IN" sz="3000" b="1" dirty="0">
                <a:cs typeface="Times New Roman" panose="02020603050405020304" pitchFamily="18" charset="0"/>
              </a:rPr>
              <a:t>LITERATURE SURVEY</a:t>
            </a:r>
            <a:endParaRPr lang="en-IN" sz="3000" b="1" dirty="0">
              <a:latin typeface="+mn-lt"/>
            </a:endParaRPr>
          </a:p>
        </p:txBody>
      </p:sp>
      <p:sp>
        <p:nvSpPr>
          <p:cNvPr id="3" name="Content Placeholder 2"/>
          <p:cNvSpPr>
            <a:spLocks noGrp="1"/>
          </p:cNvSpPr>
          <p:nvPr>
            <p:ph idx="1"/>
          </p:nvPr>
        </p:nvSpPr>
        <p:spPr>
          <a:xfrm>
            <a:off x="955663" y="2036230"/>
            <a:ext cx="10028859" cy="3356415"/>
          </a:xfrm>
        </p:spPr>
        <p:txBody>
          <a:bodyPr>
            <a:normAutofit/>
          </a:bodyPr>
          <a:lstStyle/>
          <a:p>
            <a:pPr marL="324692" indent="-324692">
              <a:lnSpc>
                <a:spcPct val="200000"/>
              </a:lnSpc>
              <a:buAutoNum type="arabicPeriod"/>
            </a:pPr>
            <a:r>
              <a:rPr lang="en-IN" sz="1700" b="1" dirty="0">
                <a:cs typeface="Times New Roman" pitchFamily="18" charset="0"/>
              </a:rPr>
              <a:t>Image denoising via combination anisotropic diffusion and bilateral filtering</a:t>
            </a:r>
            <a:r>
              <a:rPr lang="en-IN" sz="1700" dirty="0">
                <a:cs typeface="Times New Roman" pitchFamily="18" charset="0"/>
              </a:rPr>
              <a:t> </a:t>
            </a:r>
            <a:endParaRPr lang="en-IN" sz="1700" dirty="0">
              <a:cs typeface="Times New Roman" pitchFamily="18" charset="0"/>
            </a:endParaRPr>
          </a:p>
          <a:p>
            <a:pPr marL="0" indent="0">
              <a:lnSpc>
                <a:spcPct val="200000"/>
              </a:lnSpc>
              <a:buNone/>
            </a:pPr>
            <a:r>
              <a:rPr lang="en-IN" sz="1700" dirty="0" smtClean="0">
                <a:cs typeface="Times New Roman" pitchFamily="18" charset="0"/>
              </a:rPr>
              <a:t>        </a:t>
            </a:r>
            <a:r>
              <a:rPr lang="en-IN" sz="1700" dirty="0">
                <a:cs typeface="Times New Roman" pitchFamily="18" charset="0"/>
              </a:rPr>
              <a:t>M. Zeinali, S. </a:t>
            </a:r>
            <a:r>
              <a:rPr lang="en-IN" sz="1700" dirty="0" smtClean="0">
                <a:cs typeface="Times New Roman" pitchFamily="18" charset="0"/>
              </a:rPr>
              <a:t> </a:t>
            </a:r>
            <a:r>
              <a:rPr lang="en-IN" sz="1700" dirty="0">
                <a:cs typeface="Times New Roman" pitchFamily="18" charset="0"/>
              </a:rPr>
              <a:t>Saryazdi, and H. Rafsanjani</a:t>
            </a:r>
          </a:p>
          <a:p>
            <a:pPr lvl="0">
              <a:lnSpc>
                <a:spcPct val="200000"/>
              </a:lnSpc>
            </a:pPr>
            <a:r>
              <a:rPr lang="en-US" sz="1700" dirty="0">
                <a:cs typeface="Times New Roman" pitchFamily="18" charset="0"/>
              </a:rPr>
              <a:t>This system uses mammogram images. It uses smoothening filters.</a:t>
            </a:r>
          </a:p>
          <a:p>
            <a:pPr lvl="0">
              <a:lnSpc>
                <a:spcPct val="200000"/>
              </a:lnSpc>
            </a:pPr>
            <a:r>
              <a:rPr lang="en-US" sz="1700" dirty="0">
                <a:cs typeface="Times New Roman" pitchFamily="18" charset="0"/>
              </a:rPr>
              <a:t>The system which can assist and help the doctor or specialist nurse to speed diagnosed the mammograms, to cover shortage of specialist or time handling diagnosed.</a:t>
            </a:r>
            <a:endParaRPr lang="en-IN" sz="1700" dirty="0">
              <a:cs typeface="Times New Roman" pitchFamily="18" charset="0"/>
            </a:endParaRPr>
          </a:p>
          <a:p>
            <a:pPr marL="0" indent="0">
              <a:lnSpc>
                <a:spcPct val="200000"/>
              </a:lnSpc>
              <a:buNone/>
            </a:pPr>
            <a:endParaRPr lang="en-IN" sz="1700" dirty="0">
              <a:cs typeface="Times New Roman" pitchFamily="18" charset="0"/>
            </a:endParaRPr>
          </a:p>
        </p:txBody>
      </p:sp>
    </p:spTree>
    <p:extLst>
      <p:ext uri="{BB962C8B-B14F-4D97-AF65-F5344CB8AC3E}">
        <p14:creationId xmlns:p14="http://schemas.microsoft.com/office/powerpoint/2010/main" val="345854734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7629" y="441059"/>
            <a:ext cx="9072408" cy="1038225"/>
          </a:xfrm>
        </p:spPr>
        <p:txBody>
          <a:bodyPr>
            <a:normAutofit/>
          </a:bodyPr>
          <a:lstStyle/>
          <a:p>
            <a:r>
              <a:rPr lang="en-IN" sz="3000" b="1" dirty="0">
                <a:cs typeface="Times New Roman" panose="02020603050405020304" pitchFamily="18" charset="0"/>
              </a:rPr>
              <a:t>LITERATURE SURVEY </a:t>
            </a:r>
            <a:r>
              <a:rPr lang="en-US" sz="3000" b="1" dirty="0">
                <a:latin typeface="+mn-lt"/>
                <a:cs typeface="Times New Roman" panose="02020603050405020304" pitchFamily="18" charset="0"/>
              </a:rPr>
              <a:t>(Contd)</a:t>
            </a:r>
            <a:endParaRPr lang="en-IN" sz="3000" b="1" dirty="0">
              <a:latin typeface="+mn-lt"/>
              <a:cs typeface="Times New Roman" panose="02020603050405020304" pitchFamily="18" charset="0"/>
            </a:endParaRPr>
          </a:p>
        </p:txBody>
      </p:sp>
      <p:sp>
        <p:nvSpPr>
          <p:cNvPr id="3" name="Content Placeholder 2"/>
          <p:cNvSpPr>
            <a:spLocks noGrp="1"/>
          </p:cNvSpPr>
          <p:nvPr>
            <p:ph idx="1"/>
          </p:nvPr>
        </p:nvSpPr>
        <p:spPr>
          <a:xfrm>
            <a:off x="593224" y="1876198"/>
            <a:ext cx="10185619" cy="4203370"/>
          </a:xfrm>
        </p:spPr>
        <p:txBody>
          <a:bodyPr>
            <a:normAutofit/>
          </a:bodyPr>
          <a:lstStyle/>
          <a:p>
            <a:pPr algn="just">
              <a:lnSpc>
                <a:spcPct val="200000"/>
              </a:lnSpc>
              <a:buNone/>
            </a:pPr>
            <a:r>
              <a:rPr lang="en-US" sz="1700" dirty="0">
                <a:cs typeface="Times New Roman" pitchFamily="18" charset="0"/>
              </a:rPr>
              <a:t>2</a:t>
            </a:r>
            <a:r>
              <a:rPr lang="en-US" sz="1700" dirty="0" smtClean="0">
                <a:cs typeface="Times New Roman" pitchFamily="18" charset="0"/>
              </a:rPr>
              <a:t>. </a:t>
            </a:r>
            <a:r>
              <a:rPr lang="en-US" sz="1700" b="1" dirty="0">
                <a:cs typeface="Times New Roman" pitchFamily="18" charset="0"/>
              </a:rPr>
              <a:t>Early Detection of Cancer: Past, Present, and Future </a:t>
            </a:r>
            <a:r>
              <a:rPr lang="en-US" sz="1700" dirty="0">
                <a:cs typeface="Times New Roman" pitchFamily="18" charset="0"/>
              </a:rPr>
              <a:t>by</a:t>
            </a:r>
            <a:r>
              <a:rPr lang="en-US" sz="1700" b="1" dirty="0">
                <a:cs typeface="Times New Roman" pitchFamily="18" charset="0"/>
              </a:rPr>
              <a:t> </a:t>
            </a:r>
            <a:r>
              <a:rPr lang="en-US" sz="1700" dirty="0">
                <a:cs typeface="Times New Roman" pitchFamily="18" charset="0"/>
              </a:rPr>
              <a:t>Joshua D Schiffman, Paul G Fisher, Peter Gibbs</a:t>
            </a:r>
          </a:p>
          <a:p>
            <a:pPr lvl="0" algn="just">
              <a:lnSpc>
                <a:spcPct val="200000"/>
              </a:lnSpc>
            </a:pPr>
            <a:r>
              <a:rPr lang="en-US" sz="1700" dirty="0">
                <a:cs typeface="Times New Roman" pitchFamily="18" charset="0"/>
              </a:rPr>
              <a:t>The early diagnosis of a particular cancer type does not necessarily lead to higher rates of cure, and potential risks.</a:t>
            </a:r>
          </a:p>
          <a:p>
            <a:pPr lvl="0" algn="just">
              <a:lnSpc>
                <a:spcPct val="200000"/>
              </a:lnSpc>
            </a:pPr>
            <a:r>
              <a:rPr lang="en-US" sz="1700" dirty="0">
                <a:cs typeface="Times New Roman" pitchFamily="18" charset="0"/>
              </a:rPr>
              <a:t>It is presumed that for each primary cancer there will be a typical window from the point at which ctDNA is initially detectable to when the lesion is incurable, a window that may be only a few months or may be several years, and potentially may vary widely within a particular cancer type.</a:t>
            </a:r>
          </a:p>
          <a:p>
            <a:pPr algn="just">
              <a:lnSpc>
                <a:spcPct val="200000"/>
              </a:lnSpc>
            </a:pPr>
            <a:endParaRPr lang="en-IN" sz="1700" dirty="0">
              <a:cs typeface="Times New Roman" pitchFamily="18" charset="0"/>
            </a:endParaRPr>
          </a:p>
        </p:txBody>
      </p:sp>
    </p:spTree>
    <p:extLst>
      <p:ext uri="{BB962C8B-B14F-4D97-AF65-F5344CB8AC3E}">
        <p14:creationId xmlns:p14="http://schemas.microsoft.com/office/powerpoint/2010/main" val="259256883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95210" y="389564"/>
            <a:ext cx="10028858" cy="1204742"/>
          </a:xfrm>
        </p:spPr>
        <p:txBody>
          <a:bodyPr/>
          <a:lstStyle/>
          <a:p>
            <a:r>
              <a:rPr lang="en-US" b="1" dirty="0" smtClean="0"/>
              <a:t>EXISTING SYSTEM</a:t>
            </a:r>
            <a:endParaRPr lang="en-IN" b="1" dirty="0"/>
          </a:p>
        </p:txBody>
      </p:sp>
      <p:sp>
        <p:nvSpPr>
          <p:cNvPr id="5" name="TextBox 4"/>
          <p:cNvSpPr txBox="1"/>
          <p:nvPr/>
        </p:nvSpPr>
        <p:spPr>
          <a:xfrm>
            <a:off x="885120" y="1932418"/>
            <a:ext cx="8672704" cy="6758487"/>
          </a:xfrm>
          <a:prstGeom prst="rect">
            <a:avLst/>
          </a:prstGeom>
          <a:noFill/>
        </p:spPr>
        <p:txBody>
          <a:bodyPr wrap="square" lIns="86585" tIns="43292" rIns="86585" bIns="43292" rtlCol="0">
            <a:spAutoFit/>
          </a:bodyPr>
          <a:lstStyle/>
          <a:p>
            <a:pPr>
              <a:lnSpc>
                <a:spcPct val="150000"/>
              </a:lnSpc>
            </a:pPr>
            <a:r>
              <a:rPr lang="en-US" dirty="0" smtClean="0"/>
              <a:t>1. The </a:t>
            </a:r>
            <a:r>
              <a:rPr lang="en-US" dirty="0"/>
              <a:t>most common imaging method used to detect cancer and monitor its spread </a:t>
            </a:r>
            <a:r>
              <a:rPr lang="en-US" dirty="0" smtClean="0"/>
              <a:t>                  </a:t>
            </a:r>
          </a:p>
          <a:p>
            <a:pPr>
              <a:lnSpc>
                <a:spcPct val="150000"/>
              </a:lnSpc>
            </a:pPr>
            <a:r>
              <a:rPr lang="en-US" dirty="0" smtClean="0"/>
              <a:t>    is </a:t>
            </a:r>
            <a:r>
              <a:rPr lang="en-US" b="1" dirty="0" smtClean="0"/>
              <a:t>Computed </a:t>
            </a:r>
            <a:r>
              <a:rPr lang="en-US" b="1" dirty="0"/>
              <a:t>Tomography (CT)</a:t>
            </a:r>
            <a:r>
              <a:rPr lang="en-US" dirty="0"/>
              <a:t>, which provides cross-sectional imaging by </a:t>
            </a:r>
          </a:p>
          <a:p>
            <a:pPr>
              <a:lnSpc>
                <a:spcPct val="150000"/>
              </a:lnSpc>
            </a:pPr>
            <a:r>
              <a:rPr lang="en-US" dirty="0"/>
              <a:t> </a:t>
            </a:r>
            <a:r>
              <a:rPr lang="en-US" dirty="0" smtClean="0"/>
              <a:t>    computer </a:t>
            </a:r>
            <a:r>
              <a:rPr lang="en-US" dirty="0"/>
              <a:t>CT scans are made using X-rays</a:t>
            </a:r>
            <a:r>
              <a:rPr lang="en-US" dirty="0" smtClean="0"/>
              <a:t>.</a:t>
            </a:r>
          </a:p>
          <a:p>
            <a:pPr>
              <a:lnSpc>
                <a:spcPct val="150000"/>
              </a:lnSpc>
            </a:pPr>
            <a:endParaRPr lang="en-US" dirty="0" smtClean="0"/>
          </a:p>
          <a:p>
            <a:pPr marL="324692" indent="-324692">
              <a:lnSpc>
                <a:spcPct val="150000"/>
              </a:lnSpc>
              <a:buAutoNum type="arabicPeriod" startAt="2"/>
            </a:pPr>
            <a:r>
              <a:rPr lang="en-US" b="1" dirty="0" smtClean="0"/>
              <a:t>Magnetic </a:t>
            </a:r>
            <a:r>
              <a:rPr lang="en-US" b="1" dirty="0"/>
              <a:t>Resonance Imaging (MRI)</a:t>
            </a:r>
            <a:r>
              <a:rPr lang="en-US" dirty="0"/>
              <a:t> is a procedure that uses powerful magnetic fields. This does not generate ionising radiation. Situations where MRI is used include examining cancer or sarcoma in the head and neck region</a:t>
            </a:r>
            <a:r>
              <a:rPr lang="en-US" dirty="0" smtClean="0"/>
              <a:t>.</a:t>
            </a:r>
          </a:p>
          <a:p>
            <a:pPr marL="324692" indent="-324692">
              <a:lnSpc>
                <a:spcPct val="150000"/>
              </a:lnSpc>
              <a:buAutoNum type="arabicPeriod" startAt="2"/>
            </a:pPr>
            <a:endParaRPr lang="en-US" dirty="0" smtClean="0"/>
          </a:p>
          <a:p>
            <a:pPr marL="324692" indent="-324692">
              <a:lnSpc>
                <a:spcPct val="150000"/>
              </a:lnSpc>
              <a:buFontTx/>
              <a:buAutoNum type="arabicPeriod" startAt="2"/>
            </a:pPr>
            <a:r>
              <a:rPr lang="en-US" b="1" dirty="0"/>
              <a:t>Ultra sound examination</a:t>
            </a:r>
            <a:r>
              <a:rPr lang="en-US" dirty="0"/>
              <a:t> is useful for examining the cervix, pancreas, liver and kidneys</a:t>
            </a:r>
            <a:r>
              <a:rPr lang="en-US" dirty="0" smtClean="0"/>
              <a:t>. </a:t>
            </a:r>
            <a:r>
              <a:rPr lang="en-US" dirty="0"/>
              <a:t>Needle biopsies can also be taken in ultra sound examinations</a:t>
            </a:r>
            <a:endParaRPr lang="en-US" dirty="0" smtClean="0"/>
          </a:p>
          <a:p>
            <a:pPr>
              <a:lnSpc>
                <a:spcPct val="150000"/>
              </a:lnSpc>
            </a:pPr>
            <a:endParaRPr lang="en-US" dirty="0"/>
          </a:p>
          <a:p>
            <a:pPr marL="324692" indent="-324692">
              <a:lnSpc>
                <a:spcPct val="150000"/>
              </a:lnSpc>
              <a:buAutoNum type="arabicPeriod" startAt="2"/>
            </a:pPr>
            <a:endParaRPr lang="en-US" dirty="0" smtClean="0"/>
          </a:p>
          <a:p>
            <a:pPr marL="270577" indent="-270577">
              <a:lnSpc>
                <a:spcPct val="150000"/>
              </a:lnSpc>
              <a:buFont typeface="Wingdings" panose="05000000000000000000" pitchFamily="2" charset="2"/>
              <a:buChar char="§"/>
            </a:pPr>
            <a:endParaRPr lang="en-US" dirty="0" smtClean="0"/>
          </a:p>
          <a:p>
            <a:pPr marL="270577" indent="-270577">
              <a:lnSpc>
                <a:spcPct val="150000"/>
              </a:lnSpc>
              <a:buFont typeface="Wingdings" panose="05000000000000000000" pitchFamily="2" charset="2"/>
              <a:buChar char="§"/>
            </a:pPr>
            <a:endParaRPr lang="en-IN" dirty="0"/>
          </a:p>
          <a:p>
            <a:pPr marL="270577" indent="-270577">
              <a:lnSpc>
                <a:spcPct val="150000"/>
              </a:lnSpc>
              <a:buFont typeface="Wingdings" panose="05000000000000000000" pitchFamily="2" charset="2"/>
              <a:buChar char="§"/>
            </a:pPr>
            <a:endParaRPr lang="en-IN" dirty="0"/>
          </a:p>
          <a:p>
            <a:pPr>
              <a:lnSpc>
                <a:spcPct val="150000"/>
              </a:lnSpc>
            </a:pPr>
            <a:endParaRPr lang="en-IN" dirty="0"/>
          </a:p>
          <a:p>
            <a:pPr>
              <a:lnSpc>
                <a:spcPct val="150000"/>
              </a:lnSpc>
            </a:pPr>
            <a:endParaRPr lang="en-IN" dirty="0"/>
          </a:p>
        </p:txBody>
      </p:sp>
    </p:spTree>
    <p:extLst>
      <p:ext uri="{BB962C8B-B14F-4D97-AF65-F5344CB8AC3E}">
        <p14:creationId xmlns:p14="http://schemas.microsoft.com/office/powerpoint/2010/main" val="30241007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523" y="449234"/>
            <a:ext cx="9477054" cy="1370457"/>
          </a:xfrm>
        </p:spPr>
        <p:txBody>
          <a:bodyPr>
            <a:normAutofit/>
          </a:bodyPr>
          <a:lstStyle/>
          <a:p>
            <a:pPr algn="ctr"/>
            <a:r>
              <a:rPr lang="en-IN" sz="3000" b="1" dirty="0">
                <a:latin typeface="+mn-lt"/>
                <a:cs typeface="Times New Roman" panose="02020603050405020304" pitchFamily="18" charset="0"/>
              </a:rPr>
              <a:t>DISADVANTAGES IN EXISTING SYSTEM</a:t>
            </a:r>
          </a:p>
        </p:txBody>
      </p:sp>
      <p:sp>
        <p:nvSpPr>
          <p:cNvPr id="3" name="Content Placeholder 2"/>
          <p:cNvSpPr>
            <a:spLocks noGrp="1"/>
          </p:cNvSpPr>
          <p:nvPr>
            <p:ph idx="1"/>
          </p:nvPr>
        </p:nvSpPr>
        <p:spPr>
          <a:xfrm>
            <a:off x="961380" y="2268292"/>
            <a:ext cx="9477054" cy="3820668"/>
          </a:xfrm>
        </p:spPr>
        <p:txBody>
          <a:bodyPr>
            <a:normAutofit/>
          </a:bodyPr>
          <a:lstStyle/>
          <a:p>
            <a:pPr algn="just">
              <a:lnSpc>
                <a:spcPct val="200000"/>
              </a:lnSpc>
            </a:pPr>
            <a:r>
              <a:rPr lang="en-US" sz="1700" dirty="0">
                <a:cs typeface="Times New Roman" panose="02020603050405020304" pitchFamily="18" charset="0"/>
              </a:rPr>
              <a:t>False cancer detection is  present while predicting the cancer.</a:t>
            </a:r>
            <a:endParaRPr lang="en-IN" sz="1700" dirty="0">
              <a:cs typeface="Times New Roman" panose="02020603050405020304" pitchFamily="18" charset="0"/>
            </a:endParaRPr>
          </a:p>
          <a:p>
            <a:pPr algn="just">
              <a:lnSpc>
                <a:spcPct val="200000"/>
              </a:lnSpc>
            </a:pPr>
            <a:r>
              <a:rPr lang="en-US" sz="1700" dirty="0">
                <a:cs typeface="Times New Roman" panose="02020603050405020304" pitchFamily="18" charset="0"/>
              </a:rPr>
              <a:t>Linked to a natural anxiety of specialists to avoid overlooking cancer images at earlier stages. </a:t>
            </a:r>
          </a:p>
          <a:p>
            <a:pPr algn="just">
              <a:lnSpc>
                <a:spcPct val="200000"/>
              </a:lnSpc>
            </a:pPr>
            <a:r>
              <a:rPr lang="en-US" sz="1700" dirty="0">
                <a:cs typeface="Times New Roman" panose="02020603050405020304" pitchFamily="18" charset="0"/>
              </a:rPr>
              <a:t>Some algorithms are not suitable for large data sets.</a:t>
            </a:r>
            <a:endParaRPr lang="en-IN" sz="1700" dirty="0">
              <a:cs typeface="Times New Roman" panose="02020603050405020304" pitchFamily="18" charset="0"/>
            </a:endParaRPr>
          </a:p>
          <a:p>
            <a:pPr algn="just">
              <a:lnSpc>
                <a:spcPct val="200000"/>
              </a:lnSpc>
            </a:pPr>
            <a:endParaRPr lang="en-IN" sz="1700" dirty="0">
              <a:cs typeface="Times New Roman" panose="02020603050405020304" pitchFamily="18" charset="0"/>
            </a:endParaRPr>
          </a:p>
          <a:p>
            <a:pPr algn="just">
              <a:lnSpc>
                <a:spcPct val="200000"/>
              </a:lnSpc>
            </a:pPr>
            <a:endParaRPr lang="en-IN" sz="1700" dirty="0">
              <a:cs typeface="Times New Roman" panose="02020603050405020304" pitchFamily="18" charset="0"/>
            </a:endParaRPr>
          </a:p>
        </p:txBody>
      </p:sp>
    </p:spTree>
    <p:extLst>
      <p:ext uri="{BB962C8B-B14F-4D97-AF65-F5344CB8AC3E}">
        <p14:creationId xmlns:p14="http://schemas.microsoft.com/office/powerpoint/2010/main" val="1594732043"/>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 xmlns:thm15="http://schemas.microsoft.com/office/thememl/2012/main" name="Banded" id="{98DFF888-2449-4D28-977C-6306C017633E}" vid="{C3935CB6-B0E3-44A7-AB37-996D901F73AB}"/>
    </a:ext>
  </a:extLst>
</a:theme>
</file>

<file path=docProps/app.xml><?xml version="1.0" encoding="utf-8"?>
<Properties xmlns="http://schemas.openxmlformats.org/officeDocument/2006/extended-properties" xmlns:vt="http://schemas.openxmlformats.org/officeDocument/2006/docPropsVTypes">
  <Template>TM03090430[[fn=Banded]]</Template>
  <TotalTime>0</TotalTime>
  <Words>1130</Words>
  <Application>Microsoft Office PowerPoint</Application>
  <PresentationFormat>Custom</PresentationFormat>
  <Paragraphs>138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Banded</vt:lpstr>
      <vt:lpstr>CANCER DETECTION USING Convolutional NEURAL NETWORKS</vt:lpstr>
      <vt:lpstr>contents</vt:lpstr>
      <vt:lpstr>ABSTRACT</vt:lpstr>
      <vt:lpstr>INTRODUCTION</vt:lpstr>
      <vt:lpstr>Problem Statement</vt:lpstr>
      <vt:lpstr>LITERATURE SURVEY</vt:lpstr>
      <vt:lpstr>LITERATURE SURVEY (Contd)</vt:lpstr>
      <vt:lpstr>EXISTING SYSTEM</vt:lpstr>
      <vt:lpstr>DISADVANTAGES IN EXISTING SYSTEM</vt:lpstr>
      <vt:lpstr>PROPOSED SYSTEM</vt:lpstr>
      <vt:lpstr>ADVANTAGES OF PROPOSED SYSTEM</vt:lpstr>
      <vt:lpstr>SOFTWARE AND HARDWARE REQUIREMENTS</vt:lpstr>
      <vt:lpstr>ALGORITHM USED</vt:lpstr>
      <vt:lpstr>PROPOSED METHODS</vt:lpstr>
      <vt:lpstr>PROPOSED METHODS (Contd)</vt:lpstr>
      <vt:lpstr>CNN ARCHITECTURE</vt:lpstr>
      <vt:lpstr>UML DIAGRAMS</vt:lpstr>
      <vt:lpstr>CLASS DIAGRAM</vt:lpstr>
      <vt:lpstr>SEQUENCE DIAGRAM</vt:lpstr>
      <vt:lpstr>SEQUENCE DIAGRAM</vt:lpstr>
      <vt:lpstr>Experimental results</vt:lpstr>
      <vt:lpstr>Experimental results (CONTD)</vt:lpstr>
      <vt:lpstr>EXPERIMENTAL RESULTS (CONTD)</vt:lpstr>
      <vt:lpstr>CONCLUSION</vt:lpstr>
      <vt:lpstr>FUTURE SCOPE</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 APPROACH FOR CANCER PROGNOSIS USING MACHINE LEARNING</dc:title>
  <dc:creator>User</dc:creator>
  <cp:lastModifiedBy>Konda</cp:lastModifiedBy>
  <cp:revision>171</cp:revision>
  <dcterms:created xsi:type="dcterms:W3CDTF">2020-05-12T06:30:19Z</dcterms:created>
  <dcterms:modified xsi:type="dcterms:W3CDTF">2021-07-22T08:08:00Z</dcterms:modified>
</cp:coreProperties>
</file>