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69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7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theme/theme5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customXml" Target="../customXml/item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37" Type="http://schemas.openxmlformats.org/officeDocument/2006/relationships/customXml" Target="../customXml/item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53" name="PlaceHolder 2"/>
          <p:cNvSpPr>
            <a:spLocks noGrp="1"/>
          </p:cNvSpPr>
          <p:nvPr>
            <p:ph type="hdr"/>
          </p:nvPr>
        </p:nvSpPr>
        <p:spPr>
          <a:xfrm>
            <a:off x="1554480" y="553212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dt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25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latin typeface="Times New Roman"/>
              </a:rPr>
              <a:t> </a:t>
            </a:r>
          </a:p>
        </p:txBody>
      </p:sp>
      <p:sp>
        <p:nvSpPr>
          <p:cNvPr id="256" name="PlaceHolder 5"/>
          <p:cNvSpPr>
            <a:spLocks noGrp="1"/>
          </p:cNvSpPr>
          <p:nvPr>
            <p:ph type="sldNum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C60A96B-2EF8-4DD1-93E3-36D733254AB6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440FF7D-39E5-4152-8E93-C7C4F333FA32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68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789500-471A-4CF1-A194-368D081E2F5F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63610DD-46B0-4201-BFD9-DAD3DC8609EA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7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FB4B584-DD87-487E-908B-5D83D0B504B8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7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E00CF84-28DF-481D-8B86-FE58AC3ED5CF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76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FCD4C99-84EB-40B0-8FF0-2F98FB62C958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78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1D7E469-27B0-4072-A0EE-B32920E535B9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8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C629601-EF35-4CF3-AF0C-8A0BE033E2A4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8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04A74E8-C527-4C2E-AECA-32AA5F152914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8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2F03B3-2664-4598-A0E5-96881CA8A02C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7A1FF24-2BCE-4660-BE86-C375703D1AD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35E1C87-CAAD-4A24-82B7-0CFDA989961F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84916C7-777E-4F48-B0DF-0747F3969DC6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58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F3AEDB-0C41-42D5-9C1D-AED943F0C7D5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60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8E2AEBB-B410-4414-BC68-2FAAF205502D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62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01A208B-C8FB-4769-B29F-63EEE540E138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64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54FD7ED-8F62-41F9-A13F-463A8057329D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latin typeface="Arial"/>
              </a:rPr>
              <a:t>P37 – divide into 2 slides</a:t>
            </a:r>
          </a:p>
        </p:txBody>
      </p:sp>
      <p:sp>
        <p:nvSpPr>
          <p:cNvPr id="366" name="CustomShape 2"/>
          <p:cNvSpPr/>
          <p:nvPr/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2618C12-87F5-4CC2-B040-7A1F77E0F6D9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2840"/>
            <a:ext cx="822924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6500880"/>
            <a:ext cx="9142920" cy="36468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7281000" y="6560640"/>
            <a:ext cx="149256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6D608E6F-130F-451E-ACBF-C25E98B97576}" type="slidenum">
              <a:rPr lang="ru-RU" sz="1000" b="0" strike="noStrike" spc="-1">
                <a:solidFill>
                  <a:srgbClr val="CCCCCC"/>
                </a:solidFill>
                <a:latin typeface="Trebuchet MS"/>
                <a:ea typeface="DejaVu Sans"/>
              </a:rPr>
              <a:t>‹#›</a:t>
            </a:fld>
            <a:endParaRPr lang="ru-RU" sz="10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172160" y="6564240"/>
            <a:ext cx="2315520" cy="21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800" b="0" strike="noStrike" spc="12">
                <a:solidFill>
                  <a:srgbClr val="CCCCCC"/>
                </a:solidFill>
                <a:latin typeface="Trebuchet MS"/>
                <a:ea typeface="DejaVu Sans"/>
              </a:rPr>
              <a:t>CONFIDENTIAL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41" name="Line 4"/>
          <p:cNvSpPr/>
          <p:nvPr/>
        </p:nvSpPr>
        <p:spPr>
          <a:xfrm>
            <a:off x="110484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4"/>
          <a:stretch/>
        </p:blipFill>
        <p:spPr>
          <a:xfrm>
            <a:off x="466920" y="6615720"/>
            <a:ext cx="475200" cy="168480"/>
          </a:xfrm>
          <a:prstGeom prst="rect">
            <a:avLst/>
          </a:prstGeom>
          <a:ln>
            <a:noFill/>
          </a:ln>
        </p:spPr>
      </p:pic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500880"/>
            <a:ext cx="9141480" cy="3632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281000" y="6560640"/>
            <a:ext cx="149112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8B0D8A8-7125-4E57-A0E5-27303EA1AC7B}" type="slidenum">
              <a:rPr lang="ru-RU" sz="1000" b="0" strike="noStrike" spc="-1">
                <a:solidFill>
                  <a:srgbClr val="CCCCCC"/>
                </a:solidFill>
                <a:latin typeface="Trebuchet MS"/>
                <a:ea typeface="DejaVu Sans"/>
              </a:rPr>
              <a:t>‹#›</a:t>
            </a:fld>
            <a:endParaRPr lang="ru-RU" sz="1000" b="0" strike="noStrike" spc="-1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172160" y="6564240"/>
            <a:ext cx="2314080" cy="2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800" b="0" strike="noStrike" spc="1">
                <a:solidFill>
                  <a:srgbClr val="CCCCCC"/>
                </a:solidFill>
                <a:latin typeface="Trebuchet MS"/>
                <a:ea typeface="DejaVu Sans"/>
              </a:rPr>
              <a:t>CONFIDENTIAL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84" name="Line 4"/>
          <p:cNvSpPr/>
          <p:nvPr/>
        </p:nvSpPr>
        <p:spPr>
          <a:xfrm>
            <a:off x="110484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85" name="Picture 7"/>
          <p:cNvPicPr/>
          <p:nvPr/>
        </p:nvPicPr>
        <p:blipFill>
          <a:blip r:embed="rId14"/>
          <a:stretch/>
        </p:blipFill>
        <p:spPr>
          <a:xfrm>
            <a:off x="466920" y="6615720"/>
            <a:ext cx="473760" cy="167040"/>
          </a:xfrm>
          <a:prstGeom prst="rect">
            <a:avLst/>
          </a:prstGeom>
          <a:ln>
            <a:noFill/>
          </a:ln>
        </p:spPr>
      </p:pic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2072880" y="571320"/>
            <a:ext cx="360" cy="347400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6500880"/>
            <a:ext cx="9141480" cy="3632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4" name="CustomShape 2"/>
          <p:cNvSpPr/>
          <p:nvPr/>
        </p:nvSpPr>
        <p:spPr>
          <a:xfrm>
            <a:off x="7281000" y="6560640"/>
            <a:ext cx="149112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DE06B6E1-6DF1-47E2-84FD-C8B4688BCAC0}" type="slidenum">
              <a:rPr lang="ru-RU" sz="1000" b="0" strike="noStrike" spc="-1">
                <a:solidFill>
                  <a:srgbClr val="CCCCCC"/>
                </a:solidFill>
                <a:latin typeface="Trebuchet MS"/>
                <a:ea typeface="DejaVu Sans"/>
              </a:rPr>
              <a:t>‹#›</a:t>
            </a:fld>
            <a:endParaRPr lang="ru-RU" sz="10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172160" y="6564240"/>
            <a:ext cx="2314080" cy="2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800" b="0" strike="noStrike" spc="1">
                <a:solidFill>
                  <a:srgbClr val="CCCCCC"/>
                </a:solidFill>
                <a:latin typeface="Trebuchet MS"/>
                <a:ea typeface="DejaVu Sans"/>
              </a:rPr>
              <a:t>CONFIDENTIAL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166" name="Line 4"/>
          <p:cNvSpPr/>
          <p:nvPr/>
        </p:nvSpPr>
        <p:spPr>
          <a:xfrm>
            <a:off x="110484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67" name="Picture 7"/>
          <p:cNvPicPr/>
          <p:nvPr/>
        </p:nvPicPr>
        <p:blipFill>
          <a:blip r:embed="rId14"/>
          <a:stretch/>
        </p:blipFill>
        <p:spPr>
          <a:xfrm>
            <a:off x="466920" y="6615720"/>
            <a:ext cx="473760" cy="167040"/>
          </a:xfrm>
          <a:prstGeom prst="rect">
            <a:avLst/>
          </a:prstGeom>
          <a:ln>
            <a:noFill/>
          </a:ln>
        </p:spPr>
      </p:pic>
      <p:sp>
        <p:nvSpPr>
          <p:cNvPr id="16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6500880"/>
            <a:ext cx="9141480" cy="3632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7" name="CustomShape 2"/>
          <p:cNvSpPr/>
          <p:nvPr/>
        </p:nvSpPr>
        <p:spPr>
          <a:xfrm>
            <a:off x="7281000" y="6560640"/>
            <a:ext cx="1491120" cy="24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F42AD9CC-F3AB-4181-9751-EB0DA8CB9834}" type="slidenum">
              <a:rPr lang="ru-RU" sz="1000" b="0" strike="noStrike" spc="-1">
                <a:solidFill>
                  <a:srgbClr val="CCCCCC"/>
                </a:solidFill>
                <a:latin typeface="Trebuchet MS"/>
                <a:ea typeface="DejaVu Sans"/>
              </a:rPr>
              <a:t>‹#›</a:t>
            </a:fld>
            <a:endParaRPr lang="ru-RU" sz="1000" b="0" strike="noStrike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172160" y="6564240"/>
            <a:ext cx="2314080" cy="2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800" b="0" strike="noStrike" spc="1">
                <a:solidFill>
                  <a:srgbClr val="CCCCCC"/>
                </a:solidFill>
                <a:latin typeface="Trebuchet MS"/>
                <a:ea typeface="DejaVu Sans"/>
              </a:rPr>
              <a:t>CONFIDENTIAL</a:t>
            </a:r>
            <a:endParaRPr lang="ru-RU" sz="800" b="0" strike="noStrike" spc="-1">
              <a:latin typeface="Arial"/>
            </a:endParaRPr>
          </a:p>
        </p:txBody>
      </p:sp>
      <p:sp>
        <p:nvSpPr>
          <p:cNvPr id="209" name="Line 4"/>
          <p:cNvSpPr/>
          <p:nvPr/>
        </p:nvSpPr>
        <p:spPr>
          <a:xfrm>
            <a:off x="1104840" y="6600960"/>
            <a:ext cx="360" cy="164880"/>
          </a:xfrm>
          <a:prstGeom prst="line">
            <a:avLst/>
          </a:prstGeom>
          <a:ln w="3240">
            <a:solidFill>
              <a:schemeClr val="accent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10" name="Picture 7"/>
          <p:cNvPicPr/>
          <p:nvPr/>
        </p:nvPicPr>
        <p:blipFill>
          <a:blip r:embed="rId14"/>
          <a:stretch/>
        </p:blipFill>
        <p:spPr>
          <a:xfrm>
            <a:off x="466920" y="6615720"/>
            <a:ext cx="473760" cy="167040"/>
          </a:xfrm>
          <a:prstGeom prst="rect">
            <a:avLst/>
          </a:prstGeom>
          <a:ln>
            <a:noFill/>
          </a:ln>
        </p:spPr>
      </p:pic>
      <p:sp>
        <p:nvSpPr>
          <p:cNvPr id="211" name="CustomShape 5"/>
          <p:cNvSpPr/>
          <p:nvPr/>
        </p:nvSpPr>
        <p:spPr>
          <a:xfrm>
            <a:off x="0" y="0"/>
            <a:ext cx="9141480" cy="927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2" name="Line 6"/>
          <p:cNvSpPr/>
          <p:nvPr/>
        </p:nvSpPr>
        <p:spPr>
          <a:xfrm>
            <a:off x="1667880" y="328320"/>
            <a:ext cx="360" cy="27432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3" name="Line 7"/>
          <p:cNvSpPr/>
          <p:nvPr/>
        </p:nvSpPr>
        <p:spPr>
          <a:xfrm flipV="1">
            <a:off x="9144000" y="943560"/>
            <a:ext cx="360" cy="5598360"/>
          </a:xfrm>
          <a:prstGeom prst="line">
            <a:avLst/>
          </a:prstGeom>
          <a:ln w="1260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4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215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dgram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Relationship Id="rId6" Type="http://schemas.openxmlformats.org/officeDocument/2006/relationships/hyperlink" Target="https://support.microsoft.com/en-in/help/103884/the-osi-model-s-seven-layers-defined-and-functions-explained" TargetMode="External"/><Relationship Id="rId5" Type="http://schemas.openxmlformats.org/officeDocument/2006/relationships/hyperlink" Target="https://msdn.microsoft.com/ru-ru/library/windows/desktop/aa365783(v=vs.85).aspx" TargetMode="External"/><Relationship Id="rId4" Type="http://schemas.openxmlformats.org/officeDocument/2006/relationships/hyperlink" Target="https://www.npmjs.com/package/node-ip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Picture Placeholder 6"/>
          <p:cNvPicPr/>
          <p:nvPr/>
        </p:nvPicPr>
        <p:blipFill>
          <a:blip r:embed="rId2"/>
          <a:srcRect r="11464"/>
          <a:stretch/>
        </p:blipFill>
        <p:spPr>
          <a:xfrm>
            <a:off x="360" y="0"/>
            <a:ext cx="9141480" cy="6855480"/>
          </a:xfrm>
          <a:prstGeom prst="rect">
            <a:avLst/>
          </a:prstGeom>
          <a:ln>
            <a:noFill/>
          </a:ln>
        </p:spPr>
      </p:pic>
      <p:sp>
        <p:nvSpPr>
          <p:cNvPr id="258" name="CustomShape 1"/>
          <p:cNvSpPr/>
          <p:nvPr/>
        </p:nvSpPr>
        <p:spPr>
          <a:xfrm>
            <a:off x="631800" y="2075400"/>
            <a:ext cx="7104240" cy="60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ru-RU" sz="4100" b="0" strike="noStrike" spc="-182">
                <a:solidFill>
                  <a:srgbClr val="FFFFFF"/>
                </a:solidFill>
                <a:latin typeface="Arial Black"/>
                <a:ea typeface="DejaVu Sans"/>
              </a:rPr>
              <a:t>EPAM Node.js course</a:t>
            </a:r>
            <a:endParaRPr lang="ru-RU" sz="41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31800" y="4453560"/>
            <a:ext cx="6485760" cy="37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1" u="sng" strike="noStrike" spc="-1">
                <a:solidFill>
                  <a:srgbClr val="FFFFFF"/>
                </a:solidFill>
                <a:uFillTx/>
                <a:latin typeface="Arial Black"/>
                <a:ea typeface="DejaVu Sans"/>
              </a:rPr>
              <a:t>net module - asynchronous network API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631800" y="5459400"/>
            <a:ext cx="3647160" cy="37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ru-RU" sz="1800" b="0" strike="noStrike" spc="-1">
                <a:solidFill>
                  <a:srgbClr val="39C2D7"/>
                </a:solidFill>
                <a:latin typeface="Trebuchet MS"/>
                <a:ea typeface="DejaVu Sans"/>
              </a:rPr>
              <a:t>2017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61" name="Picture Placeholder 7"/>
          <p:cNvPicPr/>
          <p:nvPr/>
        </p:nvPicPr>
        <p:blipFill>
          <a:blip r:embed="rId3"/>
          <a:srcRect t="3557" b="3557"/>
          <a:stretch/>
        </p:blipFill>
        <p:spPr>
          <a:xfrm>
            <a:off x="627840" y="504720"/>
            <a:ext cx="1240920" cy="455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server </a:t>
            </a:r>
            <a:r>
              <a:rPr lang="ru-RU" sz="1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(with ‘connection’ event listener)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72000" y="118836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net.createServer([options], [connListener])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server.on(</a:t>
            </a:r>
            <a:r>
              <a:rPr lang="ru-RU" sz="1400" b="0" strike="noStrike" spc="-1">
                <a:solidFill>
                  <a:srgbClr val="000000"/>
                </a:solidFill>
                <a:latin typeface="Trebuchet MS"/>
                <a:ea typeface="DejaVu Sans Mono"/>
              </a:rPr>
              <a:t>'connection', callback);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253800" y="1056240"/>
            <a:ext cx="3992040" cy="31914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DDDDDD"/>
                </a:solidFill>
                <a:latin typeface="DejaVu Sans Mono"/>
                <a:ea typeface="DejaVu Sans Mono"/>
              </a:rPr>
              <a:t>1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2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3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 = net.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4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5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'localhost'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6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7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'listening'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8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'server accepting connections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9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10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11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(tcpSocket) =&gt;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12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 from client'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13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'Hello! I am TCP server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14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15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setTimeout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(() =&gt;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16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tcpSocket.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by!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\n\n\n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17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1000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18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server </a:t>
            </a:r>
            <a:r>
              <a:rPr lang="ru-RU" sz="1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(with ‘connection’ event listener)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4572000" y="118836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For TCP servers: 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server.listen([port][, host][, backlog][, callback])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For IPC servers: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server.listen(path[, backlog][, callback])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326160" y="1056600"/>
            <a:ext cx="3992040" cy="34776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 = net.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'localhost'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'listening'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'server accepting connections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(tcpSocket) =&gt; {</a:t>
            </a:r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 from client'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'Hello! I am TCP server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setTimeout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(() =&gt; {</a:t>
            </a:r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tcpSocket.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by!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\n\n\n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1000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echo server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42000" y="890640"/>
            <a:ext cx="3839760" cy="32835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'localhost'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'listening'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function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'server accepting connections'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(socket)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'client connected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 client!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socket.pipe(socket)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572000" y="118836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socket instanceof stream.Duplex === true;</a:t>
            </a:r>
            <a:endParaRPr lang="ru-RU" sz="1400" b="0" strike="noStrike" spc="-1">
              <a:latin typeface="Arial"/>
            </a:endParaRPr>
          </a:p>
          <a:p>
            <a:r>
              <a:rPr lang="en-US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socket.write(data[, encoding, callback])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socket.pipe(destination[, options])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315" name="Picture 314"/>
          <p:cNvPicPr/>
          <p:nvPr/>
        </p:nvPicPr>
        <p:blipFill>
          <a:blip r:embed="rId3"/>
          <a:stretch/>
        </p:blipFill>
        <p:spPr>
          <a:xfrm>
            <a:off x="338400" y="4278240"/>
            <a:ext cx="3835440" cy="1911600"/>
          </a:xfrm>
          <a:prstGeom prst="rect">
            <a:avLst/>
          </a:prstGeom>
          <a:ln>
            <a:noFill/>
          </a:ln>
        </p:spPr>
      </p:pic>
      <p:pic>
        <p:nvPicPr>
          <p:cNvPr id="316" name="Picture 315"/>
          <p:cNvPicPr/>
          <p:nvPr/>
        </p:nvPicPr>
        <p:blipFill>
          <a:blip r:embed="rId4"/>
          <a:stretch/>
        </p:blipFill>
        <p:spPr>
          <a:xfrm>
            <a:off x="4752000" y="4259160"/>
            <a:ext cx="3835440" cy="1930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client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288000" y="1224000"/>
            <a:ext cx="3992040" cy="3166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clientSocket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connect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9000, localhost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clientSocket.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'connected to server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clientSocket.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clientSocket.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'end'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'disconnected from the server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4572000" y="118872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net.connect() aliases to net.createConnection().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net.connect(port[, host][, connectListener]) for TCP connections.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net.connect(path[, connectListener]) for IPC connections.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 Transmission Control Protocol (TCP)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321" name="Picture 320"/>
          <p:cNvPicPr/>
          <p:nvPr/>
        </p:nvPicPr>
        <p:blipFill>
          <a:blip r:embed="rId3"/>
          <a:stretch/>
        </p:blipFill>
        <p:spPr>
          <a:xfrm>
            <a:off x="1800000" y="1590480"/>
            <a:ext cx="5093280" cy="380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client </a:t>
            </a:r>
            <a:r>
              <a:rPr lang="ru-RU" sz="18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(echo server)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44520" y="1014840"/>
            <a:ext cx="3534840" cy="47437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connect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({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port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: 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'connected to server!'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.pipe(socket)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 = 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(str.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trim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'exit'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'SIGINT'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'Caught interrupt signal'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(socket)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'terminated'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572000" y="118872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CustomShape 4"/>
          <p:cNvSpPr/>
          <p:nvPr/>
        </p:nvSpPr>
        <p:spPr>
          <a:xfrm>
            <a:off x="4313880" y="1080000"/>
            <a:ext cx="4469040" cy="11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socket.end([data][, encoding]);</a:t>
            </a:r>
            <a:endParaRPr lang="ru-RU" sz="1000" b="0" strike="noStrike" spc="-1">
              <a:latin typeface="Arial"/>
            </a:endParaRPr>
          </a:p>
          <a:p>
            <a:endParaRPr lang="ru-RU" sz="1000" b="0" strike="noStrike" spc="-1">
              <a:latin typeface="Arial"/>
            </a:endParaRPr>
          </a:p>
          <a:p>
            <a:endParaRPr lang="ru-RU" sz="1000" b="0" strike="noStrike" spc="-1">
              <a:latin typeface="Arial"/>
            </a:endParaRPr>
          </a:p>
          <a:p>
            <a:r>
              <a:rPr lang="ru-RU" sz="1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socket.end('good by') is equivalent to calling:</a:t>
            </a:r>
            <a:endParaRPr lang="ru-RU" sz="1000" b="0" strike="noStrike" spc="-1">
              <a:latin typeface="Arial"/>
            </a:endParaRPr>
          </a:p>
          <a:p>
            <a:r>
              <a:rPr lang="ru-RU" sz="10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socket.write(data, encoding) followed by socket.end()</a:t>
            </a:r>
            <a:endParaRPr lang="ru-RU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client </a:t>
            </a:r>
            <a:r>
              <a:rPr lang="ru-RU" sz="18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(echo server)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351360" y="931680"/>
            <a:ext cx="3534840" cy="482688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connect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({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port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: 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'connected to server!'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.pipe(socket)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 = 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(str.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trim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'exit'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'SIGINT'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'Caught interrupt signal'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(socket)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'terminated'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4572000" y="118872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29" name="Picture 328"/>
          <p:cNvPicPr/>
          <p:nvPr/>
        </p:nvPicPr>
        <p:blipFill>
          <a:blip r:embed="rId3"/>
          <a:stretch/>
        </p:blipFill>
        <p:spPr>
          <a:xfrm>
            <a:off x="4176000" y="908640"/>
            <a:ext cx="4635720" cy="2473920"/>
          </a:xfrm>
          <a:prstGeom prst="rect">
            <a:avLst/>
          </a:prstGeom>
          <a:ln>
            <a:noFill/>
          </a:ln>
        </p:spPr>
      </p:pic>
      <p:pic>
        <p:nvPicPr>
          <p:cNvPr id="330" name="Picture 329"/>
          <p:cNvPicPr/>
          <p:nvPr/>
        </p:nvPicPr>
        <p:blipFill>
          <a:blip r:embed="rId4"/>
          <a:stretch/>
        </p:blipFill>
        <p:spPr>
          <a:xfrm>
            <a:off x="4176000" y="3528000"/>
            <a:ext cx="4635720" cy="270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144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Error handling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60000" y="931680"/>
            <a:ext cx="3839760" cy="5470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connect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({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port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: 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'connected to server!'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'close'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(hadError)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.pipe(socket)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str = 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(str.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trim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'exit'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'SIGINT'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'Caught interrupt signal'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(socket)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'terminated'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endParaRPr lang="ru-RU" sz="1000" b="0" strike="noStrike" spc="-1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4572000" y="118836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4"/>
          <p:cNvSpPr/>
          <p:nvPr/>
        </p:nvSpPr>
        <p:spPr>
          <a:xfrm>
            <a:off x="4392000" y="931680"/>
            <a:ext cx="4462200" cy="54745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'localhost'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'listening'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function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'server accepting connections'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(tcpSocket)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'client connected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 client!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'error'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(error)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 error: 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error.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stack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  <a:p>
            <a:endParaRPr lang="ru-RU" sz="1000" b="0" strike="noStrike" spc="-1">
              <a:latin typeface="Arial"/>
            </a:endParaRPr>
          </a:p>
          <a:p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tcpSocket.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'end'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'FIN frame received'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'close'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 ended'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tcpSocket.pipe(tcpSocket)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endParaRPr lang="ru-RU" sz="1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31800" y="5455440"/>
            <a:ext cx="6398280" cy="3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cap="all" spc="-1">
                <a:solidFill>
                  <a:srgbClr val="464547"/>
                </a:solidFill>
                <a:latin typeface="Arial"/>
                <a:ea typeface="DejaVu Sans"/>
              </a:rPr>
              <a:t>2017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pic>
        <p:nvPicPr>
          <p:cNvPr id="336" name="Picture Placeholder 16"/>
          <p:cNvPicPr/>
          <p:nvPr/>
        </p:nvPicPr>
        <p:blipFill>
          <a:blip r:embed="rId2"/>
          <a:srcRect t="-2033" b="-2033"/>
          <a:stretch/>
        </p:blipFill>
        <p:spPr>
          <a:xfrm>
            <a:off x="628560" y="504720"/>
            <a:ext cx="1240560" cy="456120"/>
          </a:xfrm>
          <a:prstGeom prst="rect">
            <a:avLst/>
          </a:prstGeom>
          <a:ln>
            <a:noFill/>
          </a:ln>
        </p:spPr>
      </p:pic>
      <p:sp>
        <p:nvSpPr>
          <p:cNvPr id="337" name="CustomShape 2"/>
          <p:cNvSpPr/>
          <p:nvPr/>
        </p:nvSpPr>
        <p:spPr>
          <a:xfrm>
            <a:off x="631800" y="2075400"/>
            <a:ext cx="7345080" cy="16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ru-RU" sz="4100" b="0" strike="noStrike" spc="-182">
                <a:solidFill>
                  <a:srgbClr val="464547"/>
                </a:solidFill>
                <a:latin typeface="Arial Black"/>
                <a:ea typeface="DejaVu Sans"/>
              </a:rPr>
              <a:t>IPC Support in Net module</a:t>
            </a:r>
            <a:endParaRPr lang="ru-RU" sz="41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ru-RU" sz="4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1" strike="noStrike" spc="-1">
                <a:solidFill>
                  <a:srgbClr val="464547"/>
                </a:solidFill>
                <a:latin typeface="Arial Black"/>
                <a:ea typeface="DejaVu Sans"/>
              </a:rPr>
              <a:t>UNIX domain socket / Named pipes (server)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17160" y="1152000"/>
            <a:ext cx="4362480" cy="46062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ru-RU" sz="1000" b="1" strike="noStrike" spc="-1">
                <a:solidFill>
                  <a:srgbClr val="CCCCCC"/>
                </a:solidFill>
                <a:latin typeface="DejaVu Sans Mono"/>
                <a:ea typeface="DejaVu Sans Mono"/>
              </a:rPr>
              <a:t>1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</a:t>
            </a:r>
            <a:r>
              <a:rPr lang="ru-RU" sz="1000" b="0" strike="noStrike" spc="-1">
                <a:solidFill>
                  <a:srgbClr val="CCCCCC"/>
                </a:solidFill>
                <a:latin typeface="DejaVu Sans Mono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path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'path'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3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let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namedPipe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4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5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platform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'win32'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6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namedPipe 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pipe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pipe.name'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7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else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8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namedPipe = path.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join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(__dirname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'pipe.name'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9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10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11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unixServer = 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12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unixServer.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(namedPipe)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13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14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unixServer.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(ipcConnection) =&gt;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15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'client connected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16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ipcConnection.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 client!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17</a:t>
            </a:r>
            <a:r>
              <a:t/>
            </a:r>
            <a:br/>
            <a:r>
              <a:rPr lang="ru-RU" sz="1000" b="1" strike="noStrike" spc="-1">
                <a:solidFill>
                  <a:srgbClr val="CCCCCC"/>
                </a:solidFill>
                <a:latin typeface="Arial"/>
                <a:ea typeface="DejaVu Sans"/>
              </a:rPr>
              <a:t>18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ipcConnection.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=&gt;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19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20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21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22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ipcConnection.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'error'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function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(err) {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23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(err)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24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25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26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ipcConnection.pipe(ipcConnection)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CCCC"/>
                </a:solidFill>
                <a:latin typeface="Arial"/>
                <a:ea typeface="DejaVu Sans"/>
              </a:rPr>
              <a:t>27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4752000" y="1046160"/>
            <a:ext cx="417564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server.listen(path[, backlog][, callback])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Start a IPC server listening for connections on the given path.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server.listen([port][, host][, backlog][, callback])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Start a TCP server listening for connections on the given port and host.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9142920" cy="931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Agenda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22960" y="145980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OSI Model, Transmission Control Protocol (TCP)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357840" y="143568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5" name="CustomShape 4"/>
          <p:cNvSpPr/>
          <p:nvPr/>
        </p:nvSpPr>
        <p:spPr>
          <a:xfrm>
            <a:off x="401400" y="147204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1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822960" y="199224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Standard Node.js NET module overview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57840" y="196812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68" name="CustomShape 7"/>
          <p:cNvSpPr/>
          <p:nvPr/>
        </p:nvSpPr>
        <p:spPr>
          <a:xfrm>
            <a:off x="403200" y="200448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2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>
            <a:off x="825120" y="256860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Simple TCP server and client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0" name="CustomShape 9"/>
          <p:cNvSpPr/>
          <p:nvPr/>
        </p:nvSpPr>
        <p:spPr>
          <a:xfrm>
            <a:off x="360000" y="254412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1" name="CustomShape 10"/>
          <p:cNvSpPr/>
          <p:nvPr/>
        </p:nvSpPr>
        <p:spPr>
          <a:xfrm>
            <a:off x="405360" y="258084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3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72" name="CustomShape 11"/>
          <p:cNvSpPr/>
          <p:nvPr/>
        </p:nvSpPr>
        <p:spPr>
          <a:xfrm>
            <a:off x="825120" y="316620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TCP echo server and client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3" name="CustomShape 12"/>
          <p:cNvSpPr/>
          <p:nvPr/>
        </p:nvSpPr>
        <p:spPr>
          <a:xfrm>
            <a:off x="360000" y="314208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4" name="CustomShape 13"/>
          <p:cNvSpPr/>
          <p:nvPr/>
        </p:nvSpPr>
        <p:spPr>
          <a:xfrm>
            <a:off x="405360" y="317880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4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825120" y="376812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Error handling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360000" y="374400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7" name="CustomShape 16"/>
          <p:cNvSpPr/>
          <p:nvPr/>
        </p:nvSpPr>
        <p:spPr>
          <a:xfrm>
            <a:off x="405360" y="378036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5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78" name="CustomShape 17"/>
          <p:cNvSpPr/>
          <p:nvPr/>
        </p:nvSpPr>
        <p:spPr>
          <a:xfrm>
            <a:off x="822960" y="436824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IPC (interprocess communication) in NET module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79" name="CustomShape 18"/>
          <p:cNvSpPr/>
          <p:nvPr/>
        </p:nvSpPr>
        <p:spPr>
          <a:xfrm>
            <a:off x="357840" y="434412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0" name="CustomShape 19"/>
          <p:cNvSpPr/>
          <p:nvPr/>
        </p:nvSpPr>
        <p:spPr>
          <a:xfrm>
            <a:off x="403200" y="438048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6</a:t>
            </a:r>
            <a:endParaRPr lang="ru-RU" sz="1700" b="0" strike="noStrike" spc="-1">
              <a:latin typeface="Arial"/>
            </a:endParaRPr>
          </a:p>
        </p:txBody>
      </p:sp>
      <p:sp>
        <p:nvSpPr>
          <p:cNvPr id="281" name="CustomShape 20"/>
          <p:cNvSpPr/>
          <p:nvPr/>
        </p:nvSpPr>
        <p:spPr>
          <a:xfrm>
            <a:off x="825120" y="4945680"/>
            <a:ext cx="7314120" cy="3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44444"/>
                </a:solidFill>
                <a:latin typeface="Trebuchet MS"/>
                <a:ea typeface="DejaVu Sans"/>
              </a:rPr>
              <a:t>Additional information</a:t>
            </a:r>
            <a:endParaRPr lang="ru-RU" sz="1600" b="0" strike="noStrike" spc="-1">
              <a:latin typeface="Arial"/>
            </a:endParaRPr>
          </a:p>
        </p:txBody>
      </p:sp>
      <p:sp>
        <p:nvSpPr>
          <p:cNvPr id="282" name="CustomShape 21"/>
          <p:cNvSpPr/>
          <p:nvPr/>
        </p:nvSpPr>
        <p:spPr>
          <a:xfrm>
            <a:off x="360000" y="4921560"/>
            <a:ext cx="410400" cy="407160"/>
          </a:xfrm>
          <a:prstGeom prst="ellipse">
            <a:avLst/>
          </a:prstGeom>
          <a:solidFill>
            <a:srgbClr val="2FC2D9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83" name="CustomShape 22"/>
          <p:cNvSpPr/>
          <p:nvPr/>
        </p:nvSpPr>
        <p:spPr>
          <a:xfrm>
            <a:off x="405360" y="4957920"/>
            <a:ext cx="320400" cy="24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91440" rIns="90000" bIns="0" anchor="ctr" anchorCtr="1"/>
          <a:lstStyle/>
          <a:p>
            <a:pPr algn="ctr">
              <a:lnSpc>
                <a:spcPct val="100000"/>
              </a:lnSpc>
            </a:pPr>
            <a:r>
              <a:rPr lang="ru-RU" sz="17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7</a:t>
            </a:r>
            <a:endParaRPr lang="ru-RU" sz="1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1" strike="noStrike" spc="-1">
                <a:solidFill>
                  <a:srgbClr val="464547"/>
                </a:solidFill>
                <a:latin typeface="Arial Black"/>
                <a:ea typeface="DejaVu Sans"/>
              </a:rPr>
              <a:t>UNIX domain socket / Named pipes (client)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288000" y="864000"/>
            <a:ext cx="4253760" cy="54709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path = 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'path'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let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namedPipe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platform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'win32'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namedPipe 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pipe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\\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pipe.name'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(namedPipe)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else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namedPipe = path.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join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(__dirname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'pipe.name'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t/>
            </a:r>
            <a:br/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 =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new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Socket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connect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(namedPipe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'Connected to the server!'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function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.pipe(socket)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stdin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'data'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function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if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(data.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toString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trim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=== 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'exit'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0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'end'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0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'end'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process.</a:t>
            </a:r>
            <a:r>
              <a:rPr lang="ru-RU" sz="1000" b="0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exit</a:t>
            </a:r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0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4572000" y="100800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net.connect(path[, connectListener])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net.createConnection(path[, connectListener])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  <a:spcAft>
                <a:spcPts val="1001"/>
              </a:spcAft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Initiates an IPC connection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net.connect(port[, host][, connectListener])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net.createConnection(port[,host],connectListener])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20000"/>
              </a:lnSpc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Initiates a TCP connection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144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Usuful methods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4572000" y="118836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3"/>
          <p:cNvSpPr/>
          <p:nvPr/>
        </p:nvSpPr>
        <p:spPr>
          <a:xfrm>
            <a:off x="288000" y="1008000"/>
            <a:ext cx="8207640" cy="30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socket.address() – returns @object  e.g.  { port: 12346, family: 'IPv4', address: '127.0.0.1' }</a:t>
            </a:r>
            <a:endParaRPr lang="ru-RU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socket.setKeepAlive([enable][, initialDelay]) — returns the socket itself.</a:t>
            </a:r>
            <a:endParaRPr lang="ru-RU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socket.setTimeout(timeout[, callback]) — returns the socket itself.</a:t>
            </a:r>
            <a:endParaRPr lang="ru-RU" sz="1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latin typeface="Courier New"/>
              </a:rPr>
              <a:t>socket.setTimeout(3000);</a:t>
            </a:r>
            <a:endParaRPr lang="ru-RU" sz="1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latin typeface="Courier New"/>
              </a:rPr>
              <a:t>socket.on('timeout', () =&gt; {</a:t>
            </a:r>
            <a:endParaRPr lang="ru-RU" sz="1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latin typeface="Courier New"/>
              </a:rPr>
              <a:t>    console.log('socket timeout');</a:t>
            </a:r>
            <a:endParaRPr lang="ru-RU" sz="1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latin typeface="Courier New"/>
              </a:rPr>
              <a:t>    socket.end();</a:t>
            </a:r>
            <a:endParaRPr lang="ru-RU" sz="12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latin typeface="Courier New"/>
              </a:rPr>
              <a:t>});</a:t>
            </a:r>
            <a:endParaRPr lang="ru-RU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socket.setEncoding([encoding]) — returns the socket itself.</a:t>
            </a:r>
            <a:endParaRPr lang="ru-RU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socket.bytesWritten</a:t>
            </a:r>
            <a:endParaRPr lang="ru-RU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1" strike="noStrike" spc="-1">
                <a:latin typeface="Arial"/>
              </a:rPr>
              <a:t>socket.bytesRead</a:t>
            </a:r>
            <a:endParaRPr lang="ru-RU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1" strike="noStrike" spc="-1">
                <a:solidFill>
                  <a:srgbClr val="464547"/>
                </a:solidFill>
                <a:latin typeface="Arial Black"/>
                <a:ea typeface="DejaVu Sans"/>
              </a:rPr>
              <a:t>Useful links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360000" y="1080000"/>
            <a:ext cx="8422920" cy="49866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b="0" u="sng" strike="noStrike" spc="-1" dirty="0" smtClean="0">
                <a:solidFill>
                  <a:srgbClr val="0000FF"/>
                </a:solidFill>
                <a:uFillTx/>
                <a:latin typeface="DejaVu Sans Mono"/>
                <a:ea typeface="DejaVu Sans Mono"/>
                <a:hlinkClick r:id="rId3"/>
              </a:rPr>
              <a:t>https://nodejs.org/dist/latest-v8.x/docs/api/net.html</a:t>
            </a:r>
            <a:r>
              <a:rPr lang="ru-RU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 - T</a:t>
            </a:r>
            <a:r>
              <a:rPr lang="en-US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he net module documentation</a:t>
            </a:r>
            <a:endParaRPr lang="en-US" spc="-1" dirty="0">
              <a:latin typeface="DejaVu Sans Mono"/>
              <a:ea typeface="DejaVu Sans Mono"/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ru-RU" b="0" u="sng" strike="noStrike" spc="-1" dirty="0" smtClean="0">
                <a:solidFill>
                  <a:srgbClr val="0000FF"/>
                </a:solidFill>
                <a:uFillTx/>
                <a:latin typeface="DejaVu Sans Mono"/>
                <a:ea typeface="DejaVu Sans Mono"/>
                <a:hlinkClick r:id="rId3"/>
              </a:rPr>
              <a:t>https://nodejs.org/api/dgram.html</a:t>
            </a:r>
            <a:r>
              <a:rPr lang="ru-RU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 - The dgram module provides an implementation of UDP Datagram sockets.</a:t>
            </a:r>
            <a:endParaRPr lang="en-US" b="0" strike="noStrike" spc="-1" dirty="0" smtClean="0">
              <a:solidFill>
                <a:srgbClr val="000000"/>
              </a:solidFill>
              <a:latin typeface="DejaVu Sans Mono"/>
              <a:ea typeface="DejaVu Sans Mono"/>
            </a:endParaRPr>
          </a:p>
          <a:p>
            <a:endParaRPr lang="ru-RU" b="0" strike="noStrike" spc="-1" dirty="0" smtClean="0">
              <a:latin typeface="Arial"/>
            </a:endParaRPr>
          </a:p>
          <a:p>
            <a:r>
              <a:rPr lang="ru-RU" b="0" u="sng" strike="noStrike" spc="-1" dirty="0" smtClean="0">
                <a:solidFill>
                  <a:srgbClr val="0000FF"/>
                </a:solidFill>
                <a:uFillTx/>
                <a:latin typeface="DejaVu Sans Mono"/>
                <a:ea typeface="DejaVu Sans Mono"/>
                <a:hlinkClick r:id="rId4"/>
              </a:rPr>
              <a:t>https://www.npmjs.com/package/node-ipc</a:t>
            </a:r>
            <a:r>
              <a:rPr lang="ru-RU" b="0" strike="noStrike" spc="-1" dirty="0" smtClean="0">
                <a:solidFill>
                  <a:srgbClr val="000000"/>
                </a:solidFill>
                <a:latin typeface="DejaVu Sans Mono"/>
                <a:ea typeface="DejaVu Sans Mono"/>
              </a:rPr>
              <a:t> - node-ipc module</a:t>
            </a:r>
            <a:endParaRPr lang="ru-RU" b="0" strike="noStrike" spc="-1" dirty="0" smtClean="0">
              <a:latin typeface="Arial"/>
            </a:endParaRPr>
          </a:p>
          <a:p>
            <a:endParaRPr lang="ru-RU" sz="1000" b="0" strike="noStrike" spc="-1" dirty="0">
              <a:latin typeface="Arial"/>
            </a:endParaRPr>
          </a:p>
          <a:p>
            <a:endParaRPr lang="en-US" b="0" strike="noStrike" spc="-1" dirty="0" smtClean="0">
              <a:solidFill>
                <a:srgbClr val="000000"/>
              </a:solidFill>
              <a:latin typeface="Arial"/>
              <a:ea typeface="DejaVu Sans"/>
              <a:hlinkClick r:id="rId5"/>
            </a:endParaRPr>
          </a:p>
          <a:p>
            <a:r>
              <a:rPr lang="ru-RU" b="0" strike="noStrike" spc="-1" dirty="0" smtClean="0">
                <a:solidFill>
                  <a:srgbClr val="000000"/>
                </a:solidFill>
                <a:latin typeface="Arial"/>
                <a:ea typeface="DejaVu Sans"/>
                <a:hlinkClick r:id="rId5"/>
              </a:rPr>
              <a:t>https</a:t>
            </a:r>
            <a:r>
              <a:rPr lang="ru-RU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5"/>
              </a:rPr>
              <a:t>://msdn.microsoft.com/ru-ru/library/windows/desktop/aa365783(v=vs.85).aspx</a:t>
            </a:r>
            <a:r>
              <a:rPr lang="ru-RU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- Pipe </a:t>
            </a:r>
            <a:r>
              <a:rPr lang="ru-RU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Names</a:t>
            </a:r>
            <a:endParaRPr lang="en-US" b="0" strike="noStrike" spc="-1" dirty="0" smtClean="0">
              <a:solidFill>
                <a:srgbClr val="000000"/>
              </a:solidFill>
              <a:latin typeface="Arial"/>
              <a:ea typeface="DejaVu Sans"/>
            </a:endParaRPr>
          </a:p>
          <a:p>
            <a:endParaRPr lang="en-US" spc="-1" dirty="0">
              <a:solidFill>
                <a:srgbClr val="000000"/>
              </a:solidFill>
              <a:latin typeface="Arial"/>
            </a:endParaRPr>
          </a:p>
          <a:p>
            <a:r>
              <a:rPr lang="en-US" spc="-1" dirty="0">
                <a:hlinkClick r:id="rId6"/>
              </a:rPr>
              <a:t>https://</a:t>
            </a:r>
            <a:r>
              <a:rPr lang="en-US" spc="-1" dirty="0" smtClean="0">
                <a:hlinkClick r:id="rId6"/>
              </a:rPr>
              <a:t>support.microsoft.com/en-in/help/103884/the-osi-model-s-seven-layers-defined-and-functions-explained</a:t>
            </a:r>
            <a:r>
              <a:rPr lang="en-US" spc="-1" dirty="0" smtClean="0"/>
              <a:t> - </a:t>
            </a:r>
            <a:r>
              <a:rPr lang="en-US" dirty="0" smtClean="0"/>
              <a:t>The OSI Model's Seven Layers Defined and Functions Explained</a:t>
            </a:r>
          </a:p>
          <a:p>
            <a:endParaRPr lang="ru-RU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Open Systems Interconnection model </a:t>
            </a:r>
            <a:r>
              <a:rPr lang="ru-RU" sz="22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(OSI Model)</a:t>
            </a:r>
            <a:endParaRPr lang="ru-RU" sz="2200" b="0" strike="noStrike" spc="-1">
              <a:latin typeface="Arial"/>
            </a:endParaRPr>
          </a:p>
        </p:txBody>
      </p:sp>
      <p:pic>
        <p:nvPicPr>
          <p:cNvPr id="285" name="Content Placeholder 1"/>
          <p:cNvPicPr/>
          <p:nvPr/>
        </p:nvPicPr>
        <p:blipFill>
          <a:blip r:embed="rId3"/>
          <a:stretch/>
        </p:blipFill>
        <p:spPr>
          <a:xfrm>
            <a:off x="1695240" y="1175040"/>
            <a:ext cx="5750640" cy="456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 Transmission Control Protocol (TCP)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287" name="Picture 286"/>
          <p:cNvPicPr/>
          <p:nvPr/>
        </p:nvPicPr>
        <p:blipFill>
          <a:blip r:embed="rId3"/>
          <a:stretch/>
        </p:blipFill>
        <p:spPr>
          <a:xfrm>
            <a:off x="1584000" y="864000"/>
            <a:ext cx="5772960" cy="533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>
            <a:normAutofit/>
          </a:bodyPr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 Transmission Control Protocol (TCP)</a:t>
            </a:r>
            <a:endParaRPr lang="ru-RU" sz="2600" b="0" strike="noStrike" spc="-1">
              <a:latin typeface="Arial"/>
            </a:endParaRPr>
          </a:p>
        </p:txBody>
      </p:sp>
      <p:pic>
        <p:nvPicPr>
          <p:cNvPr id="289" name="Picture 288"/>
          <p:cNvPicPr/>
          <p:nvPr/>
        </p:nvPicPr>
        <p:blipFill>
          <a:blip r:embed="rId3"/>
          <a:stretch/>
        </p:blipFill>
        <p:spPr>
          <a:xfrm>
            <a:off x="1512000" y="1152000"/>
            <a:ext cx="6479640" cy="4726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31800" y="5455440"/>
            <a:ext cx="6398280" cy="37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cap="all" spc="-1">
                <a:solidFill>
                  <a:srgbClr val="464547"/>
                </a:solidFill>
                <a:latin typeface="Arial"/>
                <a:ea typeface="DejaVu Sans"/>
              </a:rPr>
              <a:t>2017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31800" y="4466160"/>
            <a:ext cx="1887840" cy="357480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672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cap="all" spc="-1">
                <a:solidFill>
                  <a:srgbClr val="FFFFFF"/>
                </a:solidFill>
                <a:latin typeface="Arial Black"/>
                <a:ea typeface="DejaVu Sans"/>
              </a:rPr>
              <a:t>Net module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92" name="Picture Placeholder 16"/>
          <p:cNvPicPr/>
          <p:nvPr/>
        </p:nvPicPr>
        <p:blipFill>
          <a:blip r:embed="rId2"/>
          <a:srcRect t="-2033" b="-2033"/>
          <a:stretch/>
        </p:blipFill>
        <p:spPr>
          <a:xfrm>
            <a:off x="628560" y="504720"/>
            <a:ext cx="1240560" cy="45612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631800" y="2075400"/>
            <a:ext cx="7345080" cy="16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80000"/>
              </a:lnSpc>
            </a:pPr>
            <a:r>
              <a:rPr lang="ru-RU" sz="4100" b="0" strike="noStrike" spc="-182">
                <a:solidFill>
                  <a:srgbClr val="464547"/>
                </a:solidFill>
                <a:latin typeface="Arial Black"/>
                <a:ea typeface="DejaVu Sans"/>
              </a:rPr>
              <a:t>TCP Socket Programming in Node.js</a:t>
            </a:r>
            <a:endParaRPr lang="ru-RU" sz="4100" b="0" strike="noStrike" spc="-1">
              <a:latin typeface="Arial"/>
            </a:endParaRPr>
          </a:p>
          <a:p>
            <a:pPr>
              <a:lnSpc>
                <a:spcPct val="80000"/>
              </a:lnSpc>
            </a:pPr>
            <a:endParaRPr lang="ru-RU" sz="4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828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1" strike="noStrike" spc="-1">
                <a:solidFill>
                  <a:srgbClr val="464547"/>
                </a:solidFill>
                <a:latin typeface="Arial Black"/>
                <a:ea typeface="DejaVu Sans"/>
              </a:rPr>
              <a:t>Node.js net module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552000" y="1051560"/>
            <a:ext cx="2373840" cy="81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6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The net module provides asynchronous network API</a:t>
            </a:r>
            <a:endParaRPr lang="ru-RU" sz="1600" b="0" strike="noStrike" spc="-1">
              <a:latin typeface="Arial"/>
            </a:endParaRPr>
          </a:p>
        </p:txBody>
      </p:sp>
      <p:pic>
        <p:nvPicPr>
          <p:cNvPr id="296" name="Picture 295"/>
          <p:cNvPicPr/>
          <p:nvPr/>
        </p:nvPicPr>
        <p:blipFill>
          <a:blip r:embed="rId3"/>
          <a:stretch/>
        </p:blipFill>
        <p:spPr>
          <a:xfrm>
            <a:off x="144000" y="1080000"/>
            <a:ext cx="6369120" cy="482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63600" y="119520"/>
            <a:ext cx="7900560" cy="72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cap="all" spc="-1">
                <a:solidFill>
                  <a:srgbClr val="464547"/>
                </a:solidFill>
                <a:latin typeface="Arial Black"/>
                <a:ea typeface="DejaVu Sans"/>
              </a:rPr>
              <a:t>Net module</a:t>
            </a:r>
            <a:endParaRPr lang="ru-RU" sz="2400" b="0" strike="noStrike" spc="-1">
              <a:latin typeface="Arial"/>
            </a:endParaRPr>
          </a:p>
        </p:txBody>
      </p:sp>
      <p:pic>
        <p:nvPicPr>
          <p:cNvPr id="298" name="Picture 297"/>
          <p:cNvPicPr/>
          <p:nvPr/>
        </p:nvPicPr>
        <p:blipFill>
          <a:blip r:embed="rId2"/>
          <a:stretch/>
        </p:blipFill>
        <p:spPr>
          <a:xfrm>
            <a:off x="1848600" y="1824120"/>
            <a:ext cx="5474520" cy="322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0"/>
            <a:ext cx="9141480" cy="930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5760" tIns="45000" rIns="90000" bIns="45000" anchor="ctr"/>
          <a:lstStyle/>
          <a:p>
            <a:pPr>
              <a:lnSpc>
                <a:spcPct val="100000"/>
              </a:lnSpc>
              <a:spcBef>
                <a:spcPts val="519"/>
              </a:spcBef>
            </a:pPr>
            <a:r>
              <a:rPr lang="ru-RU" sz="2600" b="0" strike="noStrike" spc="-1">
                <a:solidFill>
                  <a:srgbClr val="464547"/>
                </a:solidFill>
                <a:latin typeface="Arial Black"/>
                <a:ea typeface="DejaVu Sans"/>
              </a:rPr>
              <a:t>Simple TCP server</a:t>
            </a:r>
            <a:endParaRPr lang="ru-RU" sz="2600" b="0" strike="noStrike" spc="-1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572000" y="931680"/>
            <a:ext cx="4340880" cy="456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net.createServer([options], [connListener])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options: {</a:t>
            </a:r>
            <a:endParaRPr lang="ru-RU" sz="1400" b="0" strike="noStrike" spc="-1">
              <a:latin typeface="Arial"/>
            </a:endParaRPr>
          </a:p>
          <a:p>
            <a:pPr marL="1296000" lvl="2" indent="-285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allowHalfOpen: Boolean,</a:t>
            </a:r>
            <a:endParaRPr lang="ru-RU" sz="1400" b="0" strike="noStrike" spc="-1">
              <a:latin typeface="Arial"/>
            </a:endParaRPr>
          </a:p>
          <a:p>
            <a:pPr marL="1296000" lvl="2" indent="-285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pauseOnConnect: Boolean</a:t>
            </a:r>
            <a:endParaRPr lang="ru-RU" sz="1400" b="0" strike="noStrike" spc="-1">
              <a:latin typeface="Arial"/>
            </a:endParaRPr>
          </a:p>
          <a:p>
            <a:pPr marL="864000" lvl="1" indent="-32184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}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r>
              <a:rPr lang="ru-RU" sz="1400" b="0" strike="noStrike" spc="-1">
                <a:solidFill>
                  <a:srgbClr val="464547"/>
                </a:solidFill>
                <a:latin typeface="Trebuchet MS"/>
                <a:ea typeface="DejaVu Sans"/>
              </a:rPr>
              <a:t>connListener — Function</a:t>
            </a:r>
            <a:endParaRPr lang="ru-RU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</a:pPr>
            <a:endParaRPr lang="ru-RU" sz="14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174960" y="932040"/>
            <a:ext cx="4216680" cy="29541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r>
              <a:rPr lang="ru-RU" sz="1000" b="1" strike="noStrike" spc="-1">
                <a:solidFill>
                  <a:srgbClr val="DDDDDD"/>
                </a:solidFill>
                <a:latin typeface="DejaVu Sans Mono"/>
                <a:ea typeface="DejaVu Sans Mono"/>
              </a:rPr>
              <a:t>1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net =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require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'net'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DejaVu Sans Mono"/>
                <a:ea typeface="DejaVu Sans"/>
              </a:rPr>
              <a:t>2 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const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 = net.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createServer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({}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(socket) =&gt; {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DejaVu Sans Mono"/>
                <a:ea typeface="DejaVu Sans"/>
              </a:rPr>
              <a:t>3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'connection from client'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1" strike="noStrike" spc="-1">
                <a:solidFill>
                  <a:srgbClr val="DDDDDD"/>
                </a:solidFill>
                <a:latin typeface="DejaVu Sans Mono"/>
                <a:ea typeface="DejaVu Sans Mono"/>
              </a:rPr>
              <a:t>4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write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'Hello! I am TCP server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  <a:p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5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6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setTimeout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(() =&gt; {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7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  socket.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end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'Good by!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\n\n\n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8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1000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9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10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11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listen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9000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'localhost'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6897BB"/>
                </a:solidFill>
                <a:latin typeface="DejaVu Sans Mono"/>
                <a:ea typeface="DejaVu Sans Mono"/>
              </a:rPr>
              <a:t>2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12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13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server.</a:t>
            </a:r>
            <a:r>
              <a:rPr lang="ru-RU" sz="1000" b="1" strike="noStrike" spc="-1">
                <a:solidFill>
                  <a:srgbClr val="9876AA"/>
                </a:solidFill>
                <a:latin typeface="DejaVu Sans Mono"/>
                <a:ea typeface="DejaVu Sans Mono"/>
              </a:rPr>
              <a:t>on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'listening'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,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() =&gt; {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14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      console.</a:t>
            </a:r>
            <a:r>
              <a:rPr lang="ru-RU" sz="1000" b="1" strike="noStrike" spc="-1">
                <a:solidFill>
                  <a:srgbClr val="FFC66D"/>
                </a:solidFill>
                <a:latin typeface="DejaVu Sans Mono"/>
                <a:ea typeface="DejaVu Sans Mono"/>
              </a:rPr>
              <a:t>log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(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'server accepting connections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\n</a:t>
            </a:r>
            <a:r>
              <a:rPr lang="ru-RU" sz="1000" b="1" strike="noStrike" spc="-1">
                <a:solidFill>
                  <a:srgbClr val="6A8759"/>
                </a:solidFill>
                <a:latin typeface="DejaVu Sans Mono"/>
                <a:ea typeface="DejaVu Sans Mono"/>
              </a:rPr>
              <a:t>'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ru-RU" sz="1000" b="0" strike="noStrike" spc="-1">
                <a:solidFill>
                  <a:srgbClr val="DDDDDD"/>
                </a:solidFill>
                <a:latin typeface="Arial"/>
                <a:ea typeface="DejaVu Sans"/>
              </a:rPr>
              <a:t>15</a:t>
            </a:r>
            <a:r>
              <a:rPr lang="ru-RU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ru-RU" sz="1000" b="1" strike="noStrike" spc="-1">
                <a:solidFill>
                  <a:srgbClr val="A9B7C6"/>
                </a:solidFill>
                <a:latin typeface="DejaVu Sans Mono"/>
                <a:ea typeface="DejaVu Sans Mono"/>
              </a:rPr>
              <a:t>})</a:t>
            </a:r>
            <a:r>
              <a:rPr lang="ru-RU" sz="1000" b="1" strike="noStrike" spc="-1">
                <a:solidFill>
                  <a:srgbClr val="CC7832"/>
                </a:solidFill>
                <a:latin typeface="DejaVu Sans Mono"/>
                <a:ea typeface="DejaVu Sans Mono"/>
              </a:rPr>
              <a:t>;</a:t>
            </a:r>
            <a:endParaRPr lang="ru-RU" sz="1000" b="0" strike="noStrike" spc="-1"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144000" y="4032000"/>
            <a:ext cx="4173840" cy="222984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CustomShape 5"/>
          <p:cNvSpPr/>
          <p:nvPr/>
        </p:nvSpPr>
        <p:spPr>
          <a:xfrm>
            <a:off x="4752000" y="4032000"/>
            <a:ext cx="4173840" cy="2229840"/>
          </a:xfrm>
          <a:prstGeom prst="rect">
            <a:avLst/>
          </a:pr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4" name="Picture 303"/>
          <p:cNvPicPr/>
          <p:nvPr/>
        </p:nvPicPr>
        <p:blipFill>
          <a:blip r:embed="rId3"/>
          <a:stretch/>
        </p:blipFill>
        <p:spPr>
          <a:xfrm>
            <a:off x="4824000" y="4104000"/>
            <a:ext cx="3035520" cy="1597320"/>
          </a:xfrm>
          <a:prstGeom prst="rect">
            <a:avLst/>
          </a:prstGeom>
          <a:ln>
            <a:noFill/>
          </a:ln>
        </p:spPr>
      </p:pic>
      <p:pic>
        <p:nvPicPr>
          <p:cNvPr id="305" name="Picture 304"/>
          <p:cNvPicPr/>
          <p:nvPr/>
        </p:nvPicPr>
        <p:blipFill>
          <a:blip r:embed="rId4"/>
          <a:stretch/>
        </p:blipFill>
        <p:spPr>
          <a:xfrm>
            <a:off x="216000" y="4090680"/>
            <a:ext cx="3797280" cy="1883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2aaff55c8e5682d3bf15844c3a6ebf14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562c4f5fbe2d47637e62b5366c3757c3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2138</fldTrainingId>
    <fldTrainingName xmlns="8f17bd39-e2a2-416d-8579-9c5cbdeee658">Asynchronous Network API</fldTrainingName>
    <TaxCatchAll xmlns="8f17bd39-e2a2-416d-8579-9c5cbdeee658">
      <Value>21</Value>
      <Value>8</Value>
      <Value>7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da095e14-b5d3-4c64-bd53-2e71ac03c15d</TermId>
        </TermInfo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DOCID-2090759719-357</_dlc_DocId>
    <_dlc_DocIdUrl xmlns="8f17bd39-e2a2-416d-8579-9c5cbdeee658">
      <Url>https://epam.sharepoint.com/sites/CDP/front-enddevelopment/_layouts/15/DocIdRedir.aspx?ID=DOCID-2090759719-357</Url>
      <Description>DOCID-2090759719-357</Description>
    </_dlc_DocIdUrl>
  </documentManagement>
</p:properties>
</file>

<file path=customXml/itemProps1.xml><?xml version="1.0" encoding="utf-8"?>
<ds:datastoreItem xmlns:ds="http://schemas.openxmlformats.org/officeDocument/2006/customXml" ds:itemID="{E07AC19F-9392-4F4E-A891-2679487212AD}"/>
</file>

<file path=customXml/itemProps2.xml><?xml version="1.0" encoding="utf-8"?>
<ds:datastoreItem xmlns:ds="http://schemas.openxmlformats.org/officeDocument/2006/customXml" ds:itemID="{25875759-3C82-4FCE-8420-1C6D155DCE12}"/>
</file>

<file path=customXml/itemProps3.xml><?xml version="1.0" encoding="utf-8"?>
<ds:datastoreItem xmlns:ds="http://schemas.openxmlformats.org/officeDocument/2006/customXml" ds:itemID="{13455402-906F-44A7-8FD5-C91FA51A2644}"/>
</file>

<file path=customXml/itemProps4.xml><?xml version="1.0" encoding="utf-8"?>
<ds:datastoreItem xmlns:ds="http://schemas.openxmlformats.org/officeDocument/2006/customXml" ds:itemID="{EE4A0F21-8D94-4374-A203-4BCFA31A323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35697</TotalTime>
  <Words>673</Words>
  <Application>Microsoft Office PowerPoint</Application>
  <PresentationFormat>On-screen Show (4:3)</PresentationFormat>
  <Paragraphs>142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Arial</vt:lpstr>
      <vt:lpstr>Arial Black</vt:lpstr>
      <vt:lpstr>Courier New</vt:lpstr>
      <vt:lpstr>DejaVu Sans</vt:lpstr>
      <vt:lpstr>DejaVu Sans Mono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Network API Presentation Vadym Naboikin</dc:title>
  <dc:subject/>
  <dc:creator>orgmarketingbrandbaselineteam@epam.com</dc:creator>
  <dc:description/>
  <cp:lastModifiedBy>Vadym Naboikin</cp:lastModifiedBy>
  <cp:revision>1144</cp:revision>
  <cp:lastPrinted>2014-07-09T13:30:36Z</cp:lastPrinted>
  <dcterms:created xsi:type="dcterms:W3CDTF">2014-07-08T13:27:24Z</dcterms:created>
  <dcterms:modified xsi:type="dcterms:W3CDTF">2017-10-09T05:23:54Z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EPAM</vt:lpwstr>
  </property>
  <property fmtid="{D5CDD505-2E9C-101B-9397-08002B2CF9AE}" pid="4" name="ContentTypeId">
    <vt:lpwstr>0x0101000E01140B2D7CB74DA3EAC98E69956473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10</vt:i4>
  </property>
  <property fmtid="{D5CDD505-2E9C-101B-9397-08002B2CF9AE}" pid="10" name="PresentationFormat">
    <vt:lpwstr>On-screen Show (4:3)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13</vt:i4>
  </property>
  <property fmtid="{D5CDD505-2E9C-101B-9397-08002B2CF9AE}" pid="14" name="fldLanguagesOfEvent">
    <vt:lpwstr>7;#ENG|da095e14-b5d3-4c64-bd53-2e71ac03c15d;#8;#RUS|00de05cc-11d3-4dba-84f7-e6aab076d0bb</vt:lpwstr>
  </property>
  <property fmtid="{D5CDD505-2E9C-101B-9397-08002B2CF9AE}" pid="15" name="fldCategoriesOfEvent">
    <vt:lpwstr>21;#Front - End Development|4712f462-3d40-4da7-892a-dbf356bc8322</vt:lpwstr>
  </property>
  <property fmtid="{D5CDD505-2E9C-101B-9397-08002B2CF9AE}" pid="16" name="_dlc_DocIdItemGuid">
    <vt:lpwstr>1d45e5f2-c511-4f87-98ee-c6bfca342a4b</vt:lpwstr>
  </property>
</Properties>
</file>