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6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7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ustomXml" Target="../customXml/item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37" Type="http://schemas.openxmlformats.org/officeDocument/2006/relationships/customXml" Target="../customXml/item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25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60A96B-2EF8-4DD1-93E3-36D733254AB6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40FF7D-39E5-4152-8E93-C7C4F333FA32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789500-471A-4CF1-A194-368D081E2F5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63610DD-46B0-4201-BFD9-DAD3DC8609EA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B4B584-DD87-487E-908B-5D83D0B504B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00CF84-28DF-481D-8B86-FE58AC3ED5C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CD4C99-84EB-40B0-8FF0-2F98FB62C95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D7E469-27B0-4072-A0EE-B32920E535B9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8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629601-EF35-4CF3-AF0C-8A0BE033E2A4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8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4A74E8-C527-4C2E-AECA-32AA5F152914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8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2F03B3-2664-4598-A0E5-96881CA8A02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A1FF24-2BCE-4660-BE86-C375703D1AD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5E1C87-CAAD-4A24-82B7-0CFDA989961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4916C7-777E-4F48-B0DF-0747F3969DC6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F3AEDB-0C41-42D5-9C1D-AED943F0C7D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E2AEBB-B410-4414-BC68-2FAAF205502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01A208B-C8FB-4769-B29F-63EEE540E13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4FD7ED-8F62-41F9-A13F-463A8057329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2618C12-87F5-4CC2-B040-7A1F77E0F6D9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500880"/>
            <a:ext cx="9142920" cy="3646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281000" y="6560640"/>
            <a:ext cx="14925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D608E6F-130F-451E-ACBF-C25E98B97576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172160" y="6564240"/>
            <a:ext cx="231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2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41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5200" cy="168480"/>
          </a:xfrm>
          <a:prstGeom prst="rect">
            <a:avLst/>
          </a:prstGeom>
          <a:ln>
            <a:noFill/>
          </a:ln>
        </p:spPr>
      </p:pic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500880"/>
            <a:ext cx="9141480" cy="3632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281000" y="6560640"/>
            <a:ext cx="149112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8B0D8A8-7125-4E57-A0E5-27303EA1AC7B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72160" y="6564240"/>
            <a:ext cx="231408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84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5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3760" cy="167040"/>
          </a:xfrm>
          <a:prstGeom prst="rect">
            <a:avLst/>
          </a:prstGeom>
          <a:ln>
            <a:noFill/>
          </a:ln>
        </p:spPr>
      </p:pic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2072880" y="571320"/>
            <a:ext cx="360" cy="3474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6500880"/>
            <a:ext cx="9141480" cy="3632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7281000" y="6560640"/>
            <a:ext cx="149112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E06B6E1-6DF1-47E2-84FD-C8B4688BCAC0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172160" y="6564240"/>
            <a:ext cx="231408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166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7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3760" cy="167040"/>
          </a:xfrm>
          <a:prstGeom prst="rect">
            <a:avLst/>
          </a:prstGeom>
          <a:ln>
            <a:noFill/>
          </a:ln>
        </p:spPr>
      </p:pic>
      <p:sp>
        <p:nvSpPr>
          <p:cNvPr id="16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6500880"/>
            <a:ext cx="9141480" cy="3632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7281000" y="6560640"/>
            <a:ext cx="149112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42AD9CC-F3AB-4181-9751-EB0DA8CB9834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172160" y="6564240"/>
            <a:ext cx="231408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209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10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3760" cy="167040"/>
          </a:xfrm>
          <a:prstGeom prst="rect">
            <a:avLst/>
          </a:prstGeom>
          <a:ln>
            <a:noFill/>
          </a:ln>
        </p:spPr>
      </p:pic>
      <p:sp>
        <p:nvSpPr>
          <p:cNvPr id="211" name="CustomShape 5"/>
          <p:cNvSpPr/>
          <p:nvPr/>
        </p:nvSpPr>
        <p:spPr>
          <a:xfrm>
            <a:off x="0" y="0"/>
            <a:ext cx="9141480" cy="927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Line 6"/>
          <p:cNvSpPr/>
          <p:nvPr/>
        </p:nvSpPr>
        <p:spPr>
          <a:xfrm>
            <a:off x="1667880" y="328320"/>
            <a:ext cx="360" cy="27432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7"/>
          <p:cNvSpPr/>
          <p:nvPr/>
        </p:nvSpPr>
        <p:spPr>
          <a:xfrm flipV="1">
            <a:off x="9144000" y="943560"/>
            <a:ext cx="360" cy="5598360"/>
          </a:xfrm>
          <a:prstGeom prst="line">
            <a:avLst/>
          </a:prstGeom>
          <a:ln w="1260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21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gram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support.microsoft.com/en-in/help/103884/the-osi-model-s-seven-layers-defined-and-functions-explained" TargetMode="External"/><Relationship Id="rId5" Type="http://schemas.openxmlformats.org/officeDocument/2006/relationships/hyperlink" Target="https://msdn.microsoft.com/ru-ru/library/windows/desktop/aa365783(v=vs.85).aspx" TargetMode="External"/><Relationship Id="rId4" Type="http://schemas.openxmlformats.org/officeDocument/2006/relationships/hyperlink" Target="https://www.npmjs.com/package/node-i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Placeholder 6"/>
          <p:cNvPicPr/>
          <p:nvPr/>
        </p:nvPicPr>
        <p:blipFill>
          <a:blip r:embed="rId2"/>
          <a:srcRect r="11464"/>
          <a:stretch/>
        </p:blipFill>
        <p:spPr>
          <a:xfrm>
            <a:off x="36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631800" y="2075400"/>
            <a:ext cx="710424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ru-RU" sz="4100" b="0" strike="noStrike" spc="-182">
                <a:solidFill>
                  <a:srgbClr val="FFFFFF"/>
                </a:solidFill>
                <a:latin typeface="Arial Black"/>
                <a:ea typeface="DejaVu Sans"/>
              </a:rPr>
              <a:t>EPAM Node.js course</a:t>
            </a:r>
            <a:endParaRPr lang="ru-RU" sz="41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31800" y="4453560"/>
            <a:ext cx="64857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u="sng" strike="noStrike" spc="-1">
                <a:solidFill>
                  <a:srgbClr val="FFFFFF"/>
                </a:solidFill>
                <a:uFillTx/>
                <a:latin typeface="Arial Black"/>
                <a:ea typeface="DejaVu Sans"/>
              </a:rPr>
              <a:t>net module - asynchronous network API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31800" y="5459400"/>
            <a:ext cx="3647160" cy="3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ru-RU" sz="1800" b="0" strike="noStrike" spc="-1">
                <a:solidFill>
                  <a:srgbClr val="39C2D7"/>
                </a:solidFill>
                <a:latin typeface="Trebuchet MS"/>
                <a:ea typeface="DejaVu Sans"/>
              </a:rPr>
              <a:t>2017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61" name="Picture Placeholder 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0920" cy="45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server </a:t>
            </a:r>
            <a:r>
              <a:rPr lang="ru-RU" sz="1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(with ‘connection’ event listener)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net.createServer([options], [connListener])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server.on(</a:t>
            </a:r>
            <a:r>
              <a:rPr lang="ru-RU" sz="1400" b="0" strike="noStrike" spc="-1">
                <a:solidFill>
                  <a:srgbClr val="000000"/>
                </a:solidFill>
                <a:latin typeface="Trebuchet MS"/>
                <a:ea typeface="DejaVu Sans Mono"/>
              </a:rPr>
              <a:t>'connection', callback);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53800" y="1056240"/>
            <a:ext cx="3992040" cy="3191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DDDDDD"/>
                </a:solidFill>
                <a:latin typeface="DejaVu Sans Mono"/>
                <a:ea typeface="DejaVu Sans Mono"/>
              </a:rPr>
              <a:t>1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2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4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6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8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9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10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11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(tcpSocket)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12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from client'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'Hello! I am TCP server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14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setTimeout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(()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16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by!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\n\n\n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1000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18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server </a:t>
            </a:r>
            <a:r>
              <a:rPr lang="ru-RU" sz="1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(with ‘connection’ event listener)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For TCP servers: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server.listen([port][, host][, backlog][, callback])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For IPC servers: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server.listen(path[, backlog][, callback])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26160" y="1056600"/>
            <a:ext cx="3992040" cy="347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(tcpSocket) =&gt; {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from client'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'Hello! I am TCP server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setTimeout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(() =&gt; {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by!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\n\n\n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1000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echo server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42000" y="890640"/>
            <a:ext cx="3839760" cy="32835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'client connected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 client!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socket instanceof stream.Duplex === true;</a:t>
            </a:r>
            <a:endParaRPr lang="ru-RU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socket.write(data[, encoding, callback])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socket.pipe(destination[, options])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5" name="Picture 314"/>
          <p:cNvPicPr/>
          <p:nvPr/>
        </p:nvPicPr>
        <p:blipFill>
          <a:blip r:embed="rId3"/>
          <a:stretch/>
        </p:blipFill>
        <p:spPr>
          <a:xfrm>
            <a:off x="338400" y="4278240"/>
            <a:ext cx="3835440" cy="1911600"/>
          </a:xfrm>
          <a:prstGeom prst="rect">
            <a:avLst/>
          </a:prstGeom>
          <a:ln>
            <a:noFill/>
          </a:ln>
        </p:spPr>
      </p:pic>
      <p:pic>
        <p:nvPicPr>
          <p:cNvPr id="316" name="Picture 315"/>
          <p:cNvPicPr/>
          <p:nvPr/>
        </p:nvPicPr>
        <p:blipFill>
          <a:blip r:embed="rId4"/>
          <a:stretch/>
        </p:blipFill>
        <p:spPr>
          <a:xfrm>
            <a:off x="4752000" y="4259160"/>
            <a:ext cx="3835440" cy="19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client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288000" y="1224000"/>
            <a:ext cx="3992040" cy="316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9000, localhost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'disconnected from the server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4572000" y="118872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net.connect() aliases to net.createConnection().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net.connect(port[, host][, connectListener]) for TCP connections.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net.connect(path[, connectListener]) for IPC connections.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 Transmission Control Protocol (TCP)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321" name="Picture 320"/>
          <p:cNvPicPr/>
          <p:nvPr/>
        </p:nvPicPr>
        <p:blipFill>
          <a:blip r:embed="rId3"/>
          <a:stretch/>
        </p:blipFill>
        <p:spPr>
          <a:xfrm>
            <a:off x="1800000" y="1590480"/>
            <a:ext cx="5093280" cy="380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client </a:t>
            </a:r>
            <a:r>
              <a:rPr lang="ru-RU" sz="18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(echo server)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44520" y="1014840"/>
            <a:ext cx="3534840" cy="47437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port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: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 = 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(str.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'SIGINT'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'Caught interrupt signal'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'terminated'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572000" y="118872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4"/>
          <p:cNvSpPr/>
          <p:nvPr/>
        </p:nvSpPr>
        <p:spPr>
          <a:xfrm>
            <a:off x="4313880" y="1080000"/>
            <a:ext cx="446904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socket.end([data][, encoding]);</a:t>
            </a:r>
            <a:endParaRPr lang="ru-RU" sz="1000" b="0" strike="noStrike" spc="-1">
              <a:latin typeface="Arial"/>
            </a:endParaRPr>
          </a:p>
          <a:p>
            <a:endParaRPr lang="ru-RU" sz="1000" b="0" strike="noStrike" spc="-1">
              <a:latin typeface="Arial"/>
            </a:endParaRPr>
          </a:p>
          <a:p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socket.end('good by') is equivalent to calling:</a:t>
            </a:r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socket.write(data, encoding) followed by socket.end()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client </a:t>
            </a:r>
            <a:r>
              <a:rPr lang="ru-RU" sz="18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(echo server)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51360" y="931680"/>
            <a:ext cx="3534840" cy="482688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port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: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 = 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(str.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'SIGINT'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'Caught interrupt signal'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'terminated'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572000" y="118872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9" name="Picture 328"/>
          <p:cNvPicPr/>
          <p:nvPr/>
        </p:nvPicPr>
        <p:blipFill>
          <a:blip r:embed="rId3"/>
          <a:stretch/>
        </p:blipFill>
        <p:spPr>
          <a:xfrm>
            <a:off x="4176000" y="908640"/>
            <a:ext cx="4635720" cy="2473920"/>
          </a:xfrm>
          <a:prstGeom prst="rect">
            <a:avLst/>
          </a:prstGeom>
          <a:ln>
            <a:noFill/>
          </a:ln>
        </p:spPr>
      </p:pic>
      <p:pic>
        <p:nvPicPr>
          <p:cNvPr id="330" name="Picture 329"/>
          <p:cNvPicPr/>
          <p:nvPr/>
        </p:nvPicPr>
        <p:blipFill>
          <a:blip r:embed="rId4"/>
          <a:stretch/>
        </p:blipFill>
        <p:spPr>
          <a:xfrm>
            <a:off x="4176000" y="3528000"/>
            <a:ext cx="4635720" cy="270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44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Error handling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60000" y="931680"/>
            <a:ext cx="3839760" cy="5470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port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: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'close'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(hadError)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 = 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(str.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'SIGINT'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'Caught interrupt signal'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'terminated'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endParaRPr lang="ru-RU" sz="1000" b="0" strike="noStrike" spc="-1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4"/>
          <p:cNvSpPr/>
          <p:nvPr/>
        </p:nvSpPr>
        <p:spPr>
          <a:xfrm>
            <a:off x="4392000" y="931680"/>
            <a:ext cx="4462200" cy="54745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(tcpSocket)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'client connected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 client!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'error'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(error)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error: 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error.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stack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  <a:p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'FIN frame received'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'close'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ended'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tcpSocket.pipe(tcpSocket)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31800" y="5455440"/>
            <a:ext cx="639828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cap="all" spc="-1">
                <a:solidFill>
                  <a:srgbClr val="464547"/>
                </a:solidFill>
                <a:latin typeface="Arial"/>
                <a:ea typeface="DejaVu Sans"/>
              </a:rPr>
              <a:t>2017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336" name="Picture Placeholder 16"/>
          <p:cNvPicPr/>
          <p:nvPr/>
        </p:nvPicPr>
        <p:blipFill>
          <a:blip r:embed="rId2"/>
          <a:srcRect t="-2033" b="-2033"/>
          <a:stretch/>
        </p:blipFill>
        <p:spPr>
          <a:xfrm>
            <a:off x="628560" y="504720"/>
            <a:ext cx="1240560" cy="45612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631800" y="2075400"/>
            <a:ext cx="7345080" cy="16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ru-RU" sz="4100" b="0" strike="noStrike" spc="-182">
                <a:solidFill>
                  <a:srgbClr val="464547"/>
                </a:solidFill>
                <a:latin typeface="Arial Black"/>
                <a:ea typeface="DejaVu Sans"/>
              </a:rPr>
              <a:t>IPC Support in Net module</a:t>
            </a:r>
            <a:endParaRPr lang="ru-RU" sz="41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4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UNIX domain socket / Named pipes (server)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17160" y="1152000"/>
            <a:ext cx="4362480" cy="460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1000" b="1" strike="noStrike" spc="-1">
                <a:solidFill>
                  <a:srgbClr val="CCCCCC"/>
                </a:solidFill>
                <a:latin typeface="DejaVu Sans Mono"/>
                <a:ea typeface="DejaVu Sans Mono"/>
              </a:rPr>
              <a:t>1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</a:t>
            </a:r>
            <a:r>
              <a:rPr lang="ru-RU" sz="1000" b="0" strike="noStrike" spc="-1">
                <a:solidFill>
                  <a:srgbClr val="CCCCCC"/>
                </a:solidFill>
                <a:latin typeface="DejaVu Sans Mono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path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'path'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let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namedPipe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4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platform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'win32'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6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namedPipe 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pipe.name'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else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8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namedPipe = path.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join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(__dirname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'pipe.name'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9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10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11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unixServer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12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unixServer.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(namedPipe)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13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14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unixServer.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(ipcConnection)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15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'client connected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16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 client!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17</a:t>
            </a:r>
            <a:r>
              <a:t/>
            </a:r>
            <a:br/>
            <a:r>
              <a:rPr lang="ru-RU" sz="1000" b="1" strike="noStrike" spc="-1">
                <a:solidFill>
                  <a:srgbClr val="CCCCCC"/>
                </a:solidFill>
                <a:latin typeface="Arial"/>
                <a:ea typeface="DejaVu Sans"/>
              </a:rPr>
              <a:t>18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19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20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21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22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'error'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(err)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23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(err)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24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25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26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ipcConnection.pipe(ipcConnection)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752000" y="1046160"/>
            <a:ext cx="417564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server.listen(path[, backlog][, callback])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Start a IPC server listening for connections on the given path.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server.listen([port][, host][, backlog][, callback])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Start a TCP server listening for connections on the given port and host.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9142920" cy="93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Agenda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22960" y="145980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OSI Model, Transmission Control Protocol (TCP)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57840" y="143568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401400" y="147204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1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822960" y="199224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Standard Node.js NET module overview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57840" y="196812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CustomShape 7"/>
          <p:cNvSpPr/>
          <p:nvPr/>
        </p:nvSpPr>
        <p:spPr>
          <a:xfrm>
            <a:off x="403200" y="200448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2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825120" y="256860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Simple TCP server and client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360000" y="254412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1" name="CustomShape 10"/>
          <p:cNvSpPr/>
          <p:nvPr/>
        </p:nvSpPr>
        <p:spPr>
          <a:xfrm>
            <a:off x="405360" y="258084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3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825120" y="316620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TCP echo server and client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360000" y="314208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4" name="CustomShape 13"/>
          <p:cNvSpPr/>
          <p:nvPr/>
        </p:nvSpPr>
        <p:spPr>
          <a:xfrm>
            <a:off x="405360" y="317880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4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825120" y="376812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Error handling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60000" y="374400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7" name="CustomShape 16"/>
          <p:cNvSpPr/>
          <p:nvPr/>
        </p:nvSpPr>
        <p:spPr>
          <a:xfrm>
            <a:off x="405360" y="378036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5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822960" y="436824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IPC (interprocess communication) in NET module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357840" y="434412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>
            <a:off x="403200" y="438048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6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825120" y="494568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Additional information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82" name="CustomShape 21"/>
          <p:cNvSpPr/>
          <p:nvPr/>
        </p:nvSpPr>
        <p:spPr>
          <a:xfrm>
            <a:off x="360000" y="492156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3" name="CustomShape 22"/>
          <p:cNvSpPr/>
          <p:nvPr/>
        </p:nvSpPr>
        <p:spPr>
          <a:xfrm>
            <a:off x="405360" y="495792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7</a:t>
            </a:r>
            <a:endParaRPr lang="ru-RU" sz="1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UNIX domain socket / Named pipes (client)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88000" y="864000"/>
            <a:ext cx="4253760" cy="54709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path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'path'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let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namedPipe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platform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'win32'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namedPipe 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pipe.name'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(namedPipe)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else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namedPipe = path.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join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(__dirname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'pipe.name'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Socket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(namedPipe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the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572000" y="100800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net.connect(path[, 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net.createConnection(path[, 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Initiates an IPC connection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net.connect(port[, host][, 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net.createConnection(port[,host],connectListener])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Initiates a TCP connection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44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Usuful methods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"/>
          <p:cNvSpPr/>
          <p:nvPr/>
        </p:nvSpPr>
        <p:spPr>
          <a:xfrm>
            <a:off x="288000" y="1008000"/>
            <a:ext cx="8207640" cy="30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socket.address() – returns @object  e.g.  { port: 12346, family: 'IPv4', address: '127.0.0.1' }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socket.setKeepAlive([enable][, initialDelay]) — returns the socket itself.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socket.setTimeout(timeout[, callback]) — returns the socket itself.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socket.setTimeout(3000);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socket.on('timeout', () =&gt; {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    console.log('socket timeout');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    socket.end();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});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socket.setEncoding([encoding]) — returns the socket itself.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socket.bytesWritten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socket.bytesRead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Useful links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60000" y="1080000"/>
            <a:ext cx="8422920" cy="4986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b="0" u="sng" strike="noStrike" spc="-1" dirty="0" smtClean="0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3"/>
              </a:rPr>
              <a:t>https://nodejs.org/dist/latest-v8.x/docs/api/net.html</a:t>
            </a:r>
            <a:r>
              <a:rPr lang="ru-RU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- T</a:t>
            </a:r>
            <a:r>
              <a:rPr lang="en-US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he net module documentation</a:t>
            </a:r>
            <a:endParaRPr lang="en-US" spc="-1" dirty="0">
              <a:latin typeface="DejaVu Sans Mono"/>
              <a:ea typeface="DejaVu Sans Mono"/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ru-RU" b="0" u="sng" strike="noStrike" spc="-1" dirty="0" smtClean="0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3"/>
              </a:rPr>
              <a:t>https://nodejs.org/api/dgram.html</a:t>
            </a:r>
            <a:r>
              <a:rPr lang="ru-RU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- The dgram module provides an implementation of UDP Datagram sockets.</a:t>
            </a:r>
            <a:endParaRPr lang="en-US" b="0" strike="noStrike" spc="-1" dirty="0" smtClean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endParaRPr lang="ru-RU" b="0" strike="noStrike" spc="-1" dirty="0" smtClean="0">
              <a:latin typeface="Arial"/>
            </a:endParaRPr>
          </a:p>
          <a:p>
            <a:r>
              <a:rPr lang="ru-RU" b="0" u="sng" strike="noStrike" spc="-1" dirty="0" smtClean="0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4"/>
              </a:rPr>
              <a:t>https://www.npmjs.com/package/node-ipc</a:t>
            </a:r>
            <a:r>
              <a:rPr lang="ru-RU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- node-ipc module</a:t>
            </a:r>
            <a:endParaRPr lang="ru-RU" b="0" strike="noStrike" spc="-1" dirty="0" smtClean="0">
              <a:latin typeface="Arial"/>
            </a:endParaRPr>
          </a:p>
          <a:p>
            <a:endParaRPr lang="ru-RU" sz="1000" b="0" strike="noStrike" spc="-1" dirty="0">
              <a:latin typeface="Arial"/>
            </a:endParaRPr>
          </a:p>
          <a:p>
            <a:endParaRPr lang="en-US" b="0" strike="noStrike" spc="-1" dirty="0" smtClean="0">
              <a:solidFill>
                <a:srgbClr val="000000"/>
              </a:solidFill>
              <a:latin typeface="Arial"/>
              <a:ea typeface="DejaVu Sans"/>
              <a:hlinkClick r:id="rId5"/>
            </a:endParaRPr>
          </a:p>
          <a:p>
            <a:r>
              <a:rPr lang="ru-RU" b="0" strike="noStrike" spc="-1" dirty="0" smtClean="0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https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://msdn.microsoft.com/ru-ru/library/windows/desktop/aa365783(v=vs.85).aspx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Pipe </a:t>
            </a:r>
            <a:r>
              <a:rPr lang="ru-RU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Names</a:t>
            </a:r>
            <a:endParaRPr lang="en-US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en-US" spc="-1" dirty="0">
              <a:solidFill>
                <a:srgbClr val="000000"/>
              </a:solidFill>
              <a:latin typeface="Arial"/>
            </a:endParaRPr>
          </a:p>
          <a:p>
            <a:r>
              <a:rPr lang="en-US" spc="-1" dirty="0">
                <a:hlinkClick r:id="rId6"/>
              </a:rPr>
              <a:t>https://</a:t>
            </a:r>
            <a:r>
              <a:rPr lang="en-US" spc="-1" dirty="0" smtClean="0">
                <a:hlinkClick r:id="rId6"/>
              </a:rPr>
              <a:t>support.microsoft.com/en-in/help/103884/the-osi-model-s-seven-layers-defined-and-functions-explained</a:t>
            </a:r>
            <a:r>
              <a:rPr lang="en-US" spc="-1" dirty="0" smtClean="0"/>
              <a:t> - </a:t>
            </a:r>
            <a:r>
              <a:rPr lang="en-US" dirty="0" smtClean="0"/>
              <a:t>The OSI Model's Seven Layers Defined and Functions Explained</a:t>
            </a:r>
          </a:p>
          <a:p>
            <a:endParaRPr lang="ru-RU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Open Systems Interconnection model </a:t>
            </a:r>
            <a:r>
              <a:rPr lang="ru-RU" sz="22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(OSI Model)</a:t>
            </a:r>
            <a:endParaRPr lang="ru-RU" sz="2200" b="0" strike="noStrike" spc="-1">
              <a:latin typeface="Arial"/>
            </a:endParaRPr>
          </a:p>
        </p:txBody>
      </p:sp>
      <p:pic>
        <p:nvPicPr>
          <p:cNvPr id="285" name="Content Placeholder 1"/>
          <p:cNvPicPr/>
          <p:nvPr/>
        </p:nvPicPr>
        <p:blipFill>
          <a:blip r:embed="rId3"/>
          <a:stretch/>
        </p:blipFill>
        <p:spPr>
          <a:xfrm>
            <a:off x="1695240" y="1175040"/>
            <a:ext cx="5750640" cy="456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 Transmission Control Protocol (TCP)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1584000" y="864000"/>
            <a:ext cx="5772960" cy="533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 Transmission Control Protocol (TCP)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289" name="Picture 288"/>
          <p:cNvPicPr/>
          <p:nvPr/>
        </p:nvPicPr>
        <p:blipFill>
          <a:blip r:embed="rId3"/>
          <a:stretch/>
        </p:blipFill>
        <p:spPr>
          <a:xfrm>
            <a:off x="1512000" y="1152000"/>
            <a:ext cx="6479640" cy="472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31800" y="5455440"/>
            <a:ext cx="639828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cap="all" spc="-1">
                <a:solidFill>
                  <a:srgbClr val="464547"/>
                </a:solidFill>
                <a:latin typeface="Arial"/>
                <a:ea typeface="DejaVu Sans"/>
              </a:rPr>
              <a:t>2017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31800" y="4466160"/>
            <a:ext cx="1887840" cy="357480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72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cap="all" spc="-1">
                <a:solidFill>
                  <a:srgbClr val="FFFFFF"/>
                </a:solidFill>
                <a:latin typeface="Arial Black"/>
                <a:ea typeface="DejaVu Sans"/>
              </a:rPr>
              <a:t>Net module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92" name="Picture Placeholder 16"/>
          <p:cNvPicPr/>
          <p:nvPr/>
        </p:nvPicPr>
        <p:blipFill>
          <a:blip r:embed="rId2"/>
          <a:srcRect t="-2033" b="-2033"/>
          <a:stretch/>
        </p:blipFill>
        <p:spPr>
          <a:xfrm>
            <a:off x="628560" y="504720"/>
            <a:ext cx="1240560" cy="45612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631800" y="2075400"/>
            <a:ext cx="7345080" cy="16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ru-RU" sz="4100" b="0" strike="noStrike" spc="-182">
                <a:solidFill>
                  <a:srgbClr val="464547"/>
                </a:solidFill>
                <a:latin typeface="Arial Black"/>
                <a:ea typeface="DejaVu Sans"/>
              </a:rPr>
              <a:t>TCP Socket Programming in Node.js</a:t>
            </a:r>
            <a:endParaRPr lang="ru-RU" sz="41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4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828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Node.js net module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552000" y="1051560"/>
            <a:ext cx="2373840" cy="8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The net module provides asynchronous network API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96" name="Picture 295"/>
          <p:cNvPicPr/>
          <p:nvPr/>
        </p:nvPicPr>
        <p:blipFill>
          <a:blip r:embed="rId3"/>
          <a:stretch/>
        </p:blipFill>
        <p:spPr>
          <a:xfrm>
            <a:off x="144000" y="1080000"/>
            <a:ext cx="6369120" cy="48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3600" y="119520"/>
            <a:ext cx="7900560" cy="72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cap="all" spc="-1">
                <a:solidFill>
                  <a:srgbClr val="464547"/>
                </a:solidFill>
                <a:latin typeface="Arial Black"/>
                <a:ea typeface="DejaVu Sans"/>
              </a:rPr>
              <a:t>Net module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1848600" y="1824120"/>
            <a:ext cx="5474520" cy="322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server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572000" y="93168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net.createServer([options], [connListener])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options: {</a:t>
            </a:r>
            <a:endParaRPr lang="ru-RU" sz="1400" b="0" strike="noStrike" spc="-1">
              <a:latin typeface="Arial"/>
            </a:endParaRPr>
          </a:p>
          <a:p>
            <a:pPr marL="1296000" lvl="2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allowHalfOpen: Boolean,</a:t>
            </a:r>
            <a:endParaRPr lang="ru-RU" sz="1400" b="0" strike="noStrike" spc="-1">
              <a:latin typeface="Arial"/>
            </a:endParaRPr>
          </a:p>
          <a:p>
            <a:pPr marL="1296000" lvl="2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pauseOnConnect: Boolean</a:t>
            </a:r>
            <a:endParaRPr lang="ru-RU" sz="1400" b="0" strike="noStrike" spc="-1">
              <a:latin typeface="Arial"/>
            </a:endParaRPr>
          </a:p>
          <a:p>
            <a:pPr marL="864000" lvl="1" indent="-321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connListener — Function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lang="ru-RU" sz="14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74960" y="932040"/>
            <a:ext cx="4216680" cy="2954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DDDDDD"/>
                </a:solidFill>
                <a:latin typeface="DejaVu Sans Mono"/>
                <a:ea typeface="DejaVu Sans Mono"/>
              </a:rPr>
              <a:t>1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DejaVu Sans Mono"/>
                <a:ea typeface="DejaVu Sans"/>
              </a:rPr>
              <a:t>2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DejaVu Sans Mono"/>
                <a:ea typeface="DejaVu Sans"/>
              </a:rPr>
              <a:t>3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from client'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DDDDDD"/>
                </a:solidFill>
                <a:latin typeface="DejaVu Sans Mono"/>
                <a:ea typeface="DejaVu Sans Mono"/>
              </a:rPr>
              <a:t>4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'Hello! I am TCP server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5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6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setTimeout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(()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by!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\n\n\n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8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1000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9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10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11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12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14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144000" y="4032000"/>
            <a:ext cx="4173840" cy="22298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4752000" y="4032000"/>
            <a:ext cx="4173840" cy="22298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03"/>
          <p:cNvPicPr/>
          <p:nvPr/>
        </p:nvPicPr>
        <p:blipFill>
          <a:blip r:embed="rId3"/>
          <a:stretch/>
        </p:blipFill>
        <p:spPr>
          <a:xfrm>
            <a:off x="4824000" y="4104000"/>
            <a:ext cx="3035520" cy="1597320"/>
          </a:xfrm>
          <a:prstGeom prst="rect">
            <a:avLst/>
          </a:prstGeom>
          <a:ln>
            <a:noFill/>
          </a:ln>
        </p:spPr>
      </p:pic>
      <p:pic>
        <p:nvPicPr>
          <p:cNvPr id="305" name="Picture 304"/>
          <p:cNvPicPr/>
          <p:nvPr/>
        </p:nvPicPr>
        <p:blipFill>
          <a:blip r:embed="rId4"/>
          <a:stretch/>
        </p:blipFill>
        <p:spPr>
          <a:xfrm>
            <a:off x="216000" y="4090680"/>
            <a:ext cx="3797280" cy="188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9f22d39f71332d389bc226294734d53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214941a0845ea3b35848add69d9baa7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2138</fldTrainingId>
    <fldTrainingName xmlns="8f17bd39-e2a2-416d-8579-9c5cbdeee658">Asynchronous Network API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DOCID-2090759719-589</_dlc_DocId>
    <_dlc_DocIdUrl xmlns="8f17bd39-e2a2-416d-8579-9c5cbdeee658">
      <Url>https://epam.sharepoint.com/sites/CDP/front-enddevelopment/_layouts/15/DocIdRedir.aspx?ID=DOCID-2090759719-589</Url>
      <Description>DOCID-2090759719-589</Description>
    </_dlc_DocIdUrl>
  </documentManagement>
</p:properties>
</file>

<file path=customXml/itemProps1.xml><?xml version="1.0" encoding="utf-8"?>
<ds:datastoreItem xmlns:ds="http://schemas.openxmlformats.org/officeDocument/2006/customXml" ds:itemID="{BBF298E7-31E4-44C1-8829-5121D489DAF6}"/>
</file>

<file path=customXml/itemProps2.xml><?xml version="1.0" encoding="utf-8"?>
<ds:datastoreItem xmlns:ds="http://schemas.openxmlformats.org/officeDocument/2006/customXml" ds:itemID="{D24E8801-64D3-464C-95CF-A204ABEAB827}"/>
</file>

<file path=customXml/itemProps3.xml><?xml version="1.0" encoding="utf-8"?>
<ds:datastoreItem xmlns:ds="http://schemas.openxmlformats.org/officeDocument/2006/customXml" ds:itemID="{E2CC023B-17E1-451B-A73C-D4C3EA5E2AE7}"/>
</file>

<file path=customXml/itemProps4.xml><?xml version="1.0" encoding="utf-8"?>
<ds:datastoreItem xmlns:ds="http://schemas.openxmlformats.org/officeDocument/2006/customXml" ds:itemID="{C0E0E66E-7C96-4DB5-A5ED-7642626CA5F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35697</TotalTime>
  <Words>673</Words>
  <Application>Microsoft Office PowerPoint</Application>
  <PresentationFormat>On-screen Show (4:3)</PresentationFormat>
  <Paragraphs>142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Arial Black</vt:lpstr>
      <vt:lpstr>Courier New</vt:lpstr>
      <vt:lpstr>DejaVu Sans</vt:lpstr>
      <vt:lpstr>DejaVu Sans Mono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Network API_Presentation_Denis Vlassenko</dc:title>
  <dc:subject/>
  <dc:creator>orgmarketingbrandbaselineteam@epam.com</dc:creator>
  <dc:description/>
  <cp:lastModifiedBy>Vadym Naboikin</cp:lastModifiedBy>
  <cp:revision>1144</cp:revision>
  <cp:lastPrinted>2014-07-09T13:30:36Z</cp:lastPrinted>
  <dcterms:created xsi:type="dcterms:W3CDTF">2014-07-08T13:27:24Z</dcterms:created>
  <dcterms:modified xsi:type="dcterms:W3CDTF">2017-10-09T05:23:54Z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0x0101000E01140B2D7CB74DA3EAC98E69956473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fldLanguagesOfEvent">
    <vt:lpwstr>7;#ENG|da095e14-b5d3-4c64-bd53-2e71ac03c15d;#8;#RUS|00de05cc-11d3-4dba-84f7-e6aab076d0bb</vt:lpwstr>
  </property>
  <property fmtid="{D5CDD505-2E9C-101B-9397-08002B2CF9AE}" pid="15" name="fldCategoriesOfEvent">
    <vt:lpwstr>21;#Front - End Development|4712f462-3d40-4da7-892a-dbf356bc8322</vt:lpwstr>
  </property>
  <property fmtid="{D5CDD505-2E9C-101B-9397-08002B2CF9AE}" pid="16" name="_dlc_DocIdItemGuid">
    <vt:lpwstr>c991076d-1669-4629-9fc8-776283b1b96e</vt:lpwstr>
  </property>
</Properties>
</file>