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3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EDDB7E-7468-4A8D-815E-21A078288180}">
  <a:tblStyle styleId="{03EDDB7E-7468-4A8D-815E-21A0782881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47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48" Type="http://schemas.openxmlformats.org/officeDocument/2006/relationships/customXml" Target="../customXml/item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b3f514d1_0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5b3f514d1_0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5b3f514d1_0_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5b3f514d1_0_5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70afc9ad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70afc9ad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70afc9ad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70afc9ad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b7a1d98c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b7a1d98c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70a7ff8d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70a7ff8d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0a7ff8d9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70a7ff8d9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5b3f514d1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5b3f514d1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5b3f514d1_0_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5b3f514d1_0_6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70afc9ad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70afc9ad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b3f514d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b3f514d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b7a1d98c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b7a1d98c6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5b3f514d1_0_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5b3f514d1_0_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70a7ff8d9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70a7ff8d9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afebd571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afebd571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afebd571b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afebd571b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70a7ff8d9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70a7ff8d9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afebd571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afebd571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afebd571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afebd571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70a7ff8d9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70a7ff8d9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5b3f514d1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5b3f514d1_0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b3f514d1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b3f514d1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70a7ff8d9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70a7ff8d9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70a7ff8d9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70a7ff8d9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b7a1d98c6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b7a1d98c6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b7a1d98c6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b7a1d98c6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b7a1d98c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b7a1d98c6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70a7ff8d9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70a7ff8d9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70a7ff8d9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70a7ff8d9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5b3f514d1_0_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5b3f514d1_0_5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5b3f514d1_0_4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5b3f514d1_0_4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b3f514d1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5b3f514d1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5b3f514d1_0_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5b3f514d1_0_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5b3f514d1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5b3f514d1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5b3f514d1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5b3f514d1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b3f514d1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b3f514d1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b7a1d98c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b7a1d98c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oyent.com/node-js/production/design/error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http2.github.io/http2-spec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edium.com/the-node-js-collection/node-js-can-http-2-push-b491894e1bb1" TargetMode="External"/><Relationship Id="rId5" Type="http://schemas.openxmlformats.org/officeDocument/2006/relationships/hyperlink" Target="https://http2.github.io/faq" TargetMode="External"/><Relationship Id="rId4" Type="http://schemas.openxmlformats.org/officeDocument/2006/relationships/hyperlink" Target="https://nodejs.org/api/http2.html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6455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hyperlink" Target="https://stackoverflow.com/a/16393046" TargetMode="External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Handling HTTP and WebSocket Protocol</a:t>
            </a:r>
            <a:endParaRPr sz="36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Mykhailo Miroshnikov</a:t>
            </a: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http.Server</a:t>
            </a:r>
            <a:r>
              <a:rPr lang="en"/>
              <a:t> as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EventEmitter</a:t>
            </a:r>
            <a:endParaRPr/>
          </a:p>
        </p:txBody>
      </p:sp>
      <p:graphicFrame>
        <p:nvGraphicFramePr>
          <p:cNvPr id="118" name="Google Shape;118;p22"/>
          <p:cNvGraphicFramePr/>
          <p:nvPr/>
        </p:nvGraphicFramePr>
        <p:xfrm>
          <a:off x="311700" y="122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{03EDDB7E-7468-4A8D-815E-21A078288180}</a:tableStyleId>
              </a:tblPr>
              <a:tblGrid>
                <a:gridCol w="284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Event</a:t>
                      </a:r>
                      <a:endParaRPr sz="1200"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Emitted when...</a:t>
                      </a:r>
                      <a:endParaRPr sz="1200"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Useful when...</a:t>
                      </a:r>
                      <a:endParaRPr sz="1200"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“checkContinue”</a:t>
                      </a:r>
                      <a:endParaRPr sz="1200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Expect: 100-continue</a:t>
                      </a:r>
                      <a:r>
                        <a:rPr lang="en" sz="1200">
                          <a:solidFill>
                            <a:srgbClr val="B7B7B7"/>
                          </a:solidFill>
                        </a:rPr>
                        <a:t> header is received</a:t>
                      </a:r>
                      <a:endParaRPr sz="1200">
                        <a:solidFill>
                          <a:srgbClr val="B7B7B7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</a:rPr>
                        <a:t>Need to validate before receiving the body</a:t>
                      </a:r>
                      <a:endParaRPr sz="1200">
                        <a:solidFill>
                          <a:srgbClr val="B7B7B7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“checkExpectation”</a:t>
                      </a:r>
                      <a:endParaRPr sz="1200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Expect</a:t>
                      </a:r>
                      <a:r>
                        <a:rPr lang="en" sz="1200">
                          <a:solidFill>
                            <a:srgbClr val="B7B7B7"/>
                          </a:solidFill>
                        </a:rPr>
                        <a:t> header is received (but not </a:t>
                      </a:r>
                      <a:r>
                        <a:rPr lang="en" sz="1200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100-continue</a:t>
                      </a:r>
                      <a:r>
                        <a:rPr lang="en" sz="1200">
                          <a:solidFill>
                            <a:srgbClr val="B7B7B7"/>
                          </a:solidFill>
                        </a:rPr>
                        <a:t>)</a:t>
                      </a:r>
                      <a:endParaRPr sz="1200">
                        <a:solidFill>
                          <a:srgbClr val="B7B7B7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</a:rPr>
                        <a:t>…never?</a:t>
                      </a:r>
                      <a:endParaRPr sz="1200">
                        <a:solidFill>
                          <a:srgbClr val="B7B7B7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“clientError”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Client connection emits </a:t>
                      </a: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error</a:t>
                      </a:r>
                      <a:r>
                        <a:rPr lang="en" sz="1200"/>
                        <a:t> event</a:t>
                      </a:r>
                      <a:endParaRPr sz="1200"/>
                    </a:p>
                  </a:txBody>
                  <a:tcPr marL="91425" marR="91425" marT="91425" marB="91425"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Need to override default </a:t>
                      </a: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400 Bad Request</a:t>
                      </a:r>
                      <a:r>
                        <a:rPr lang="en" sz="1200"/>
                        <a:t> response</a:t>
                      </a:r>
                      <a:endParaRPr sz="1200"/>
                    </a:p>
                  </a:txBody>
                  <a:tcPr marL="91425" marR="91425" marT="91425" marB="91425"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“close”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Server closes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Need to clean up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CCC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“connect”</a:t>
                      </a:r>
                      <a:endParaRPr sz="1200">
                        <a:solidFill>
                          <a:srgbClr val="CCCC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CCCCC"/>
                          </a:solidFill>
                        </a:rPr>
                        <a:t>Client requests </a:t>
                      </a:r>
                      <a:r>
                        <a:rPr lang="en" sz="1200">
                          <a:solidFill>
                            <a:srgbClr val="CCCC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CONNECT</a:t>
                      </a:r>
                      <a:r>
                        <a:rPr lang="en" sz="1200">
                          <a:solidFill>
                            <a:srgbClr val="CCCCCC"/>
                          </a:solidFill>
                        </a:rPr>
                        <a:t> method</a:t>
                      </a:r>
                      <a:endParaRPr sz="1200">
                        <a:solidFill>
                          <a:srgbClr val="CCCCCC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CCCCC"/>
                          </a:solidFill>
                        </a:rPr>
                        <a:t>Need to handle </a:t>
                      </a:r>
                      <a:r>
                        <a:rPr lang="en" sz="1200">
                          <a:solidFill>
                            <a:srgbClr val="CCCC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CONNECT</a:t>
                      </a:r>
                      <a:r>
                        <a:rPr lang="en" sz="1200">
                          <a:solidFill>
                            <a:srgbClr val="CCCCCC"/>
                          </a:solidFill>
                        </a:rPr>
                        <a:t> method, otherwise will close connection</a:t>
                      </a:r>
                      <a:endParaRPr sz="1200">
                        <a:solidFill>
                          <a:srgbClr val="CCCCCC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CCC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“connection”</a:t>
                      </a:r>
                      <a:endParaRPr sz="1200">
                        <a:solidFill>
                          <a:srgbClr val="CCCC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CCCCC"/>
                          </a:solidFill>
                        </a:rPr>
                        <a:t>TCP stream is established</a:t>
                      </a:r>
                      <a:endParaRPr sz="1200">
                        <a:solidFill>
                          <a:srgbClr val="CCCCCC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CCCCC"/>
                          </a:solidFill>
                        </a:rPr>
                        <a:t>…never</a:t>
                      </a:r>
                      <a:endParaRPr sz="1200">
                        <a:solidFill>
                          <a:srgbClr val="CCCCCC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7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“upgrade”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Upgrade</a:t>
                      </a:r>
                      <a:r>
                        <a:rPr lang="en" sz="1200"/>
                        <a:t> header is received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Need to switch protocols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World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 rotWithShape="1">
          <a:blip r:embed="rId3">
            <a:alphaModFix/>
          </a:blip>
          <a:srcRect l="-4070" r="4069" b="26237"/>
          <a:stretch/>
        </p:blipFill>
        <p:spPr>
          <a:xfrm>
            <a:off x="4721275" y="2103702"/>
            <a:ext cx="3120676" cy="285939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 txBox="1"/>
          <p:nvPr/>
        </p:nvSpPr>
        <p:spPr>
          <a:xfrm>
            <a:off x="5181875" y="1114050"/>
            <a:ext cx="3650400" cy="1110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new http.Server([requestHandler])</a:t>
            </a:r>
            <a:b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	  </a:t>
            </a:r>
            <a:r>
              <a:rPr lang="en" sz="12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endParaRPr sz="12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http.createServer([requestHandler]);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endParaRPr sz="12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server.on(‘request’, requestHandler);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00" y="976800"/>
            <a:ext cx="5230998" cy="302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from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n"/>
              <a:t> contains lots of data.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Being a data stream, request body</a:t>
            </a:r>
            <a:br>
              <a:rPr lang="en"/>
            </a:br>
            <a:r>
              <a:rPr lang="en" b="1"/>
              <a:t>is not</a:t>
            </a:r>
            <a:r>
              <a:rPr lang="en"/>
              <a:t> one of it’s fields.</a:t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1113" y="1201550"/>
            <a:ext cx="3850387" cy="36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from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" name="Google Shape;139;p25"/>
          <p:cNvSpPr txBox="1">
            <a:spLocks noGrp="1"/>
          </p:cNvSpPr>
          <p:nvPr>
            <p:ph type="body" idx="1"/>
          </p:nvPr>
        </p:nvSpPr>
        <p:spPr>
          <a:xfrm>
            <a:off x="338675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Reading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09900"/>
            <a:ext cx="4799700" cy="327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5"/>
          <p:cNvSpPr txBox="1"/>
          <p:nvPr/>
        </p:nvSpPr>
        <p:spPr>
          <a:xfrm>
            <a:off x="4752525" y="1759200"/>
            <a:ext cx="4224900" cy="28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n" sz="1800">
                <a:solidFill>
                  <a:schemeClr val="dk2"/>
                </a:solidFill>
              </a:rPr>
              <a:t> is a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Readable</a:t>
            </a:r>
            <a:r>
              <a:rPr lang="en" sz="1800">
                <a:solidFill>
                  <a:schemeClr val="dk2"/>
                </a:solidFill>
              </a:rPr>
              <a:t> stream.</a:t>
            </a:r>
            <a:br>
              <a:rPr lang="en" sz="1800">
                <a:solidFill>
                  <a:schemeClr val="dk2"/>
                </a:solidFill>
              </a:rPr>
            </a:b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In order to process request body, use its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data </a:t>
            </a:r>
            <a:r>
              <a:rPr lang="en" sz="1800">
                <a:solidFill>
                  <a:schemeClr val="dk2"/>
                </a:solidFill>
              </a:rPr>
              <a:t>and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end </a:t>
            </a:r>
            <a:r>
              <a:rPr lang="en" sz="1800">
                <a:solidFill>
                  <a:schemeClr val="dk2"/>
                </a:solidFill>
              </a:rPr>
              <a:t>events, as well as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pipe()</a:t>
            </a:r>
            <a:r>
              <a:rPr lang="en" sz="1800">
                <a:solidFill>
                  <a:schemeClr val="dk2"/>
                </a:solidFill>
              </a:rPr>
              <a:t> method in order to output data to a writable stream: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req.pipe(fs.createWriteStream(‘data.txt’))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from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7" name="Google Shape;147;p26"/>
          <p:cNvSpPr txBox="1">
            <a:spLocks noGrp="1"/>
          </p:cNvSpPr>
          <p:nvPr>
            <p:ph type="body" idx="1"/>
          </p:nvPr>
        </p:nvSpPr>
        <p:spPr>
          <a:xfrm>
            <a:off x="1934375" y="26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"/>
              <a:t>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method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12225"/>
            <a:ext cx="5257699" cy="294707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6"/>
          <p:cNvSpPr txBox="1"/>
          <p:nvPr/>
        </p:nvSpPr>
        <p:spPr>
          <a:xfrm>
            <a:off x="4982800" y="2631475"/>
            <a:ext cx="40626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curl localhost:3000/hello-world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Reading from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require(‘querystring’)</a:t>
            </a:r>
            <a:r>
              <a:rPr lang="en"/>
              <a:t>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require(‘url’)</a:t>
            </a:r>
            <a:r>
              <a:rPr lang="en"/>
              <a:t> to parse query string params.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64775"/>
            <a:ext cx="5300901" cy="361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7"/>
          <p:cNvSpPr txBox="1"/>
          <p:nvPr/>
        </p:nvSpPr>
        <p:spPr>
          <a:xfrm>
            <a:off x="5027525" y="2073775"/>
            <a:ext cx="41166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Parse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req.url</a:t>
            </a:r>
            <a:r>
              <a:rPr lang="en" sz="1800">
                <a:solidFill>
                  <a:schemeClr val="dk2"/>
                </a:solidFill>
              </a:rPr>
              <a:t> and extract query string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Parse query string and extract params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endParaRPr/>
          </a:p>
        </p:txBody>
      </p:sp>
      <p:sp>
        <p:nvSpPr>
          <p:cNvPr id="163" name="Google Shape;163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lang="en"/>
              <a:t> is 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Writable</a:t>
            </a:r>
            <a:r>
              <a:rPr lang="en"/>
              <a:t> stream</a:t>
            </a:r>
            <a:endParaRPr/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75" y="2163500"/>
            <a:ext cx="4065751" cy="2294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8663" y="2136524"/>
            <a:ext cx="4488031" cy="2294476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8"/>
          <p:cNvSpPr txBox="1"/>
          <p:nvPr/>
        </p:nvSpPr>
        <p:spPr>
          <a:xfrm>
            <a:off x="422950" y="1678125"/>
            <a:ext cx="3383400" cy="458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Echo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7" name="Google Shape;167;p28"/>
          <p:cNvSpPr txBox="1"/>
          <p:nvPr/>
        </p:nvSpPr>
        <p:spPr>
          <a:xfrm>
            <a:off x="4839863" y="1678125"/>
            <a:ext cx="3765600" cy="458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</a:t>
            </a:r>
            <a:endParaRPr/>
          </a:p>
        </p:txBody>
      </p:sp>
      <p:sp>
        <p:nvSpPr>
          <p:cNvPr id="168" name="Google Shape;168;p28"/>
          <p:cNvSpPr txBox="1"/>
          <p:nvPr/>
        </p:nvSpPr>
        <p:spPr>
          <a:xfrm>
            <a:off x="4829700" y="1152475"/>
            <a:ext cx="39294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write() end() pipe()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4" name="Google Shape;174;p29"/>
          <p:cNvSpPr txBox="1"/>
          <p:nvPr/>
        </p:nvSpPr>
        <p:spPr>
          <a:xfrm>
            <a:off x="311700" y="1266100"/>
            <a:ext cx="68190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Make sure to write headers before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response.write()</a:t>
            </a:r>
            <a:r>
              <a:rPr lang="en" sz="1800">
                <a:solidFill>
                  <a:schemeClr val="dk2"/>
                </a:solidFill>
              </a:rPr>
              <a:t> is called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77450"/>
            <a:ext cx="4481423" cy="346604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9"/>
          <p:cNvSpPr txBox="1"/>
          <p:nvPr/>
        </p:nvSpPr>
        <p:spPr>
          <a:xfrm>
            <a:off x="4481800" y="2510350"/>
            <a:ext cx="4863900" cy="16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res.statusCode + res.setHeader()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===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res.writeHead()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Server</a:t>
            </a:r>
            <a:endParaRPr/>
          </a:p>
        </p:txBody>
      </p:sp>
      <p:sp>
        <p:nvSpPr>
          <p:cNvPr id="182" name="Google Shape;182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Static server is aimed for serving static resources - i.e. files.</a:t>
            </a:r>
            <a:endParaRPr/>
          </a:p>
        </p:txBody>
      </p:sp>
      <p:sp>
        <p:nvSpPr>
          <p:cNvPr id="183" name="Google Shape;183;p30"/>
          <p:cNvSpPr txBox="1"/>
          <p:nvPr/>
        </p:nvSpPr>
        <p:spPr>
          <a:xfrm>
            <a:off x="4741050" y="1732700"/>
            <a:ext cx="46896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</a:rPr>
              <a:t>Problem:</a:t>
            </a:r>
            <a:r>
              <a:rPr lang="en" sz="1800">
                <a:solidFill>
                  <a:schemeClr val="dk2"/>
                </a:solidFill>
              </a:rPr>
              <a:t> huge memory consumption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</a:rPr>
              <a:t>Solution:</a:t>
            </a:r>
            <a:r>
              <a:rPr lang="en" sz="1800">
                <a:solidFill>
                  <a:schemeClr val="dk2"/>
                </a:solidFill>
              </a:rPr>
              <a:t> streaming files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84" name="Google Shape;1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" y="1555325"/>
            <a:ext cx="4524674" cy="349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0"/>
          <p:cNvSpPr txBox="1"/>
          <p:nvPr/>
        </p:nvSpPr>
        <p:spPr>
          <a:xfrm>
            <a:off x="4836525" y="3990525"/>
            <a:ext cx="3165300" cy="829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could be a disaster for large files, but it’s still 10000% better than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fs.readFileSync()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86" name="Google Shape;186;p30"/>
          <p:cNvCxnSpPr>
            <a:stCxn id="185" idx="1"/>
          </p:cNvCxnSpPr>
          <p:nvPr/>
        </p:nvCxnSpPr>
        <p:spPr>
          <a:xfrm rot="10800000">
            <a:off x="2176125" y="3460575"/>
            <a:ext cx="2660400" cy="94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Server on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Stream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92" name="Google Shape;19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25" y="1542738"/>
            <a:ext cx="4353350" cy="3778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8250" y="1542400"/>
            <a:ext cx="4353352" cy="378527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1"/>
          <p:cNvSpPr txBox="1"/>
          <p:nvPr/>
        </p:nvSpPr>
        <p:spPr>
          <a:xfrm>
            <a:off x="311700" y="1180150"/>
            <a:ext cx="35610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</a:rPr>
              <a:t>Good</a:t>
            </a:r>
            <a:endParaRPr sz="1800" b="1">
              <a:solidFill>
                <a:schemeClr val="dk2"/>
              </a:solidFill>
            </a:endParaRPr>
          </a:p>
        </p:txBody>
      </p:sp>
      <p:sp>
        <p:nvSpPr>
          <p:cNvPr id="195" name="Google Shape;195;p31"/>
          <p:cNvSpPr txBox="1"/>
          <p:nvPr/>
        </p:nvSpPr>
        <p:spPr>
          <a:xfrm>
            <a:off x="4883838" y="1180150"/>
            <a:ext cx="35610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</a:rPr>
              <a:t>Better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000">
                <a:solidFill>
                  <a:schemeClr val="dk2"/>
                </a:solidFill>
              </a:rPr>
              <a:t>(remember to add Content-Type header!)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HTTP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require(‘http’)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Server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Request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Response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Static Server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Methods, Status Codes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Error handling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Client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HTTPS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HTTP/2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WebSocket Protocol</a:t>
            </a:r>
            <a:endParaRPr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Server: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Content-Type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1" name="Google Shape;201;p32"/>
          <p:cNvSpPr txBox="1"/>
          <p:nvPr/>
        </p:nvSpPr>
        <p:spPr>
          <a:xfrm>
            <a:off x="311700" y="1180150"/>
            <a:ext cx="7690200" cy="3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 order to set proper mime-types, use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npm i mime</a:t>
            </a:r>
            <a:r>
              <a:rPr lang="en" sz="1800">
                <a:solidFill>
                  <a:schemeClr val="dk2"/>
                </a:solidFill>
              </a:rPr>
              <a:t> package.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02" name="Google Shape;2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00250"/>
            <a:ext cx="61722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Handling in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Request Response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8" name="Google Shape;208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56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unhandled, errors will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lang="en"/>
              <a:t> and down your server.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Handle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en"/>
              <a:t> event for both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en"/>
              <a:t>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Marvelous error handling guide: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</p:txBody>
      </p:sp>
      <p:pic>
        <p:nvPicPr>
          <p:cNvPr id="209" name="Google Shape;20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5900" y="1047050"/>
            <a:ext cx="4468876" cy="34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Client</a:t>
            </a:r>
            <a:endParaRPr/>
          </a:p>
        </p:txBody>
      </p:sp>
      <p:sp>
        <p:nvSpPr>
          <p:cNvPr id="215" name="Google Shape;215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http.request()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16" name="Google Shape;21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00" y="1500775"/>
            <a:ext cx="4198450" cy="386102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4"/>
          <p:cNvSpPr txBox="1"/>
          <p:nvPr/>
        </p:nvSpPr>
        <p:spPr>
          <a:xfrm>
            <a:off x="4379475" y="1637200"/>
            <a:ext cx="3929400" cy="32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n" sz="1800">
                <a:solidFill>
                  <a:schemeClr val="dk2"/>
                </a:solidFill>
              </a:rPr>
              <a:t> is a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Writable</a:t>
            </a:r>
            <a:r>
              <a:rPr lang="en" sz="1800">
                <a:solidFill>
                  <a:schemeClr val="dk2"/>
                </a:solidFill>
              </a:rPr>
              <a:t> stream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lang="en" sz="1800">
                <a:solidFill>
                  <a:schemeClr val="dk2"/>
                </a:solidFill>
              </a:rPr>
              <a:t> is a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Readable</a:t>
            </a:r>
            <a:r>
              <a:rPr lang="en" sz="1800">
                <a:solidFill>
                  <a:schemeClr val="dk2"/>
                </a:solidFill>
              </a:rPr>
              <a:t> stream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use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http.get()</a:t>
            </a:r>
            <a:r>
              <a:rPr lang="en" sz="1800">
                <a:solidFill>
                  <a:schemeClr val="dk2"/>
                </a:solidFill>
              </a:rPr>
              <a:t> as a shortcut for GET requests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 b="1">
                <a:solidFill>
                  <a:schemeClr val="dk2"/>
                </a:solidFill>
              </a:rPr>
              <a:t>DO NOT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request()</a:t>
            </a:r>
            <a:r>
              <a:rPr lang="en" sz="1800">
                <a:solidFill>
                  <a:schemeClr val="dk2"/>
                </a:solidFill>
              </a:rPr>
              <a:t> endpoints set up on the same node.js process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 SSL Certificate</a:t>
            </a:r>
            <a:endParaRPr/>
          </a:p>
        </p:txBody>
      </p:sp>
      <p:sp>
        <p:nvSpPr>
          <p:cNvPr id="223" name="Google Shape;223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 CSR (certificate signing request) and private key:</a:t>
            </a:r>
            <a:br>
              <a:rPr lang="en"/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openssl req -new -newkey rsa:2048 -nodes -out mydomain.csr -keyout private.key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THEN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 CSR to generate your SSL Certificates (primary and intermediate) from issuing authority.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THEN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Run your HTTPS NodeJS server. </a:t>
            </a:r>
            <a:r>
              <a:rPr lang="en" sz="1400"/>
              <a:t>(and remember to redirect HTTP traffic to your HTTPS server)</a:t>
            </a:r>
            <a:endParaRPr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require(‘https’)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9" name="Google Shape;229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Running HTTPS Server:</a:t>
            </a:r>
            <a:endParaRPr/>
          </a:p>
        </p:txBody>
      </p:sp>
      <p:pic>
        <p:nvPicPr>
          <p:cNvPr id="230" name="Google Shape;23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338" y="1720813"/>
            <a:ext cx="5514975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HTTP/2</a:t>
            </a:r>
            <a:endParaRPr/>
          </a:p>
        </p:txBody>
      </p:sp>
      <p:sp>
        <p:nvSpPr>
          <p:cNvPr id="236" name="Google Shape;236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45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Motivation:</a:t>
            </a:r>
            <a:endParaRPr sz="14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More efficient use of network resources and reduced perception of latency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1"/>
              <a:t>How?</a:t>
            </a:r>
            <a:endParaRPr sz="1400" b="1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Header field compression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Multiple concurrent exchanges on the same connection (multiplexing)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Allow servers to “push” responses proactively into client caches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Binary over textual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Single TCP connection</a:t>
            </a:r>
            <a:endParaRPr sz="1400"/>
          </a:p>
        </p:txBody>
      </p:sp>
      <p:pic>
        <p:nvPicPr>
          <p:cNvPr id="237" name="Google Shape;23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7650" y="1017725"/>
            <a:ext cx="3854660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HTTP/2 Server: Hello World</a:t>
            </a:r>
            <a:endParaRPr/>
          </a:p>
        </p:txBody>
      </p:sp>
      <p:pic>
        <p:nvPicPr>
          <p:cNvPr id="243" name="Google Shape;24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963" y="1515150"/>
            <a:ext cx="3931821" cy="23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7217" y="1515152"/>
            <a:ext cx="3931820" cy="2287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HTTP/2 Server: Push</a:t>
            </a:r>
            <a:endParaRPr/>
          </a:p>
        </p:txBody>
      </p:sp>
      <p:pic>
        <p:nvPicPr>
          <p:cNvPr id="250" name="Google Shape;250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1724300"/>
            <a:ext cx="5431774" cy="148495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9"/>
          <p:cNvSpPr txBox="1"/>
          <p:nvPr/>
        </p:nvSpPr>
        <p:spPr>
          <a:xfrm>
            <a:off x="316825" y="1193175"/>
            <a:ext cx="38829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 assets by creating new streams of data: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HTTP/2 Reading</a:t>
            </a:r>
            <a:endParaRPr/>
          </a:p>
        </p:txBody>
      </p:sp>
      <p:sp>
        <p:nvSpPr>
          <p:cNvPr id="257" name="Google Shape;257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Reading:</a:t>
            </a:r>
            <a:endParaRPr b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HTTP/2 Spec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https://http2.github.io/http2-spec/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Node API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https://nodejs.org/api/http2.html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HTTP/2 FAQ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https://http2.github.io/faq</a:t>
            </a:r>
            <a:r>
              <a:rPr lang="en"/>
              <a:t>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HTTP/2 </a:t>
            </a:r>
            <a:r>
              <a:rPr lang="en" u="sng">
                <a:solidFill>
                  <a:schemeClr val="hlink"/>
                </a:solidFill>
                <a:hlinkClick r:id="rId6"/>
              </a:rPr>
              <a:t>Guide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WebSocket Protocol</a:t>
            </a:r>
            <a:endParaRPr/>
          </a:p>
        </p:txBody>
      </p:sp>
      <p:sp>
        <p:nvSpPr>
          <p:cNvPr id="263" name="Google Shape;263;p41"/>
          <p:cNvSpPr txBox="1">
            <a:spLocks noGrp="1"/>
          </p:cNvSpPr>
          <p:nvPr>
            <p:ph type="body" idx="1"/>
          </p:nvPr>
        </p:nvSpPr>
        <p:spPr>
          <a:xfrm>
            <a:off x="311700" y="1944150"/>
            <a:ext cx="4597200" cy="26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WebSocket is a computer communications protocol, providing </a:t>
            </a:r>
            <a:r>
              <a:rPr lang="en" b="1"/>
              <a:t>full-duplex communication</a:t>
            </a:r>
            <a:r>
              <a:rPr lang="en"/>
              <a:t> channels over a single TCP connection.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Spec </a:t>
            </a:r>
            <a:r>
              <a:rPr lang="en" u="sng">
                <a:solidFill>
                  <a:schemeClr val="accent5"/>
                </a:solidFill>
                <a:hlinkClick r:id="rId3"/>
              </a:rPr>
              <a:t>https://tools.ietf.org/html/rfc6455</a:t>
            </a:r>
            <a:r>
              <a:rPr lang="en"/>
              <a:t> </a:t>
            </a:r>
            <a:endParaRPr/>
          </a:p>
        </p:txBody>
      </p:sp>
      <p:pic>
        <p:nvPicPr>
          <p:cNvPr id="264" name="Google Shape;26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0385" y="1152475"/>
            <a:ext cx="379191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3300" y="1266125"/>
            <a:ext cx="4798996" cy="27722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- Hypertext Transfer Protocol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300225"/>
            <a:ext cx="4571400" cy="34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Client</a:t>
            </a:r>
            <a:r>
              <a:rPr lang="en" sz="1400"/>
              <a:t> - requests via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Server</a:t>
            </a:r>
            <a:r>
              <a:rPr lang="en" sz="1400"/>
              <a:t> - responds via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n" sz="1400"/>
              <a:t> and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lang="en" sz="1400"/>
              <a:t> are almost identical in terms of structure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Client</a:t>
            </a:r>
            <a:r>
              <a:rPr lang="en" sz="1400"/>
              <a:t> initiates communication</a:t>
            </a:r>
            <a:endParaRPr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WebSocket Handshake</a:t>
            </a:r>
            <a:endParaRPr/>
          </a:p>
        </p:txBody>
      </p:sp>
      <p:sp>
        <p:nvSpPr>
          <p:cNvPr id="270" name="Google Shape;270;p42"/>
          <p:cNvSpPr txBox="1"/>
          <p:nvPr/>
        </p:nvSpPr>
        <p:spPr>
          <a:xfrm>
            <a:off x="311700" y="1152825"/>
            <a:ext cx="4115400" cy="24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Handshake Request from the Client: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GET /chat HTTP/1.1</a:t>
            </a:r>
            <a:b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: server.example.com</a:t>
            </a:r>
            <a:b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1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Upgrade</a:t>
            </a:r>
            <a:r>
              <a:rPr lang="en" sz="12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: websocket</a:t>
            </a:r>
            <a:b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Connection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: Upgrade</a:t>
            </a:r>
            <a:b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Sec-WebSocket-Key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: dGhlIHNhbXBsZSBub25jZQ==</a:t>
            </a:r>
            <a:b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Origin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: http://example.com</a:t>
            </a:r>
            <a:b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Sec-WebSocket-Protocol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: chat, superchat</a:t>
            </a:r>
            <a:b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Sec-WebSocket-Version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: 13</a:t>
            </a:r>
            <a:b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1" name="Google Shape;271;p42"/>
          <p:cNvSpPr txBox="1"/>
          <p:nvPr/>
        </p:nvSpPr>
        <p:spPr>
          <a:xfrm>
            <a:off x="4932025" y="1152825"/>
            <a:ext cx="3900600" cy="23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Handshake Response from the Server: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HTTP/1.1 101 Switching Protocols</a:t>
            </a:r>
            <a:b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1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Upgrade</a:t>
            </a:r>
            <a:r>
              <a:rPr lang="en" sz="12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: websocket</a:t>
            </a:r>
            <a:b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Connection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: Upgrade</a:t>
            </a:r>
            <a:b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Sec-WebSocket-Accept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: s3pPLMBiTxaQ9kYGzzhZRbK+xOo=</a:t>
            </a:r>
            <a:b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Sec-WebSocket-Protocol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: chat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2" name="Google Shape;272;p42"/>
          <p:cNvSpPr txBox="1"/>
          <p:nvPr/>
        </p:nvSpPr>
        <p:spPr>
          <a:xfrm>
            <a:off x="311700" y="3784825"/>
            <a:ext cx="79494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When handshake is complete, </a:t>
            </a:r>
            <a:r>
              <a:rPr lang="en" sz="1800" b="1">
                <a:solidFill>
                  <a:schemeClr val="dk2"/>
                </a:solidFill>
              </a:rPr>
              <a:t>data transfer part</a:t>
            </a:r>
            <a:r>
              <a:rPr lang="en" sz="1800">
                <a:solidFill>
                  <a:schemeClr val="dk2"/>
                </a:solidFill>
              </a:rPr>
              <a:t> starts (UTF8 or Binary)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WebSocket Libraries</a:t>
            </a:r>
            <a:endParaRPr/>
          </a:p>
        </p:txBody>
      </p:sp>
      <p:graphicFrame>
        <p:nvGraphicFramePr>
          <p:cNvPr id="278" name="Google Shape;278;p43"/>
          <p:cNvGraphicFramePr/>
          <p:nvPr/>
        </p:nvGraphicFramePr>
        <p:xfrm>
          <a:off x="44385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{03EDDB7E-7468-4A8D-815E-21A078288180}</a:tableStyleId>
              </a:tblPr>
              <a:tblGrid>
                <a:gridCol w="186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0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7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Library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Comments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Stars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ws</a:t>
                      </a:r>
                      <a:endParaRPr b="1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One of the fastest WebSocket server and client for Node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websocket-node</a:t>
                      </a:r>
                      <a:endParaRPr b="1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WebSocket server and client for Node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socket.io</a:t>
                      </a:r>
                      <a:endParaRPr b="1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WebSocket server and client for Node + client for browsers + channels + fallbacks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sockjs</a:t>
                      </a:r>
                      <a:endParaRPr b="1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WebSocket server and client for Node and others + client for browsers + fallbacks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faye</a:t>
                      </a:r>
                      <a:endParaRPr b="1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WebSocket server and client for Node and others + client for browsers + fallbacks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And many others: </a:t>
                      </a:r>
                      <a:r>
                        <a:rPr lang="en" u="sng">
                          <a:solidFill>
                            <a:schemeClr val="hlink"/>
                          </a:solidFill>
                          <a:hlinkClick r:id="rId3"/>
                        </a:rPr>
                        <a:t>link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79" name="Google Shape;27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9225" y="1835822"/>
            <a:ext cx="1192775" cy="290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88300" y="2245451"/>
            <a:ext cx="1192775" cy="305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04200" y="2613586"/>
            <a:ext cx="1192775" cy="264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03275" y="3269911"/>
            <a:ext cx="1162825" cy="283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4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88300" y="3514373"/>
            <a:ext cx="1192775" cy="303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4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58287" y="3953125"/>
            <a:ext cx="1252814" cy="30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504209" y="2892787"/>
            <a:ext cx="1162816" cy="2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npm install ws: </a:t>
            </a:r>
            <a:r>
              <a:rPr lang="en"/>
              <a:t>Sending Text Data</a:t>
            </a:r>
            <a:endParaRPr/>
          </a:p>
        </p:txBody>
      </p:sp>
      <p:pic>
        <p:nvPicPr>
          <p:cNvPr id="291" name="Google Shape;29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06050"/>
            <a:ext cx="7212474" cy="197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npm install ws: </a:t>
            </a:r>
            <a:r>
              <a:rPr lang="en"/>
              <a:t>Simple Server</a:t>
            </a:r>
            <a:endParaRPr/>
          </a:p>
        </p:txBody>
      </p:sp>
      <p:pic>
        <p:nvPicPr>
          <p:cNvPr id="297" name="Google Shape;29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38650"/>
            <a:ext cx="7161751" cy="199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npm install ws: </a:t>
            </a:r>
            <a:r>
              <a:rPr lang="en"/>
              <a:t>Server Broadcast</a:t>
            </a:r>
            <a:endParaRPr/>
          </a:p>
        </p:txBody>
      </p:sp>
      <p:pic>
        <p:nvPicPr>
          <p:cNvPr id="303" name="Google Shape;303;p46"/>
          <p:cNvPicPr preferRelativeResize="0"/>
          <p:nvPr/>
        </p:nvPicPr>
        <p:blipFill rotWithShape="1">
          <a:blip r:embed="rId3">
            <a:alphaModFix/>
          </a:blip>
          <a:srcRect t="10889"/>
          <a:stretch/>
        </p:blipFill>
        <p:spPr>
          <a:xfrm>
            <a:off x="343800" y="1268450"/>
            <a:ext cx="6586050" cy="346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socket.io</a:t>
            </a:r>
            <a:r>
              <a:rPr lang="en"/>
              <a:t> Example</a:t>
            </a:r>
            <a:endParaRPr/>
          </a:p>
        </p:txBody>
      </p:sp>
      <p:sp>
        <p:nvSpPr>
          <p:cNvPr id="309" name="Google Shape;309;p47"/>
          <p:cNvSpPr txBox="1"/>
          <p:nvPr/>
        </p:nvSpPr>
        <p:spPr>
          <a:xfrm>
            <a:off x="311700" y="1152475"/>
            <a:ext cx="39294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Client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310" name="Google Shape;310;p47"/>
          <p:cNvSpPr txBox="1"/>
          <p:nvPr/>
        </p:nvSpPr>
        <p:spPr>
          <a:xfrm>
            <a:off x="4902900" y="1152475"/>
            <a:ext cx="39294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Server</a:t>
            </a:r>
            <a:endParaRPr b="1">
              <a:solidFill>
                <a:schemeClr val="dk2"/>
              </a:solidFill>
            </a:endParaRPr>
          </a:p>
        </p:txBody>
      </p:sp>
      <p:pic>
        <p:nvPicPr>
          <p:cNvPr id="311" name="Google Shape;31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85788"/>
            <a:ext cx="4802448" cy="2511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1586" y="1385800"/>
            <a:ext cx="4802414" cy="251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WebSocket Summary</a:t>
            </a:r>
            <a:endParaRPr/>
          </a:p>
        </p:txBody>
      </p:sp>
      <p:sp>
        <p:nvSpPr>
          <p:cNvPr id="318" name="Google Shape;318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WebSocket is a </a:t>
            </a:r>
            <a:r>
              <a:rPr lang="en" b="1"/>
              <a:t>bidirectional </a:t>
            </a:r>
            <a:r>
              <a:rPr lang="en"/>
              <a:t>communication protocol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various Server and Client implementations for JavaScript, but not all include browser implementation for Client.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textual and binary data can be sent over WebSocket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Connection can be closed from both - server and client - sides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5776" y="1587350"/>
            <a:ext cx="3672451" cy="2062226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9"/>
          <p:cNvSpPr txBox="1">
            <a:spLocks noGrp="1"/>
          </p:cNvSpPr>
          <p:nvPr>
            <p:ph type="title"/>
          </p:nvPr>
        </p:nvSpPr>
        <p:spPr>
          <a:xfrm>
            <a:off x="311700" y="806925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Request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41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Request-line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HTTP Method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URI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Protocol Version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Header Fields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Message-body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6125" y="1272237"/>
            <a:ext cx="4176999" cy="2599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Response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262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Status-line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Protocol Version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Status Code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Reason Phrase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Header Fields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Message-body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9779" y="1219725"/>
            <a:ext cx="4019500" cy="2604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require(‘http’) </a:t>
            </a:r>
            <a:r>
              <a:rPr lang="en"/>
              <a:t>Members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936600" y="2222100"/>
            <a:ext cx="3042600" cy="699300"/>
          </a:xfrm>
          <a:prstGeom prst="rect">
            <a:avLst/>
          </a:prstGeom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require(‘http’)</a:t>
            </a:r>
            <a:endParaRPr sz="2400"/>
          </a:p>
        </p:txBody>
      </p:sp>
      <p:sp>
        <p:nvSpPr>
          <p:cNvPr id="89" name="Google Shape;89;p18"/>
          <p:cNvSpPr txBox="1"/>
          <p:nvPr/>
        </p:nvSpPr>
        <p:spPr>
          <a:xfrm>
            <a:off x="5104175" y="1285800"/>
            <a:ext cx="2917800" cy="2544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Agent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ClientRequest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Server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createServer()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ServerResponse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IncomingMessage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METHODS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STATUS_CODES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get()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globalAgent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request()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0" name="Google Shape;90;p18"/>
          <p:cNvCxnSpPr>
            <a:stCxn id="88" idx="3"/>
            <a:endCxn id="89" idx="1"/>
          </p:cNvCxnSpPr>
          <p:nvPr/>
        </p:nvCxnSpPr>
        <p:spPr>
          <a:xfrm rot="10800000" flipH="1">
            <a:off x="3979200" y="2557950"/>
            <a:ext cx="1125000" cy="1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http.Server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http.createServer()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616725"/>
            <a:ext cx="8520600" cy="29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cornerstone feature of Node.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Minimum setup:</a:t>
            </a:r>
            <a:endParaRPr b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an instance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Server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Attach request handler to it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Make it listen on port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1675" y="1706700"/>
            <a:ext cx="4650627" cy="269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http.Server</a:t>
            </a:r>
            <a:r>
              <a:rPr lang="en"/>
              <a:t> as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EventEmitter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3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“request”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Emitted each time there is a request.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There can be multiple requests done over a single connection in case of Keep-Alive HTTP connection.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server.on(“request”, cb);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5800" y="1152475"/>
            <a:ext cx="4486500" cy="240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http.METHODS http.STATUS_CODES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 rotWithShape="1">
          <a:blip r:embed="rId3">
            <a:alphaModFix/>
          </a:blip>
          <a:srcRect t="657" b="33578"/>
          <a:stretch/>
        </p:blipFill>
        <p:spPr>
          <a:xfrm>
            <a:off x="1511825" y="1572325"/>
            <a:ext cx="2190550" cy="3382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2400" y="1542775"/>
            <a:ext cx="2190550" cy="312754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/>
        </p:nvSpPr>
        <p:spPr>
          <a:xfrm>
            <a:off x="311700" y="1068525"/>
            <a:ext cx="38829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a set of handy utility constants.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01140B2D7CB74DA3EAC98E69956473" ma:contentTypeVersion="6" ma:contentTypeDescription="Create a new document." ma:contentTypeScope="" ma:versionID="9f22d39f71332d389bc226294734d53c">
  <xsd:schema xmlns:xsd="http://www.w3.org/2001/XMLSchema" xmlns:xs="http://www.w3.org/2001/XMLSchema" xmlns:p="http://schemas.microsoft.com/office/2006/metadata/properties" xmlns:ns2="8f17bd39-e2a2-416d-8579-9c5cbdeee658" xmlns:ns3="cce3b1b3-a149-4752-a436-36be503cdc9b" targetNamespace="http://schemas.microsoft.com/office/2006/metadata/properties" ma:root="true" ma:fieldsID="214941a0845ea3b35848add69d9baa71" ns2:_="" ns3:_="">
    <xsd:import namespace="8f17bd39-e2a2-416d-8579-9c5cbdeee658"/>
    <xsd:import namespace="cce3b1b3-a149-4752-a436-36be503cdc9b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2:fldTrainingId"/>
                <xsd:element ref="ns2:fldTrainingName"/>
                <xsd:element ref="ns2:h0cdf1c629f14a8ba12ca7309df7db45" minOccurs="0"/>
                <xsd:element ref="ns2:TaxCatchAll" minOccurs="0"/>
                <xsd:element ref="ns2:TaxCatchAllLabel" minOccurs="0"/>
                <xsd:element ref="ns2:a53f1a9accc64fb8bee1c0a1a93d357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17bd39-e2a2-416d-8579-9c5cbdeee658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fldTrainingId" ma:index="13" ma:displayName="Training Id" ma:decimals="0" ma:description="" ma:indexed="true" ma:internalName="fldTrainingId">
      <xsd:simpleType>
        <xsd:restriction base="dms:Number"/>
      </xsd:simpleType>
    </xsd:element>
    <xsd:element name="fldTrainingName" ma:index="14" ma:displayName="Training Name" ma:description="" ma:internalName="fldTrainingName">
      <xsd:simpleType>
        <xsd:restriction base="dms:Text"/>
      </xsd:simpleType>
    </xsd:element>
    <xsd:element name="h0cdf1c629f14a8ba12ca7309df7db45" ma:index="15" ma:taxonomy="true" ma:internalName="h0cdf1c629f14a8ba12ca7309df7db45" ma:taxonomyFieldName="fldLanguagesOfEvent" ma:displayName="Language(s) of the training" ma:fieldId="{10cdf1c6-29f1-4a8b-a12c-a7309df7db45}" ma:taxonomyMulti="true" ma:sspId="debda6a7-6b37-4000-ac6c-4fd0a963898e" ma:termSetId="2835a39d-718b-4c4f-82f8-aaaecba84c7b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TaxCatchAll" ma:index="16" nillable="true" ma:displayName="Taxonomy Catch All Column" ma:description="" ma:hidden="true" ma:list="{d906786b-d8b0-472e-acd2-868b18cc578f}" ma:internalName="TaxCatchAll" ma:showField="CatchAllData" ma:web="8f17bd39-e2a2-416d-8579-9c5cbdeee6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7" nillable="true" ma:displayName="Taxonomy Catch All Column1" ma:description="" ma:hidden="true" ma:list="{d906786b-d8b0-472e-acd2-868b18cc578f}" ma:internalName="TaxCatchAllLabel" ma:readOnly="true" ma:showField="CatchAllDataLabel" ma:web="8f17bd39-e2a2-416d-8579-9c5cbdeee6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a53f1a9accc64fb8bee1c0a1a93d357e" ma:index="19" ma:taxonomy="true" ma:internalName="a53f1a9accc64fb8bee1c0a1a93d357e" ma:taxonomyFieldName="fldCategoriesOfEvent" ma:displayName="Category(s) of the training" ma:fieldId="{a53f1a9a-ccc6-4fb8-bee1-c0a1a93d357e}" ma:taxonomyMulti="true" ma:sspId="debda6a7-6b37-4000-ac6c-4fd0a963898e" ma:termSetId="8feda6fe-911b-4fdc-a141-93b681f1b32a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e3b1b3-a149-4752-a436-36be503cdc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53f1a9accc64fb8bee1c0a1a93d357e xmlns="8f17bd39-e2a2-416d-8579-9c5cbdeee658">
      <Terms xmlns="http://schemas.microsoft.com/office/infopath/2007/PartnerControls">
        <TermInfo xmlns="http://schemas.microsoft.com/office/infopath/2007/PartnerControls">
          <TermName xmlns="http://schemas.microsoft.com/office/infopath/2007/PartnerControls">Front - End Development</TermName>
          <TermId xmlns="http://schemas.microsoft.com/office/infopath/2007/PartnerControls">4712f462-3d40-4da7-892a-dbf356bc8322</TermId>
        </TermInfo>
      </Terms>
    </a53f1a9accc64fb8bee1c0a1a93d357e>
    <fldTrainingId xmlns="8f17bd39-e2a2-416d-8579-9c5cbdeee658">2162</fldTrainingId>
    <fldTrainingName xmlns="8f17bd39-e2a2-416d-8579-9c5cbdeee658">Handling HTTP, HTTPS and WebSocket Protocol</fldTrainingName>
    <TaxCatchAll xmlns="8f17bd39-e2a2-416d-8579-9c5cbdeee658">
      <Value>21</Value>
      <Value>8</Value>
      <Value>7</Value>
    </TaxCatchAll>
    <h0cdf1c629f14a8ba12ca7309df7db45 xmlns="8f17bd39-e2a2-416d-8579-9c5cbdeee658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</TermName>
          <TermId xmlns="http://schemas.microsoft.com/office/infopath/2007/PartnerControls">da095e14-b5d3-4c64-bd53-2e71ac03c15d</TermId>
        </TermInfo>
        <TermInfo xmlns="http://schemas.microsoft.com/office/infopath/2007/PartnerControls">
          <TermName xmlns="http://schemas.microsoft.com/office/infopath/2007/PartnerControls">RUS</TermName>
          <TermId xmlns="http://schemas.microsoft.com/office/infopath/2007/PartnerControls">00de05cc-11d3-4dba-84f7-e6aab076d0bb</TermId>
        </TermInfo>
      </Terms>
    </h0cdf1c629f14a8ba12ca7309df7db45>
    <_dlc_DocId xmlns="8f17bd39-e2a2-416d-8579-9c5cbdeee658">DOCID-2090759719-591</_dlc_DocId>
    <_dlc_DocIdUrl xmlns="8f17bd39-e2a2-416d-8579-9c5cbdeee658">
      <Url>https://epam.sharepoint.com/sites/CDP/front-enddevelopment/_layouts/15/DocIdRedir.aspx?ID=DOCID-2090759719-591</Url>
      <Description>DOCID-2090759719-591</Description>
    </_dlc_DocIdUrl>
  </documentManagement>
</p:properties>
</file>

<file path=customXml/itemProps1.xml><?xml version="1.0" encoding="utf-8"?>
<ds:datastoreItem xmlns:ds="http://schemas.openxmlformats.org/officeDocument/2006/customXml" ds:itemID="{1DA2B20E-81C0-493B-B740-1E8CB5402F7F}"/>
</file>

<file path=customXml/itemProps2.xml><?xml version="1.0" encoding="utf-8"?>
<ds:datastoreItem xmlns:ds="http://schemas.openxmlformats.org/officeDocument/2006/customXml" ds:itemID="{E778C0F7-D19E-496E-AEFE-6B20046CF656}"/>
</file>

<file path=customXml/itemProps3.xml><?xml version="1.0" encoding="utf-8"?>
<ds:datastoreItem xmlns:ds="http://schemas.openxmlformats.org/officeDocument/2006/customXml" ds:itemID="{784D3AA2-0225-4E71-8810-499FE0592984}"/>
</file>

<file path=customXml/itemProps4.xml><?xml version="1.0" encoding="utf-8"?>
<ds:datastoreItem xmlns:ds="http://schemas.openxmlformats.org/officeDocument/2006/customXml" ds:itemID="{9C3EC959-5AD6-4593-9B73-CB979CDFD09B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942</Words>
  <Application>Microsoft Office PowerPoint</Application>
  <PresentationFormat>On-screen Show (16:9)</PresentationFormat>
  <Paragraphs>206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Arial</vt:lpstr>
      <vt:lpstr>Courier New</vt:lpstr>
      <vt:lpstr>Simple Light</vt:lpstr>
      <vt:lpstr>Handling HTTP and WebSocket Protocol</vt:lpstr>
      <vt:lpstr>Agenda</vt:lpstr>
      <vt:lpstr>HTTP - Hypertext Transfer Protocol</vt:lpstr>
      <vt:lpstr>HTTP Request</vt:lpstr>
      <vt:lpstr>HTTP Response</vt:lpstr>
      <vt:lpstr>require(‘http’) Members</vt:lpstr>
      <vt:lpstr>http.Server http.createServer()</vt:lpstr>
      <vt:lpstr>http.Server as EventEmitter</vt:lpstr>
      <vt:lpstr>http.METHODS http.STATUS_CODES</vt:lpstr>
      <vt:lpstr>http.Server as EventEmitter</vt:lpstr>
      <vt:lpstr>Hello World</vt:lpstr>
      <vt:lpstr>Reading from Request</vt:lpstr>
      <vt:lpstr>Reading from Request</vt:lpstr>
      <vt:lpstr>Reading from Request</vt:lpstr>
      <vt:lpstr>Reading from Request </vt:lpstr>
      <vt:lpstr>Writing to Response</vt:lpstr>
      <vt:lpstr>Writing to Response</vt:lpstr>
      <vt:lpstr>Static Server</vt:lpstr>
      <vt:lpstr>Static Server on Stream</vt:lpstr>
      <vt:lpstr>Static Server: Content-Type</vt:lpstr>
      <vt:lpstr>Error Handling in Request Response</vt:lpstr>
      <vt:lpstr>HTTP Client</vt:lpstr>
      <vt:lpstr>HTTPS SSL Certificate</vt:lpstr>
      <vt:lpstr>require(‘https’)</vt:lpstr>
      <vt:lpstr>HTTP/2</vt:lpstr>
      <vt:lpstr>HTTP/2 Server: Hello World</vt:lpstr>
      <vt:lpstr>HTTP/2 Server: Push</vt:lpstr>
      <vt:lpstr>HTTP/2 Reading</vt:lpstr>
      <vt:lpstr>WebSocket Protocol</vt:lpstr>
      <vt:lpstr>WebSocket Handshake</vt:lpstr>
      <vt:lpstr>Existing WebSocket Libraries</vt:lpstr>
      <vt:lpstr>npm install ws: Sending Text Data</vt:lpstr>
      <vt:lpstr>npm install ws: Simple Server</vt:lpstr>
      <vt:lpstr>npm install ws: Server Broadcast</vt:lpstr>
      <vt:lpstr>socket.io Example</vt:lpstr>
      <vt:lpstr>WebSocket Summary</vt:lpstr>
      <vt:lpstr>Questions?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HTTP and WebSocket Protocol_Presentation_Mykhailo Miroshnikov</dc:title>
  <dc:creator>Illia Abashkin</dc:creator>
  <cp:lastModifiedBy>Illia Abashkin</cp:lastModifiedBy>
  <cp:revision>1</cp:revision>
  <dcterms:modified xsi:type="dcterms:W3CDTF">2019-01-29T12:44:49Z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0x0101000E01140B2D7CB74DA3EAC98E69956473</vt:lpwstr>
  </property>
  <property fmtid="{D5CDD505-2E9C-101B-9397-08002B2CF9AE}" pid="3" name="fldLanguagesOfEvent">
    <vt:lpwstr>7;#ENG|da095e14-b5d3-4c64-bd53-2e71ac03c15d;#8;#RUS|00de05cc-11d3-4dba-84f7-e6aab076d0bb</vt:lpwstr>
  </property>
  <property fmtid="{D5CDD505-2E9C-101B-9397-08002B2CF9AE}" pid="4" name="fldCategoriesOfEvent">
    <vt:lpwstr>21;#Front - End Development|4712f462-3d40-4da7-892a-dbf356bc8322</vt:lpwstr>
  </property>
  <property fmtid="{D5CDD505-2E9C-101B-9397-08002B2CF9AE}" pid="5" name="_dlc_DocIdItemGuid">
    <vt:lpwstr>eed97b6b-e1af-47e3-a0db-d857d359c98a</vt:lpwstr>
  </property>
</Properties>
</file>