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1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49"/>
  </p:notesMasterIdLst>
  <p:handoutMasterIdLst>
    <p:handoutMasterId r:id="rId50"/>
  </p:handoutMasterIdLst>
  <p:sldIdLst>
    <p:sldId id="607" r:id="rId6"/>
    <p:sldId id="539" r:id="rId7"/>
    <p:sldId id="522" r:id="rId8"/>
    <p:sldId id="518" r:id="rId9"/>
    <p:sldId id="593" r:id="rId10"/>
    <p:sldId id="590" r:id="rId11"/>
    <p:sldId id="613" r:id="rId12"/>
    <p:sldId id="591" r:id="rId13"/>
    <p:sldId id="602" r:id="rId14"/>
    <p:sldId id="536" r:id="rId15"/>
    <p:sldId id="540" r:id="rId16"/>
    <p:sldId id="538" r:id="rId17"/>
    <p:sldId id="537" r:id="rId18"/>
    <p:sldId id="542" r:id="rId19"/>
    <p:sldId id="541" r:id="rId20"/>
    <p:sldId id="600" r:id="rId21"/>
    <p:sldId id="599" r:id="rId22"/>
    <p:sldId id="543" r:id="rId23"/>
    <p:sldId id="544" r:id="rId24"/>
    <p:sldId id="601" r:id="rId25"/>
    <p:sldId id="545" r:id="rId26"/>
    <p:sldId id="546" r:id="rId27"/>
    <p:sldId id="614" r:id="rId28"/>
    <p:sldId id="548" r:id="rId29"/>
    <p:sldId id="549" r:id="rId30"/>
    <p:sldId id="550" r:id="rId31"/>
    <p:sldId id="551" r:id="rId32"/>
    <p:sldId id="567" r:id="rId33"/>
    <p:sldId id="598" r:id="rId34"/>
    <p:sldId id="553" r:id="rId35"/>
    <p:sldId id="552" r:id="rId36"/>
    <p:sldId id="554" r:id="rId37"/>
    <p:sldId id="555" r:id="rId38"/>
    <p:sldId id="609" r:id="rId39"/>
    <p:sldId id="556" r:id="rId40"/>
    <p:sldId id="610" r:id="rId41"/>
    <p:sldId id="603" r:id="rId42"/>
    <p:sldId id="605" r:id="rId43"/>
    <p:sldId id="604" r:id="rId44"/>
    <p:sldId id="611" r:id="rId45"/>
    <p:sldId id="612" r:id="rId46"/>
    <p:sldId id="566" r:id="rId47"/>
    <p:sldId id="606" r:id="rId48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A3C644"/>
    <a:srgbClr val="2FC2D9"/>
    <a:srgbClr val="464547"/>
    <a:srgbClr val="666666"/>
    <a:srgbClr val="B22746"/>
    <a:srgbClr val="E6E6E6"/>
    <a:srgbClr val="CCCCCC"/>
    <a:srgbClr val="999999"/>
    <a:srgbClr val="1A9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5" autoAdjust="0"/>
    <p:restoredTop sz="89214" autoAdjust="0"/>
  </p:normalViewPr>
  <p:slideViewPr>
    <p:cSldViewPr snapToGrid="0">
      <p:cViewPr varScale="1">
        <p:scale>
          <a:sx n="78" d="100"/>
          <a:sy n="78" d="100"/>
        </p:scale>
        <p:origin x="1392" y="54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customXml" Target="../customXml/item4.xml"/><Relationship Id="rId8" Type="http://schemas.openxmlformats.org/officeDocument/2006/relationships/slide" Target="slides/slide3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25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5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82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24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49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97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08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1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8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96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4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31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34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84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46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54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34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35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20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958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382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9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41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83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81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42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8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3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9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CASE STUDY IMAGERY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>
              <a:lnSpc>
                <a:spcPct val="85000"/>
              </a:lnSpc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3197413"/>
            <a:ext cx="7574494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2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1" y="4453469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5459486"/>
            <a:ext cx="3649662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671513"/>
            <a:ext cx="1371600" cy="76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816796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MONTH </a:t>
            </a:r>
            <a:r>
              <a:rPr lang="en-US" dirty="0" err="1"/>
              <a:t>DAte</a:t>
            </a:r>
            <a:r>
              <a:rPr lang="en-US" dirty="0"/>
              <a:t>, YEAR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  <p:sldLayoutId id="2147483743" r:id="rId19"/>
    <p:sldLayoutId id="2147483744" r:id="rId20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instonjs/winston" TargetMode="External"/><Relationship Id="rId3" Type="http://schemas.openxmlformats.org/officeDocument/2006/relationships/hyperlink" Target="https://github.com/lorenwest/node-config" TargetMode="External"/><Relationship Id="rId7" Type="http://schemas.openxmlformats.org/officeDocument/2006/relationships/hyperlink" Target="https://github.com/jshttp/http-errors" TargetMode="External"/><Relationship Id="rId12" Type="http://schemas.openxmlformats.org/officeDocument/2006/relationships/hyperlink" Target="https://github.com/seznam/halson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hapijs/boom" TargetMode="External"/><Relationship Id="rId11" Type="http://schemas.openxmlformats.org/officeDocument/2006/relationships/hyperlink" Target="https://github.com/hapijs/joi" TargetMode="External"/><Relationship Id="rId5" Type="http://schemas.openxmlformats.org/officeDocument/2006/relationships/hyperlink" Target="https://github.com/motdotla/dotenv" TargetMode="External"/><Relationship Id="rId10" Type="http://schemas.openxmlformats.org/officeDocument/2006/relationships/hyperlink" Target="https://github.com/epoberezkin/ajv" TargetMode="External"/><Relationship Id="rId4" Type="http://schemas.openxmlformats.org/officeDocument/2006/relationships/hyperlink" Target="https://github.com/indexzero/nconf" TargetMode="External"/><Relationship Id="rId9" Type="http://schemas.openxmlformats.org/officeDocument/2006/relationships/hyperlink" Target="https://github.com/trentm/node-bunyan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5WXYw4J4QOU" TargetMode="External"/><Relationship Id="rId3" Type="http://schemas.openxmlformats.org/officeDocument/2006/relationships/hyperlink" Target="http://expressjs.com/en/guide/writing-middleware.html" TargetMode="External"/><Relationship Id="rId7" Type="http://schemas.openxmlformats.org/officeDocument/2006/relationships/hyperlink" Target="https://egghead.io/courses/getting-started-with-express-js" TargetMode="External"/><Relationship Id="rId2" Type="http://schemas.openxmlformats.org/officeDocument/2006/relationships/hyperlink" Target="http://expressjs.com/en/4x/api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ynda.com/Node-js-tutorials/API-Design-Node-js-Using-Express-Mongo/604259-2.html" TargetMode="External"/><Relationship Id="rId5" Type="http://schemas.openxmlformats.org/officeDocument/2006/relationships/hyperlink" Target="http://expressjs.com/en/guide/error-handling.html" TargetMode="External"/><Relationship Id="rId4" Type="http://schemas.openxmlformats.org/officeDocument/2006/relationships/hyperlink" Target="http://expressjs.com/en/resources/middleware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6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r="20421" b="3797"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57555" y="2978548"/>
            <a:ext cx="6910388" cy="734047"/>
          </a:xfrm>
        </p:spPr>
        <p:txBody>
          <a:bodyPr/>
          <a:lstStyle/>
          <a:p>
            <a:r>
              <a:rPr lang="en-US" sz="5400" dirty="0"/>
              <a:t>NODE.JS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Middleware. Frameworks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FEBRUARY, 2019</a:t>
            </a:r>
          </a:p>
        </p:txBody>
      </p:sp>
      <p:pic>
        <p:nvPicPr>
          <p:cNvPr id="8" name="Picture Placeholder 7" descr="EPAM_LOGO_gray_blue.png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862" b="-20862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6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express()</a:t>
            </a:r>
          </a:p>
          <a:p>
            <a:r>
              <a:rPr lang="fr-FR" dirty="0"/>
              <a:t>Application</a:t>
            </a:r>
          </a:p>
          <a:p>
            <a:r>
              <a:rPr lang="fr-FR" dirty="0"/>
              <a:t>Request</a:t>
            </a:r>
          </a:p>
          <a:p>
            <a:r>
              <a:rPr lang="fr-FR" dirty="0"/>
              <a:t>Response</a:t>
            </a:r>
          </a:p>
          <a:p>
            <a:r>
              <a:rPr lang="fr-FR" dirty="0"/>
              <a:t>Router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 TO EXPRESS</a:t>
            </a:r>
          </a:p>
        </p:txBody>
      </p:sp>
    </p:spTree>
    <p:extLst>
      <p:ext uri="{BB962C8B-B14F-4D97-AF65-F5344CB8AC3E}">
        <p14:creationId xmlns:p14="http://schemas.microsoft.com/office/powerpoint/2010/main" val="157928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EXPRESS APP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4" y="1102058"/>
            <a:ext cx="4619917" cy="2476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5" y="4313717"/>
            <a:ext cx="8795389" cy="15863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4" y="3747935"/>
            <a:ext cx="8795389" cy="56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03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6616" y="1246908"/>
            <a:ext cx="8430768" cy="4572000"/>
          </a:xfrm>
        </p:spPr>
        <p:txBody>
          <a:bodyPr/>
          <a:lstStyle/>
          <a:p>
            <a:r>
              <a:rPr lang="en-US" dirty="0"/>
              <a:t>Creates an Express application </a:t>
            </a:r>
          </a:p>
          <a:p>
            <a:r>
              <a:rPr lang="en-US" dirty="0"/>
              <a:t>Provide some useful middlewares 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static</a:t>
            </a:r>
            <a:r>
              <a:rPr lang="en-US" dirty="0"/>
              <a:t> to server static files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json</a:t>
            </a:r>
            <a:r>
              <a:rPr lang="en-US" dirty="0"/>
              <a:t> – to parse JSON to body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 err="1"/>
              <a:t>urlencode</a:t>
            </a:r>
            <a:r>
              <a:rPr lang="en-US" dirty="0"/>
              <a:t> – to parse </a:t>
            </a:r>
            <a:r>
              <a:rPr lang="en-US" dirty="0" err="1"/>
              <a:t>urlencoded</a:t>
            </a:r>
            <a:r>
              <a:rPr lang="en-US" dirty="0"/>
              <a:t> body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express()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16" y="3714897"/>
            <a:ext cx="5531477" cy="188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1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APPLICATION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356616" y="1248311"/>
            <a:ext cx="8430768" cy="1959736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 defTabSz="4572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accent2"/>
              </a:buClr>
              <a:buSzPct val="140000"/>
              <a:buFont typeface="+mj-lt"/>
              <a:buAutoNum type="arabicPeriod"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Routing HTTP requests (all, METHOD)</a:t>
            </a:r>
          </a:p>
          <a:p>
            <a:r>
              <a:rPr lang="en-US"/>
              <a:t>General app configuration</a:t>
            </a:r>
            <a:r>
              <a:rPr lang="ru-RU"/>
              <a:t> (</a:t>
            </a:r>
            <a:r>
              <a:rPr lang="en-US"/>
              <a:t>enable / disable</a:t>
            </a:r>
            <a:r>
              <a:rPr lang="ru-RU"/>
              <a:t>)</a:t>
            </a:r>
            <a:endParaRPr lang="en-US"/>
          </a:p>
          <a:p>
            <a:r>
              <a:rPr lang="en-US"/>
              <a:t>Adding</a:t>
            </a:r>
            <a:r>
              <a:rPr lang="ru-RU"/>
              <a:t> </a:t>
            </a:r>
            <a:r>
              <a:rPr lang="en-US"/>
              <a:t>middleware (use)</a:t>
            </a:r>
          </a:p>
          <a:p>
            <a:r>
              <a:rPr lang="en-US"/>
              <a:t>Global parameters handling</a:t>
            </a:r>
            <a:endParaRPr lang="ru-RU"/>
          </a:p>
          <a:p>
            <a:r>
              <a:rPr lang="en-US"/>
              <a:t>Registering and using a template engine</a:t>
            </a:r>
            <a:r>
              <a:rPr lang="ru-RU"/>
              <a:t>(</a:t>
            </a:r>
            <a:r>
              <a:rPr lang="en-US"/>
              <a:t>engine, render)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8173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APPLICATION: ROUTES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1500" y="1222850"/>
            <a:ext cx="8430768" cy="1959736"/>
          </a:xfrm>
        </p:spPr>
        <p:txBody>
          <a:bodyPr/>
          <a:lstStyle/>
          <a:p>
            <a:r>
              <a:rPr lang="en-US" dirty="0"/>
              <a:t>all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use (for</a:t>
            </a:r>
            <a:r>
              <a:rPr lang="ru-RU" dirty="0"/>
              <a:t> </a:t>
            </a:r>
            <a:r>
              <a:rPr lang="en-US" dirty="0"/>
              <a:t>middleware)</a:t>
            </a:r>
          </a:p>
        </p:txBody>
      </p:sp>
    </p:spTree>
    <p:extLst>
      <p:ext uri="{BB962C8B-B14F-4D97-AF65-F5344CB8AC3E}">
        <p14:creationId xmlns:p14="http://schemas.microsoft.com/office/powerpoint/2010/main" val="1476643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APPLICATION: PROPERTIES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1500" y="1222850"/>
            <a:ext cx="8430768" cy="1959736"/>
          </a:xfrm>
        </p:spPr>
        <p:txBody>
          <a:bodyPr/>
          <a:lstStyle/>
          <a:p>
            <a:r>
              <a:rPr lang="en-US" dirty="0"/>
              <a:t>listen</a:t>
            </a:r>
          </a:p>
          <a:p>
            <a:r>
              <a:rPr lang="en-US" dirty="0"/>
              <a:t>locals</a:t>
            </a:r>
            <a:endParaRPr lang="ru-RU" dirty="0"/>
          </a:p>
          <a:p>
            <a:r>
              <a:rPr lang="en-US" dirty="0"/>
              <a:t>set &amp; get</a:t>
            </a:r>
          </a:p>
          <a:p>
            <a:r>
              <a:rPr lang="en-US" dirty="0"/>
              <a:t>disable &amp; enable</a:t>
            </a:r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00" y="3648189"/>
            <a:ext cx="3543795" cy="1629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00" y="5742794"/>
            <a:ext cx="4772691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9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APPLICATION: SETTINGS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1500" y="1222850"/>
            <a:ext cx="8430768" cy="1959736"/>
          </a:xfrm>
        </p:spPr>
        <p:txBody>
          <a:bodyPr/>
          <a:lstStyle/>
          <a:p>
            <a:r>
              <a:rPr lang="en-US" dirty="0"/>
              <a:t>case sensitive routing</a:t>
            </a:r>
          </a:p>
          <a:p>
            <a:r>
              <a:rPr lang="en-US" dirty="0"/>
              <a:t>strict routing</a:t>
            </a:r>
            <a:endParaRPr lang="ru-RU" dirty="0"/>
          </a:p>
          <a:p>
            <a:r>
              <a:rPr lang="en-US" dirty="0"/>
              <a:t>x-powered-by </a:t>
            </a:r>
          </a:p>
          <a:p>
            <a:r>
              <a:rPr lang="en-US" dirty="0"/>
              <a:t>trust proxy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00" y="3472748"/>
            <a:ext cx="4516434" cy="186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30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APPLICATION: </a:t>
            </a:r>
            <a:r>
              <a:rPr lang="en-US" dirty="0"/>
              <a:t>PARAM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1500" y="1222850"/>
            <a:ext cx="8430768" cy="1033462"/>
          </a:xfrm>
        </p:spPr>
        <p:txBody>
          <a:bodyPr/>
          <a:lstStyle/>
          <a:p>
            <a:r>
              <a:rPr lang="en-US" dirty="0"/>
              <a:t>Adds callback triggers to route specific route-parameters</a:t>
            </a:r>
          </a:p>
          <a:p>
            <a:r>
              <a:rPr lang="ru-RU" dirty="0"/>
              <a:t>..</a:t>
            </a:r>
            <a:r>
              <a:rPr lang="en-US" dirty="0"/>
              <a:t> also</a:t>
            </a:r>
            <a:r>
              <a:rPr lang="ru-RU" dirty="0"/>
              <a:t> </a:t>
            </a:r>
            <a:r>
              <a:rPr lang="en-US" dirty="0"/>
              <a:t>can be used to load user settings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8" y="2536737"/>
            <a:ext cx="5355821" cy="3683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00" y="2546474"/>
            <a:ext cx="5355821" cy="368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58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REQUEST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1500" y="1222850"/>
            <a:ext cx="8430768" cy="1959736"/>
          </a:xfrm>
        </p:spPr>
        <p:txBody>
          <a:bodyPr/>
          <a:lstStyle/>
          <a:p>
            <a:r>
              <a:rPr lang="en-US" dirty="0"/>
              <a:t>Extended version of </a:t>
            </a:r>
            <a:r>
              <a:rPr lang="en-US" b="1" dirty="0" err="1"/>
              <a:t>IncomingMessage</a:t>
            </a:r>
            <a:r>
              <a:rPr lang="en-US" b="1" dirty="0"/>
              <a:t> </a:t>
            </a:r>
            <a:r>
              <a:rPr lang="en-US" dirty="0"/>
              <a:t>from</a:t>
            </a:r>
            <a:r>
              <a:rPr lang="ru-RU" dirty="0"/>
              <a:t> </a:t>
            </a:r>
            <a:r>
              <a:rPr lang="en-US" dirty="0"/>
              <a:t>http</a:t>
            </a:r>
            <a:r>
              <a:rPr lang="ru-RU" dirty="0"/>
              <a:t> </a:t>
            </a:r>
            <a:r>
              <a:rPr lang="en-US" dirty="0"/>
              <a:t>module</a:t>
            </a:r>
          </a:p>
          <a:p>
            <a:r>
              <a:rPr lang="en-US" dirty="0"/>
              <a:t>body</a:t>
            </a:r>
          </a:p>
          <a:p>
            <a:r>
              <a:rPr lang="en-US" dirty="0"/>
              <a:t>cookies</a:t>
            </a:r>
          </a:p>
          <a:p>
            <a:r>
              <a:rPr lang="en-US" dirty="0" err="1"/>
              <a:t>params</a:t>
            </a:r>
            <a:r>
              <a:rPr lang="ru-RU" dirty="0"/>
              <a:t> (</a:t>
            </a:r>
            <a:r>
              <a:rPr lang="en-US" dirty="0"/>
              <a:t>path </a:t>
            </a:r>
            <a:r>
              <a:rPr lang="en-US" dirty="0" err="1"/>
              <a:t>params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query (query </a:t>
            </a:r>
            <a:r>
              <a:rPr lang="en-US" dirty="0" err="1"/>
              <a:t>params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6BF58-0C34-42AB-B3C2-81E36221D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78" y="3696990"/>
            <a:ext cx="7760411" cy="261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13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REQUEST: BODY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1500" y="1222850"/>
            <a:ext cx="8430768" cy="1460945"/>
          </a:xfrm>
        </p:spPr>
        <p:txBody>
          <a:bodyPr/>
          <a:lstStyle/>
          <a:p>
            <a:r>
              <a:rPr lang="en-US" dirty="0"/>
              <a:t>Contains submitted data as key-value pairs and undefined by default</a:t>
            </a:r>
          </a:p>
          <a:p>
            <a:r>
              <a:rPr lang="en-US" dirty="0"/>
              <a:t>Use</a:t>
            </a:r>
            <a:r>
              <a:rPr lang="ru-RU" dirty="0"/>
              <a:t> </a:t>
            </a:r>
            <a:r>
              <a:rPr lang="en-US" dirty="0"/>
              <a:t>body-parser</a:t>
            </a:r>
            <a:r>
              <a:rPr lang="ru-RU" dirty="0"/>
              <a:t> </a:t>
            </a:r>
            <a:r>
              <a:rPr lang="en-US" dirty="0"/>
              <a:t>to populate body from json 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00" y="2512345"/>
            <a:ext cx="5184214" cy="323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2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04873" y="15922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 defTabSz="4572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accent2"/>
              </a:buClr>
              <a:buSzPct val="140000"/>
              <a:buFont typeface="+mj-lt"/>
              <a:buAutoNum type="arabicPeriod"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Express</a:t>
            </a:r>
          </a:p>
          <a:p>
            <a:r>
              <a:rPr lang="en-US" dirty="0"/>
              <a:t>What is middleware</a:t>
            </a:r>
            <a:endParaRPr lang="fr-FR" dirty="0"/>
          </a:p>
          <a:p>
            <a:r>
              <a:rPr lang="en-US" dirty="0"/>
              <a:t>Build in modules</a:t>
            </a:r>
            <a:endParaRPr lang="fr-FR" dirty="0"/>
          </a:p>
          <a:p>
            <a:r>
              <a:rPr lang="en-US" dirty="0"/>
              <a:t>App structure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506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REQUEST: BODY (4.16.0+)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1500" y="1222850"/>
            <a:ext cx="8430768" cy="1460945"/>
          </a:xfrm>
        </p:spPr>
        <p:txBody>
          <a:bodyPr/>
          <a:lstStyle/>
          <a:p>
            <a:r>
              <a:rPr lang="en-US" dirty="0"/>
              <a:t>Contains submitted data as key-value pairs and undefined by default</a:t>
            </a:r>
          </a:p>
          <a:p>
            <a:r>
              <a:rPr lang="en-US" dirty="0"/>
              <a:t> </a:t>
            </a:r>
            <a:r>
              <a:rPr lang="en-US" strike="sngStrike" dirty="0">
                <a:solidFill>
                  <a:schemeClr val="bg1">
                    <a:lumMod val="50000"/>
                  </a:schemeClr>
                </a:solidFill>
              </a:rPr>
              <a:t>Use</a:t>
            </a:r>
            <a:r>
              <a:rPr lang="ru-RU" strike="sngStrik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trike="sngStrike" dirty="0">
                <a:solidFill>
                  <a:schemeClr val="bg1">
                    <a:lumMod val="50000"/>
                  </a:schemeClr>
                </a:solidFill>
              </a:rPr>
              <a:t>body-parser</a:t>
            </a:r>
            <a:r>
              <a:rPr lang="ru-RU" strike="sngStrik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trike="sngStrike" dirty="0">
                <a:solidFill>
                  <a:schemeClr val="bg1">
                    <a:lumMod val="50000"/>
                  </a:schemeClr>
                </a:solidFill>
              </a:rPr>
              <a:t>to populate body from json</a:t>
            </a:r>
          </a:p>
          <a:p>
            <a:r>
              <a:rPr lang="en-US" dirty="0"/>
              <a:t>Use </a:t>
            </a:r>
            <a:r>
              <a:rPr lang="en-US" b="1" dirty="0" err="1"/>
              <a:t>express.json</a:t>
            </a:r>
            <a:r>
              <a:rPr lang="en-US" dirty="0"/>
              <a:t> middleware to populate body from json  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00" y="2973957"/>
            <a:ext cx="5271327" cy="306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84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REQUEST: </a:t>
            </a:r>
            <a:r>
              <a:rPr lang="en-US" dirty="0"/>
              <a:t>COOKIES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1500" y="1222850"/>
            <a:ext cx="8430768" cy="1033462"/>
          </a:xfrm>
        </p:spPr>
        <p:txBody>
          <a:bodyPr/>
          <a:lstStyle/>
          <a:p>
            <a:r>
              <a:rPr lang="en-US" dirty="0"/>
              <a:t>Contains cookies as key-value pairs </a:t>
            </a:r>
          </a:p>
          <a:p>
            <a:r>
              <a:rPr lang="en-US" dirty="0"/>
              <a:t>Use</a:t>
            </a:r>
            <a:r>
              <a:rPr lang="ru-RU" dirty="0"/>
              <a:t> </a:t>
            </a:r>
            <a:r>
              <a:rPr lang="en-US" dirty="0"/>
              <a:t>cookie-parser</a:t>
            </a:r>
            <a:r>
              <a:rPr lang="ru-RU" dirty="0"/>
              <a:t> </a:t>
            </a:r>
            <a:r>
              <a:rPr lang="en-US" dirty="0"/>
              <a:t>to populate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00" y="2546474"/>
            <a:ext cx="5725324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03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REQUEST: </a:t>
            </a:r>
            <a:r>
              <a:rPr lang="en-US" dirty="0"/>
              <a:t>PARAMS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1500" y="1222850"/>
            <a:ext cx="8430768" cy="1033462"/>
          </a:xfrm>
        </p:spPr>
        <p:txBody>
          <a:bodyPr/>
          <a:lstStyle/>
          <a:p>
            <a:r>
              <a:rPr lang="en-US" dirty="0"/>
              <a:t>Object with properties mapped from named route “parameters”</a:t>
            </a:r>
          </a:p>
          <a:p>
            <a:r>
              <a:rPr lang="ru-RU" dirty="0"/>
              <a:t>.. </a:t>
            </a:r>
            <a:r>
              <a:rPr lang="en-US" dirty="0"/>
              <a:t>or array of elements captured by regular expressions </a:t>
            </a:r>
          </a:p>
        </p:txBody>
      </p:sp>
      <p:sp>
        <p:nvSpPr>
          <p:cNvPr id="2" name="Rectangle 1"/>
          <p:cNvSpPr/>
          <p:nvPr/>
        </p:nvSpPr>
        <p:spPr>
          <a:xfrm>
            <a:off x="892990" y="3608269"/>
            <a:ext cx="710059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/>
              <a:t>Route path</a:t>
            </a:r>
            <a:r>
              <a:rPr lang="ru-RU" sz="1200" dirty="0"/>
              <a:t>: '/employees/:id'</a:t>
            </a:r>
          </a:p>
          <a:p>
            <a:r>
              <a:rPr lang="ru-RU" sz="1200" b="1" dirty="0"/>
              <a:t>Request url</a:t>
            </a:r>
            <a:r>
              <a:rPr lang="ru-RU" sz="1200" dirty="0"/>
              <a:t>: http://localhost:3000/employees/42</a:t>
            </a:r>
          </a:p>
          <a:p>
            <a:r>
              <a:rPr lang="ru-RU" sz="1200" b="1" dirty="0"/>
              <a:t>req.params</a:t>
            </a:r>
            <a:r>
              <a:rPr lang="ru-RU" sz="1200" dirty="0"/>
              <a:t>: {"id": "42"}</a:t>
            </a:r>
          </a:p>
          <a:p>
            <a:endParaRPr lang="ru-RU" sz="1200" dirty="0"/>
          </a:p>
          <a:p>
            <a:endParaRPr lang="ru-RU" sz="1200" dirty="0"/>
          </a:p>
          <a:p>
            <a:r>
              <a:rPr lang="ru-RU" sz="1200" b="1" dirty="0"/>
              <a:t>Route path</a:t>
            </a:r>
            <a:r>
              <a:rPr lang="ru-RU" sz="1200" dirty="0"/>
              <a:t>: '/employees/*'</a:t>
            </a:r>
          </a:p>
          <a:p>
            <a:r>
              <a:rPr lang="ru-RU" sz="1200" b="1" dirty="0"/>
              <a:t>Request url</a:t>
            </a:r>
            <a:r>
              <a:rPr lang="ru-RU" sz="1200" dirty="0"/>
              <a:t>: http://localhost:3000/employees/42</a:t>
            </a:r>
          </a:p>
          <a:p>
            <a:r>
              <a:rPr lang="ru-RU" sz="1200" b="1" dirty="0"/>
              <a:t>req.params[0]: </a:t>
            </a:r>
            <a:r>
              <a:rPr lang="ru-RU" sz="1200" dirty="0"/>
              <a:t>"42”</a:t>
            </a:r>
            <a:endParaRPr lang="en-US" sz="1200" dirty="0"/>
          </a:p>
          <a:p>
            <a:endParaRPr lang="en-US" sz="1200" dirty="0"/>
          </a:p>
          <a:p>
            <a:r>
              <a:rPr lang="ru-RU" sz="1200" b="1" dirty="0"/>
              <a:t>Route path</a:t>
            </a:r>
            <a:r>
              <a:rPr lang="ru-RU" sz="1200" dirty="0"/>
              <a:t>: '/employees/*'</a:t>
            </a:r>
          </a:p>
          <a:p>
            <a:r>
              <a:rPr lang="ru-RU" sz="1200" b="1" dirty="0"/>
              <a:t>Request url</a:t>
            </a:r>
            <a:r>
              <a:rPr lang="ru-RU" sz="1200" dirty="0"/>
              <a:t>: http://localhost:3000/employees/42</a:t>
            </a:r>
            <a:r>
              <a:rPr lang="en-US" sz="1200" dirty="0"/>
              <a:t>/awards/17</a:t>
            </a:r>
            <a:endParaRPr lang="ru-RU" sz="1200" dirty="0"/>
          </a:p>
          <a:p>
            <a:r>
              <a:rPr lang="ru-RU" sz="1200" b="1" dirty="0" err="1"/>
              <a:t>req.params</a:t>
            </a:r>
            <a:r>
              <a:rPr lang="ru-RU" sz="1200" b="1" dirty="0"/>
              <a:t>[0]: </a:t>
            </a:r>
            <a:r>
              <a:rPr lang="ru-RU" sz="1200" dirty="0"/>
              <a:t>"42</a:t>
            </a:r>
            <a:r>
              <a:rPr lang="en-US" sz="1200" dirty="0"/>
              <a:t>/awards/17</a:t>
            </a:r>
            <a:r>
              <a:rPr lang="ru-RU" sz="1200" dirty="0"/>
              <a:t>"</a:t>
            </a:r>
          </a:p>
          <a:p>
            <a:endParaRPr lang="ru-RU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90" y="2546474"/>
            <a:ext cx="6182588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55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REQUEST: </a:t>
            </a:r>
            <a:r>
              <a:rPr lang="en-US" dirty="0"/>
              <a:t>QUERY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1500" y="1222850"/>
            <a:ext cx="8430768" cy="1033462"/>
          </a:xfrm>
        </p:spPr>
        <p:txBody>
          <a:bodyPr/>
          <a:lstStyle/>
          <a:p>
            <a:r>
              <a:rPr lang="en-US" dirty="0"/>
              <a:t>Object with properties mapped from query string parameters</a:t>
            </a:r>
          </a:p>
          <a:p>
            <a:r>
              <a:rPr lang="en-US" dirty="0"/>
              <a:t>If there is no query string, it is the empty object, {}.</a:t>
            </a:r>
          </a:p>
          <a:p>
            <a:r>
              <a:rPr lang="en-US" dirty="0"/>
              <a:t>You have to merge </a:t>
            </a:r>
            <a:r>
              <a:rPr lang="en-US" dirty="0" err="1"/>
              <a:t>req.params</a:t>
            </a:r>
            <a:r>
              <a:rPr lang="en-US" dirty="0"/>
              <a:t> and </a:t>
            </a:r>
            <a:r>
              <a:rPr lang="en-US" dirty="0" err="1"/>
              <a:t>req.query</a:t>
            </a:r>
            <a:r>
              <a:rPr lang="en-US" dirty="0"/>
              <a:t> in order to get all incoming </a:t>
            </a:r>
            <a:br>
              <a:rPr lang="en-US" dirty="0"/>
            </a:br>
            <a:r>
              <a:rPr lang="en-US" dirty="0"/>
              <a:t>parameters – from recourse path and query string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D1D6A-9A1A-3E44-B4B8-0ED9A9316021}"/>
              </a:ext>
            </a:extLst>
          </p:cNvPr>
          <p:cNvSpPr/>
          <p:nvPr/>
        </p:nvSpPr>
        <p:spPr>
          <a:xfrm>
            <a:off x="892990" y="3608269"/>
            <a:ext cx="71005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 err="1"/>
              <a:t>Request</a:t>
            </a:r>
            <a:r>
              <a:rPr lang="ru-RU" sz="1200" b="1" dirty="0"/>
              <a:t> </a:t>
            </a:r>
            <a:r>
              <a:rPr lang="ru-RU" sz="1200" b="1" dirty="0" err="1"/>
              <a:t>url</a:t>
            </a:r>
            <a:r>
              <a:rPr lang="ru-RU" sz="1200" dirty="0"/>
              <a:t>: </a:t>
            </a:r>
            <a:r>
              <a:rPr lang="ru-RU" sz="1200" dirty="0" err="1"/>
              <a:t>http</a:t>
            </a:r>
            <a:r>
              <a:rPr lang="ru-RU" sz="1200" dirty="0"/>
              <a:t>://localhost:3000/</a:t>
            </a:r>
            <a:r>
              <a:rPr lang="ru-RU" sz="1200" dirty="0" err="1"/>
              <a:t>employees</a:t>
            </a:r>
            <a:r>
              <a:rPr lang="en-US" sz="1200" dirty="0"/>
              <a:t>?order=</a:t>
            </a:r>
            <a:r>
              <a:rPr lang="en-US" sz="1200" dirty="0" err="1"/>
              <a:t>desc</a:t>
            </a:r>
            <a:endParaRPr lang="ru-RU" sz="1200" dirty="0"/>
          </a:p>
          <a:p>
            <a:r>
              <a:rPr lang="ru-RU" sz="1200" b="1" dirty="0" err="1"/>
              <a:t>req</a:t>
            </a:r>
            <a:r>
              <a:rPr lang="ru-RU" sz="1200" b="1" dirty="0"/>
              <a:t>.</a:t>
            </a:r>
            <a:r>
              <a:rPr lang="en-US" sz="1200" b="1" dirty="0"/>
              <a:t>query</a:t>
            </a:r>
            <a:r>
              <a:rPr lang="ru-RU" sz="1200" dirty="0"/>
              <a:t>: {"</a:t>
            </a:r>
            <a:r>
              <a:rPr lang="en-US" sz="1200" dirty="0"/>
              <a:t>order</a:t>
            </a:r>
            <a:r>
              <a:rPr lang="ru-RU" sz="1200" dirty="0"/>
              <a:t>": ”</a:t>
            </a:r>
            <a:r>
              <a:rPr lang="en-US" sz="1200" dirty="0" err="1"/>
              <a:t>desc</a:t>
            </a:r>
            <a:r>
              <a:rPr lang="ru-RU" sz="1200" dirty="0"/>
              <a:t>"}</a:t>
            </a:r>
          </a:p>
        </p:txBody>
      </p:sp>
    </p:spTree>
    <p:extLst>
      <p:ext uri="{BB962C8B-B14F-4D97-AF65-F5344CB8AC3E}">
        <p14:creationId xmlns:p14="http://schemas.microsoft.com/office/powerpoint/2010/main" val="1679448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RESPONSE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1500" y="1222850"/>
            <a:ext cx="8430768" cy="1959736"/>
          </a:xfrm>
        </p:spPr>
        <p:txBody>
          <a:bodyPr/>
          <a:lstStyle/>
          <a:p>
            <a:r>
              <a:rPr lang="en-US" dirty="0"/>
              <a:t>Represents the HTTP response that an Express app sends for HTTP request</a:t>
            </a:r>
          </a:p>
          <a:p>
            <a:r>
              <a:rPr lang="en-US" dirty="0"/>
              <a:t>locals</a:t>
            </a:r>
          </a:p>
          <a:p>
            <a:r>
              <a:rPr lang="en-US" dirty="0"/>
              <a:t>Sending 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61934-A499-4F32-8BAC-2AC59FE1B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90" y="2915661"/>
            <a:ext cx="8064378" cy="265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95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RESPONSE : </a:t>
            </a:r>
            <a:r>
              <a:rPr lang="en-US" dirty="0"/>
              <a:t>LOCALS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1500" y="1222850"/>
            <a:ext cx="8430768" cy="1033462"/>
          </a:xfrm>
        </p:spPr>
        <p:txBody>
          <a:bodyPr/>
          <a:lstStyle/>
          <a:p>
            <a:r>
              <a:rPr lang="en-US" dirty="0"/>
              <a:t>Contains response local variables scoped to the request</a:t>
            </a:r>
          </a:p>
          <a:p>
            <a:r>
              <a:rPr lang="en-US" dirty="0"/>
              <a:t>Available only to current request / response cycle </a:t>
            </a:r>
            <a:r>
              <a:rPr lang="ru-RU" dirty="0"/>
              <a:t>(</a:t>
            </a:r>
            <a:r>
              <a:rPr lang="en-US" dirty="0"/>
              <a:t>unlike </a:t>
            </a:r>
            <a:r>
              <a:rPr lang="en-US" dirty="0" err="1"/>
              <a:t>app.locals</a:t>
            </a:r>
            <a:r>
              <a:rPr lang="ru-RU" dirty="0"/>
              <a:t>)</a:t>
            </a:r>
          </a:p>
          <a:p>
            <a:r>
              <a:rPr lang="ru-RU" dirty="0"/>
              <a:t>.. </a:t>
            </a:r>
            <a:r>
              <a:rPr lang="en-US" dirty="0"/>
              <a:t>useful for storing authenticated user, user settings, etc.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60" y="3080134"/>
            <a:ext cx="5630061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03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SENDING RESPONSE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1500" y="1222849"/>
            <a:ext cx="8430768" cy="5023405"/>
          </a:xfrm>
        </p:spPr>
        <p:txBody>
          <a:bodyPr/>
          <a:lstStyle/>
          <a:p>
            <a:r>
              <a:rPr lang="en-US" b="1" dirty="0"/>
              <a:t>end</a:t>
            </a:r>
            <a:r>
              <a:rPr lang="en-US" dirty="0"/>
              <a:t> – quickly end the response without any data</a:t>
            </a:r>
          </a:p>
          <a:p>
            <a:r>
              <a:rPr lang="en-US" b="1" dirty="0" err="1"/>
              <a:t>sendStatus</a:t>
            </a:r>
            <a:r>
              <a:rPr lang="ru-RU" dirty="0"/>
              <a:t> – ответ только со статусом</a:t>
            </a:r>
            <a:r>
              <a:rPr lang="en-US" dirty="0"/>
              <a:t> </a:t>
            </a:r>
            <a:r>
              <a:rPr lang="ru-RU" dirty="0"/>
              <a:t>и его описанием</a:t>
            </a:r>
          </a:p>
          <a:p>
            <a:r>
              <a:rPr lang="en-US" b="1" dirty="0"/>
              <a:t>send</a:t>
            </a:r>
            <a:r>
              <a:rPr lang="en-US" dirty="0"/>
              <a:t> – default response with data (Buffer, String, object, or Array)</a:t>
            </a:r>
          </a:p>
          <a:p>
            <a:r>
              <a:rPr lang="en-US" b="1" dirty="0" err="1"/>
              <a:t>sendFile</a:t>
            </a:r>
            <a:r>
              <a:rPr lang="en-US" dirty="0"/>
              <a:t> – sends the file at the given path to the client</a:t>
            </a:r>
            <a:endParaRPr lang="ru-RU" dirty="0"/>
          </a:p>
          <a:p>
            <a:r>
              <a:rPr lang="en-US" b="1" dirty="0"/>
              <a:t>json</a:t>
            </a:r>
            <a:r>
              <a:rPr lang="en-US" dirty="0"/>
              <a:t> –JSON response with proper</a:t>
            </a:r>
            <a:r>
              <a:rPr lang="ru-RU" dirty="0"/>
              <a:t> </a:t>
            </a:r>
            <a:r>
              <a:rPr lang="en-US" dirty="0"/>
              <a:t>content-type</a:t>
            </a:r>
          </a:p>
          <a:p>
            <a:r>
              <a:rPr lang="en-US" b="1" dirty="0" err="1"/>
              <a:t>jsonp</a:t>
            </a:r>
            <a:r>
              <a:rPr lang="ru-RU" dirty="0"/>
              <a:t> – </a:t>
            </a:r>
            <a:r>
              <a:rPr lang="en-US" dirty="0"/>
              <a:t>JSON response with JSONP support. Callback called </a:t>
            </a:r>
            <a:r>
              <a:rPr lang="en-US" i="1" dirty="0"/>
              <a:t>callback</a:t>
            </a:r>
            <a:r>
              <a:rPr lang="en-US" dirty="0"/>
              <a:t> by default</a:t>
            </a:r>
            <a:endParaRPr lang="ru-RU" dirty="0"/>
          </a:p>
          <a:p>
            <a:r>
              <a:rPr lang="en-US" b="1" dirty="0"/>
              <a:t>redirect</a:t>
            </a:r>
            <a:r>
              <a:rPr lang="en-US" dirty="0"/>
              <a:t> – redirects to the specified URL (or path). You can set status code</a:t>
            </a:r>
          </a:p>
          <a:p>
            <a:r>
              <a:rPr lang="en-US" b="1" dirty="0"/>
              <a:t>render</a:t>
            </a:r>
            <a:r>
              <a:rPr lang="en-US" dirty="0"/>
              <a:t> – renders a view and sends the rendered HTML string to the client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114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ROUTER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1500" y="1222850"/>
            <a:ext cx="8430768" cy="1033462"/>
          </a:xfrm>
        </p:spPr>
        <p:txBody>
          <a:bodyPr/>
          <a:lstStyle/>
          <a:p>
            <a:r>
              <a:rPr lang="en-US" dirty="0"/>
              <a:t>The object with isolated instance of middleware and routes </a:t>
            </a:r>
          </a:p>
          <a:p>
            <a:r>
              <a:rPr lang="en-US" dirty="0"/>
              <a:t>METHOD </a:t>
            </a:r>
          </a:p>
          <a:p>
            <a:r>
              <a:rPr lang="en-US" dirty="0"/>
              <a:t>all</a:t>
            </a:r>
          </a:p>
          <a:p>
            <a:r>
              <a:rPr lang="en-US" dirty="0"/>
              <a:t>param</a:t>
            </a:r>
          </a:p>
          <a:p>
            <a:r>
              <a:rPr lang="en-US" dirty="0"/>
              <a:t>route</a:t>
            </a:r>
          </a:p>
          <a:p>
            <a:r>
              <a:rPr lang="en-US" dirty="0"/>
              <a:t>use</a:t>
            </a:r>
          </a:p>
        </p:txBody>
      </p:sp>
    </p:spTree>
    <p:extLst>
      <p:ext uri="{BB962C8B-B14F-4D97-AF65-F5344CB8AC3E}">
        <p14:creationId xmlns:p14="http://schemas.microsoft.com/office/powerpoint/2010/main" val="3188131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ROUTER: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60" y="1267695"/>
            <a:ext cx="5868219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68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ROUTER: OPTIONS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00" y="3675078"/>
            <a:ext cx="4917680" cy="831561"/>
          </a:xfrm>
          <a:prstGeom prst="rect">
            <a:avLst/>
          </a:prstGeom>
        </p:spPr>
      </p:pic>
      <p:sp>
        <p:nvSpPr>
          <p:cNvPr id="14" name="Content Placeholder 6"/>
          <p:cNvSpPr txBox="1">
            <a:spLocks/>
          </p:cNvSpPr>
          <p:nvPr/>
        </p:nvSpPr>
        <p:spPr>
          <a:xfrm>
            <a:off x="401500" y="1222850"/>
            <a:ext cx="8430768" cy="1033462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 defTabSz="4572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accent2"/>
              </a:buClr>
              <a:buSzPct val="140000"/>
              <a:buFont typeface="+mj-lt"/>
              <a:buAutoNum type="arabicPeriod"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b="1" dirty="0" err="1"/>
              <a:t>caseSensitive</a:t>
            </a:r>
            <a:r>
              <a:rPr lang="en-US" dirty="0"/>
              <a:t>: when disabled treat /Users as /users</a:t>
            </a:r>
          </a:p>
          <a:p>
            <a:r>
              <a:rPr lang="en-US" dirty="0"/>
              <a:t> </a:t>
            </a:r>
            <a:r>
              <a:rPr lang="en-US" b="1" dirty="0"/>
              <a:t>strict</a:t>
            </a:r>
            <a:r>
              <a:rPr lang="ru-RU" dirty="0"/>
              <a:t> – </a:t>
            </a:r>
            <a:r>
              <a:rPr lang="en-US" dirty="0"/>
              <a:t>when disabled treat /Users as /Users/</a:t>
            </a:r>
            <a:endParaRPr lang="ru-RU" dirty="0"/>
          </a:p>
          <a:p>
            <a:r>
              <a:rPr lang="en-US" dirty="0"/>
              <a:t> </a:t>
            </a:r>
            <a:r>
              <a:rPr lang="en-US" b="1" dirty="0" err="1"/>
              <a:t>mergeParams</a:t>
            </a:r>
            <a:r>
              <a:rPr lang="ru-RU" dirty="0"/>
              <a:t> - </a:t>
            </a:r>
            <a:r>
              <a:rPr lang="en-US" dirty="0"/>
              <a:t>Preserve the </a:t>
            </a:r>
            <a:r>
              <a:rPr lang="en-US" dirty="0" err="1"/>
              <a:t>req.params</a:t>
            </a:r>
            <a:r>
              <a:rPr lang="en-US" dirty="0"/>
              <a:t> values from the parent router</a:t>
            </a:r>
          </a:p>
          <a:p>
            <a:r>
              <a:rPr lang="en-US" dirty="0"/>
              <a:t> All options are disabled by default</a:t>
            </a:r>
            <a:endParaRPr lang="ru-RU" dirty="0"/>
          </a:p>
          <a:p>
            <a:endParaRPr lang="ru-RU" dirty="0"/>
          </a:p>
          <a:p>
            <a:pPr marL="0" indent="0">
              <a:buFont typeface="+mj-lt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54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EXPRESS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61" y="2067126"/>
            <a:ext cx="7611537" cy="24387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2486" y="4821382"/>
            <a:ext cx="5503940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$ npm install express</a:t>
            </a:r>
            <a:endParaRPr lang="ru-RU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10286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ROUTER: </a:t>
            </a:r>
            <a:r>
              <a:rPr lang="en-US" dirty="0"/>
              <a:t>METHOD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1500" y="1222850"/>
            <a:ext cx="8430768" cy="10334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Provide the routing functionality for specific HTTP methods (verbs)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00" y="1920251"/>
            <a:ext cx="4591691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89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ROUTER: </a:t>
            </a:r>
            <a:r>
              <a:rPr lang="en-US" dirty="0"/>
              <a:t>ALL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1500" y="1222850"/>
            <a:ext cx="8430768" cy="1033462"/>
          </a:xfrm>
        </p:spPr>
        <p:txBody>
          <a:bodyPr/>
          <a:lstStyle/>
          <a:p>
            <a:r>
              <a:rPr lang="en-US" dirty="0"/>
              <a:t>Provide the routing functionality for all HTTP methods</a:t>
            </a:r>
          </a:p>
          <a:p>
            <a:r>
              <a:rPr lang="ru-RU" dirty="0"/>
              <a:t>.. </a:t>
            </a:r>
            <a:r>
              <a:rPr lang="en-US" dirty="0"/>
              <a:t>useful for checking user authentication and load user settings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60" y="2546474"/>
            <a:ext cx="568721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09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ROUTER: PARAM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1500" y="1222850"/>
            <a:ext cx="8430768" cy="1033462"/>
          </a:xfrm>
        </p:spPr>
        <p:txBody>
          <a:bodyPr/>
          <a:lstStyle/>
          <a:p>
            <a:r>
              <a:rPr lang="en-US" dirty="0"/>
              <a:t>Adds callback triggers to route specific route-parameters</a:t>
            </a:r>
          </a:p>
          <a:p>
            <a:r>
              <a:rPr lang="ru-RU" dirty="0"/>
              <a:t>..</a:t>
            </a:r>
            <a:r>
              <a:rPr lang="en-US" dirty="0"/>
              <a:t> also</a:t>
            </a:r>
            <a:r>
              <a:rPr lang="ru-RU" dirty="0"/>
              <a:t> </a:t>
            </a:r>
            <a:r>
              <a:rPr lang="en-US" dirty="0"/>
              <a:t>can be used to load user settings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20" y="2413770"/>
            <a:ext cx="6154009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11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ROUTER: ROUTE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1500" y="1222850"/>
            <a:ext cx="8430768" cy="1033462"/>
          </a:xfrm>
        </p:spPr>
        <p:txBody>
          <a:bodyPr/>
          <a:lstStyle/>
          <a:p>
            <a:r>
              <a:rPr lang="en-US" dirty="0"/>
              <a:t>Returns an instance of a single route  </a:t>
            </a:r>
          </a:p>
          <a:p>
            <a:r>
              <a:rPr lang="en-US" dirty="0"/>
              <a:t>Useful for avoiding duplicate route naming and thus typing errors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60" y="2192444"/>
            <a:ext cx="5496692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46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ROUTER: ROUTE NEXT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1500" y="1222850"/>
            <a:ext cx="8430768" cy="1033462"/>
          </a:xfrm>
        </p:spPr>
        <p:txBody>
          <a:bodyPr/>
          <a:lstStyle/>
          <a:p>
            <a:r>
              <a:rPr lang="en-US" dirty="0"/>
              <a:t>You can provide multiple callback functions that behave just like middleware</a:t>
            </a:r>
          </a:p>
          <a:p>
            <a:r>
              <a:rPr lang="en-US" dirty="0"/>
              <a:t>Call</a:t>
            </a:r>
            <a:r>
              <a:rPr lang="ru-RU" dirty="0"/>
              <a:t> </a:t>
            </a:r>
            <a:r>
              <a:rPr lang="en-US" dirty="0"/>
              <a:t>next('route') to bypass the remaining route callbacks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97FAB-5E72-4D72-B661-506DE989F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50" y="2256312"/>
            <a:ext cx="6453936" cy="306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67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ROUTER: </a:t>
            </a:r>
            <a:r>
              <a:rPr lang="en-US" dirty="0"/>
              <a:t>USE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1500" y="1222850"/>
            <a:ext cx="8430768" cy="1033462"/>
          </a:xfrm>
        </p:spPr>
        <p:txBody>
          <a:bodyPr/>
          <a:lstStyle/>
          <a:p>
            <a:r>
              <a:rPr lang="en-US" dirty="0"/>
              <a:t>Adds the specified middleware function</a:t>
            </a:r>
            <a:endParaRPr lang="ru-RU" dirty="0"/>
          </a:p>
          <a:p>
            <a:r>
              <a:rPr lang="ru-RU" dirty="0"/>
              <a:t>.. </a:t>
            </a:r>
            <a:r>
              <a:rPr lang="en-US" dirty="0"/>
              <a:t>and optional mount it to the specific path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80" y="2546474"/>
            <a:ext cx="6325483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777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any code.</a:t>
            </a:r>
          </a:p>
          <a:p>
            <a:r>
              <a:rPr lang="en-US" dirty="0"/>
              <a:t>Make changes to the request and the response objects.</a:t>
            </a:r>
          </a:p>
          <a:p>
            <a:r>
              <a:rPr lang="en-US" dirty="0"/>
              <a:t>End the request-response cycle.</a:t>
            </a:r>
          </a:p>
          <a:p>
            <a:r>
              <a:rPr lang="en-US" dirty="0"/>
              <a:t>Call the next middleware in the stack.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275421"/>
            <a:ext cx="9144000" cy="932688"/>
          </a:xfrm>
        </p:spPr>
        <p:txBody>
          <a:bodyPr/>
          <a:lstStyle/>
          <a:p>
            <a:r>
              <a:rPr lang="en-US" dirty="0"/>
              <a:t>MIDDLEWARE CONCEPT. ONE MORE TIME</a:t>
            </a:r>
          </a:p>
        </p:txBody>
      </p:sp>
    </p:spTree>
    <p:extLst>
      <p:ext uri="{BB962C8B-B14F-4D97-AF65-F5344CB8AC3E}">
        <p14:creationId xmlns:p14="http://schemas.microsoft.com/office/powerpoint/2010/main" val="1101557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OLD-FASHIONED CALLBACKS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1" y="1270624"/>
            <a:ext cx="7605004" cy="463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79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AND NOW.. ASYNC!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1270624"/>
            <a:ext cx="7418738" cy="414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270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MODERN CONTROL-FLOW WITH CO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270624"/>
            <a:ext cx="7055168" cy="437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REQUEST RESPONSE CYCLE</a:t>
            </a:r>
          </a:p>
        </p:txBody>
      </p:sp>
      <p:sp>
        <p:nvSpPr>
          <p:cNvPr id="43" name="Content Placeholder 1"/>
          <p:cNvSpPr>
            <a:spLocks noGrp="1"/>
          </p:cNvSpPr>
          <p:nvPr>
            <p:ph idx="1"/>
          </p:nvPr>
        </p:nvSpPr>
        <p:spPr>
          <a:xfrm>
            <a:off x="352473" y="1439863"/>
            <a:ext cx="8430768" cy="3167763"/>
          </a:xfrm>
        </p:spPr>
        <p:txBody>
          <a:bodyPr/>
          <a:lstStyle/>
          <a:p>
            <a:r>
              <a:rPr lang="en-US" dirty="0"/>
              <a:t>Request</a:t>
            </a:r>
          </a:p>
          <a:p>
            <a:r>
              <a:rPr lang="en-US" dirty="0"/>
              <a:t>Configuration</a:t>
            </a:r>
          </a:p>
          <a:p>
            <a:r>
              <a:rPr lang="en-US" dirty="0"/>
              <a:t>Application middlewares</a:t>
            </a:r>
          </a:p>
          <a:p>
            <a:r>
              <a:rPr lang="en-US" dirty="0"/>
              <a:t>Route middlewares</a:t>
            </a:r>
          </a:p>
          <a:p>
            <a:r>
              <a:rPr lang="en-US" dirty="0"/>
              <a:t>View (html / json)</a:t>
            </a:r>
            <a:endParaRPr lang="ru-RU" dirty="0"/>
          </a:p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567156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275421"/>
            <a:ext cx="9144000" cy="932688"/>
          </a:xfrm>
        </p:spPr>
        <p:txBody>
          <a:bodyPr/>
          <a:lstStyle/>
          <a:p>
            <a:r>
              <a:rPr lang="en-US" dirty="0"/>
              <a:t>APPLICATION STRUCTURE (ONE OF)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557DCC2-1C2C-E14B-B5D1-3B3149DF1946}"/>
              </a:ext>
            </a:extLst>
          </p:cNvPr>
          <p:cNvSpPr txBox="1">
            <a:spLocks/>
          </p:cNvSpPr>
          <p:nvPr/>
        </p:nvSpPr>
        <p:spPr>
          <a:xfrm>
            <a:off x="2212491" y="15922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 defTabSz="4572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accent2"/>
              </a:buClr>
              <a:buSzPct val="140000"/>
              <a:buFont typeface="+mj-lt"/>
              <a:buAutoNum type="arabicPeriod"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</a:t>
            </a:r>
            <a:r>
              <a:rPr lang="en-US" b="1" dirty="0"/>
              <a:t>config</a:t>
            </a:r>
            <a:r>
              <a:rPr lang="en-US" dirty="0"/>
              <a:t> - files by environment with default one</a:t>
            </a:r>
          </a:p>
          <a:p>
            <a:r>
              <a:rPr lang="en-US" b="1" dirty="0"/>
              <a:t>spec</a:t>
            </a:r>
            <a:r>
              <a:rPr lang="en-US" dirty="0"/>
              <a:t> with your API documentation (swagger)</a:t>
            </a:r>
          </a:p>
          <a:p>
            <a:r>
              <a:rPr lang="en-US" dirty="0"/>
              <a:t>In </a:t>
            </a:r>
            <a:r>
              <a:rPr lang="en-US" b="1" dirty="0" err="1"/>
              <a:t>src</a:t>
            </a:r>
            <a:r>
              <a:rPr lang="en-US" dirty="0"/>
              <a:t> – </a:t>
            </a:r>
            <a:r>
              <a:rPr lang="en-US" b="1" dirty="0"/>
              <a:t>common</a:t>
            </a:r>
            <a:r>
              <a:rPr lang="en-US" dirty="0"/>
              <a:t> stuff and </a:t>
            </a:r>
            <a:r>
              <a:rPr lang="en-US" b="1" dirty="0"/>
              <a:t>resources</a:t>
            </a:r>
          </a:p>
          <a:p>
            <a:r>
              <a:rPr lang="en-US" dirty="0"/>
              <a:t>Every resource has it’s own </a:t>
            </a:r>
            <a:r>
              <a:rPr lang="en-US" b="1" dirty="0"/>
              <a:t>router</a:t>
            </a:r>
            <a:r>
              <a:rPr lang="en-US" dirty="0"/>
              <a:t> with </a:t>
            </a:r>
            <a:r>
              <a:rPr lang="en-US" b="1" dirty="0"/>
              <a:t>service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possibly</a:t>
            </a:r>
            <a:br>
              <a:rPr lang="en-US" dirty="0"/>
            </a:br>
            <a:r>
              <a:rPr lang="en-US" b="1" dirty="0"/>
              <a:t>mapper</a:t>
            </a:r>
            <a:r>
              <a:rPr lang="en-US" dirty="0"/>
              <a:t> and/or </a:t>
            </a:r>
            <a:r>
              <a:rPr lang="en-US" b="1" dirty="0"/>
              <a:t>model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9FB2BE-6AC0-FB42-950A-ADE7BB817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4763"/>
            <a:ext cx="20701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77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2473" y="1439863"/>
            <a:ext cx="8430768" cy="4572000"/>
          </a:xfrm>
        </p:spPr>
        <p:txBody>
          <a:bodyPr/>
          <a:lstStyle/>
          <a:p>
            <a:r>
              <a:rPr lang="en-US" dirty="0"/>
              <a:t>Config handler – get config for the current environment and validate it</a:t>
            </a:r>
            <a:br>
              <a:rPr lang="ru-RU" dirty="0"/>
            </a:br>
            <a:r>
              <a:rPr lang="ru-RU" dirty="0"/>
              <a:t>- </a:t>
            </a:r>
            <a:r>
              <a:rPr lang="en-US" dirty="0">
                <a:hlinkClick r:id="rId3"/>
              </a:rPr>
              <a:t>config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nconf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dotenv</a:t>
            </a:r>
            <a:endParaRPr lang="en-US" dirty="0"/>
          </a:p>
          <a:p>
            <a:r>
              <a:rPr lang="en-US" dirty="0"/>
              <a:t>Error handler – throw error with extra details, handlers for popular errors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>
                <a:hlinkClick r:id="rId6"/>
              </a:rPr>
              <a:t>boom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http-errors</a:t>
            </a:r>
            <a:endParaRPr lang="en-US" dirty="0"/>
          </a:p>
          <a:p>
            <a:r>
              <a:rPr lang="en-US" dirty="0"/>
              <a:t>Log handler – log errors and debug data for different environments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>
                <a:hlinkClick r:id="rId8"/>
              </a:rPr>
              <a:t>winston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banyan</a:t>
            </a:r>
            <a:endParaRPr lang="en-US" dirty="0"/>
          </a:p>
          <a:p>
            <a:r>
              <a:rPr lang="en-US" dirty="0"/>
              <a:t>Validator – validate request payloads and </a:t>
            </a:r>
            <a:r>
              <a:rPr lang="en-US" dirty="0" err="1"/>
              <a:t>params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>
                <a:hlinkClick r:id="rId10"/>
              </a:rPr>
              <a:t>ajv</a:t>
            </a:r>
            <a:r>
              <a:rPr lang="en-US" dirty="0"/>
              <a:t>, </a:t>
            </a:r>
            <a:r>
              <a:rPr lang="en-US" dirty="0">
                <a:hlinkClick r:id="rId11"/>
              </a:rPr>
              <a:t>joi</a:t>
            </a:r>
            <a:endParaRPr lang="en-US" dirty="0"/>
          </a:p>
          <a:p>
            <a:r>
              <a:rPr lang="en-US" dirty="0"/>
              <a:t>Helpers – add HAL links, check permissions, test request/response against spec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>
                <a:hlinkClick r:id="rId12"/>
              </a:rPr>
              <a:t>halson</a:t>
            </a:r>
            <a:r>
              <a:rPr lang="en-US" dirty="0"/>
              <a:t>, 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275421"/>
            <a:ext cx="9144000" cy="932688"/>
          </a:xfrm>
        </p:spPr>
        <p:txBody>
          <a:bodyPr/>
          <a:lstStyle/>
          <a:p>
            <a:r>
              <a:rPr lang="en-US" dirty="0"/>
              <a:t>EXTRA MODULES</a:t>
            </a:r>
          </a:p>
        </p:txBody>
      </p:sp>
    </p:spTree>
    <p:extLst>
      <p:ext uri="{BB962C8B-B14F-4D97-AF65-F5344CB8AC3E}">
        <p14:creationId xmlns:p14="http://schemas.microsoft.com/office/powerpoint/2010/main" val="911627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USEFUL LINKS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401500" y="1222850"/>
            <a:ext cx="8430768" cy="10334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linkClick r:id="rId2"/>
              </a:rPr>
              <a:t>ExpressJS</a:t>
            </a:r>
            <a:r>
              <a:rPr lang="en-US" dirty="0">
                <a:hlinkClick r:id="rId2"/>
              </a:rPr>
              <a:t> API documentation</a:t>
            </a:r>
            <a:r>
              <a:rPr lang="en-US" dirty="0"/>
              <a:t> 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Writing middleware for use in Express apps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Express middleware</a:t>
            </a:r>
            <a:r>
              <a:rPr lang="en-US" dirty="0"/>
              <a:t> </a:t>
            </a:r>
            <a:endParaRPr lang="en-US" dirty="0">
              <a:hlinkClick r:id="rId5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Error handling</a:t>
            </a:r>
            <a:r>
              <a:rPr lang="en-US" dirty="0"/>
              <a:t> 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API Design in Node.js Using Express and Mongo (lynda.com)</a:t>
            </a:r>
            <a:r>
              <a:rPr lang="en-US" dirty="0"/>
              <a:t> 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Getting Started with Express.js (egghead.io)</a:t>
            </a:r>
            <a:r>
              <a:rPr lang="en-US" dirty="0"/>
              <a:t> 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Designing a Beautiful REST+JSON API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25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532" y="3208843"/>
            <a:ext cx="7574494" cy="702308"/>
          </a:xfrm>
        </p:spPr>
        <p:txBody>
          <a:bodyPr>
            <a:spAutoFit/>
          </a:bodyPr>
          <a:lstStyle/>
          <a:p>
            <a:r>
              <a:rPr lang="en-US" sz="4800" dirty="0"/>
              <a:t>NODE.JS GLOBAL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5010" y="5651500"/>
            <a:ext cx="753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Middleware. Frameworks</a:t>
            </a:r>
            <a:b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</a:br>
            <a: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BY</a:t>
            </a:r>
            <a:b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</a:br>
            <a: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Vladislav Lomako</a:t>
            </a:r>
          </a:p>
          <a:p>
            <a:r>
              <a:rPr lang="en-US" sz="1200" cap="all" dirty="0" err="1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Mohamadali</a:t>
            </a:r>
            <a: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 </a:t>
            </a:r>
            <a:r>
              <a:rPr lang="en-US" sz="1200" cap="all" dirty="0" err="1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ganji</a:t>
            </a:r>
            <a:endParaRPr lang="en-US" sz="1200" cap="all" dirty="0">
              <a:solidFill>
                <a:prstClr val="white"/>
              </a:solidFill>
              <a:latin typeface="Arial Black"/>
              <a:ea typeface="+mj-ea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48123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MIDDLEWARE IS THE BACKBONE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6810" y="2924002"/>
            <a:ext cx="8270379" cy="76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Express</a:t>
            </a:r>
            <a:r>
              <a:rPr lang="en-US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= </a:t>
            </a:r>
            <a:r>
              <a:rPr lang="en-US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Routing</a:t>
            </a: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+ 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Middlewares</a:t>
            </a:r>
          </a:p>
        </p:txBody>
      </p:sp>
    </p:spTree>
    <p:extLst>
      <p:ext uri="{BB962C8B-B14F-4D97-AF65-F5344CB8AC3E}">
        <p14:creationId xmlns:p14="http://schemas.microsoft.com/office/powerpoint/2010/main" val="45324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any code.</a:t>
            </a:r>
          </a:p>
          <a:p>
            <a:r>
              <a:rPr lang="en-US" dirty="0"/>
              <a:t>Make changes to the request and the response objects.</a:t>
            </a:r>
          </a:p>
          <a:p>
            <a:r>
              <a:rPr lang="en-US" dirty="0"/>
              <a:t>End the request-response cycle.</a:t>
            </a:r>
          </a:p>
          <a:p>
            <a:r>
              <a:rPr lang="en-US" dirty="0"/>
              <a:t>Call the next middleware in the stack.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MIDDLEWARE CONCEPT</a:t>
            </a:r>
          </a:p>
        </p:txBody>
      </p:sp>
    </p:spTree>
    <p:extLst>
      <p:ext uri="{BB962C8B-B14F-4D97-AF65-F5344CB8AC3E}">
        <p14:creationId xmlns:p14="http://schemas.microsoft.com/office/powerpoint/2010/main" val="310882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MIDDLEWARE TYPES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52473" y="1439863"/>
            <a:ext cx="8430768" cy="3167763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 defTabSz="4572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accent2"/>
              </a:buClr>
              <a:buSzPct val="140000"/>
              <a:buFont typeface="+mj-lt"/>
              <a:buAutoNum type="arabicPeriod"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Application-level</a:t>
            </a:r>
          </a:p>
          <a:p>
            <a:r>
              <a:rPr lang="en-US" dirty="0"/>
              <a:t>Router-level</a:t>
            </a:r>
          </a:p>
          <a:p>
            <a:r>
              <a:rPr lang="en-US" dirty="0"/>
              <a:t>Error-handling</a:t>
            </a:r>
          </a:p>
          <a:p>
            <a:r>
              <a:rPr lang="en-US" dirty="0"/>
              <a:t>Built-in</a:t>
            </a:r>
          </a:p>
          <a:p>
            <a:r>
              <a:rPr lang="en-US" dirty="0"/>
              <a:t>3rd party (ex.: xxx-parser)</a:t>
            </a:r>
          </a:p>
        </p:txBody>
      </p:sp>
    </p:spTree>
    <p:extLst>
      <p:ext uri="{BB962C8B-B14F-4D97-AF65-F5344CB8AC3E}">
        <p14:creationId xmlns:p14="http://schemas.microsoft.com/office/powerpoint/2010/main" val="132068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52473" y="1439863"/>
            <a:ext cx="8430768" cy="1020002"/>
          </a:xfrm>
        </p:spPr>
        <p:txBody>
          <a:bodyPr/>
          <a:lstStyle/>
          <a:p>
            <a:r>
              <a:rPr lang="en-US" dirty="0"/>
              <a:t>Change anything to the request and the response objects and then call next()</a:t>
            </a:r>
            <a:br>
              <a:rPr lang="en-US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en-US" dirty="0"/>
              <a:t>.</a:t>
            </a:r>
          </a:p>
          <a:p>
            <a:r>
              <a:rPr lang="en-US" dirty="0"/>
              <a:t>You can attach middleware to the specific route</a:t>
            </a:r>
            <a:br>
              <a:rPr lang="en-US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en-US" dirty="0"/>
          </a:p>
          <a:p>
            <a:r>
              <a:rPr lang="en-US" dirty="0"/>
              <a:t>Do not forget about next(). This code will never return control to the route handler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APPLICATION LEVEL MIDDLEWARE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09" y="1882331"/>
            <a:ext cx="5126671" cy="1174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479" y="3609097"/>
            <a:ext cx="5068201" cy="11029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478" y="5263997"/>
            <a:ext cx="4787207" cy="123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2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52473" y="1439863"/>
            <a:ext cx="8430768" cy="1020002"/>
          </a:xfrm>
        </p:spPr>
        <p:txBody>
          <a:bodyPr/>
          <a:lstStyle/>
          <a:p>
            <a:r>
              <a:rPr lang="en-US" dirty="0"/>
              <a:t>Has four arguments – and the first is error</a:t>
            </a:r>
            <a:br>
              <a:rPr lang="en-US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en-US" dirty="0"/>
              <a:t>.</a:t>
            </a:r>
          </a:p>
          <a:p>
            <a:r>
              <a:rPr lang="en-US" dirty="0"/>
              <a:t>You can call it by </a:t>
            </a:r>
            <a:r>
              <a:rPr lang="en-US" b="1" dirty="0"/>
              <a:t>next(err)</a:t>
            </a:r>
            <a:r>
              <a:rPr lang="ru-RU" dirty="0"/>
              <a:t> </a:t>
            </a:r>
            <a:r>
              <a:rPr lang="en-US" dirty="0"/>
              <a:t>in any middleware</a:t>
            </a:r>
          </a:p>
          <a:p>
            <a:r>
              <a:rPr lang="en-US" dirty="0"/>
              <a:t>Once </a:t>
            </a:r>
            <a:r>
              <a:rPr lang="en-US" b="1" dirty="0"/>
              <a:t>next(err) </a:t>
            </a:r>
            <a:r>
              <a:rPr lang="en-US" dirty="0"/>
              <a:t>is called, all other non-error middlewares would be skipped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ERROR-HANDLING MIDDLEWARE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52" y="1856015"/>
            <a:ext cx="4513844" cy="118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98700"/>
      </p:ext>
    </p:extLst>
  </p:cSld>
  <p:clrMapOvr>
    <a:masterClrMapping/>
  </p:clrMapOvr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1140B2D7CB74DA3EAC98E69956473" ma:contentTypeVersion="6" ma:contentTypeDescription="Create a new document." ma:contentTypeScope="" ma:versionID="9f22d39f71332d389bc226294734d53c">
  <xsd:schema xmlns:xsd="http://www.w3.org/2001/XMLSchema" xmlns:xs="http://www.w3.org/2001/XMLSchema" xmlns:p="http://schemas.microsoft.com/office/2006/metadata/properties" xmlns:ns2="8f17bd39-e2a2-416d-8579-9c5cbdeee658" xmlns:ns3="cce3b1b3-a149-4752-a436-36be503cdc9b" targetNamespace="http://schemas.microsoft.com/office/2006/metadata/properties" ma:root="true" ma:fieldsID="214941a0845ea3b35848add69d9baa71" ns2:_="" ns3:_="">
    <xsd:import namespace="8f17bd39-e2a2-416d-8579-9c5cbdeee658"/>
    <xsd:import namespace="cce3b1b3-a149-4752-a436-36be503cdc9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fldTrainingId"/>
                <xsd:element ref="ns2:fldTrainingName"/>
                <xsd:element ref="ns2:h0cdf1c629f14a8ba12ca7309df7db45" minOccurs="0"/>
                <xsd:element ref="ns2:TaxCatchAll" minOccurs="0"/>
                <xsd:element ref="ns2:TaxCatchAllLabel" minOccurs="0"/>
                <xsd:element ref="ns2:a53f1a9accc64fb8bee1c0a1a93d357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7bd39-e2a2-416d-8579-9c5cbdeee6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ldTrainingId" ma:index="13" ma:displayName="Training Id" ma:decimals="0" ma:description="" ma:indexed="true" ma:internalName="fldTrainingId">
      <xsd:simpleType>
        <xsd:restriction base="dms:Number"/>
      </xsd:simpleType>
    </xsd:element>
    <xsd:element name="fldTrainingName" ma:index="14" ma:displayName="Training Name" ma:description="" ma:internalName="fldTrainingName">
      <xsd:simpleType>
        <xsd:restriction base="dms:Text"/>
      </xsd:simpleType>
    </xsd:element>
    <xsd:element name="h0cdf1c629f14a8ba12ca7309df7db45" ma:index="15" ma:taxonomy="true" ma:internalName="h0cdf1c629f14a8ba12ca7309df7db45" ma:taxonomyFieldName="fldLanguagesOfEvent" ma:displayName="Language(s) of the training" ma:fieldId="{10cdf1c6-29f1-4a8b-a12c-a7309df7db45}" ma:taxonomyMulti="true" ma:sspId="debda6a7-6b37-4000-ac6c-4fd0a963898e" ma:termSetId="2835a39d-718b-4c4f-82f8-aaaecba84c7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description="" ma:hidden="true" ma:list="{d906786b-d8b0-472e-acd2-868b18cc578f}" ma:internalName="TaxCatchAll" ma:showField="CatchAllData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description="" ma:hidden="true" ma:list="{d906786b-d8b0-472e-acd2-868b18cc578f}" ma:internalName="TaxCatchAllLabel" ma:readOnly="true" ma:showField="CatchAllDataLabel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3f1a9accc64fb8bee1c0a1a93d357e" ma:index="19" ma:taxonomy="true" ma:internalName="a53f1a9accc64fb8bee1c0a1a93d357e" ma:taxonomyFieldName="fldCategoriesOfEvent" ma:displayName="Category(s) of the training" ma:fieldId="{a53f1a9a-ccc6-4fb8-bee1-c0a1a93d357e}" ma:taxonomyMulti="true" ma:sspId="debda6a7-6b37-4000-ac6c-4fd0a963898e" ma:termSetId="8feda6fe-911b-4fdc-a141-93b681f1b32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3b1b3-a149-4752-a436-36be503cd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53f1a9accc64fb8bee1c0a1a93d357e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Front - End Development</TermName>
          <TermId xmlns="http://schemas.microsoft.com/office/infopath/2007/PartnerControls">4712f462-3d40-4da7-892a-dbf356bc8322</TermId>
        </TermInfo>
      </Terms>
    </a53f1a9accc64fb8bee1c0a1a93d357e>
    <fldTrainingId xmlns="8f17bd39-e2a2-416d-8579-9c5cbdeee658">2168</fldTrainingId>
    <fldTrainingName xmlns="8f17bd39-e2a2-416d-8579-9c5cbdeee658">Middleware. Frameworks</fldTrainingName>
    <TaxCatchAll xmlns="8f17bd39-e2a2-416d-8579-9c5cbdeee658">
      <Value>21</Value>
      <Value>8</Value>
      <Value>7</Value>
    </TaxCatchAll>
    <h0cdf1c629f14a8ba12ca7309df7db45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RUS</TermName>
          <TermId xmlns="http://schemas.microsoft.com/office/infopath/2007/PartnerControls">00de05cc-11d3-4dba-84f7-e6aab076d0bb</TermId>
        </TermInfo>
        <TermInfo xmlns="http://schemas.microsoft.com/office/infopath/2007/PartnerControls">
          <TermName xmlns="http://schemas.microsoft.com/office/infopath/2007/PartnerControls">ENG</TermName>
          <TermId xmlns="http://schemas.microsoft.com/office/infopath/2007/PartnerControls">da095e14-b5d3-4c64-bd53-2e71ac03c15d</TermId>
        </TermInfo>
      </Terms>
    </h0cdf1c629f14a8ba12ca7309df7db45>
    <_dlc_DocId xmlns="8f17bd39-e2a2-416d-8579-9c5cbdeee658">DOCID-2090759719-592</_dlc_DocId>
    <_dlc_DocIdUrl xmlns="8f17bd39-e2a2-416d-8579-9c5cbdeee658">
      <Url>https://epam.sharepoint.com/sites/CDP/front-enddevelopment/_layouts/15/DocIdRedir.aspx?ID=DOCID-2090759719-592</Url>
      <Description>DOCID-2090759719-592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EC296443-B466-4180-A8EE-8EC9055C989E}"/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sharepoint/v3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3AD0483B-995C-428E-A131-DF3EAD68BBD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30704</TotalTime>
  <Words>949</Words>
  <Application>Microsoft Office PowerPoint</Application>
  <PresentationFormat>On-screen Show (4:3)</PresentationFormat>
  <Paragraphs>215</Paragraphs>
  <Slides>43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Arial Black</vt:lpstr>
      <vt:lpstr>Calibri</vt:lpstr>
      <vt:lpstr>Lucida Grande</vt:lpstr>
      <vt:lpstr>Trebuchet MS</vt:lpstr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Middleware</dc:title>
  <dc:creator>Michelle Canning</dc:creator>
  <cp:lastModifiedBy>Vladislav Lomako</cp:lastModifiedBy>
  <cp:revision>1589</cp:revision>
  <cp:lastPrinted>2016-10-07T18:41:25Z</cp:lastPrinted>
  <dcterms:created xsi:type="dcterms:W3CDTF">2014-07-08T13:27:24Z</dcterms:created>
  <dcterms:modified xsi:type="dcterms:W3CDTF">2019-02-04T09:13:45Z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0x0101000E01140B2D7CB74DA3EAC98E69956473</vt:lpwstr>
  </property>
  <property fmtid="{D5CDD505-2E9C-101B-9397-08002B2CF9AE}" pid="3" name="fldLanguagesOfEvent">
    <vt:lpwstr>8;#RUS|00de05cc-11d3-4dba-84f7-e6aab076d0bb;#7;#ENG|da095e14-b5d3-4c64-bd53-2e71ac03c15d</vt:lpwstr>
  </property>
  <property fmtid="{D5CDD505-2E9C-101B-9397-08002B2CF9AE}" pid="4" name="fldCategoriesOfEvent">
    <vt:lpwstr>21;#Front - End Development|4712f462-3d40-4da7-892a-dbf356bc8322</vt:lpwstr>
  </property>
  <property fmtid="{D5CDD505-2E9C-101B-9397-08002B2CF9AE}" pid="5" name="_dlc_DocIdItemGuid">
    <vt:lpwstr>8a178ea1-9a17-4c94-8f93-cd88ab019025</vt:lpwstr>
  </property>
</Properties>
</file>