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4"/>
    <p:sldMasterId id="2147483730" r:id="rId5"/>
  </p:sldMasterIdLst>
  <p:notesMasterIdLst>
    <p:notesMasterId r:id="rId33"/>
  </p:notesMasterIdLst>
  <p:handoutMasterIdLst>
    <p:handoutMasterId r:id="rId34"/>
  </p:handoutMasterIdLst>
  <p:sldIdLst>
    <p:sldId id="590" r:id="rId6"/>
    <p:sldId id="539" r:id="rId7"/>
    <p:sldId id="585" r:id="rId8"/>
    <p:sldId id="567" r:id="rId9"/>
    <p:sldId id="568" r:id="rId10"/>
    <p:sldId id="569" r:id="rId11"/>
    <p:sldId id="570" r:id="rId12"/>
    <p:sldId id="586" r:id="rId13"/>
    <p:sldId id="600" r:id="rId14"/>
    <p:sldId id="601" r:id="rId15"/>
    <p:sldId id="602" r:id="rId16"/>
    <p:sldId id="572" r:id="rId17"/>
    <p:sldId id="573" r:id="rId18"/>
    <p:sldId id="574" r:id="rId19"/>
    <p:sldId id="576" r:id="rId20"/>
    <p:sldId id="577" r:id="rId21"/>
    <p:sldId id="581" r:id="rId22"/>
    <p:sldId id="603" r:id="rId23"/>
    <p:sldId id="604" r:id="rId24"/>
    <p:sldId id="578" r:id="rId25"/>
    <p:sldId id="594" r:id="rId26"/>
    <p:sldId id="582" r:id="rId27"/>
    <p:sldId id="596" r:id="rId28"/>
    <p:sldId id="597" r:id="rId29"/>
    <p:sldId id="598" r:id="rId30"/>
    <p:sldId id="599" r:id="rId31"/>
    <p:sldId id="591" r:id="rId32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>
          <p15:clr>
            <a:srgbClr val="A4A3A4"/>
          </p15:clr>
        </p15:guide>
        <p15:guide id="2" orient="horz" pos="764">
          <p15:clr>
            <a:srgbClr val="A4A3A4"/>
          </p15:clr>
        </p15:guide>
        <p15:guide id="3" orient="horz" pos="3544">
          <p15:clr>
            <a:srgbClr val="A4A3A4"/>
          </p15:clr>
        </p15:guide>
        <p15:guide id="4" orient="horz" pos="2159">
          <p15:clr>
            <a:srgbClr val="A4A3A4"/>
          </p15:clr>
        </p15:guide>
        <p15:guide id="5" orient="horz" pos="1374">
          <p15:clr>
            <a:srgbClr val="A4A3A4"/>
          </p15:clr>
        </p15:guide>
        <p15:guide id="6" orient="horz" pos="3699">
          <p15:clr>
            <a:srgbClr val="A4A3A4"/>
          </p15:clr>
        </p15:guide>
        <p15:guide id="7" orient="horz" pos="1151">
          <p15:clr>
            <a:srgbClr val="A4A3A4"/>
          </p15:clr>
        </p15:guide>
        <p15:guide id="8" pos="2922">
          <p15:clr>
            <a:srgbClr val="A4A3A4"/>
          </p15:clr>
        </p15:guide>
        <p15:guide id="9" pos="391">
          <p15:clr>
            <a:srgbClr val="A4A3A4"/>
          </p15:clr>
        </p15:guide>
        <p15:guide id="10" pos="3158">
          <p15:clr>
            <a:srgbClr val="A4A3A4"/>
          </p15:clr>
        </p15:guide>
        <p15:guide id="11" pos="5474">
          <p15:clr>
            <a:srgbClr val="A4A3A4"/>
          </p15:clr>
        </p15:guide>
        <p15:guide id="12" pos="3987">
          <p15:clr>
            <a:srgbClr val="A4A3A4"/>
          </p15:clr>
        </p15:guide>
        <p15:guide id="13" pos="218">
          <p15:clr>
            <a:srgbClr val="A4A3A4"/>
          </p15:clr>
        </p15:guide>
        <p15:guide id="14" pos="257">
          <p15:clr>
            <a:srgbClr val="A4A3A4"/>
          </p15:clr>
        </p15:guide>
        <p15:guide id="15" pos="5107">
          <p15:clr>
            <a:srgbClr val="A4A3A4"/>
          </p15:clr>
        </p15:guide>
        <p15:guide id="16" pos="5166">
          <p15:clr>
            <a:srgbClr val="A4A3A4"/>
          </p15:clr>
        </p15:guide>
        <p15:guide id="17" pos="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Vladislav Lomako" initials="VL" lastIdx="1" clrIdx="2">
    <p:extLst>
      <p:ext uri="{19B8F6BF-5375-455C-9EA6-DF929625EA0E}">
        <p15:presenceInfo xmlns:p15="http://schemas.microsoft.com/office/powerpoint/2012/main" userId="S-1-5-21-1293946777-3493236730-1046114822-146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A3C644"/>
    <a:srgbClr val="2FC2D9"/>
    <a:srgbClr val="464547"/>
    <a:srgbClr val="666666"/>
    <a:srgbClr val="B22746"/>
    <a:srgbClr val="E6E6E6"/>
    <a:srgbClr val="CCCCCC"/>
    <a:srgbClr val="999999"/>
    <a:srgbClr val="1A9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78495" autoAdjust="0"/>
  </p:normalViewPr>
  <p:slideViewPr>
    <p:cSldViewPr snapToGrid="0">
      <p:cViewPr varScale="1">
        <p:scale>
          <a:sx n="69" d="100"/>
          <a:sy n="69" d="100"/>
        </p:scale>
        <p:origin x="1632" y="48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2922"/>
        <p:guide pos="391"/>
        <p:guide pos="3158"/>
        <p:guide pos="5474"/>
        <p:guide pos="3987"/>
        <p:guide pos="218"/>
        <p:guide pos="257"/>
        <p:guide pos="5107"/>
        <p:guide pos="5166"/>
        <p:guide pos="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openxmlformats.org/officeDocument/2006/relationships/customXml" Target="../customXml/item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67C37-924A-4F8E-82E0-C3470BACC8B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6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2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0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15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02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3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15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32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7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07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8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4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3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24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9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2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81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5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5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0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9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0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7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" y="926332"/>
            <a:ext cx="778669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575866" y="3477648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575866" y="1630376"/>
            <a:ext cx="41148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575866" y="5324921"/>
            <a:ext cx="41148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117600" y="14224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3086100" y="12065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117600" y="32385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3086100" y="30226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117600" y="5080000"/>
            <a:ext cx="17907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3086100" y="4864100"/>
            <a:ext cx="5664200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9144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808738" y="119512"/>
            <a:ext cx="6457956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667934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9144000" y="943717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4777866" y="1761513"/>
            <a:ext cx="393192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363536" y="1761513"/>
            <a:ext cx="393192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400004" y="256310"/>
            <a:ext cx="1135543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8250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8844" y="0"/>
            <a:ext cx="265515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780848" y="939062"/>
            <a:ext cx="2044896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6683021" y="1422399"/>
            <a:ext cx="2286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671724" y="757317"/>
            <a:ext cx="228374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272273" y="269597"/>
            <a:ext cx="5709427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683021" y="200557"/>
            <a:ext cx="1135543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9144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781353" y="3328611"/>
            <a:ext cx="6488113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72405" y="5136641"/>
            <a:ext cx="5014975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872405" y="4479647"/>
            <a:ext cx="368842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866629" y="3276170"/>
            <a:ext cx="3731155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872405" y="3831947"/>
            <a:ext cx="5285757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1" y="3197413"/>
            <a:ext cx="7574494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7"/>
          <a:ext cx="9144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marL="68580" marR="68580"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68580" marR="6858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0339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595035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60401" y="4453469"/>
            <a:ext cx="6488113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" y="5459486"/>
            <a:ext cx="3649662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" y="671513"/>
            <a:ext cx="1371600" cy="7620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97894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356616" y="1435607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342900">
              <a:lnSpc>
                <a:spcPct val="85000"/>
              </a:lnSpc>
            </a:pPr>
            <a:endParaRPr lang="en-US" sz="1400" dirty="0">
              <a:solidFill>
                <a:prstClr val="white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26532" y="3197413"/>
            <a:ext cx="7574494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4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1642264" y="0"/>
            <a:ext cx="12428528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25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31825" y="5455612"/>
            <a:ext cx="6400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31825" y="4466209"/>
            <a:ext cx="3382957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2286351" y="504825"/>
            <a:ext cx="141159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073088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631825" y="2075578"/>
            <a:ext cx="6910388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31825" y="4453468"/>
            <a:ext cx="6488113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631825" y="5459483"/>
            <a:ext cx="3649662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627880" y="504826"/>
            <a:ext cx="1243502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2473" y="14398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40000"/>
              <a:buFont typeface="+mj-lt"/>
              <a:buAutoNum type="arabicPeriod"/>
              <a:defRPr sz="16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84307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14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4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5029200" y="910939"/>
            <a:ext cx="41148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439862"/>
            <a:ext cx="43434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360363" y="1776415"/>
            <a:ext cx="8329612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18148" y="1345462"/>
            <a:ext cx="1748991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3048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6096000" y="923636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9144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47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42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71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61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156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133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4728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7419629" y="2612360"/>
            <a:ext cx="116274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7014369" y="2954875"/>
            <a:ext cx="1973262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2857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5143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7429500" y="1200727"/>
            <a:ext cx="1143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3505200"/>
            <a:ext cx="18288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9144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910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3196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7768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5482709" y="1214873"/>
            <a:ext cx="464582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2286000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4571999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6857999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2514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800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7086600" y="2601468"/>
            <a:ext cx="18288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2514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4800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7086600" y="1801368"/>
            <a:ext cx="18288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500707"/>
            <a:ext cx="9144000" cy="36576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81115" y="6560477"/>
            <a:ext cx="1493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2C0EDAD-27A0-9447-9004-E733B36B95C3}" type="slidenum">
              <a:rPr lang="en-US" sz="10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1172210" y="6564320"/>
            <a:ext cx="2316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104900" y="6601291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_footer.png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30" y="6615683"/>
            <a:ext cx="476250" cy="16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2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705" r:id="rId2"/>
    <p:sldLayoutId id="2147483702" r:id="rId3"/>
    <p:sldLayoutId id="2147483711" r:id="rId4"/>
    <p:sldLayoutId id="2147483728" r:id="rId5"/>
    <p:sldLayoutId id="2147483712" r:id="rId6"/>
    <p:sldLayoutId id="2147483734" r:id="rId7"/>
    <p:sldLayoutId id="2147483736" r:id="rId8"/>
    <p:sldLayoutId id="2147483735" r:id="rId9"/>
    <p:sldLayoutId id="2147483737" r:id="rId10"/>
    <p:sldLayoutId id="2147483713" r:id="rId11"/>
    <p:sldLayoutId id="2147483727" r:id="rId12"/>
    <p:sldLayoutId id="2147483741" r:id="rId13"/>
    <p:sldLayoutId id="2147483698" r:id="rId14"/>
    <p:sldLayoutId id="2147483733" r:id="rId15"/>
    <p:sldLayoutId id="2147483706" r:id="rId16"/>
    <p:sldLayoutId id="2147483738" r:id="rId17"/>
    <p:sldLayoutId id="2147483739" r:id="rId18"/>
    <p:sldLayoutId id="2147483743" r:id="rId19"/>
    <p:sldLayoutId id="2147483744" r:id="rId20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600" kern="1200" cap="all" baseline="0">
          <a:solidFill>
            <a:schemeClr val="tx1"/>
          </a:solidFill>
          <a:latin typeface="Arial Black"/>
          <a:ea typeface="+mj-ea"/>
          <a:cs typeface="Arial Black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Arial"/>
        <a:buChar char="•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wt.io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expressjs.com/en/advanced/best-practice-security.html" TargetMode="External"/><Relationship Id="rId3" Type="http://schemas.openxmlformats.org/officeDocument/2006/relationships/hyperlink" Target="https://en.wikipedia.org/wiki/Design_by_contract" TargetMode="External"/><Relationship Id="rId7" Type="http://schemas.openxmlformats.org/officeDocument/2006/relationships/hyperlink" Target="https://www.owasp.org/index.php/REST_Security_Cheat_Sheet" TargetMode="External"/><Relationship Id="rId12" Type="http://schemas.openxmlformats.org/officeDocument/2006/relationships/hyperlink" Target="https://helmetjs.github.io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uth0/node-jsonwebtoken" TargetMode="External"/><Relationship Id="rId11" Type="http://schemas.openxmlformats.org/officeDocument/2006/relationships/hyperlink" Target="https://snyk.io/" TargetMode="External"/><Relationship Id="rId5" Type="http://schemas.openxmlformats.org/officeDocument/2006/relationships/hyperlink" Target="https://www.npmjs.com/package/passport-custom" TargetMode="External"/><Relationship Id="rId10" Type="http://schemas.openxmlformats.org/officeDocument/2006/relationships/hyperlink" Target="https://nodesecurity.io/" TargetMode="External"/><Relationship Id="rId4" Type="http://schemas.openxmlformats.org/officeDocument/2006/relationships/hyperlink" Target="http://json-schema.org/" TargetMode="External"/><Relationship Id="rId9" Type="http://schemas.openxmlformats.org/officeDocument/2006/relationships/hyperlink" Target="https://retirejs.github.io/retire.js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trends.com/ajv-vs-joi-vs-validator" TargetMode="External"/><Relationship Id="rId3" Type="http://schemas.openxmlformats.org/officeDocument/2006/relationships/hyperlink" Target="https://github.com/epoberezkin/ajv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https://github.com/chriso/validator.js" TargetMode="External"/><Relationship Id="rId4" Type="http://schemas.openxmlformats.org/officeDocument/2006/relationships/hyperlink" Target="https://github.com/hapijs/jo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6"/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5" r="20421" b="3797"/>
          <a:stretch/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57555" y="2978548"/>
            <a:ext cx="6910388" cy="734047"/>
          </a:xfrm>
        </p:spPr>
        <p:txBody>
          <a:bodyPr/>
          <a:lstStyle/>
          <a:p>
            <a:r>
              <a:rPr lang="en-US" sz="5400" dirty="0"/>
              <a:t>NODE.JS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Authentication. </a:t>
            </a:r>
            <a:r>
              <a:rPr lang="en-US" dirty="0"/>
              <a:t>Validation. Security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FEBRUARY, 2019</a:t>
            </a:r>
          </a:p>
        </p:txBody>
      </p:sp>
      <p:pic>
        <p:nvPicPr>
          <p:cNvPr id="8" name="Picture Placeholder 7" descr="EPAM_LOGO_gray_blue.png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62" b="-20862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1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Authentication middleware for Node.js</a:t>
            </a:r>
          </a:p>
          <a:p>
            <a:pPr lvl="0"/>
            <a:r>
              <a:rPr lang="en-US" dirty="0"/>
              <a:t>Extremely flexible and modular</a:t>
            </a:r>
          </a:p>
          <a:p>
            <a:pPr lvl="0"/>
            <a:r>
              <a:rPr lang="en-US" dirty="0"/>
              <a:t>Can be unobtrusively used with any Express application</a:t>
            </a:r>
          </a:p>
          <a:p>
            <a:pPr lvl="0"/>
            <a:r>
              <a:rPr lang="en-US" dirty="0"/>
              <a:t>500+ strategies to choose from</a:t>
            </a:r>
            <a:endParaRPr lang="en-US" sz="1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PASSPORT</a:t>
            </a:r>
          </a:p>
        </p:txBody>
      </p:sp>
      <p:pic>
        <p:nvPicPr>
          <p:cNvPr id="4" name="Picture 2" descr="https://pbs.twimg.com/profile_images/599259952574693376/DMrPoJt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705003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3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Require passport module and initialize it</a:t>
            </a:r>
          </a:p>
          <a:p>
            <a:pPr lvl="0"/>
            <a:r>
              <a:rPr lang="en-US" dirty="0"/>
              <a:t>Configure passport with at least one Strategy</a:t>
            </a:r>
            <a:endParaRPr lang="ru-RU" dirty="0"/>
          </a:p>
          <a:p>
            <a:pPr lvl="0"/>
            <a:r>
              <a:rPr lang="en-US" dirty="0"/>
              <a:t>Specifying a route for authentication</a:t>
            </a:r>
          </a:p>
          <a:p>
            <a:pPr lvl="0"/>
            <a:r>
              <a:rPr lang="en-US" dirty="0"/>
              <a:t>Protect</a:t>
            </a:r>
            <a:r>
              <a:rPr lang="en-US" sz="1400" dirty="0"/>
              <a:t> </a:t>
            </a:r>
            <a:r>
              <a:rPr lang="en-US" dirty="0"/>
              <a:t>routes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IT WORK</a:t>
            </a:r>
          </a:p>
        </p:txBody>
      </p:sp>
    </p:spTree>
    <p:extLst>
      <p:ext uri="{BB962C8B-B14F-4D97-AF65-F5344CB8AC3E}">
        <p14:creationId xmlns:p14="http://schemas.microsoft.com/office/powerpoint/2010/main" val="69661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LOCAL STRATEGY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7C2DCA-4D25-6143-A7B7-F7AC979CF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96188"/>
            <a:ext cx="5549900" cy="5427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8B4645-08A7-3C4A-B2A1-0E4F91804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6850" y="4569300"/>
            <a:ext cx="3867150" cy="990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D8A64-C0F0-F841-9599-EC7D78C53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300" y="1869600"/>
            <a:ext cx="36957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 WITH EXPRESS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0" y="1344980"/>
            <a:ext cx="73437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18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request to the authentication route with data in body</a:t>
            </a:r>
            <a:br>
              <a:rPr lang="ru-RU" dirty="0"/>
            </a:br>
            <a:r>
              <a:rPr lang="en-US" dirty="0"/>
              <a:t>As a result get JSON with ID and TOKEN in response</a:t>
            </a:r>
          </a:p>
          <a:p>
            <a:r>
              <a:rPr lang="en-US" dirty="0"/>
              <a:t>GET request to the protected authentication with bearer token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27411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REGULAR TOKEN AUTH</a:t>
            </a:r>
          </a:p>
        </p:txBody>
      </p:sp>
      <p:pic>
        <p:nvPicPr>
          <p:cNvPr id="4" name="Picture 2" descr="https://assets.wp.nginx.com/wp-content/uploads/2016/08/r10-jwt-api-gateway.png?utm_source=authenticating-api-clients-jwt-nginx-plus&amp;utm_medium=blog&amp;_ga=1.268296782.1742662018.14756515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75" y="1196752"/>
            <a:ext cx="8846649" cy="366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DOES IT WORK</a:t>
            </a:r>
          </a:p>
        </p:txBody>
      </p:sp>
      <p:pic>
        <p:nvPicPr>
          <p:cNvPr id="2050" name="Picture 2" descr="How does a JSON Web Token 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216" y="1660310"/>
            <a:ext cx="6349132" cy="356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59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COMPACT AND SELF-CONTAINED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0" y="1273848"/>
            <a:ext cx="8605020" cy="4553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2393E-52C9-3245-8B91-C2DE09BEC5BC}"/>
              </a:ext>
            </a:extLst>
          </p:cNvPr>
          <p:cNvSpPr txBox="1"/>
          <p:nvPr/>
        </p:nvSpPr>
        <p:spPr>
          <a:xfrm>
            <a:off x="7594600" y="6204851"/>
            <a:ext cx="1714500" cy="29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*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cs typeface="Trebuchet MS"/>
                <a:hlinkClick r:id="rId4"/>
              </a:rPr>
              <a:t>https://jwt.io/</a:t>
            </a: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312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SETUP JWT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71" y="1089394"/>
            <a:ext cx="7219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4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PROTECT ENDPOINT WITH JWT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8" y="4851423"/>
            <a:ext cx="7686675" cy="1419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68" y="1069126"/>
            <a:ext cx="45148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5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504873" y="1592263"/>
            <a:ext cx="8430768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 algn="l" defTabSz="4572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  <a:defRPr sz="1600" kern="1200" baseline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Validation with AJV</a:t>
            </a:r>
            <a:endParaRPr lang="fr-FR" dirty="0"/>
          </a:p>
          <a:p>
            <a:r>
              <a:rPr lang="en-US" dirty="0"/>
              <a:t>Authentication with Passport.js</a:t>
            </a:r>
            <a:endParaRPr lang="fr-FR" dirty="0"/>
          </a:p>
          <a:p>
            <a:r>
              <a:rPr lang="en-US" dirty="0"/>
              <a:t>JSON Web Tokens (JWT)</a:t>
            </a:r>
          </a:p>
          <a:p>
            <a:r>
              <a:rPr lang="en-US" dirty="0"/>
              <a:t>Security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JWT PROS AND CONS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5B66B5DF-342E-4FF2-8E84-DF92F94E4F05}"/>
              </a:ext>
            </a:extLst>
          </p:cNvPr>
          <p:cNvSpPr txBox="1">
            <a:spLocks/>
          </p:cNvSpPr>
          <p:nvPr/>
        </p:nvSpPr>
        <p:spPr>
          <a:xfrm>
            <a:off x="553900" y="1375249"/>
            <a:ext cx="8430768" cy="3936583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4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No server-side storage</a:t>
            </a:r>
          </a:p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4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Easy to use</a:t>
            </a:r>
            <a:r>
              <a:rPr lang="ru-RU" dirty="0"/>
              <a:t> (</a:t>
            </a:r>
            <a:r>
              <a:rPr lang="en-US" dirty="0"/>
              <a:t>a lot of libs</a:t>
            </a:r>
            <a:r>
              <a:rPr lang="ru-RU" dirty="0"/>
              <a:t>)</a:t>
            </a:r>
            <a:endParaRPr lang="en-US" dirty="0"/>
          </a:p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4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dirty="0"/>
              <a:t>Can be used across services</a:t>
            </a:r>
          </a:p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6"/>
              </a:buClr>
              <a:buSzPct val="140000"/>
              <a:buFont typeface="Arial" panose="020B0604020202020204" pitchFamily="34" charset="0"/>
              <a:buChar char="•"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One key rules all</a:t>
            </a:r>
          </a:p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6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600" dirty="0">
                <a:cs typeface="Trebuchet MS"/>
              </a:rPr>
              <a:t>Can't be revoked permanently (in general)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34499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ACCESS TOKEN AND REFRESH TOKEN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2966" y="1014985"/>
            <a:ext cx="8720051" cy="5450032"/>
            <a:chOff x="117088" y="1014985"/>
            <a:chExt cx="8720051" cy="5450032"/>
          </a:xfrm>
        </p:grpSpPr>
        <p:pic>
          <p:nvPicPr>
            <p:cNvPr id="5122" name="Picture 2" descr="Refresh Tok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088" y="1014985"/>
              <a:ext cx="8720051" cy="5450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7430" y="3818270"/>
              <a:ext cx="1228366" cy="3114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8756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OWASP TOP 10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36" y="1337044"/>
            <a:ext cx="8421687" cy="282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1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  <a:p>
            <a:r>
              <a:rPr lang="en-US" dirty="0"/>
              <a:t>Sensitive data on the client side</a:t>
            </a:r>
          </a:p>
          <a:p>
            <a:r>
              <a:rPr lang="en-US" dirty="0"/>
              <a:t>Running process with </a:t>
            </a:r>
            <a:r>
              <a:rPr lang="en-US" dirty="0" err="1"/>
              <a:t>superuser</a:t>
            </a:r>
            <a:r>
              <a:rPr lang="en-US" dirty="0"/>
              <a:t> rights</a:t>
            </a:r>
          </a:p>
          <a:p>
            <a:r>
              <a:rPr lang="en-US" dirty="0"/>
              <a:t>Vulnerabilities in dependencies</a:t>
            </a:r>
          </a:p>
          <a:p>
            <a:r>
              <a:rPr lang="en-US" dirty="0"/>
              <a:t>Known vulnerabilities in your code</a:t>
            </a:r>
          </a:p>
          <a:p>
            <a:r>
              <a:rPr lang="en-US" dirty="0"/>
              <a:t>Error logging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NODE SECURITY</a:t>
            </a:r>
          </a:p>
        </p:txBody>
      </p:sp>
    </p:spTree>
    <p:extLst>
      <p:ext uri="{BB962C8B-B14F-4D97-AF65-F5344CB8AC3E}">
        <p14:creationId xmlns:p14="http://schemas.microsoft.com/office/powerpoint/2010/main" val="602352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</a:t>
            </a:r>
          </a:p>
          <a:p>
            <a:r>
              <a:rPr lang="en-US" dirty="0"/>
              <a:t>Access Control</a:t>
            </a:r>
          </a:p>
          <a:p>
            <a:r>
              <a:rPr lang="en-US" dirty="0"/>
              <a:t>Restrict HTTP methods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Audit logs</a:t>
            </a:r>
          </a:p>
          <a:p>
            <a:r>
              <a:rPr lang="en-US" dirty="0"/>
              <a:t>Security headers</a:t>
            </a:r>
          </a:p>
          <a:p>
            <a:r>
              <a:rPr lang="en-US" dirty="0"/>
              <a:t>Sensitive information in HTTP requests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API SECURITY</a:t>
            </a:r>
          </a:p>
        </p:txBody>
      </p:sp>
    </p:spTree>
    <p:extLst>
      <p:ext uri="{BB962C8B-B14F-4D97-AF65-F5344CB8AC3E}">
        <p14:creationId xmlns:p14="http://schemas.microsoft.com/office/powerpoint/2010/main" val="214154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2473" y="1439863"/>
            <a:ext cx="8430768" cy="2088341"/>
          </a:xfrm>
        </p:spPr>
        <p:txBody>
          <a:bodyPr/>
          <a:lstStyle/>
          <a:p>
            <a:r>
              <a:rPr lang="en-US" dirty="0"/>
              <a:t>Hide Powered-By</a:t>
            </a:r>
          </a:p>
          <a:p>
            <a:r>
              <a:rPr lang="en-US" dirty="0"/>
              <a:t>HSTS</a:t>
            </a:r>
          </a:p>
          <a:p>
            <a:r>
              <a:rPr lang="en-US" dirty="0"/>
              <a:t>No Cache</a:t>
            </a:r>
          </a:p>
          <a:p>
            <a:r>
              <a:rPr lang="en-US" dirty="0"/>
              <a:t>.. and more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HELMET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3" y="4289574"/>
            <a:ext cx="2790825" cy="86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598" y="5756784"/>
            <a:ext cx="25050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3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Design by contract</a:t>
            </a:r>
            <a:r>
              <a:rPr lang="en-US" dirty="0"/>
              <a:t> 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JSON Schema</a:t>
            </a:r>
            <a:r>
              <a:rPr lang="ru-RU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Custom Passport strategy</a:t>
            </a:r>
            <a:r>
              <a:rPr lang="ru-RU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node-</a:t>
            </a:r>
            <a:r>
              <a:rPr lang="en-US" dirty="0" err="1">
                <a:hlinkClick r:id="rId6"/>
              </a:rPr>
              <a:t>jsonwebtoken</a:t>
            </a:r>
            <a:r>
              <a:rPr lang="ru-RU" dirty="0"/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Open Web Application Security Project (OWASP)  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REST API Security Cheat Sheet</a:t>
            </a:r>
            <a:r>
              <a:rPr lang="en-US" dirty="0"/>
              <a:t> 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linkClick r:id="rId8"/>
              </a:rPr>
              <a:t>Express Production Security Best Practices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linkClick r:id="rId9"/>
              </a:rPr>
              <a:t>Retire.js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hlinkClick r:id="rId10"/>
              </a:rPr>
              <a:t>Node Security Platform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  <a:hlinkClick r:id="rId11"/>
              </a:rPr>
              <a:t>Snyk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Helmet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USEFUL LINKS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245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6532" y="3208843"/>
            <a:ext cx="7574494" cy="702308"/>
          </a:xfrm>
        </p:spPr>
        <p:txBody>
          <a:bodyPr>
            <a:spAutoFit/>
          </a:bodyPr>
          <a:lstStyle/>
          <a:p>
            <a:r>
              <a:rPr lang="en-US" sz="4800" dirty="0"/>
              <a:t>NODE.JS GLOBAL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010" y="5651500"/>
            <a:ext cx="7532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Middleware. Frameworks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BY</a:t>
            </a:r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Vladislav Lomako</a:t>
            </a:r>
            <a:endParaRPr lang="ru-RU" sz="1200" cap="all" dirty="0">
              <a:solidFill>
                <a:prstClr val="white"/>
              </a:solidFill>
              <a:latin typeface="Arial Black"/>
              <a:ea typeface="+mj-ea"/>
              <a:cs typeface="Arial Black"/>
            </a:endParaRPr>
          </a:p>
          <a:p>
            <a:r>
              <a:rPr lang="en-US" sz="1200" cap="all" dirty="0" err="1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Mohamadali</a:t>
            </a:r>
            <a: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 </a:t>
            </a:r>
            <a:r>
              <a:rPr lang="en-US" sz="1200" cap="all" dirty="0" err="1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  <a:t>ganji</a:t>
            </a:r>
            <a:endParaRPr lang="en-US" sz="1200" cap="all" dirty="0">
              <a:solidFill>
                <a:prstClr val="white"/>
              </a:solidFill>
              <a:latin typeface="Arial Black"/>
              <a:ea typeface="+mj-ea"/>
              <a:cs typeface="Arial Black"/>
            </a:endParaRPr>
          </a:p>
          <a:p>
            <a:br>
              <a:rPr lang="en-US" sz="1200" cap="all" dirty="0">
                <a:solidFill>
                  <a:prstClr val="white"/>
                </a:solidFill>
                <a:latin typeface="Arial Black"/>
                <a:ea typeface="+mj-ea"/>
                <a:cs typeface="Arial Black"/>
              </a:rPr>
            </a:br>
            <a:endParaRPr lang="en-US" sz="1400" b="1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34296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VALIDATION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01500" y="1222850"/>
            <a:ext cx="8430768" cy="103346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</a:pPr>
            <a:r>
              <a:rPr lang="en-US" sz="1600" dirty="0">
                <a:cs typeface="Trebuchet MS"/>
              </a:rPr>
              <a:t>By schema </a:t>
            </a:r>
            <a:endParaRPr lang="ru-RU" sz="1600" dirty="0">
              <a:cs typeface="Trebuchet MS"/>
            </a:endParaRPr>
          </a:p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</a:pPr>
            <a:r>
              <a:rPr lang="en-US" sz="1600" baseline="0" dirty="0">
                <a:latin typeface="Trebuchet MS"/>
                <a:cs typeface="Trebuchet MS"/>
              </a:rPr>
              <a:t>By</a:t>
            </a:r>
            <a:r>
              <a:rPr lang="en-US" sz="1600" dirty="0">
                <a:latin typeface="Trebuchet MS"/>
                <a:cs typeface="Trebuchet MS"/>
              </a:rPr>
              <a:t> chaining </a:t>
            </a:r>
            <a:r>
              <a:rPr lang="en-US" sz="1600" dirty="0">
                <a:cs typeface="Trebuchet MS"/>
              </a:rPr>
              <a:t>calls (fluent interface)</a:t>
            </a:r>
            <a:endParaRPr lang="ru-RU" sz="1600" dirty="0">
              <a:latin typeface="Trebuchet MS"/>
              <a:cs typeface="Trebuchet MS"/>
            </a:endParaRPr>
          </a:p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</a:pPr>
            <a:r>
              <a:rPr lang="en-US" sz="1600" dirty="0">
                <a:latin typeface="Trebuchet MS"/>
                <a:cs typeface="Trebuchet MS"/>
              </a:rPr>
              <a:t>String validation</a:t>
            </a:r>
            <a:r>
              <a:rPr lang="ru-RU" sz="1600" dirty="0">
                <a:latin typeface="Trebuchet MS"/>
                <a:cs typeface="Trebuchet MS"/>
              </a:rPr>
              <a:t> </a:t>
            </a:r>
          </a:p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07" y="2903328"/>
            <a:ext cx="5505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8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VALIDATION</a:t>
            </a:r>
            <a:r>
              <a:rPr lang="ru-RU" b="1" dirty="0"/>
              <a:t> </a:t>
            </a:r>
            <a:r>
              <a:rPr lang="en-US" b="1" dirty="0"/>
              <a:t>LIBRARIES</a:t>
            </a:r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401500" y="1222850"/>
            <a:ext cx="8430768" cy="247285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</a:pPr>
            <a:r>
              <a:rPr lang="en-US" sz="1600" dirty="0">
                <a:cs typeface="Trebuchet MS"/>
                <a:hlinkClick r:id="rId3"/>
              </a:rPr>
              <a:t>https://github.com/epoberezkin/ajv</a:t>
            </a:r>
            <a:r>
              <a:rPr lang="ru-RU" sz="1600" dirty="0">
                <a:cs typeface="Trebuchet MS"/>
              </a:rPr>
              <a:t> 				</a:t>
            </a:r>
            <a:r>
              <a:rPr lang="en-US" sz="1600" dirty="0">
                <a:cs typeface="Trebuchet MS"/>
              </a:rPr>
              <a:t>★ 4 985</a:t>
            </a:r>
          </a:p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</a:pPr>
            <a:r>
              <a:rPr lang="en-US" sz="1600" dirty="0">
                <a:cs typeface="Trebuchet MS"/>
                <a:hlinkClick r:id="rId4"/>
              </a:rPr>
              <a:t>https://github.com/hapijs/joi</a:t>
            </a:r>
            <a:r>
              <a:rPr lang="ru-RU" sz="1600" dirty="0">
                <a:cs typeface="Trebuchet MS"/>
              </a:rPr>
              <a:t> </a:t>
            </a:r>
            <a:r>
              <a:rPr lang="en-US" sz="1600" dirty="0">
                <a:cs typeface="Trebuchet MS"/>
              </a:rPr>
              <a:t> </a:t>
            </a:r>
            <a:r>
              <a:rPr lang="ru-RU" sz="1600" dirty="0">
                <a:cs typeface="Trebuchet MS"/>
              </a:rPr>
              <a:t>					</a:t>
            </a:r>
            <a:r>
              <a:rPr lang="en-US" sz="1600" dirty="0">
                <a:cs typeface="Trebuchet MS"/>
              </a:rPr>
              <a:t>★ 10 737</a:t>
            </a:r>
          </a:p>
          <a:p>
            <a:pPr marL="457200" lvl="0" indent="-457200">
              <a:lnSpc>
                <a:spcPct val="120000"/>
              </a:lnSpc>
              <a:spcAft>
                <a:spcPts val="1800"/>
              </a:spcAft>
              <a:buClr>
                <a:schemeClr val="accent2"/>
              </a:buClr>
              <a:buSzPct val="140000"/>
              <a:buFont typeface="+mj-lt"/>
              <a:buAutoNum type="arabicPeriod"/>
            </a:pPr>
            <a:r>
              <a:rPr lang="en-US" sz="1600" dirty="0">
                <a:cs typeface="Trebuchet MS"/>
                <a:hlinkClick r:id="rId5"/>
              </a:rPr>
              <a:t>https://github.com/chriso/validator.js</a:t>
            </a:r>
            <a:r>
              <a:rPr lang="ru-RU" sz="1600" dirty="0">
                <a:cs typeface="Trebuchet MS"/>
              </a:rPr>
              <a:t> 				</a:t>
            </a:r>
            <a:r>
              <a:rPr lang="en-US" sz="1600" dirty="0">
                <a:cs typeface="Trebuchet MS"/>
              </a:rPr>
              <a:t>★ 12 508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30F3C9-AE27-FC42-80AE-816CB0AAA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" y="970788"/>
            <a:ext cx="6736916" cy="36382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0DE630-66AA-1645-8631-FC63D1AF0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647114"/>
            <a:ext cx="9144000" cy="1793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45100" y="6204851"/>
            <a:ext cx="3898900" cy="29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/>
                <a:cs typeface="Trebuchet MS"/>
              </a:rPr>
              <a:t>* </a:t>
            </a:r>
            <a:r>
              <a:rPr lang="en-US" sz="12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/>
                <a:cs typeface="Trebuchet MS"/>
                <a:hlinkClick r:id="rId8"/>
              </a:rPr>
              <a:t>https://www.npmtrends.com/ajv-vs-joi-vs-validator</a:t>
            </a:r>
            <a:endParaRPr lang="en-US" sz="1200" dirty="0">
              <a:solidFill>
                <a:schemeClr val="bg2">
                  <a:lumMod val="60000"/>
                  <a:lumOff val="40000"/>
                </a:schemeClr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7628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AJV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32" y="4984345"/>
            <a:ext cx="1828800" cy="1162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73" y="1023129"/>
            <a:ext cx="45243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1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JSON SCHEMA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83" y="1066619"/>
            <a:ext cx="6703928" cy="523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9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APPLY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55" y="1185593"/>
            <a:ext cx="7386434" cy="21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1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AJV RESPONSE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06504"/>
            <a:ext cx="84772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84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Passport.js</a:t>
            </a:r>
            <a:endParaRPr lang="ru-RU" dirty="0"/>
          </a:p>
          <a:p>
            <a:pPr lvl="0"/>
            <a:r>
              <a:rPr lang="en-US" dirty="0"/>
              <a:t>JSON Web Tokens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285749593"/>
      </p:ext>
    </p:extLst>
  </p:cSld>
  <p:clrMapOvr>
    <a:masterClrMapping/>
  </p:clrMapOvr>
</p:sld>
</file>

<file path=ppt/theme/theme1.xml><?xml version="1.0" encoding="utf-8"?>
<a:theme xmlns:a="http://schemas.openxmlformats.org/drawingml/2006/main" name="Epam_PPT_Template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dirty="0" err="1">
            <a:solidFill>
              <a:srgbClr val="444444"/>
            </a:solidFill>
            <a:latin typeface="Trebuchet MS"/>
            <a:cs typeface="Trebuchet M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9f22d39f71332d389bc226294734d53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214941a0845ea3b35848add69d9baa7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2171</fldTrainingId>
    <fldTrainingName xmlns="8f17bd39-e2a2-416d-8579-9c5cbdeee658">Validation. Authentication. Security</fldTrainingName>
    <TaxCatchAll xmlns="8f17bd39-e2a2-416d-8579-9c5cbdeee658">
      <Value>21</Value>
      <Value>8</Value>
      <Value>7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</TermName>
          <TermId xmlns="http://schemas.microsoft.com/office/infopath/2007/PartnerControls">da095e14-b5d3-4c64-bd53-2e71ac03c15d</TermId>
        </TermInfo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DOCID-2090759719-593</_dlc_DocId>
    <_dlc_DocIdUrl xmlns="8f17bd39-e2a2-416d-8579-9c5cbdeee658">
      <Url>https://epam.sharepoint.com/sites/CDP/front-enddevelopment/_layouts/15/DocIdRedir.aspx?ID=DOCID-2090759719-593</Url>
      <Description>DOCID-2090759719-593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AD50D72-274C-48A8-886E-AC6F8338C53B}"/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E608C5F-D7D1-4D63-919D-2F6D4FE32B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35232</TotalTime>
  <Words>333</Words>
  <Application>Microsoft Office PowerPoint</Application>
  <PresentationFormat>On-screen Show (4:3)</PresentationFormat>
  <Paragraphs>114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Lucida Grande</vt:lpstr>
      <vt:lpstr>Trebuchet MS</vt:lpstr>
      <vt:lpstr>Epam_PPT_Template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Validation. Authentication</dc:title>
  <dc:creator>Michelle Canning</dc:creator>
  <cp:lastModifiedBy>Vladislav Lomako</cp:lastModifiedBy>
  <cp:revision>1569</cp:revision>
  <cp:lastPrinted>2016-10-07T18:41:25Z</cp:lastPrinted>
  <dcterms:created xsi:type="dcterms:W3CDTF">2014-07-08T13:27:24Z</dcterms:created>
  <dcterms:modified xsi:type="dcterms:W3CDTF">2019-02-11T08:50:25Z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7;#ENG|da095e14-b5d3-4c64-bd53-2e71ac03c15d;#8;#RUS|00de05cc-11d3-4dba-84f7-e6aab076d0bb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677dfa51-20b7-45eb-83be-de04ccb013ee</vt:lpwstr>
  </property>
</Properties>
</file>