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63" r:id="rId7"/>
    <p:sldId id="268" r:id="rId8"/>
    <p:sldId id="265" r:id="rId9"/>
    <p:sldId id="266" r:id="rId10"/>
    <p:sldId id="267" r:id="rId11"/>
    <p:sldId id="279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  <a:p>
            <a:r>
              <a:rPr lang="en-US" cap="none" dirty="0"/>
              <a:t>https://github.com/rkrenz/MNIST_TensorFlow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randomize order of training data (to support use of batching)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randomizeTrainingData</a:t>
            </a:r>
            <a:r>
              <a:rPr lang="en-US" b="1" dirty="0"/>
              <a:t>(</a:t>
            </a:r>
            <a:r>
              <a:rPr lang="en-US" b="1" dirty="0" err="1"/>
              <a:t>trainFeatures</a:t>
            </a:r>
            <a:r>
              <a:rPr lang="en-US" b="1" dirty="0"/>
              <a:t>, </a:t>
            </a:r>
            <a:r>
              <a:rPr lang="en-US" b="1" dirty="0" err="1"/>
              <a:t>trainLabels</a:t>
            </a:r>
            <a:r>
              <a:rPr lang="en-US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assert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 ==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trainLabels</a:t>
            </a:r>
            <a:r>
              <a:rPr lang="fr-FR" dirty="0"/>
              <a:t>)</a:t>
            </a:r>
          </a:p>
          <a:p>
            <a:r>
              <a:rPr lang="fr-FR" dirty="0"/>
              <a:t>    permutation = </a:t>
            </a:r>
            <a:r>
              <a:rPr lang="fr-FR" dirty="0" err="1"/>
              <a:t>numpy.random.permutation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))</a:t>
            </a:r>
          </a:p>
          <a:p>
            <a:r>
              <a:rPr lang="en-US" dirty="0"/>
              <a:t>    return </a:t>
            </a:r>
            <a:r>
              <a:rPr lang="en-US" dirty="0" err="1"/>
              <a:t>trainFeatures</a:t>
            </a:r>
            <a:r>
              <a:rPr lang="en-US" dirty="0"/>
              <a:t>[permutation], </a:t>
            </a:r>
            <a:r>
              <a:rPr lang="en-US" dirty="0" err="1"/>
              <a:t>trainLabels</a:t>
            </a:r>
            <a:r>
              <a:rPr lang="en-US" dirty="0"/>
              <a:t>[permutation]</a:t>
            </a:r>
          </a:p>
        </p:txBody>
      </p:sp>
    </p:spTree>
    <p:extLst>
      <p:ext uri="{BB962C8B-B14F-4D97-AF65-F5344CB8AC3E}">
        <p14:creationId xmlns:p14="http://schemas.microsoft.com/office/powerpoint/2010/main" val="316640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2000" cap="none" dirty="0"/>
              <a:t>executing</a:t>
            </a:r>
            <a:r>
              <a:rPr lang="en-US" dirty="0"/>
              <a:t> </a:t>
            </a:r>
            <a:r>
              <a:rPr lang="en-US" sz="2000" cap="none" dirty="0"/>
              <a:t>dataPrep.py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D8CF02-7F4D-418A-8C38-895918DD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Fetch raw dataset (from Internet or disk file)</a:t>
            </a:r>
          </a:p>
          <a:p>
            <a:r>
              <a:rPr lang="en-US" dirty="0"/>
              <a:t>Print unprocessed dataset statistics</a:t>
            </a:r>
          </a:p>
          <a:p>
            <a:r>
              <a:rPr lang="en-US" dirty="0"/>
              <a:t>Split dataset into training and testing datasets</a:t>
            </a:r>
          </a:p>
          <a:p>
            <a:r>
              <a:rPr lang="en-US" dirty="0"/>
              <a:t>Convert labels to “one-hot” format</a:t>
            </a:r>
          </a:p>
          <a:p>
            <a:r>
              <a:rPr lang="en-US" dirty="0"/>
              <a:t>Randomize training dataset order</a:t>
            </a:r>
          </a:p>
          <a:p>
            <a:r>
              <a:rPr lang="en-US" dirty="0"/>
              <a:t>Print processed dataset statistics</a:t>
            </a:r>
          </a:p>
          <a:p>
            <a:r>
              <a:rPr lang="en-US" dirty="0"/>
              <a:t>Render a sample image and corresponding “one-hot” label</a:t>
            </a:r>
          </a:p>
          <a:p>
            <a:r>
              <a:rPr lang="en-US" dirty="0"/>
              <a:t>Save processed dataset to disk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feature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features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featureVectorLength</a:t>
            </a:r>
            <a:r>
              <a:rPr lang="en-US" dirty="0"/>
              <a:t>], name=</a:t>
            </a:r>
            <a:r>
              <a:rPr lang="en-US" i="1" dirty="0"/>
              <a:t>'features')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label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labels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'labels')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each weight initialized to zero and will be adjusted as algorithm learns.  </a:t>
            </a:r>
          </a:p>
          <a:p>
            <a:r>
              <a:rPr lang="en-US" dirty="0"/>
              <a:t>weights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featureVectorLength</a:t>
            </a:r>
            <a:r>
              <a:rPr lang="en-US" dirty="0"/>
              <a:t>, </a:t>
            </a:r>
            <a:r>
              <a:rPr lang="en-US" dirty="0" err="1"/>
              <a:t>labelVectorLength</a:t>
            </a:r>
            <a:r>
              <a:rPr lang="en-US" dirty="0"/>
              <a:t>]), name=</a:t>
            </a:r>
            <a:r>
              <a:rPr lang="en-US" i="1" dirty="0"/>
              <a:t>'weights')</a:t>
            </a:r>
          </a:p>
          <a:p>
            <a:endParaRPr lang="en-US" dirty="0"/>
          </a:p>
          <a:p>
            <a:r>
              <a:rPr lang="en-US" dirty="0"/>
              <a:t># each bias initialized to zero and will be adjusted as algorithm learns.</a:t>
            </a:r>
          </a:p>
          <a:p>
            <a:r>
              <a:rPr lang="en-US" dirty="0"/>
              <a:t>biases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'biases'))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define how our predicted outputs are calculated using our model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(features, weights) + biases)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720898"/>
            <a:ext cx="1026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cross entropy tells us how well our predicted probability distribution matches the true probability distribution </a:t>
            </a:r>
          </a:p>
          <a:p>
            <a:r>
              <a:rPr lang="en-US" dirty="0"/>
              <a:t># (1e-10 is added to prevent NANs)</a:t>
            </a:r>
          </a:p>
          <a:p>
            <a:r>
              <a:rPr lang="en-US" dirty="0" err="1"/>
              <a:t>crossEntropy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(labels * tf.log(</a:t>
            </a:r>
            <a:r>
              <a:rPr lang="en-US" dirty="0" err="1"/>
              <a:t>predictedLabels</a:t>
            </a:r>
            <a:r>
              <a:rPr lang="en-US" dirty="0"/>
              <a:t> + 1e-10), axis=[1]))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41036"/>
            <a:ext cx="10266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want to be able to save the results of our trained model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tf.train.Saver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dirty="0"/>
          </a:p>
          <a:p>
            <a:r>
              <a:rPr lang="en-US" dirty="0"/>
              <a:t># save trained model to disk</a:t>
            </a:r>
          </a:p>
          <a:p>
            <a:r>
              <a:rPr lang="en-US" dirty="0"/>
              <a:t>directory = </a:t>
            </a:r>
            <a:r>
              <a:rPr lang="en-US" i="1" dirty="0"/>
              <a:t>"</a:t>
            </a:r>
            <a:r>
              <a:rPr lang="en-US" i="1" dirty="0" err="1"/>
              <a:t>modelExport</a:t>
            </a:r>
            <a:r>
              <a:rPr lang="en-US" i="1" dirty="0"/>
              <a:t>"</a:t>
            </a:r>
          </a:p>
          <a:p>
            <a:r>
              <a:rPr lang="en-US" dirty="0"/>
              <a:t>if not </a:t>
            </a:r>
            <a:r>
              <a:rPr lang="en-US" dirty="0" err="1"/>
              <a:t>os.path.exists</a:t>
            </a:r>
            <a:r>
              <a:rPr lang="en-US" dirty="0"/>
              <a:t>(directory):</a:t>
            </a:r>
          </a:p>
          <a:p>
            <a:r>
              <a:rPr lang="en-US" dirty="0"/>
              <a:t>    </a:t>
            </a:r>
            <a:r>
              <a:rPr lang="en-US" dirty="0" err="1"/>
              <a:t>os.makedirs</a:t>
            </a:r>
            <a:r>
              <a:rPr lang="en-US" dirty="0"/>
              <a:t>(directory)</a:t>
            </a:r>
          </a:p>
          <a:p>
            <a:r>
              <a:rPr lang="en-US" dirty="0" err="1"/>
              <a:t>modelSaver.save</a:t>
            </a:r>
            <a:r>
              <a:rPr lang="en-US" dirty="0"/>
              <a:t>(session,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/</a:t>
            </a:r>
            <a:r>
              <a:rPr lang="en-US" i="1" dirty="0" err="1"/>
              <a:t>MNISTmodel</a:t>
            </a:r>
            <a:r>
              <a:rPr lang="en-US" i="1" dirty="0"/>
              <a:t>')</a:t>
            </a:r>
          </a:p>
          <a:p>
            <a:endParaRPr lang="en-US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are </a:t>
            </a:r>
            <a:r>
              <a:rPr lang="en-US" u="sng" dirty="0" err="1"/>
              <a:t>gonna</a:t>
            </a:r>
            <a:r>
              <a:rPr lang="en-US" u="sng" dirty="0"/>
              <a:t> train with random subsets of training data, to speed up gradient descent</a:t>
            </a:r>
          </a:p>
          <a:p>
            <a:r>
              <a:rPr lang="en-US" dirty="0" err="1"/>
              <a:t>numFeatureBatches</a:t>
            </a:r>
            <a:r>
              <a:rPr lang="en-US" dirty="0"/>
              <a:t> = 20</a:t>
            </a:r>
          </a:p>
          <a:p>
            <a:endParaRPr lang="en-US" dirty="0"/>
          </a:p>
          <a:p>
            <a:r>
              <a:rPr lang="en-US" dirty="0"/>
              <a:t># perform the algorithm training (need to batch for really large data sets but we aren't here)</a:t>
            </a:r>
          </a:p>
          <a:p>
            <a:r>
              <a:rPr lang="en-US" dirty="0" err="1"/>
              <a:t>learningRate</a:t>
            </a:r>
            <a:r>
              <a:rPr lang="en-US" dirty="0"/>
              <a:t> = 0.5</a:t>
            </a:r>
          </a:p>
          <a:p>
            <a:r>
              <a:rPr lang="en-US" dirty="0" err="1"/>
              <a:t>accuracyGoal</a:t>
            </a:r>
            <a:r>
              <a:rPr lang="en-US" dirty="0"/>
              <a:t> = .90</a:t>
            </a:r>
          </a:p>
          <a:p>
            <a:r>
              <a:rPr lang="en-US" dirty="0"/>
              <a:t>for count in range(0, 1001):</a:t>
            </a:r>
          </a:p>
          <a:p>
            <a:r>
              <a:rPr lang="en-US" dirty="0"/>
              <a:t>    training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 err="1"/>
              <a:t>learningRate</a:t>
            </a:r>
            <a:r>
              <a:rPr lang="en-US" dirty="0"/>
              <a:t>).minimize(</a:t>
            </a:r>
            <a:r>
              <a:rPr lang="en-US" dirty="0" err="1"/>
              <a:t>crossEntropy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batchTrainFeatures</a:t>
            </a:r>
            <a:r>
              <a:rPr lang="en-US" dirty="0"/>
              <a:t>, </a:t>
            </a:r>
            <a:r>
              <a:rPr lang="en-US" dirty="0" err="1"/>
              <a:t>batchTrainLabels</a:t>
            </a:r>
            <a:r>
              <a:rPr lang="en-US" dirty="0"/>
              <a:t> = </a:t>
            </a:r>
            <a:r>
              <a:rPr lang="en-US" dirty="0" err="1"/>
              <a:t>randomTrainingDataSubset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, </a:t>
            </a:r>
            <a:r>
              <a:rPr lang="en-US" dirty="0" err="1"/>
              <a:t>trainLabels</a:t>
            </a:r>
            <a:r>
              <a:rPr lang="en-US" dirty="0"/>
              <a:t>, </a:t>
            </a:r>
            <a:r>
              <a:rPr lang="en-US" dirty="0" err="1"/>
              <a:t>numFeatureBatches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session.run</a:t>
            </a:r>
            <a:r>
              <a:rPr lang="en-US" dirty="0"/>
              <a:t>([training],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batchTrainFeatures</a:t>
            </a:r>
            <a:r>
              <a:rPr lang="en-US" dirty="0"/>
              <a:t>, labels: </a:t>
            </a:r>
            <a:r>
              <a:rPr lang="en-US" dirty="0" err="1"/>
              <a:t>batchTrainLabels</a:t>
            </a:r>
            <a:r>
              <a:rPr lang="en-US" dirty="0"/>
              <a:t>})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 check the accuracy of our model (on test data) as we iterate</a:t>
            </a:r>
          </a:p>
          <a:p>
            <a:r>
              <a:rPr lang="en-US" dirty="0"/>
              <a:t>    if count%25 == 0:</a:t>
            </a:r>
          </a:p>
          <a:p>
            <a:r>
              <a:rPr lang="en-US" dirty="0"/>
              <a:t>        </a:t>
            </a:r>
            <a:r>
              <a:rPr lang="en-US" dirty="0" err="1"/>
              <a:t>correctPrediction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(predictedLabels,1), </a:t>
            </a:r>
            <a:r>
              <a:rPr lang="en-US" dirty="0" err="1"/>
              <a:t>tf.argmax</a:t>
            </a:r>
            <a:r>
              <a:rPr lang="en-US" dirty="0"/>
              <a:t>(labels,1))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correctPrediction</a:t>
            </a:r>
            <a:r>
              <a:rPr lang="en-US" dirty="0"/>
              <a:t>, tf.float32))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session.run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testFeatures</a:t>
            </a:r>
            <a:r>
              <a:rPr lang="en-US" dirty="0"/>
              <a:t>, labels: </a:t>
            </a:r>
            <a:r>
              <a:rPr lang="en-US" dirty="0" err="1"/>
              <a:t>testLabels</a:t>
            </a:r>
            <a:r>
              <a:rPr lang="en-US" dirty="0"/>
              <a:t>})</a:t>
            </a:r>
          </a:p>
          <a:p>
            <a:r>
              <a:rPr lang="en-US" dirty="0"/>
              <a:t>        print(</a:t>
            </a:r>
            <a:r>
              <a:rPr lang="en-US" i="1" dirty="0"/>
              <a:t>"iteration %4d: training accuracy = %5.4f" % (count, accuracy))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3/4</a:t>
            </a:r>
            <a:r>
              <a:rPr lang="en-US" dirty="0"/>
              <a:t>: create/train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2000" cap="none" dirty="0"/>
              <a:t>executing</a:t>
            </a:r>
            <a:r>
              <a:rPr lang="en-US" dirty="0"/>
              <a:t> </a:t>
            </a:r>
            <a:r>
              <a:rPr lang="en-US" sz="2000" cap="none" dirty="0"/>
              <a:t>trainModel.py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35F9F3-D3A4-41BE-A2FF-FDB080BB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Fetch processed dataset (training &amp; testing) from disk file</a:t>
            </a:r>
          </a:p>
          <a:p>
            <a:r>
              <a:rPr lang="en-US" dirty="0"/>
              <a:t>Print processed dataset statistics</a:t>
            </a:r>
          </a:p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</a:p>
          <a:p>
            <a:r>
              <a:rPr lang="en-US" dirty="0"/>
              <a:t>Train the model until 90% accuracy achieved</a:t>
            </a:r>
          </a:p>
          <a:p>
            <a:r>
              <a:rPr lang="en-US" dirty="0"/>
              <a:t>Save the trained model to disk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read saved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read the model files to create the model</a:t>
            </a:r>
          </a:p>
          <a:p>
            <a:r>
              <a:rPr lang="en-US" dirty="0"/>
              <a:t>directory =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'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tf.train.import_meta_graph</a:t>
            </a:r>
            <a:r>
              <a:rPr lang="en-US" dirty="0"/>
              <a:t>(directory + </a:t>
            </a:r>
            <a:r>
              <a:rPr lang="en-US" i="1" dirty="0"/>
              <a:t>'/</a:t>
            </a:r>
            <a:r>
              <a:rPr lang="en-US" i="1" dirty="0" err="1"/>
              <a:t>MNISTmodel.meta</a:t>
            </a:r>
            <a:r>
              <a:rPr lang="en-US" i="1" dirty="0"/>
              <a:t>')</a:t>
            </a:r>
          </a:p>
          <a:p>
            <a:r>
              <a:rPr lang="en-US" dirty="0" err="1"/>
              <a:t>modelSaver.restore</a:t>
            </a:r>
            <a:r>
              <a:rPr lang="en-US" dirty="0"/>
              <a:t>(session, </a:t>
            </a:r>
            <a:r>
              <a:rPr lang="en-US" dirty="0" err="1"/>
              <a:t>tf.train.latest_checkpoint</a:t>
            </a:r>
            <a:r>
              <a:rPr lang="en-US" dirty="0"/>
              <a:t>(directory + </a:t>
            </a:r>
            <a:r>
              <a:rPr lang="en-US" i="1" dirty="0"/>
              <a:t>'/'))</a:t>
            </a:r>
          </a:p>
          <a:p>
            <a:endParaRPr lang="en-US" dirty="0"/>
          </a:p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de-DE" dirty="0"/>
          </a:p>
          <a:p>
            <a:r>
              <a:rPr lang="en-US" i="1" dirty="0">
                <a:solidFill>
                  <a:srgbClr val="FFFF00"/>
                </a:solidFill>
              </a:rPr>
              <a:t>&lt; USE TRAINED MODEL HERE&gt;</a:t>
            </a:r>
            <a:endParaRPr lang="de-DE" dirty="0"/>
          </a:p>
          <a:p>
            <a:endParaRPr lang="de-DE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8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the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en-US" dirty="0"/>
          </a:p>
          <a:p>
            <a:r>
              <a:rPr lang="en-US" dirty="0"/>
              <a:t># get some tensor handles</a:t>
            </a:r>
          </a:p>
          <a:p>
            <a:r>
              <a:rPr lang="en-US" dirty="0"/>
              <a:t>features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"features:0")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</a:t>
            </a:r>
            <a:r>
              <a:rPr lang="en-US" i="1" u="sng" dirty="0"/>
              <a:t>Softmax:0")</a:t>
            </a:r>
          </a:p>
          <a:p>
            <a:endParaRPr lang="en-US" dirty="0"/>
          </a:p>
          <a:p>
            <a:r>
              <a:rPr lang="en-US" dirty="0"/>
              <a:t># give test data to model</a:t>
            </a:r>
          </a:p>
          <a:p>
            <a:r>
              <a:rPr lang="en-US" dirty="0" err="1"/>
              <a:t>feed_dictionary</a:t>
            </a:r>
            <a:r>
              <a:rPr lang="en-US" dirty="0"/>
              <a:t> = {features: </a:t>
            </a:r>
            <a:r>
              <a:rPr lang="en-US" dirty="0" err="1"/>
              <a:t>testFeatures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modelOutput</a:t>
            </a:r>
            <a:r>
              <a:rPr lang="en-US" dirty="0"/>
              <a:t> = </a:t>
            </a:r>
            <a:r>
              <a:rPr lang="en-US" dirty="0" err="1"/>
              <a:t>tf.argmax</a:t>
            </a:r>
            <a:r>
              <a:rPr lang="en-US" dirty="0"/>
              <a:t>(</a:t>
            </a:r>
            <a:r>
              <a:rPr lang="en-US" dirty="0" err="1"/>
              <a:t>session.run</a:t>
            </a:r>
            <a:r>
              <a:rPr lang="en-US" dirty="0"/>
              <a:t>(</a:t>
            </a:r>
            <a:r>
              <a:rPr lang="en-US" dirty="0" err="1"/>
              <a:t>predictedLabels</a:t>
            </a:r>
            <a:r>
              <a:rPr lang="en-US" dirty="0"/>
              <a:t>, </a:t>
            </a:r>
            <a:r>
              <a:rPr lang="en-US" dirty="0" err="1"/>
              <a:t>feed_dictionary</a:t>
            </a:r>
            <a:r>
              <a:rPr lang="en-US" dirty="0"/>
              <a:t>), 1).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8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2000" cap="none" dirty="0"/>
              <a:t>executing useModel.py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2D7E85-A6D0-4E2A-AA71-5C0C268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Fetch processed dataset (training only) from disk file</a:t>
            </a:r>
          </a:p>
          <a:p>
            <a:r>
              <a:rPr lang="en-US" dirty="0"/>
              <a:t>Randomize testing dataset order</a:t>
            </a:r>
          </a:p>
          <a:p>
            <a:r>
              <a:rPr lang="en-US" dirty="0"/>
              <a:t>Fetch trained model from disk files(s)</a:t>
            </a:r>
          </a:p>
          <a:p>
            <a:r>
              <a:rPr lang="en-US" dirty="0"/>
              <a:t>Perform predictions on test dataset</a:t>
            </a:r>
          </a:p>
          <a:p>
            <a:r>
              <a:rPr lang="en-US" dirty="0"/>
              <a:t>Render test dataset images and corresponding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17740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17741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11519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11520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695967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695968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60333" y="4085252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63441" y="4321631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66549" y="4558010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27714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12954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820951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820952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814730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814731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799178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799179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0063544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0066652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0069760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400360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656837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29937-5462-48BB-BA3F-F4F4D51E1D39}"/>
              </a:ext>
            </a:extLst>
          </p:cNvPr>
          <p:cNvSpPr/>
          <p:nvPr/>
        </p:nvSpPr>
        <p:spPr>
          <a:xfrm>
            <a:off x="8838594" y="2185641"/>
            <a:ext cx="463601" cy="3698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 rot="5400000">
            <a:off x="8368625" y="3776650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7702221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7702222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7696000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7696001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7680448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7680449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7944814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7947922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7951030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D8FC4-FCA6-4B54-A10C-B929484A89C9}"/>
              </a:ext>
            </a:extLst>
          </p:cNvPr>
          <p:cNvSpPr txBox="1"/>
          <p:nvPr/>
        </p:nvSpPr>
        <p:spPr>
          <a:xfrm>
            <a:off x="7441576" y="1719490"/>
            <a:ext cx="11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Biases 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0E28-D50E-4801-9665-6821159CE2AB}"/>
              </a:ext>
            </a:extLst>
          </p:cNvPr>
          <p:cNvSpPr txBox="1"/>
          <p:nvPr/>
        </p:nvSpPr>
        <p:spPr>
          <a:xfrm>
            <a:off x="4716964" y="1715771"/>
            <a:ext cx="142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Weights (*)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8903EC-30DF-4A07-8358-7E45B3968DD8}"/>
              </a:ext>
            </a:extLst>
          </p:cNvPr>
          <p:cNvCxnSpPr>
            <a:cxnSpLocks/>
          </p:cNvCxnSpPr>
          <p:nvPr/>
        </p:nvCxnSpPr>
        <p:spPr>
          <a:xfrm flipV="1">
            <a:off x="8396869" y="233652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057C9-F924-4AED-8FDA-7DD09D3D856D}"/>
              </a:ext>
            </a:extLst>
          </p:cNvPr>
          <p:cNvCxnSpPr>
            <a:cxnSpLocks/>
          </p:cNvCxnSpPr>
          <p:nvPr/>
        </p:nvCxnSpPr>
        <p:spPr>
          <a:xfrm flipV="1">
            <a:off x="8393154" y="3358719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86ECC-6A57-47BB-B388-F48739B9715B}"/>
              </a:ext>
            </a:extLst>
          </p:cNvPr>
          <p:cNvCxnSpPr>
            <a:cxnSpLocks/>
          </p:cNvCxnSpPr>
          <p:nvPr/>
        </p:nvCxnSpPr>
        <p:spPr>
          <a:xfrm flipV="1">
            <a:off x="8389439" y="56633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561540-2DD3-464E-8869-F23BCF888D03}"/>
              </a:ext>
            </a:extLst>
          </p:cNvPr>
          <p:cNvCxnSpPr>
            <a:cxnSpLocks/>
          </p:cNvCxnSpPr>
          <p:nvPr/>
        </p:nvCxnSpPr>
        <p:spPr>
          <a:xfrm flipV="1">
            <a:off x="9359595" y="33550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21D8D0-4863-44D3-BC95-7E3CBBF1323F}"/>
              </a:ext>
            </a:extLst>
          </p:cNvPr>
          <p:cNvCxnSpPr>
            <a:cxnSpLocks/>
          </p:cNvCxnSpPr>
          <p:nvPr/>
        </p:nvCxnSpPr>
        <p:spPr>
          <a:xfrm flipV="1">
            <a:off x="9344728" y="232537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30F6B5-F698-4919-BD23-655CEFCB75BD}"/>
              </a:ext>
            </a:extLst>
          </p:cNvPr>
          <p:cNvCxnSpPr>
            <a:cxnSpLocks/>
          </p:cNvCxnSpPr>
          <p:nvPr/>
        </p:nvCxnSpPr>
        <p:spPr>
          <a:xfrm flipV="1">
            <a:off x="9355881" y="5659591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85B29C-4CA2-4895-B95F-43465B2E6582}"/>
              </a:ext>
            </a:extLst>
          </p:cNvPr>
          <p:cNvCxnSpPr>
            <a:cxnSpLocks/>
          </p:cNvCxnSpPr>
          <p:nvPr/>
        </p:nvCxnSpPr>
        <p:spPr>
          <a:xfrm flipV="1">
            <a:off x="2408665" y="3342740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DFE897-145A-4721-8B99-B3736B5C7A27}"/>
              </a:ext>
            </a:extLst>
          </p:cNvPr>
          <p:cNvCxnSpPr>
            <a:cxnSpLocks/>
          </p:cNvCxnSpPr>
          <p:nvPr/>
        </p:nvCxnSpPr>
        <p:spPr>
          <a:xfrm flipV="1">
            <a:off x="2430675" y="5654362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0A4AC7-D36B-404E-A255-862D5E1F5875}"/>
              </a:ext>
            </a:extLst>
          </p:cNvPr>
          <p:cNvCxnSpPr>
            <a:cxnSpLocks/>
          </p:cNvCxnSpPr>
          <p:nvPr/>
        </p:nvCxnSpPr>
        <p:spPr>
          <a:xfrm flipV="1">
            <a:off x="2401235" y="2342853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8FF7D-611F-40E3-A0FC-A69B2B97E5F8}"/>
              </a:ext>
            </a:extLst>
          </p:cNvPr>
          <p:cNvCxnSpPr/>
          <p:nvPr/>
        </p:nvCxnSpPr>
        <p:spPr>
          <a:xfrm>
            <a:off x="2408665" y="2355117"/>
            <a:ext cx="5204878" cy="7918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66297-4C13-44FB-82BC-4E1B8D499DC6}"/>
              </a:ext>
            </a:extLst>
          </p:cNvPr>
          <p:cNvCxnSpPr>
            <a:cxnSpLocks/>
          </p:cNvCxnSpPr>
          <p:nvPr/>
        </p:nvCxnSpPr>
        <p:spPr>
          <a:xfrm>
            <a:off x="2408665" y="2355117"/>
            <a:ext cx="5390329" cy="30741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23D944-0F8A-4208-A691-0204D44D24F2}"/>
              </a:ext>
            </a:extLst>
          </p:cNvPr>
          <p:cNvCxnSpPr/>
          <p:nvPr/>
        </p:nvCxnSpPr>
        <p:spPr>
          <a:xfrm flipV="1">
            <a:off x="2408665" y="2514762"/>
            <a:ext cx="5197448" cy="8402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179484-BBB2-4AC7-B035-ABF6D764020F}"/>
              </a:ext>
            </a:extLst>
          </p:cNvPr>
          <p:cNvCxnSpPr>
            <a:cxnSpLocks/>
          </p:cNvCxnSpPr>
          <p:nvPr/>
        </p:nvCxnSpPr>
        <p:spPr>
          <a:xfrm>
            <a:off x="2408665" y="3355004"/>
            <a:ext cx="5216924" cy="21694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BD7E95-CD53-4090-A793-4486F68AD053}"/>
              </a:ext>
            </a:extLst>
          </p:cNvPr>
          <p:cNvCxnSpPr>
            <a:cxnSpLocks/>
          </p:cNvCxnSpPr>
          <p:nvPr/>
        </p:nvCxnSpPr>
        <p:spPr>
          <a:xfrm flipV="1">
            <a:off x="2408665" y="2676293"/>
            <a:ext cx="5287335" cy="30056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E7876F-D4F8-4E55-8D21-08162E34E5E5}"/>
              </a:ext>
            </a:extLst>
          </p:cNvPr>
          <p:cNvCxnSpPr/>
          <p:nvPr/>
        </p:nvCxnSpPr>
        <p:spPr>
          <a:xfrm flipV="1">
            <a:off x="2497983" y="3514649"/>
            <a:ext cx="5115560" cy="21265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4970177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4925574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77614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933011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4973897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4929294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773278" y="2430816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728675" y="2458809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3780713" y="3910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3736110" y="3938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6330624" y="454211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6286021" y="457010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6349212" y="364630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6304609" y="367429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6334345" y="243826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6289742" y="246625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3795584" y="43488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3750981" y="43768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8776455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8776456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8770234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8770235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8754682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8754683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4302087" y="4085252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4305195" y="432163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4308303" y="455801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1479850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1479851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1473629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1473630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1458077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1458078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722443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725551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728659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>
            <a:off x="2202012" y="3665138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 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10222399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10222400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10216178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10216179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10200626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10200627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10464992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10468100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10471208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7077760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7033157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44161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899558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3903382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3858779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907094" y="312219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862491" y="315018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4951591" y="542678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4906988" y="545477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3921964" y="5434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3877361" y="5462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7051742" y="313335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7007139" y="316134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4929299" y="21260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4884696" y="21540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7029437" y="211858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6984834" y="214658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C123698C-0631-4449-84E3-3CB183F2147C}"/>
              </a:ext>
            </a:extLst>
          </p:cNvPr>
          <p:cNvSpPr/>
          <p:nvPr/>
        </p:nvSpPr>
        <p:spPr>
          <a:xfrm>
            <a:off x="1353282" y="2018197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5" name="Left Bracket 114">
            <a:extLst>
              <a:ext uri="{FF2B5EF4-FFF2-40B4-BE49-F238E27FC236}">
                <a16:creationId xmlns:a16="http://schemas.microsoft.com/office/drawing/2014/main" id="{6EF7D480-FDC4-4D96-B86E-241C1C8BDA62}"/>
              </a:ext>
            </a:extLst>
          </p:cNvPr>
          <p:cNvSpPr/>
          <p:nvPr/>
        </p:nvSpPr>
        <p:spPr>
          <a:xfrm rot="10800000">
            <a:off x="1951734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840DC9B0-78D4-41A4-828C-91F87435F6EC}"/>
              </a:ext>
            </a:extLst>
          </p:cNvPr>
          <p:cNvSpPr/>
          <p:nvPr/>
        </p:nvSpPr>
        <p:spPr>
          <a:xfrm>
            <a:off x="3758230" y="2014482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F0EA704F-7EF3-4AFF-8C63-0E9480764DD8}"/>
              </a:ext>
            </a:extLst>
          </p:cNvPr>
          <p:cNvSpPr/>
          <p:nvPr/>
        </p:nvSpPr>
        <p:spPr>
          <a:xfrm rot="10800000">
            <a:off x="7824710" y="202191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20C2B4AC-621A-4E5C-A376-EF9A3832DA3F}"/>
              </a:ext>
            </a:extLst>
          </p:cNvPr>
          <p:cNvSpPr/>
          <p:nvPr/>
        </p:nvSpPr>
        <p:spPr>
          <a:xfrm flipH="1">
            <a:off x="3523785" y="1918010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8E750E33-DDC3-453D-86AE-C0BCBD517AA6}"/>
              </a:ext>
            </a:extLst>
          </p:cNvPr>
          <p:cNvSpPr/>
          <p:nvPr/>
        </p:nvSpPr>
        <p:spPr>
          <a:xfrm rot="10800000" flipH="1">
            <a:off x="10868713" y="1880839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1DAF9E68-361C-41A0-BF0F-D4E9DEC9532E}"/>
              </a:ext>
            </a:extLst>
          </p:cNvPr>
          <p:cNvSpPr/>
          <p:nvPr/>
        </p:nvSpPr>
        <p:spPr>
          <a:xfrm>
            <a:off x="8653605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1" name="Left Bracket 120">
            <a:extLst>
              <a:ext uri="{FF2B5EF4-FFF2-40B4-BE49-F238E27FC236}">
                <a16:creationId xmlns:a16="http://schemas.microsoft.com/office/drawing/2014/main" id="{B73FFB52-4597-485A-B631-80558DF6B56D}"/>
              </a:ext>
            </a:extLst>
          </p:cNvPr>
          <p:cNvSpPr/>
          <p:nvPr/>
        </p:nvSpPr>
        <p:spPr>
          <a:xfrm rot="10800000">
            <a:off x="9252057" y="201076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2" name="Left Bracket 121">
            <a:extLst>
              <a:ext uri="{FF2B5EF4-FFF2-40B4-BE49-F238E27FC236}">
                <a16:creationId xmlns:a16="http://schemas.microsoft.com/office/drawing/2014/main" id="{7755823D-56F4-43F7-81F1-23F4879CE23F}"/>
              </a:ext>
            </a:extLst>
          </p:cNvPr>
          <p:cNvSpPr/>
          <p:nvPr/>
        </p:nvSpPr>
        <p:spPr>
          <a:xfrm>
            <a:off x="10099546" y="2033069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3" name="Left Bracket 122">
            <a:extLst>
              <a:ext uri="{FF2B5EF4-FFF2-40B4-BE49-F238E27FC236}">
                <a16:creationId xmlns:a16="http://schemas.microsoft.com/office/drawing/2014/main" id="{12631C85-0602-4B90-86CB-DC9751FCEA98}"/>
              </a:ext>
            </a:extLst>
          </p:cNvPr>
          <p:cNvSpPr/>
          <p:nvPr/>
        </p:nvSpPr>
        <p:spPr>
          <a:xfrm rot="10800000">
            <a:off x="10697998" y="2029353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04DC1A-5CFA-449E-8C29-9C69D8548303}"/>
              </a:ext>
            </a:extLst>
          </p:cNvPr>
          <p:cNvSpPr txBox="1"/>
          <p:nvPr/>
        </p:nvSpPr>
        <p:spPr>
          <a:xfrm>
            <a:off x="8086134" y="3683724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926C31-20D9-4AE2-92CC-CE574A722211}"/>
              </a:ext>
            </a:extLst>
          </p:cNvPr>
          <p:cNvSpPr txBox="1"/>
          <p:nvPr/>
        </p:nvSpPr>
        <p:spPr>
          <a:xfrm>
            <a:off x="9532076" y="3590799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8818E1D-059A-495C-A57F-F65FAF2DA91B}"/>
              </a:ext>
            </a:extLst>
          </p:cNvPr>
          <p:cNvSpPr/>
          <p:nvPr/>
        </p:nvSpPr>
        <p:spPr>
          <a:xfrm>
            <a:off x="5346582" y="405923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556AADE-FB3C-434E-A601-048AF2EB3FD4}"/>
              </a:ext>
            </a:extLst>
          </p:cNvPr>
          <p:cNvSpPr/>
          <p:nvPr/>
        </p:nvSpPr>
        <p:spPr>
          <a:xfrm>
            <a:off x="5349690" y="429561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63B8B6-01AC-4F1A-BED1-E0AED591EADE}"/>
              </a:ext>
            </a:extLst>
          </p:cNvPr>
          <p:cNvSpPr/>
          <p:nvPr/>
        </p:nvSpPr>
        <p:spPr>
          <a:xfrm>
            <a:off x="5352798" y="453199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215414D-234D-4C69-9D83-AC36C021ED81}"/>
              </a:ext>
            </a:extLst>
          </p:cNvPr>
          <p:cNvSpPr/>
          <p:nvPr/>
        </p:nvSpPr>
        <p:spPr>
          <a:xfrm>
            <a:off x="7461591" y="405552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AC10A59-C73B-46FB-9788-9C1B3CB02412}"/>
              </a:ext>
            </a:extLst>
          </p:cNvPr>
          <p:cNvSpPr/>
          <p:nvPr/>
        </p:nvSpPr>
        <p:spPr>
          <a:xfrm>
            <a:off x="7464699" y="42918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E91E631-D3C8-4060-A0F1-84AE5554D5C4}"/>
              </a:ext>
            </a:extLst>
          </p:cNvPr>
          <p:cNvSpPr/>
          <p:nvPr/>
        </p:nvSpPr>
        <p:spPr>
          <a:xfrm>
            <a:off x="7467807" y="452827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5B9DFF-C9AF-459B-9FAB-7B1129701BA0}"/>
              </a:ext>
            </a:extLst>
          </p:cNvPr>
          <p:cNvSpPr/>
          <p:nvPr/>
        </p:nvSpPr>
        <p:spPr>
          <a:xfrm>
            <a:off x="6101149" y="227132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69A40C-1348-4D91-96C3-E0615AC378CC}"/>
              </a:ext>
            </a:extLst>
          </p:cNvPr>
          <p:cNvSpPr/>
          <p:nvPr/>
        </p:nvSpPr>
        <p:spPr>
          <a:xfrm>
            <a:off x="6353909" y="226760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9627B-8C38-42B1-A908-E8672FDE2B3D}"/>
              </a:ext>
            </a:extLst>
          </p:cNvPr>
          <p:cNvSpPr/>
          <p:nvPr/>
        </p:nvSpPr>
        <p:spPr>
          <a:xfrm>
            <a:off x="6606669" y="226388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043D8D-6526-4247-845C-50E0479C061E}"/>
              </a:ext>
            </a:extLst>
          </p:cNvPr>
          <p:cNvSpPr/>
          <p:nvPr/>
        </p:nvSpPr>
        <p:spPr>
          <a:xfrm>
            <a:off x="6097433" y="32712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F631A3A-8D13-4ECE-96F6-EC2D9CBF62C8}"/>
              </a:ext>
            </a:extLst>
          </p:cNvPr>
          <p:cNvSpPr/>
          <p:nvPr/>
        </p:nvSpPr>
        <p:spPr>
          <a:xfrm>
            <a:off x="6350193" y="32674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480171-576A-4E75-A42B-E1C7E2E8BBC6}"/>
              </a:ext>
            </a:extLst>
          </p:cNvPr>
          <p:cNvSpPr/>
          <p:nvPr/>
        </p:nvSpPr>
        <p:spPr>
          <a:xfrm>
            <a:off x="6602953" y="326378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489F810-C5FD-4C2F-A525-65000B6EE059}"/>
              </a:ext>
            </a:extLst>
          </p:cNvPr>
          <p:cNvSpPr/>
          <p:nvPr/>
        </p:nvSpPr>
        <p:spPr>
          <a:xfrm>
            <a:off x="6093717" y="5609253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1035DC7-DF0C-4C6A-B6FF-458B4A67476E}"/>
              </a:ext>
            </a:extLst>
          </p:cNvPr>
          <p:cNvSpPr/>
          <p:nvPr/>
        </p:nvSpPr>
        <p:spPr>
          <a:xfrm>
            <a:off x="6346477" y="560553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977FF5A-CBBD-44DC-AC38-E67C59A1EE0F}"/>
              </a:ext>
            </a:extLst>
          </p:cNvPr>
          <p:cNvSpPr/>
          <p:nvPr/>
        </p:nvSpPr>
        <p:spPr>
          <a:xfrm>
            <a:off x="6599237" y="56018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9E5FF85-880D-479E-8C83-754F600247C3}"/>
              </a:ext>
            </a:extLst>
          </p:cNvPr>
          <p:cNvSpPr/>
          <p:nvPr/>
        </p:nvSpPr>
        <p:spPr>
          <a:xfrm>
            <a:off x="9041348" y="4051799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192A6A-E533-4776-9ECC-D3B8FE1D3F91}"/>
              </a:ext>
            </a:extLst>
          </p:cNvPr>
          <p:cNvSpPr/>
          <p:nvPr/>
        </p:nvSpPr>
        <p:spPr>
          <a:xfrm>
            <a:off x="9044456" y="4288178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AB4847B-1136-45BC-A9FF-D6DA04365334}"/>
              </a:ext>
            </a:extLst>
          </p:cNvPr>
          <p:cNvSpPr/>
          <p:nvPr/>
        </p:nvSpPr>
        <p:spPr>
          <a:xfrm>
            <a:off x="9047564" y="4524557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partition data into training and test datasets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</a:t>
            </a:r>
            <a:r>
              <a:rPr lang="en-US" b="1"/>
              <a:t>partitionData(rawFeatures, rawLabels, testPercent):</a:t>
            </a:r>
          </a:p>
          <a:p>
            <a:r>
              <a:rPr lang="nb-NO"/>
              <a:t>    assert len(rawFeatures) == len(rawLabels)</a:t>
            </a:r>
          </a:p>
          <a:p>
            <a:r>
              <a:rPr lang="en-US"/>
              <a:t>    index = int(len(rawFeatures)*(1-testPercent))</a:t>
            </a:r>
          </a:p>
          <a:p>
            <a:r>
              <a:rPr lang="en-US"/>
              <a:t>    rawTrainFeatures = rawFeatures[0:index]</a:t>
            </a:r>
          </a:p>
          <a:p>
            <a:r>
              <a:rPr lang="en-US"/>
              <a:t>    rawTrainLabels = rawLabels[0:index]</a:t>
            </a:r>
          </a:p>
          <a:p>
            <a:r>
              <a:rPr lang="en-US"/>
              <a:t>    rawTestFeatures = rawFeatures[index:]</a:t>
            </a:r>
          </a:p>
          <a:p>
            <a:r>
              <a:rPr lang="en-US"/>
              <a:t>    rawTestLabels = rawLabels[index:]</a:t>
            </a:r>
          </a:p>
          <a:p>
            <a:r>
              <a:rPr lang="en-US"/>
              <a:t>    return rawTrainFeatures, rawTrainLabels, rawTestFeatures, rawTestLabels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normalize data to max value of 1, convert to float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normalizeArray</a:t>
            </a:r>
            <a:r>
              <a:rPr lang="en-US" b="1" dirty="0"/>
              <a:t>(array, divisor):</a:t>
            </a:r>
          </a:p>
          <a:p>
            <a:r>
              <a:rPr lang="en-US" dirty="0"/>
              <a:t>    if divisor == 0:</a:t>
            </a:r>
          </a:p>
          <a:p>
            <a:r>
              <a:rPr lang="en-US" dirty="0"/>
              <a:t>        return array</a:t>
            </a:r>
          </a:p>
          <a:p>
            <a:r>
              <a:rPr lang="en-US" dirty="0"/>
              <a:t>    return array / divisor</a:t>
            </a:r>
          </a:p>
        </p:txBody>
      </p:sp>
    </p:spTree>
    <p:extLst>
      <p:ext uri="{BB962C8B-B14F-4D97-AF65-F5344CB8AC3E}">
        <p14:creationId xmlns:p14="http://schemas.microsoft.com/office/powerpoint/2010/main" val="33677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“one-hot” vectorize label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vectorizeArray</a:t>
            </a:r>
            <a:r>
              <a:rPr lang="en-US" b="1" dirty="0"/>
              <a:t>(array, </a:t>
            </a:r>
            <a:r>
              <a:rPr lang="en-US" b="1" dirty="0" err="1"/>
              <a:t>vectorWidth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vectorizedArray</a:t>
            </a:r>
            <a:r>
              <a:rPr lang="en-US" dirty="0"/>
              <a:t> = </a:t>
            </a:r>
            <a:r>
              <a:rPr lang="en-US" dirty="0" err="1"/>
              <a:t>numpy.zeros</a:t>
            </a:r>
            <a:r>
              <a:rPr lang="en-US" dirty="0"/>
              <a:t>(shape=(</a:t>
            </a:r>
            <a:r>
              <a:rPr lang="en-US" dirty="0" err="1"/>
              <a:t>len</a:t>
            </a:r>
            <a:r>
              <a:rPr lang="en-US" dirty="0"/>
              <a:t>(array), </a:t>
            </a:r>
            <a:r>
              <a:rPr lang="en-US" dirty="0" err="1"/>
              <a:t>vectorWidth</a:t>
            </a:r>
            <a:r>
              <a:rPr lang="en-US" dirty="0"/>
              <a:t>))</a:t>
            </a:r>
          </a:p>
          <a:p>
            <a:r>
              <a:rPr lang="en-US" dirty="0"/>
              <a:t>    for count in range(</a:t>
            </a:r>
            <a:r>
              <a:rPr lang="en-US" dirty="0" err="1"/>
              <a:t>len</a:t>
            </a:r>
            <a:r>
              <a:rPr lang="en-US" dirty="0"/>
              <a:t>(array)):</a:t>
            </a:r>
          </a:p>
          <a:p>
            <a:r>
              <a:rPr lang="es-ES" dirty="0"/>
              <a:t>        vector = </a:t>
            </a:r>
            <a:r>
              <a:rPr lang="es-ES" dirty="0" err="1"/>
              <a:t>numpy.array</a:t>
            </a:r>
            <a:r>
              <a:rPr lang="es-ES" dirty="0"/>
              <a:t>([0.0] * </a:t>
            </a:r>
            <a:r>
              <a:rPr lang="es-ES" dirty="0" err="1"/>
              <a:t>vectorWidth</a:t>
            </a:r>
            <a:r>
              <a:rPr lang="es-ES" dirty="0"/>
              <a:t>)</a:t>
            </a:r>
          </a:p>
          <a:p>
            <a:r>
              <a:rPr lang="en-US" dirty="0"/>
              <a:t>        vector[array[count]] = 1.0</a:t>
            </a:r>
          </a:p>
          <a:p>
            <a:r>
              <a:rPr lang="en-US" dirty="0"/>
              <a:t>        </a:t>
            </a:r>
            <a:r>
              <a:rPr lang="en-US" dirty="0" err="1"/>
              <a:t>vectorizedArray</a:t>
            </a:r>
            <a:r>
              <a:rPr lang="en-US" dirty="0"/>
              <a:t>[count] = vector</a:t>
            </a:r>
          </a:p>
          <a:p>
            <a:r>
              <a:rPr lang="en-US" dirty="0"/>
              <a:t>    return </a:t>
            </a:r>
            <a:r>
              <a:rPr lang="en-US" dirty="0" err="1"/>
              <a:t>vectorizedArray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569</TotalTime>
  <Words>1312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phase 1: Model design/selection simple linear regression</vt:lpstr>
      <vt:lpstr>phase 1: Model design/selection simple linear regression</vt:lpstr>
      <vt:lpstr>phase 2: Dataset preparation partition data into training and test datasets</vt:lpstr>
      <vt:lpstr>phase 2: Dataset preparation normalize data to max value of 1, convert to float</vt:lpstr>
      <vt:lpstr>phase 2: Dataset preparation “one-hot” vectorize label data</vt:lpstr>
      <vt:lpstr>phase 2: Dataset preparation randomize order of training data (to support use of batching)</vt:lpstr>
      <vt:lpstr>phase 2: Dataset preparation executing dataPrep.py</vt:lpstr>
      <vt:lpstr>phase 3: Create tensorflow model tensorflow Placeholders for training data</vt:lpstr>
      <vt:lpstr>phase 3: Create tensorflow model tensorflow variables for trainable variables</vt:lpstr>
      <vt:lpstr>phase 3: Create tensorflow model Use placeholders and variables in tensorflow model</vt:lpstr>
      <vt:lpstr>phase 3: Create tensorflow model define how accuracy will be characterized</vt:lpstr>
      <vt:lpstr>phase 4: train tensorflow model create a session and arrange to save resultant model</vt:lpstr>
      <vt:lpstr>phase 4: train tensorflow model perform model training within the session</vt:lpstr>
      <vt:lpstr>phase 3/4: create/train tensorflow model executing trainModel.py</vt:lpstr>
      <vt:lpstr>phase 5: test tensorflow model create a session and read saved model</vt:lpstr>
      <vt:lpstr>phase 5: test tensorflow model use the model</vt:lpstr>
      <vt:lpstr>phase 5: test tensorflow model executing useModel.py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173</cp:revision>
  <dcterms:created xsi:type="dcterms:W3CDTF">2014-08-26T23:43:54Z</dcterms:created>
  <dcterms:modified xsi:type="dcterms:W3CDTF">2018-01-02T14:04:57Z</dcterms:modified>
</cp:coreProperties>
</file>