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4"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6327"/>
  </p:normalViewPr>
  <p:slideViewPr>
    <p:cSldViewPr snapToGrid="0">
      <p:cViewPr>
        <p:scale>
          <a:sx n="33" d="100"/>
          <a:sy n="33" d="100"/>
        </p:scale>
        <p:origin x="643" y="-3638"/>
      </p:cViewPr>
      <p:guideLst>
        <p:guide orient="horz" pos="13481"/>
        <p:guide pos="9535"/>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AA54E-CC62-AB6A-4783-CF2D90C67E30}"/>
              </a:ext>
            </a:extLst>
          </p:cNvPr>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2F077C-F51D-A3B6-31FD-9C58D9800F8D}"/>
              </a:ext>
            </a:extLst>
          </p:cNvPr>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69B74F97-C7E1-8549-B3BF-AE35B71DCD67}" type="datetimeFigureOut">
              <a:rPr lang="en-US" smtClean="0"/>
              <a:t>1/15/2024</a:t>
            </a:fld>
            <a:endParaRPr lang="en-US"/>
          </a:p>
        </p:txBody>
      </p:sp>
      <p:sp>
        <p:nvSpPr>
          <p:cNvPr id="4" name="Footer Placeholder 3">
            <a:extLst>
              <a:ext uri="{FF2B5EF4-FFF2-40B4-BE49-F238E27FC236}">
                <a16:creationId xmlns:a16="http://schemas.microsoft.com/office/drawing/2014/main" id="{CD183D35-B532-3A8A-9FF4-8DDCAD1F38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19149-C520-5BA2-70F5-34099115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CB9533-ADB8-104E-B261-8BC676F74505}" type="slidenum">
              <a:rPr lang="en-US" smtClean="0"/>
              <a:t>‹#›</a:t>
            </a:fld>
            <a:endParaRPr lang="en-US"/>
          </a:p>
        </p:txBody>
      </p:sp>
    </p:spTree>
    <p:extLst>
      <p:ext uri="{BB962C8B-B14F-4D97-AF65-F5344CB8AC3E}">
        <p14:creationId xmlns:p14="http://schemas.microsoft.com/office/powerpoint/2010/main" val="3660227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7FE2A23B-38DB-1A43-A8E5-8BA7A5387413}" type="datetimeFigureOut">
              <a:rPr lang="en-US" smtClean="0"/>
              <a:t>1/15/2024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10F9E-3CBB-EC4E-A2B8-5F4BA4696F4D}" type="slidenum">
              <a:rPr lang="en-US" smtClean="0"/>
              <a:t>‹#›</a:t>
            </a:fld>
            <a:endParaRPr lang="en-US"/>
          </a:p>
        </p:txBody>
      </p:sp>
    </p:spTree>
    <p:extLst>
      <p:ext uri="{BB962C8B-B14F-4D97-AF65-F5344CB8AC3E}">
        <p14:creationId xmlns:p14="http://schemas.microsoft.com/office/powerpoint/2010/main" val="4105043083"/>
      </p:ext>
    </p:extLst>
  </p:cSld>
  <p:clrMap bg1="lt1" tx1="dk1" bg2="lt2" tx2="dk2" accent1="accent1" accent2="accent2" accent3="accent3" accent4="accent4" accent5="accent5" accent6="accent6" hlink="hlink" folHlink="folHlink"/>
  <p:hf hdr="0" ftr="0" dt="0"/>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710F9E-3CBB-EC4E-A2B8-5F4BA4696F4D}" type="slidenum">
              <a:rPr lang="en-US" smtClean="0"/>
              <a:t>1</a:t>
            </a:fld>
            <a:endParaRPr lang="en-US"/>
          </a:p>
        </p:txBody>
      </p:sp>
    </p:spTree>
    <p:extLst>
      <p:ext uri="{BB962C8B-B14F-4D97-AF65-F5344CB8AC3E}">
        <p14:creationId xmlns:p14="http://schemas.microsoft.com/office/powerpoint/2010/main" val="195323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8031" y="-52850"/>
            <a:ext cx="30365655" cy="42909462"/>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43331" y="15007743"/>
            <a:ext cx="19291903" cy="10275287"/>
          </a:xfrm>
        </p:spPr>
        <p:txBody>
          <a:bodyPr anchor="b">
            <a:noAutofit/>
          </a:bodyPr>
          <a:lstStyle>
            <a:lvl1pPr algn="r">
              <a:defRPr sz="17879">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3743331" y="25283021"/>
            <a:ext cx="19291903" cy="6846224"/>
          </a:xfrm>
        </p:spPr>
        <p:txBody>
          <a:bodyPr anchor="t"/>
          <a:lstStyle>
            <a:lvl1pPr marL="0" indent="0" algn="r">
              <a:buNone/>
              <a:defRPr>
                <a:solidFill>
                  <a:schemeClr val="tx1">
                    <a:lumMod val="50000"/>
                    <a:lumOff val="50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919863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21243349"/>
          </a:xfrm>
        </p:spPr>
        <p:txBody>
          <a:bodyPr anchor="ctr">
            <a:normAutofit/>
          </a:bodyPr>
          <a:lstStyle>
            <a:lvl1pPr algn="l">
              <a:defRPr sz="14568" b="0" cap="none"/>
            </a:lvl1pPr>
          </a:lstStyle>
          <a:p>
            <a:r>
              <a:rPr lang="en-GB"/>
              <a:t>Click to edit Master title style</a:t>
            </a:r>
            <a:endParaRPr lang="en-US" dirty="0"/>
          </a:p>
        </p:txBody>
      </p:sp>
      <p:sp>
        <p:nvSpPr>
          <p:cNvPr id="3" name="Text Placeholder 2"/>
          <p:cNvSpPr>
            <a:spLocks noGrp="1"/>
          </p:cNvSpPr>
          <p:nvPr>
            <p:ph type="body" idx="1"/>
          </p:nvPr>
        </p:nvSpPr>
        <p:spPr>
          <a:xfrm>
            <a:off x="2018347" y="27901712"/>
            <a:ext cx="21016885"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9924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3645587" y="22670141"/>
            <a:ext cx="17944633" cy="2377987"/>
          </a:xfrm>
        </p:spPr>
        <p:txBody>
          <a:bodyPr anchor="ctr">
            <a:noAutofit/>
          </a:bodyPr>
          <a:lstStyle>
            <a:lvl1pPr marL="0" indent="0">
              <a:buFontTx/>
              <a:buNone/>
              <a:defRPr sz="5297">
                <a:solidFill>
                  <a:schemeClr val="tx1">
                    <a:lumMod val="50000"/>
                    <a:lumOff val="50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GB"/>
              <a:t>Click to edit Master text styles</a:t>
            </a:r>
          </a:p>
        </p:txBody>
      </p:sp>
      <p:sp>
        <p:nvSpPr>
          <p:cNvPr id="3" name="Text Placeholder 2"/>
          <p:cNvSpPr>
            <a:spLocks noGrp="1"/>
          </p:cNvSpPr>
          <p:nvPr>
            <p:ph type="body" idx="1"/>
          </p:nvPr>
        </p:nvSpPr>
        <p:spPr>
          <a:xfrm>
            <a:off x="2018343" y="27901712"/>
            <a:ext cx="21016888"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3065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18343" y="12058378"/>
            <a:ext cx="21016888" cy="16199396"/>
          </a:xfrm>
        </p:spPr>
        <p:txBody>
          <a:bodyPr anchor="b">
            <a:normAutofit/>
          </a:bodyPr>
          <a:lstStyle>
            <a:lvl1pPr algn="l">
              <a:defRPr sz="14568" b="0" cap="none"/>
            </a:lvl1pPr>
          </a:lstStyle>
          <a:p>
            <a:r>
              <a:rPr lang="en-GB"/>
              <a:t>Click to edit Master title style</a:t>
            </a:r>
            <a:endParaRPr lang="en-US" dirty="0"/>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04794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tx1">
                    <a:lumMod val="75000"/>
                    <a:lumOff val="25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GB"/>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151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39036" y="3804779"/>
            <a:ext cx="20996195" cy="18865362"/>
          </a:xfrm>
        </p:spPr>
        <p:txBody>
          <a:bodyPr anchor="ctr">
            <a:normAutofit/>
          </a:bodyPr>
          <a:lstStyle>
            <a:lvl1pPr algn="l">
              <a:defRPr sz="14568"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accent1"/>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GB"/>
              <a:t>Click to 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418480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39688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90507" y="3804782"/>
            <a:ext cx="3240785" cy="3277659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018344" y="3804782"/>
            <a:ext cx="17200407" cy="3277659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194303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70641" y="12784058"/>
            <a:ext cx="12110085" cy="3995019"/>
          </a:xfrm>
        </p:spPr>
        <p:txBody>
          <a:bodyPr anchor="ctr">
            <a:normAutofit/>
          </a:bodyPr>
          <a:lstStyle>
            <a:lvl1pPr marL="0" indent="0">
              <a:buNone/>
              <a:defRPr sz="6245" b="1">
                <a:solidFill>
                  <a:schemeClr val="accent1">
                    <a:lumMod val="75000"/>
                  </a:schemeClr>
                </a:solidFill>
              </a:defRPr>
            </a:lvl1pPr>
            <a:lvl2pPr marL="1427582" indent="0">
              <a:buNone/>
              <a:defRPr sz="6245" b="1"/>
            </a:lvl2pPr>
            <a:lvl3pPr marL="2855165" indent="0">
              <a:buNone/>
              <a:defRPr sz="5620" b="1"/>
            </a:lvl3pPr>
            <a:lvl4pPr marL="4282747" indent="0">
              <a:buNone/>
              <a:defRPr sz="4996" b="1"/>
            </a:lvl4pPr>
            <a:lvl5pPr marL="5710330" indent="0">
              <a:buNone/>
              <a:defRPr sz="4996" b="1"/>
            </a:lvl5pPr>
            <a:lvl6pPr marL="7137913" indent="0">
              <a:buNone/>
              <a:defRPr sz="4996" b="1"/>
            </a:lvl6pPr>
            <a:lvl7pPr marL="8565496" indent="0">
              <a:buNone/>
              <a:defRPr sz="4996" b="1"/>
            </a:lvl7pPr>
            <a:lvl8pPr marL="9993078" indent="0">
              <a:buNone/>
              <a:defRPr sz="4996" b="1"/>
            </a:lvl8pPr>
            <a:lvl9pPr marL="11420661" indent="0">
              <a:buNone/>
              <a:defRPr sz="4996" b="1"/>
            </a:lvl9pPr>
          </a:lstStyle>
          <a:p>
            <a:pPr lvl="0"/>
            <a:r>
              <a:rPr lang="en-GB"/>
              <a:t>Click to edit Master text styles</a:t>
            </a:r>
          </a:p>
        </p:txBody>
      </p:sp>
      <p:sp>
        <p:nvSpPr>
          <p:cNvPr id="4" name="Content Placeholder 3"/>
          <p:cNvSpPr>
            <a:spLocks noGrp="1"/>
          </p:cNvSpPr>
          <p:nvPr>
            <p:ph sz="half" idx="2"/>
          </p:nvPr>
        </p:nvSpPr>
        <p:spPr>
          <a:xfrm>
            <a:off x="2270641" y="17121505"/>
            <a:ext cx="12110085" cy="20545806"/>
          </a:xfrm>
        </p:spPr>
        <p:txBody>
          <a:bodyPr/>
          <a:lstStyle>
            <a:lvl1pPr>
              <a:defRPr sz="6245"/>
            </a:lvl1pPr>
            <a:lvl2pPr>
              <a:defRPr sz="5620"/>
            </a:lvl2pPr>
            <a:lvl3pPr>
              <a:defRPr sz="4996"/>
            </a:lvl3pPr>
            <a:lvl4pPr>
              <a:defRPr sz="4996"/>
            </a:lvl4pPr>
            <a:lvl5pPr>
              <a:defRPr sz="4996"/>
            </a:lvl5pPr>
            <a:lvl6pPr>
              <a:defRPr sz="4996"/>
            </a:lvl6pPr>
            <a:lvl7pPr>
              <a:defRPr sz="4996"/>
            </a:lvl7pPr>
            <a:lvl8pPr>
              <a:defRPr sz="4996"/>
            </a:lvl8pPr>
            <a:lvl9pPr>
              <a:defRPr sz="499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961345" y="12784058"/>
            <a:ext cx="12110085" cy="3995019"/>
          </a:xfrm>
        </p:spPr>
        <p:txBody>
          <a:bodyPr anchor="ctr">
            <a:normAutofit/>
          </a:bodyPr>
          <a:lstStyle>
            <a:lvl1pPr marL="0" indent="0">
              <a:buNone/>
              <a:defRPr sz="6245" b="1">
                <a:solidFill>
                  <a:schemeClr val="accent1">
                    <a:lumMod val="75000"/>
                  </a:schemeClr>
                </a:solidFill>
              </a:defRPr>
            </a:lvl1pPr>
            <a:lvl2pPr marL="1427582" indent="0">
              <a:buNone/>
              <a:defRPr sz="6245" b="1"/>
            </a:lvl2pPr>
            <a:lvl3pPr marL="2855165" indent="0">
              <a:buNone/>
              <a:defRPr sz="5620" b="1"/>
            </a:lvl3pPr>
            <a:lvl4pPr marL="4282747" indent="0">
              <a:buNone/>
              <a:defRPr sz="4996" b="1"/>
            </a:lvl4pPr>
            <a:lvl5pPr marL="5710330" indent="0">
              <a:buNone/>
              <a:defRPr sz="4996" b="1"/>
            </a:lvl5pPr>
            <a:lvl6pPr marL="7137913" indent="0">
              <a:buNone/>
              <a:defRPr sz="4996" b="1"/>
            </a:lvl6pPr>
            <a:lvl7pPr marL="8565496" indent="0">
              <a:buNone/>
              <a:defRPr sz="4996" b="1"/>
            </a:lvl7pPr>
            <a:lvl8pPr marL="9993078" indent="0">
              <a:buNone/>
              <a:defRPr sz="4996" b="1"/>
            </a:lvl8pPr>
            <a:lvl9pPr marL="11420661" indent="0">
              <a:buNone/>
              <a:defRPr sz="4996" b="1"/>
            </a:lvl9pPr>
          </a:lstStyle>
          <a:p>
            <a:pPr lvl="0"/>
            <a:r>
              <a:rPr lang="en-GB"/>
              <a:t>Click to edit Master text styles</a:t>
            </a:r>
          </a:p>
        </p:txBody>
      </p:sp>
      <p:sp>
        <p:nvSpPr>
          <p:cNvPr id="6" name="Content Placeholder 5"/>
          <p:cNvSpPr>
            <a:spLocks noGrp="1"/>
          </p:cNvSpPr>
          <p:nvPr>
            <p:ph sz="quarter" idx="4"/>
          </p:nvPr>
        </p:nvSpPr>
        <p:spPr>
          <a:xfrm>
            <a:off x="15961345" y="17121505"/>
            <a:ext cx="12110085" cy="20545806"/>
          </a:xfrm>
        </p:spPr>
        <p:txBody>
          <a:bodyPr/>
          <a:lstStyle>
            <a:lvl1pPr>
              <a:defRPr sz="6245"/>
            </a:lvl1pPr>
            <a:lvl2pPr>
              <a:defRPr sz="5620"/>
            </a:lvl2pPr>
            <a:lvl3pPr>
              <a:defRPr sz="4996"/>
            </a:lvl3pPr>
            <a:lvl4pPr>
              <a:defRPr sz="4996"/>
            </a:lvl4pPr>
            <a:lvl5pPr>
              <a:defRPr sz="4996"/>
            </a:lvl5pPr>
            <a:lvl6pPr>
              <a:defRPr sz="4996"/>
            </a:lvl6pPr>
            <a:lvl7pPr>
              <a:defRPr sz="4996"/>
            </a:lvl7pPr>
            <a:lvl8pPr>
              <a:defRPr sz="4996"/>
            </a:lvl8pPr>
            <a:lvl9pPr>
              <a:defRPr sz="499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59B2D2-224B-6A43-AA6B-7CFC07190C93}"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A3BA-6378-B049-89D3-668C1D2FC3FE}"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65195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1919"/>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43507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8343" y="16857296"/>
            <a:ext cx="21016888" cy="11400487"/>
          </a:xfrm>
        </p:spPr>
        <p:txBody>
          <a:bodyPr anchor="b"/>
          <a:lstStyle>
            <a:lvl1pPr algn="l">
              <a:defRPr sz="13244" b="0" cap="none"/>
            </a:lvl1pPr>
          </a:lstStyle>
          <a:p>
            <a:r>
              <a:rPr lang="en-GB"/>
              <a:t>Click to edit Master title style</a:t>
            </a:r>
            <a:endParaRPr lang="en-US" dirty="0"/>
          </a:p>
        </p:txBody>
      </p:sp>
      <p:sp>
        <p:nvSpPr>
          <p:cNvPr id="3" name="Text Placeholder 2"/>
          <p:cNvSpPr>
            <a:spLocks noGrp="1"/>
          </p:cNvSpPr>
          <p:nvPr>
            <p:ph type="body" idx="1"/>
          </p:nvPr>
        </p:nvSpPr>
        <p:spPr>
          <a:xfrm>
            <a:off x="2018343" y="28257774"/>
            <a:ext cx="21016888" cy="5370131"/>
          </a:xfrm>
        </p:spPr>
        <p:txBody>
          <a:bodyPr anchor="t"/>
          <a:lstStyle>
            <a:lvl1pPr marL="0" indent="0" algn="l">
              <a:buNone/>
              <a:defRPr sz="6622">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59B2D2-224B-6A43-AA6B-7CFC07190C93}"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02584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8243688"/>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018349" y="13485176"/>
            <a:ext cx="10224536" cy="24221587"/>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810693" y="13485186"/>
            <a:ext cx="10224539" cy="24221593"/>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A59B2D2-224B-6A43-AA6B-7CFC07190C93}"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4134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8346" y="3804779"/>
            <a:ext cx="21016881" cy="8243688"/>
          </a:xfrm>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201834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18344" y="17084347"/>
            <a:ext cx="10233022" cy="2062243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80220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2802204" y="17084347"/>
            <a:ext cx="10233022" cy="2062243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59B2D2-224B-6A43-AA6B-7CFC07190C93}"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36980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8344" y="3804779"/>
            <a:ext cx="21016885" cy="8243688"/>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A59B2D2-224B-6A43-AA6B-7CFC07190C93}"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47719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9B2D2-224B-6A43-AA6B-7CFC07190C93}"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99475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9353440"/>
            <a:ext cx="9238118" cy="7979463"/>
          </a:xfrm>
        </p:spPr>
        <p:txBody>
          <a:bodyPr anchor="b">
            <a:normAutofit/>
          </a:bodyPr>
          <a:lstStyle>
            <a:lvl1pPr>
              <a:defRPr sz="6622"/>
            </a:lvl1pPr>
          </a:lstStyle>
          <a:p>
            <a:r>
              <a:rPr lang="en-GB"/>
              <a:t>Click to edit Master title style</a:t>
            </a:r>
            <a:endParaRPr lang="en-US" dirty="0"/>
          </a:p>
        </p:txBody>
      </p:sp>
      <p:sp>
        <p:nvSpPr>
          <p:cNvPr id="3" name="Content Placeholder 2"/>
          <p:cNvSpPr>
            <a:spLocks noGrp="1"/>
          </p:cNvSpPr>
          <p:nvPr>
            <p:ph idx="1"/>
          </p:nvPr>
        </p:nvSpPr>
        <p:spPr>
          <a:xfrm>
            <a:off x="11824270" y="3213874"/>
            <a:ext cx="11210957" cy="3449289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18344" y="17332900"/>
            <a:ext cx="9238118" cy="16130671"/>
          </a:xfrm>
        </p:spPr>
        <p:txBody>
          <a:bodyPr>
            <a:normAutofit/>
          </a:bodyPr>
          <a:lstStyle>
            <a:lvl1pPr marL="0" indent="0">
              <a:buNone/>
              <a:defRPr sz="4635"/>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370646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29962634"/>
            <a:ext cx="21016885" cy="3537259"/>
          </a:xfrm>
        </p:spPr>
        <p:txBody>
          <a:bodyPr anchor="b">
            <a:normAutofit/>
          </a:bodyPr>
          <a:lstStyle>
            <a:lvl1pPr algn="l">
              <a:defRPr sz="7946"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018344" y="3804779"/>
            <a:ext cx="21016885" cy="24002800"/>
          </a:xfrm>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GB"/>
              <a:t>Click icon to add picture</a:t>
            </a:r>
            <a:endParaRPr lang="en-US" dirty="0"/>
          </a:p>
        </p:txBody>
      </p:sp>
      <p:sp>
        <p:nvSpPr>
          <p:cNvPr id="4" name="Text Placeholder 3"/>
          <p:cNvSpPr>
            <a:spLocks noGrp="1"/>
          </p:cNvSpPr>
          <p:nvPr>
            <p:ph type="body" sz="half" idx="2"/>
          </p:nvPr>
        </p:nvSpPr>
        <p:spPr>
          <a:xfrm>
            <a:off x="2018344" y="33499893"/>
            <a:ext cx="21016885" cy="4206877"/>
          </a:xfrm>
        </p:spPr>
        <p:txBody>
          <a:bodyPr>
            <a:normAutofit/>
          </a:bodyPr>
          <a:lstStyle>
            <a:lvl1pPr marL="0" indent="0">
              <a:buNone/>
              <a:defRPr sz="3973"/>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GB"/>
              <a:t>Click to edit Master text styles</a:t>
            </a:r>
          </a:p>
        </p:txBody>
      </p:sp>
      <p:sp>
        <p:nvSpPr>
          <p:cNvPr id="5" name="Date Placeholder 4"/>
          <p:cNvSpPr>
            <a:spLocks noGrp="1"/>
          </p:cNvSpPr>
          <p:nvPr>
            <p:ph type="dt" sz="half" idx="10"/>
          </p:nvPr>
        </p:nvSpPr>
        <p:spPr/>
        <p:txBody>
          <a:bodyPr/>
          <a:lstStyle/>
          <a:p>
            <a:fld id="{1A59B2D2-224B-6A43-AA6B-7CFC07190C93}"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10395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8032" y="-52850"/>
            <a:ext cx="30365658" cy="42909462"/>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8346" y="3804779"/>
            <a:ext cx="21016881" cy="8243688"/>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018344" y="13485186"/>
            <a:ext cx="21016885" cy="2422159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7896472" y="37706779"/>
            <a:ext cx="2265118"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1A59B2D2-224B-6A43-AA6B-7CFC07190C93}" type="datetimeFigureOut">
              <a:rPr lang="en-US" smtClean="0"/>
              <a:t>1/15/2024</a:t>
            </a:fld>
            <a:endParaRPr lang="en-US"/>
          </a:p>
        </p:txBody>
      </p:sp>
      <p:sp>
        <p:nvSpPr>
          <p:cNvPr id="5" name="Footer Placeholder 4"/>
          <p:cNvSpPr>
            <a:spLocks noGrp="1"/>
          </p:cNvSpPr>
          <p:nvPr>
            <p:ph type="ftr" sz="quarter" idx="3"/>
          </p:nvPr>
        </p:nvSpPr>
        <p:spPr>
          <a:xfrm>
            <a:off x="2018346" y="37706779"/>
            <a:ext cx="15306375" cy="2278904"/>
          </a:xfrm>
          <a:prstGeom prst="rect">
            <a:avLst/>
          </a:prstGeom>
        </p:spPr>
        <p:txBody>
          <a:bodyPr vert="horz" lIns="91440" tIns="45720" rIns="91440" bIns="45720" rtlCol="0" anchor="ctr"/>
          <a:lstStyle>
            <a:lvl1pPr algn="l">
              <a:defRPr sz="2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37920" y="37706779"/>
            <a:ext cx="1697312" cy="2278904"/>
          </a:xfrm>
          <a:prstGeom prst="rect">
            <a:avLst/>
          </a:prstGeom>
        </p:spPr>
        <p:txBody>
          <a:bodyPr vert="horz" lIns="91440" tIns="45720" rIns="91440" bIns="45720" rtlCol="0" anchor="ctr"/>
          <a:lstStyle>
            <a:lvl1pPr algn="r">
              <a:defRPr sz="2980">
                <a:solidFill>
                  <a:schemeClr val="accent1"/>
                </a:solidFill>
              </a:defRPr>
            </a:lvl1pPr>
          </a:lstStyle>
          <a:p>
            <a:fld id="{C05DA3BA-6378-B049-89D3-668C1D2FC3FE}" type="slidenum">
              <a:rPr lang="en-US" smtClean="0"/>
              <a:t>‹#›</a:t>
            </a:fld>
            <a:endParaRPr lang="en-US"/>
          </a:p>
        </p:txBody>
      </p:sp>
    </p:spTree>
    <p:extLst>
      <p:ext uri="{BB962C8B-B14F-4D97-AF65-F5344CB8AC3E}">
        <p14:creationId xmlns:p14="http://schemas.microsoft.com/office/powerpoint/2010/main" val="1127806319"/>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 id="2147484437" r:id="rId13"/>
    <p:sldLayoutId id="2147484438" r:id="rId14"/>
    <p:sldLayoutId id="2147484439" r:id="rId15"/>
    <p:sldLayoutId id="2147484440" r:id="rId16"/>
    <p:sldLayoutId id="2147484441" r:id="rId17"/>
  </p:sldLayoutIdLst>
  <p:txStyles>
    <p:titleStyle>
      <a:lvl1pPr algn="l" defTabSz="1513743" rtl="0" eaLnBrk="1" latinLnBrk="0" hangingPunct="1">
        <a:spcBef>
          <a:spcPct val="0"/>
        </a:spcBef>
        <a:buNone/>
        <a:defRPr sz="1191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308" indent="-1135308" algn="l" defTabSz="1513743" rtl="0" eaLnBrk="1" latinLnBrk="0" hangingPunct="1">
        <a:spcBef>
          <a:spcPts val="3311"/>
        </a:spcBef>
        <a:spcAft>
          <a:spcPts val="0"/>
        </a:spcAft>
        <a:buClr>
          <a:schemeClr val="accent1"/>
        </a:buClr>
        <a:buSzPct val="80000"/>
        <a:buFont typeface="Wingdings 3" charset="2"/>
        <a:buChar char=""/>
        <a:defRPr sz="5960" kern="1200">
          <a:solidFill>
            <a:schemeClr val="tx1">
              <a:lumMod val="75000"/>
              <a:lumOff val="25000"/>
            </a:schemeClr>
          </a:solidFill>
          <a:latin typeface="+mn-lt"/>
          <a:ea typeface="+mn-ea"/>
          <a:cs typeface="+mn-cs"/>
        </a:defRPr>
      </a:lvl1pPr>
      <a:lvl2pPr marL="2459833" indent="-946090" algn="l" defTabSz="1513743" rtl="0" eaLnBrk="1" latinLnBrk="0" hangingPunct="1">
        <a:spcBef>
          <a:spcPts val="3311"/>
        </a:spcBef>
        <a:spcAft>
          <a:spcPts val="0"/>
        </a:spcAft>
        <a:buClr>
          <a:schemeClr val="accent1"/>
        </a:buClr>
        <a:buSzPct val="80000"/>
        <a:buFont typeface="Wingdings 3" charset="2"/>
        <a:buChar char=""/>
        <a:defRPr sz="5297" kern="1200">
          <a:solidFill>
            <a:schemeClr val="tx1">
              <a:lumMod val="75000"/>
              <a:lumOff val="25000"/>
            </a:schemeClr>
          </a:solidFill>
          <a:latin typeface="+mn-lt"/>
          <a:ea typeface="+mn-ea"/>
          <a:cs typeface="+mn-cs"/>
        </a:defRPr>
      </a:lvl2pPr>
      <a:lvl3pPr marL="3784359" indent="-756872" algn="l" defTabSz="1513743" rtl="0" eaLnBrk="1" latinLnBrk="0" hangingPunct="1">
        <a:spcBef>
          <a:spcPts val="3311"/>
        </a:spcBef>
        <a:spcAft>
          <a:spcPts val="0"/>
        </a:spcAft>
        <a:buClr>
          <a:schemeClr val="accent1"/>
        </a:buClr>
        <a:buSzPct val="80000"/>
        <a:buFont typeface="Wingdings 3" charset="2"/>
        <a:buChar char=""/>
        <a:defRPr sz="4635" kern="1200">
          <a:solidFill>
            <a:schemeClr val="tx1">
              <a:lumMod val="75000"/>
              <a:lumOff val="25000"/>
            </a:schemeClr>
          </a:solidFill>
          <a:latin typeface="+mn-lt"/>
          <a:ea typeface="+mn-ea"/>
          <a:cs typeface="+mn-cs"/>
        </a:defRPr>
      </a:lvl3pPr>
      <a:lvl4pPr marL="5298102"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4pPr>
      <a:lvl5pPr marL="681184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hyperlink" Target="https://github.com/rkrohith23/ADS1-Assignment-3.git" TargetMode="External"/><Relationship Id="rId4" Type="http://schemas.openxmlformats.org/officeDocument/2006/relationships/hyperlink" Target="https://databank.worldbank.org/reports.aspx?source=2&amp;series=AG.LND.FRST.ZS&amp;count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20000"/>
                <a:lumOff val="80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12" name="Content Placeholder 11" descr="A black background with a black square&#10;&#10;Description automatically generated with medium confidence">
            <a:extLst>
              <a:ext uri="{FF2B5EF4-FFF2-40B4-BE49-F238E27FC236}">
                <a16:creationId xmlns:a16="http://schemas.microsoft.com/office/drawing/2014/main" id="{FED03932-3AF8-ABA4-17D5-3E6E3ECFD880}"/>
              </a:ext>
            </a:extLst>
          </p:cNvPr>
          <p:cNvPicPr>
            <a:picLocks noGrp="1" noChangeAspect="1"/>
          </p:cNvPicPr>
          <p:nvPr>
            <p:ph sz="half" idx="2"/>
          </p:nvPr>
        </p:nvPicPr>
        <p:blipFill>
          <a:blip r:embed="rId3"/>
          <a:stretch>
            <a:fillRect/>
          </a:stretch>
        </p:blipFill>
        <p:spPr>
          <a:xfrm>
            <a:off x="-43607" y="-423924"/>
            <a:ext cx="23633723" cy="4450676"/>
          </a:xfrm>
        </p:spPr>
      </p:pic>
      <p:sp>
        <p:nvSpPr>
          <p:cNvPr id="1059" name="TextBox 1058">
            <a:extLst>
              <a:ext uri="{FF2B5EF4-FFF2-40B4-BE49-F238E27FC236}">
                <a16:creationId xmlns:a16="http://schemas.microsoft.com/office/drawing/2014/main" id="{DB2B599F-335B-2713-46AE-1527B5C364CA}"/>
              </a:ext>
            </a:extLst>
          </p:cNvPr>
          <p:cNvSpPr txBox="1"/>
          <p:nvPr/>
        </p:nvSpPr>
        <p:spPr>
          <a:xfrm>
            <a:off x="325889" y="41241785"/>
            <a:ext cx="20026173" cy="1384995"/>
          </a:xfrm>
          <a:prstGeom prst="rect">
            <a:avLst/>
          </a:prstGeom>
          <a:solidFill>
            <a:schemeClr val="accent1">
              <a:lumMod val="60000"/>
              <a:lumOff val="40000"/>
            </a:schemeClr>
          </a:solidFill>
        </p:spPr>
        <p:txBody>
          <a:bodyPr wrap="square" rtlCol="0">
            <a:spAutoFit/>
          </a:bodyPr>
          <a:lstStyle/>
          <a:p>
            <a:r>
              <a:rPr lang="en-US" sz="2800" u="sng" dirty="0" err="1">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Datasource</a:t>
            </a:r>
            <a:r>
              <a:rPr lang="en-US" sz="2800" dirty="0">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 :</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https://databank.worldbank.org/reports.aspx?source=2&amp;series=AG.LND.FRST.ZS&amp;country=</a:t>
            </a:r>
            <a:endParaRPr lang="en-US" sz="28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28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sz="2800" u="sng" dirty="0">
                <a:latin typeface="Verdana" panose="020B0604030504040204" pitchFamily="34" charset="0"/>
                <a:ea typeface="Verdana" panose="020B0604030504040204" pitchFamily="34" charset="0"/>
                <a:cs typeface="Verdana" panose="020B0604030504040204" pitchFamily="34" charset="0"/>
              </a:rPr>
              <a:t>GitHub Link </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hlinkClick r:id="rId5">
                  <a:extLst>
                    <a:ext uri="{A12FA001-AC4F-418D-AE19-62706E023703}">
                      <ahyp:hlinkClr xmlns:ahyp="http://schemas.microsoft.com/office/drawing/2018/hyperlinkcolor" val="tx"/>
                    </a:ext>
                  </a:extLst>
                </a:hlinkClick>
              </a:rPr>
              <a:t>https://github.com/rkrohith23/ADS1-Assignment-3.git</a:t>
            </a:r>
            <a:endParaRPr lang="en-US" sz="28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AA007493-A9C2-BB5C-49B6-363421F0DF6A}"/>
              </a:ext>
            </a:extLst>
          </p:cNvPr>
          <p:cNvSpPr txBox="1"/>
          <p:nvPr/>
        </p:nvSpPr>
        <p:spPr>
          <a:xfrm>
            <a:off x="21240878" y="18728422"/>
            <a:ext cx="184731" cy="288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none" rtlCol="0">
            <a:spAutoFit/>
          </a:bodyPr>
          <a:lstStyle/>
          <a:p>
            <a:endParaRPr lang="en-US" sz="1273" dirty="0"/>
          </a:p>
        </p:txBody>
      </p:sp>
      <p:sp>
        <p:nvSpPr>
          <p:cNvPr id="5" name="TextBox 4">
            <a:extLst>
              <a:ext uri="{FF2B5EF4-FFF2-40B4-BE49-F238E27FC236}">
                <a16:creationId xmlns:a16="http://schemas.microsoft.com/office/drawing/2014/main" id="{5F25E429-8694-045B-3778-015F6A19AA39}"/>
              </a:ext>
            </a:extLst>
          </p:cNvPr>
          <p:cNvSpPr txBox="1"/>
          <p:nvPr/>
        </p:nvSpPr>
        <p:spPr>
          <a:xfrm>
            <a:off x="325889" y="6084876"/>
            <a:ext cx="23633723" cy="2062103"/>
          </a:xfrm>
          <a:prstGeom prst="rect">
            <a:avLst/>
          </a:prstGeom>
          <a:solidFill>
            <a:schemeClr val="accent1">
              <a:lumMod val="40000"/>
              <a:lumOff val="60000"/>
            </a:schemeClr>
          </a:solidFill>
        </p:spPr>
        <p:txBody>
          <a:bodyPr wrap="square" rtlCol="0">
            <a:spAutoFit/>
          </a:bodyPr>
          <a:lstStyle/>
          <a:p>
            <a:pPr rtl="0">
              <a:spcBef>
                <a:spcPts val="0"/>
              </a:spcBef>
              <a:spcAft>
                <a:spcPts val="0"/>
              </a:spcAft>
            </a:pPr>
            <a:r>
              <a:rPr lang="en-IN" sz="4400" b="1" i="0" strike="noStrike" dirty="0">
                <a:solidFill>
                  <a:srgbClr val="FFFF00"/>
                </a:solidFill>
                <a:effectLst/>
                <a:highlight>
                  <a:srgbClr val="000000"/>
                </a:highlight>
                <a:latin typeface="Verdana" panose="020B0604030504040204" pitchFamily="34" charset="0"/>
                <a:ea typeface="Verdana" panose="020B0604030504040204" pitchFamily="34" charset="0"/>
                <a:cs typeface="Verdana" panose="020B0604030504040204" pitchFamily="34" charset="0"/>
              </a:rPr>
              <a:t>OBJECTIVE</a:t>
            </a:r>
            <a:endParaRPr lang="en-IN" sz="4400" dirty="0">
              <a:solidFill>
                <a:srgbClr val="FFFF00"/>
              </a:solidFill>
              <a:highlight>
                <a:srgbClr val="000000"/>
              </a:highligh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The goal of this analysis is to examine economic indicators across different countries, perform clustering based on selected   features, and create a predictive model for future gross savings (% of GDP).</a:t>
            </a:r>
            <a:endPar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999938C-6133-4DF6-03D0-1487AC8F8422}"/>
              </a:ext>
            </a:extLst>
          </p:cNvPr>
          <p:cNvSpPr txBox="1"/>
          <p:nvPr/>
        </p:nvSpPr>
        <p:spPr>
          <a:xfrm>
            <a:off x="681579" y="21605904"/>
            <a:ext cx="12495159" cy="2246769"/>
          </a:xfrm>
          <a:prstGeom prst="rect">
            <a:avLst/>
          </a:prstGeom>
          <a:solidFill>
            <a:schemeClr val="accent1">
              <a:lumMod val="60000"/>
              <a:lumOff val="40000"/>
            </a:schemeClr>
          </a:solidFill>
        </p:spPr>
        <p:txBody>
          <a:bodyPr wrap="square" rtlCol="0">
            <a:spAutoFit/>
          </a:bodyPr>
          <a:lstStyle/>
          <a:p>
            <a:pPr marL="457200" indent="-457200" rtl="0" fontAlgn="base">
              <a:spcBef>
                <a:spcPts val="1500"/>
              </a:spcBef>
              <a:spcAft>
                <a:spcPts val="0"/>
              </a:spcAft>
              <a:buClr>
                <a:srgbClr val="FF0000"/>
              </a:buClr>
              <a:buSzPct val="130000"/>
              <a:buFont typeface="Arial" panose="020B0604020202020204" pitchFamily="34" charset="0"/>
              <a:buChar char="•"/>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The dataset is loaded from a CSV file.</a:t>
            </a:r>
          </a:p>
          <a:p>
            <a:pPr marL="457200" indent="-457200" rtl="0" fontAlgn="base">
              <a:spcBef>
                <a:spcPts val="0"/>
              </a:spcBef>
              <a:spcAft>
                <a:spcPts val="0"/>
              </a:spcAft>
              <a:buClr>
                <a:srgbClr val="FF0000"/>
              </a:buClr>
              <a:buSzPct val="130000"/>
              <a:buFont typeface="Arial" panose="020B0604020202020204" pitchFamily="34" charset="0"/>
              <a:buChar char="•"/>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Missing values denoted as '..' are replaced with </a:t>
            </a:r>
            <a:r>
              <a:rPr lang="en-IN" sz="2800" b="0" i="0" u="none" strike="noStrike" dirty="0" err="1">
                <a:solidFill>
                  <a:srgbClr val="374151"/>
                </a:solidFill>
                <a:effectLst/>
                <a:latin typeface="Verdana" panose="020B0604030504040204" pitchFamily="34" charset="0"/>
                <a:ea typeface="Verdana" panose="020B0604030504040204" pitchFamily="34" charset="0"/>
                <a:cs typeface="Verdana" panose="020B0604030504040204" pitchFamily="34" charset="0"/>
              </a:rPr>
              <a:t>NaN</a:t>
            </a: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a:t>
            </a:r>
          </a:p>
          <a:p>
            <a:pPr marL="457200" indent="-457200" rtl="0" fontAlgn="base">
              <a:spcBef>
                <a:spcPts val="0"/>
              </a:spcBef>
              <a:spcAft>
                <a:spcPts val="0"/>
              </a:spcAft>
              <a:buClr>
                <a:srgbClr val="FF0000"/>
              </a:buClr>
              <a:buSzPct val="130000"/>
              <a:buFont typeface="Arial" panose="020B0604020202020204" pitchFamily="34" charset="0"/>
              <a:buChar char="•"/>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Columns are converted to numeric values.</a:t>
            </a:r>
          </a:p>
          <a:p>
            <a:pPr marL="457200" indent="-457200" rtl="0" fontAlgn="base">
              <a:spcBef>
                <a:spcPts val="0"/>
              </a:spcBef>
              <a:spcAft>
                <a:spcPts val="1500"/>
              </a:spcAft>
              <a:buClr>
                <a:srgbClr val="FF0000"/>
              </a:buClr>
              <a:buSzPct val="130000"/>
              <a:buFont typeface="Arial" panose="020B0604020202020204" pitchFamily="34" charset="0"/>
              <a:buChar char="•"/>
            </a:pPr>
            <a:r>
              <a:rPr lang="en-IN" sz="2800" b="0" i="0" u="none" strike="noStrike" dirty="0" err="1">
                <a:solidFill>
                  <a:srgbClr val="374151"/>
                </a:solidFill>
                <a:effectLst/>
                <a:latin typeface="Verdana" panose="020B0604030504040204" pitchFamily="34" charset="0"/>
                <a:ea typeface="Verdana" panose="020B0604030504040204" pitchFamily="34" charset="0"/>
                <a:cs typeface="Verdana" panose="020B0604030504040204" pitchFamily="34" charset="0"/>
              </a:rPr>
              <a:t>NaN</a:t>
            </a: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 values are imputed with the mean of their respective columns.</a:t>
            </a:r>
          </a:p>
        </p:txBody>
      </p:sp>
      <p:sp>
        <p:nvSpPr>
          <p:cNvPr id="9" name="TextBox 8">
            <a:extLst>
              <a:ext uri="{FF2B5EF4-FFF2-40B4-BE49-F238E27FC236}">
                <a16:creationId xmlns:a16="http://schemas.microsoft.com/office/drawing/2014/main" id="{AFA85A03-33A8-C66D-67D1-4DB9EF162049}"/>
              </a:ext>
            </a:extLst>
          </p:cNvPr>
          <p:cNvSpPr txBox="1"/>
          <p:nvPr/>
        </p:nvSpPr>
        <p:spPr>
          <a:xfrm>
            <a:off x="565158" y="26369659"/>
            <a:ext cx="10522718" cy="2562240"/>
          </a:xfrm>
          <a:prstGeom prst="rect">
            <a:avLst/>
          </a:prstGeom>
          <a:solidFill>
            <a:schemeClr val="accent1">
              <a:lumMod val="60000"/>
              <a:lumOff val="40000"/>
            </a:schemeClr>
          </a:solidFill>
        </p:spPr>
        <p:txBody>
          <a:bodyPr wrap="square" rtlCol="0">
            <a:spAutoFit/>
          </a:bodyPr>
          <a:lstStyle/>
          <a:p>
            <a:pPr algn="l" rtl="0">
              <a:spcBef>
                <a:spcPts val="0"/>
              </a:spcBef>
              <a:spcAft>
                <a:spcPts val="0"/>
              </a:spcAft>
            </a:pPr>
            <a:endParaRPr lang="en-IN" sz="3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474663" indent="-457200" algn="l" rtl="0" fontAlgn="base">
              <a:spcBef>
                <a:spcPts val="1500"/>
              </a:spcBef>
              <a:spcAft>
                <a:spcPts val="0"/>
              </a:spcAft>
              <a:buFont typeface="Wingdings" pitchFamily="2" charset="2"/>
              <a:buChar char="Ø"/>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K-means clustering is applied to relevant economic   indicators, grouping countries into three clusters.</a:t>
            </a:r>
          </a:p>
          <a:p>
            <a:pPr marL="457200" indent="-457200" algn="l" rtl="0" fontAlgn="base">
              <a:spcBef>
                <a:spcPts val="0"/>
              </a:spcBef>
              <a:spcAft>
                <a:spcPts val="0"/>
              </a:spcAft>
              <a:buFont typeface="Wingdings" pitchFamily="2" charset="2"/>
              <a:buChar char="Ø"/>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The data is normalized before clustering.</a:t>
            </a:r>
          </a:p>
          <a:p>
            <a:pPr marL="457200" indent="-457200" algn="l" rtl="0" fontAlgn="base">
              <a:spcBef>
                <a:spcPts val="0"/>
              </a:spcBef>
              <a:spcAft>
                <a:spcPts val="1500"/>
              </a:spcAft>
              <a:buFont typeface="Wingdings" pitchFamily="2" charset="2"/>
              <a:buChar char="Ø"/>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Cluster centres are printed for interpretation.</a:t>
            </a:r>
          </a:p>
        </p:txBody>
      </p:sp>
      <p:sp>
        <p:nvSpPr>
          <p:cNvPr id="11" name="Down Arrow Callout 10">
            <a:extLst>
              <a:ext uri="{FF2B5EF4-FFF2-40B4-BE49-F238E27FC236}">
                <a16:creationId xmlns:a16="http://schemas.microsoft.com/office/drawing/2014/main" id="{E3C8186C-A42F-86EC-AE68-51A12BCFA3FD}"/>
              </a:ext>
            </a:extLst>
          </p:cNvPr>
          <p:cNvSpPr/>
          <p:nvPr/>
        </p:nvSpPr>
        <p:spPr>
          <a:xfrm>
            <a:off x="2136783" y="24237658"/>
            <a:ext cx="6587544" cy="1877357"/>
          </a:xfrm>
          <a:prstGeom prst="downArrowCallou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IN" sz="3600" b="1"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rPr>
              <a:t>Clustering</a:t>
            </a:r>
          </a:p>
          <a:p>
            <a:pPr algn="ctr"/>
            <a:endParaRPr lang="en-US" dirty="0"/>
          </a:p>
        </p:txBody>
      </p:sp>
      <p:sp>
        <p:nvSpPr>
          <p:cNvPr id="15" name="Down Arrow Callout 14">
            <a:extLst>
              <a:ext uri="{FF2B5EF4-FFF2-40B4-BE49-F238E27FC236}">
                <a16:creationId xmlns:a16="http://schemas.microsoft.com/office/drawing/2014/main" id="{2A996C83-6831-71F4-3314-551E0290CC77}"/>
              </a:ext>
            </a:extLst>
          </p:cNvPr>
          <p:cNvSpPr/>
          <p:nvPr/>
        </p:nvSpPr>
        <p:spPr>
          <a:xfrm>
            <a:off x="2731377" y="19762741"/>
            <a:ext cx="5585925" cy="1565437"/>
          </a:xfrm>
          <a:prstGeom prst="downArrowCallou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rPr>
              <a:t> Data Pre-processing</a:t>
            </a:r>
          </a:p>
          <a:p>
            <a:pPr algn="ctr"/>
            <a:endParaRPr lang="en-US" dirty="0"/>
          </a:p>
        </p:txBody>
      </p:sp>
      <p:sp>
        <p:nvSpPr>
          <p:cNvPr id="16" name="Down Arrow 15">
            <a:extLst>
              <a:ext uri="{FF2B5EF4-FFF2-40B4-BE49-F238E27FC236}">
                <a16:creationId xmlns:a16="http://schemas.microsoft.com/office/drawing/2014/main" id="{298584AC-17C1-C401-8D19-B120FF41EE0C}"/>
              </a:ext>
            </a:extLst>
          </p:cNvPr>
          <p:cNvSpPr/>
          <p:nvPr/>
        </p:nvSpPr>
        <p:spPr>
          <a:xfrm>
            <a:off x="5100050" y="29082282"/>
            <a:ext cx="726467" cy="1120842"/>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042983D-7A8D-65AB-CAB7-41F91F3F9F03}"/>
              </a:ext>
            </a:extLst>
          </p:cNvPr>
          <p:cNvSpPr txBox="1"/>
          <p:nvPr/>
        </p:nvSpPr>
        <p:spPr>
          <a:xfrm>
            <a:off x="15137606" y="22165961"/>
            <a:ext cx="13643228" cy="2246769"/>
          </a:xfrm>
          <a:prstGeom prst="rect">
            <a:avLst/>
          </a:prstGeom>
          <a:solidFill>
            <a:schemeClr val="accent1">
              <a:lumMod val="60000"/>
              <a:lumOff val="40000"/>
            </a:schemeClr>
          </a:solidFill>
        </p:spPr>
        <p:txBody>
          <a:bodyPr wrap="square" rtlCol="0" anchor="ctr">
            <a:spAutoFit/>
          </a:bodyPr>
          <a:lstStyle/>
          <a:p>
            <a:pPr marL="457200" indent="-457200" algn="l" rtl="0" fontAlgn="base">
              <a:spcBef>
                <a:spcPts val="1500"/>
              </a:spcBef>
              <a:spcAft>
                <a:spcPts val="0"/>
              </a:spcAft>
              <a:buFont typeface="Wingdings" pitchFamily="2" charset="2"/>
              <a:buChar char="Ø"/>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Time and gross savings (% of GDP) data are extracted for   curve fitting.</a:t>
            </a:r>
          </a:p>
          <a:p>
            <a:pPr marL="457200" indent="-457200" algn="l" rtl="0" fontAlgn="base">
              <a:spcBef>
                <a:spcPts val="0"/>
              </a:spcBef>
              <a:spcAft>
                <a:spcPts val="0"/>
              </a:spcAft>
              <a:buFont typeface="Wingdings" pitchFamily="2" charset="2"/>
              <a:buChar char="Ø"/>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A linear model is defined for curve fitting.</a:t>
            </a:r>
          </a:p>
          <a:p>
            <a:pPr marL="457200" indent="-457200" algn="l" rtl="0" fontAlgn="base">
              <a:spcBef>
                <a:spcPts val="0"/>
              </a:spcBef>
              <a:spcAft>
                <a:spcPts val="0"/>
              </a:spcAft>
              <a:buFont typeface="Wingdings" pitchFamily="2" charset="2"/>
              <a:buChar char="Ø"/>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Curve fitting is performed using the curve fit function from SciPy.</a:t>
            </a:r>
          </a:p>
          <a:p>
            <a:pPr marL="457200" indent="-457200" algn="l" rtl="0" fontAlgn="base">
              <a:spcBef>
                <a:spcPts val="0"/>
              </a:spcBef>
              <a:spcAft>
                <a:spcPts val="1500"/>
              </a:spcAft>
              <a:buFont typeface="Wingdings" pitchFamily="2" charset="2"/>
              <a:buChar char="Ø"/>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Fitted values and confidence intervals are calculated and plotted.</a:t>
            </a:r>
          </a:p>
        </p:txBody>
      </p:sp>
      <p:sp>
        <p:nvSpPr>
          <p:cNvPr id="19" name="Down Arrow Callout 18">
            <a:extLst>
              <a:ext uri="{FF2B5EF4-FFF2-40B4-BE49-F238E27FC236}">
                <a16:creationId xmlns:a16="http://schemas.microsoft.com/office/drawing/2014/main" id="{BC94E0FB-5288-991D-5293-CEC9E762E3B4}"/>
              </a:ext>
            </a:extLst>
          </p:cNvPr>
          <p:cNvSpPr/>
          <p:nvPr/>
        </p:nvSpPr>
        <p:spPr>
          <a:xfrm>
            <a:off x="19370946" y="19905909"/>
            <a:ext cx="6587544" cy="1990319"/>
          </a:xfrm>
          <a:prstGeom prst="downArrowCallou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IN" sz="3600" b="1"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rPr>
              <a:t>Curve Fitting</a:t>
            </a:r>
          </a:p>
          <a:p>
            <a:pPr algn="ctr"/>
            <a:endParaRPr lang="en-US" dirty="0"/>
          </a:p>
        </p:txBody>
      </p:sp>
      <p:sp>
        <p:nvSpPr>
          <p:cNvPr id="20" name="TextBox 19">
            <a:extLst>
              <a:ext uri="{FF2B5EF4-FFF2-40B4-BE49-F238E27FC236}">
                <a16:creationId xmlns:a16="http://schemas.microsoft.com/office/drawing/2014/main" id="{29AF13AF-3B7E-B2A1-B773-946B0E6D96DD}"/>
              </a:ext>
            </a:extLst>
          </p:cNvPr>
          <p:cNvSpPr txBox="1"/>
          <p:nvPr/>
        </p:nvSpPr>
        <p:spPr>
          <a:xfrm>
            <a:off x="11504260" y="33765183"/>
            <a:ext cx="7815371" cy="2246769"/>
          </a:xfrm>
          <a:prstGeom prst="rect">
            <a:avLst/>
          </a:prstGeom>
          <a:solidFill>
            <a:schemeClr val="accent1">
              <a:lumMod val="60000"/>
              <a:lumOff val="40000"/>
            </a:schemeClr>
          </a:solidFill>
        </p:spPr>
        <p:txBody>
          <a:bodyPr wrap="square" rtlCol="0">
            <a:spAutoFit/>
          </a:bodyPr>
          <a:lstStyle/>
          <a:p>
            <a:pPr marL="457200" indent="-457200" algn="l" rtl="0" fontAlgn="base">
              <a:spcBef>
                <a:spcPts val="1500"/>
              </a:spcBef>
              <a:spcAft>
                <a:spcPts val="0"/>
              </a:spcAft>
              <a:buClr>
                <a:srgbClr val="FF0000"/>
              </a:buClr>
              <a:buSzPct val="130000"/>
              <a:buFont typeface="Arial" panose="020B0604020202020204" pitchFamily="34" charset="0"/>
              <a:buChar char="•"/>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Predictions for gross savings (% of GDP) are made for the years 2024 and 2034.</a:t>
            </a:r>
          </a:p>
          <a:p>
            <a:pPr marL="457200" indent="-457200" algn="l" rtl="0" fontAlgn="base">
              <a:spcBef>
                <a:spcPts val="0"/>
              </a:spcBef>
              <a:spcAft>
                <a:spcPts val="1500"/>
              </a:spcAft>
              <a:buClr>
                <a:srgbClr val="FF0000"/>
              </a:buClr>
              <a:buSzPct val="130000"/>
              <a:buFont typeface="Arial" panose="020B0604020202020204" pitchFamily="34" charset="0"/>
              <a:buChar char="•"/>
            </a:pPr>
            <a:r>
              <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Predictions are generated for specific countries: Italy</a:t>
            </a:r>
          </a:p>
        </p:txBody>
      </p:sp>
      <p:sp>
        <p:nvSpPr>
          <p:cNvPr id="21" name="Down Arrow Callout 20">
            <a:extLst>
              <a:ext uri="{FF2B5EF4-FFF2-40B4-BE49-F238E27FC236}">
                <a16:creationId xmlns:a16="http://schemas.microsoft.com/office/drawing/2014/main" id="{C251E0B5-2094-D870-2B34-E7826F04BD4A}"/>
              </a:ext>
            </a:extLst>
          </p:cNvPr>
          <p:cNvSpPr/>
          <p:nvPr/>
        </p:nvSpPr>
        <p:spPr>
          <a:xfrm>
            <a:off x="11843833" y="32059110"/>
            <a:ext cx="6214944" cy="1612288"/>
          </a:xfrm>
          <a:prstGeom prst="downArrowCallou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a:r>
            <a:r>
              <a:rPr lang="en-IN" sz="3600" b="1" dirty="0">
                <a:solidFill>
                  <a:srgbClr val="FFFF00"/>
                </a:solidFill>
                <a:latin typeface="Verdana" panose="020B0604030504040204" pitchFamily="34" charset="0"/>
                <a:ea typeface="Verdana" panose="020B0604030504040204" pitchFamily="34" charset="0"/>
                <a:cs typeface="Verdana" panose="020B0604030504040204" pitchFamily="34" charset="0"/>
              </a:rPr>
              <a:t>Future Predictions</a:t>
            </a:r>
            <a:endParaRPr lang="en-IN" sz="3600" b="1"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US" dirty="0"/>
          </a:p>
        </p:txBody>
      </p:sp>
      <p:graphicFrame>
        <p:nvGraphicFramePr>
          <p:cNvPr id="22" name="Table 21">
            <a:extLst>
              <a:ext uri="{FF2B5EF4-FFF2-40B4-BE49-F238E27FC236}">
                <a16:creationId xmlns:a16="http://schemas.microsoft.com/office/drawing/2014/main" id="{894CC391-07D6-11C8-B0E6-9DED2640CB80}"/>
              </a:ext>
            </a:extLst>
          </p:cNvPr>
          <p:cNvGraphicFramePr>
            <a:graphicFrameLocks noGrp="1"/>
          </p:cNvGraphicFramePr>
          <p:nvPr>
            <p:extLst>
              <p:ext uri="{D42A27DB-BD31-4B8C-83A1-F6EECF244321}">
                <p14:modId xmlns:p14="http://schemas.microsoft.com/office/powerpoint/2010/main" val="3011758167"/>
              </p:ext>
            </p:extLst>
          </p:nvPr>
        </p:nvGraphicFramePr>
        <p:xfrm>
          <a:off x="11180322" y="36385532"/>
          <a:ext cx="8463246" cy="1280160"/>
        </p:xfrm>
        <a:graphic>
          <a:graphicData uri="http://schemas.openxmlformats.org/drawingml/2006/table">
            <a:tbl>
              <a:tblPr firstRow="1" bandRow="1"/>
              <a:tblGrid>
                <a:gridCol w="2821082">
                  <a:extLst>
                    <a:ext uri="{9D8B030D-6E8A-4147-A177-3AD203B41FA5}">
                      <a16:colId xmlns:a16="http://schemas.microsoft.com/office/drawing/2014/main" val="3290466686"/>
                    </a:ext>
                  </a:extLst>
                </a:gridCol>
                <a:gridCol w="2821082">
                  <a:extLst>
                    <a:ext uri="{9D8B030D-6E8A-4147-A177-3AD203B41FA5}">
                      <a16:colId xmlns:a16="http://schemas.microsoft.com/office/drawing/2014/main" val="2113618084"/>
                    </a:ext>
                  </a:extLst>
                </a:gridCol>
                <a:gridCol w="2821082">
                  <a:extLst>
                    <a:ext uri="{9D8B030D-6E8A-4147-A177-3AD203B41FA5}">
                      <a16:colId xmlns:a16="http://schemas.microsoft.com/office/drawing/2014/main" val="3316573211"/>
                    </a:ext>
                  </a:extLst>
                </a:gridCol>
              </a:tblGrid>
              <a:tr h="0">
                <a:tc>
                  <a:txBody>
                    <a:bodyPr/>
                    <a:lstStyle/>
                    <a:p>
                      <a:pPr algn="ctr"/>
                      <a:r>
                        <a:rPr lang="en-IN" sz="36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Country</a:t>
                      </a:r>
                      <a:endParaRPr lang="en-US" sz="3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IN" sz="36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Year 2024</a:t>
                      </a:r>
                      <a:endParaRPr lang="en-US" sz="36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IN" sz="36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Year 2034</a:t>
                      </a:r>
                      <a:endParaRPr lang="en-US" sz="36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3870522457"/>
                  </a:ext>
                </a:extLst>
              </a:tr>
              <a:tr h="370840">
                <a:tc>
                  <a:txBody>
                    <a:bodyPr/>
                    <a:lstStyle/>
                    <a:p>
                      <a:pPr algn="ctr"/>
                      <a:r>
                        <a:rPr lang="en-IN" sz="36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Italy</a:t>
                      </a:r>
                      <a:endParaRPr lang="en-US" sz="36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IN" sz="36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20.31%</a:t>
                      </a:r>
                      <a:endParaRPr lang="en-US" sz="36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IN" sz="36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20.48%</a:t>
                      </a:r>
                      <a:endParaRPr lang="en-US" sz="3600" dirty="0">
                        <a:latin typeface="Verdana" panose="020B0604030504040204" pitchFamily="34" charset="0"/>
                        <a:ea typeface="Verdana" panose="020B0604030504040204" pitchFamily="34" charset="0"/>
                        <a:cs typeface="Verdana" panose="020B0604030504040204" pitchFamily="34" charset="0"/>
                      </a:endParaRPr>
                    </a:p>
                  </a:txBody>
                  <a:tcPr anchor="ctr">
                    <a:noFill/>
                  </a:tcPr>
                </a:tc>
                <a:extLst>
                  <a:ext uri="{0D108BD9-81ED-4DB2-BD59-A6C34878D82A}">
                    <a16:rowId xmlns:a16="http://schemas.microsoft.com/office/drawing/2014/main" val="3936461303"/>
                  </a:ext>
                </a:extLst>
              </a:tr>
            </a:tbl>
          </a:graphicData>
        </a:graphic>
      </p:graphicFrame>
      <p:sp>
        <p:nvSpPr>
          <p:cNvPr id="24" name="TextBox 23">
            <a:extLst>
              <a:ext uri="{FF2B5EF4-FFF2-40B4-BE49-F238E27FC236}">
                <a16:creationId xmlns:a16="http://schemas.microsoft.com/office/drawing/2014/main" id="{3D21DDEF-B717-E0E0-50B0-81F268471DFF}"/>
              </a:ext>
            </a:extLst>
          </p:cNvPr>
          <p:cNvSpPr txBox="1"/>
          <p:nvPr/>
        </p:nvSpPr>
        <p:spPr>
          <a:xfrm>
            <a:off x="325889" y="38000258"/>
            <a:ext cx="20026174" cy="2870016"/>
          </a:xfrm>
          <a:prstGeom prst="rect">
            <a:avLst/>
          </a:prstGeom>
          <a:solidFill>
            <a:schemeClr val="accent1">
              <a:lumMod val="60000"/>
              <a:lumOff val="40000"/>
            </a:schemeClr>
          </a:solidFill>
        </p:spPr>
        <p:txBody>
          <a:bodyPr wrap="square" rtlCol="0">
            <a:spAutoFit/>
          </a:bodyPr>
          <a:lstStyle/>
          <a:p>
            <a:pPr algn="l" rtl="0">
              <a:spcBef>
                <a:spcPts val="0"/>
              </a:spcBef>
              <a:spcAft>
                <a:spcPts val="1500"/>
              </a:spcAft>
            </a:pPr>
            <a:r>
              <a:rPr lang="en-IN" sz="2800" b="1"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Conclusion</a:t>
            </a:r>
            <a:endParaRPr lang="en-IN" sz="2800" u="none" strike="noStrike"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l" rtl="0">
              <a:spcBef>
                <a:spcPts val="0"/>
              </a:spcBef>
              <a:spcAft>
                <a:spcPts val="1500"/>
              </a:spcAft>
            </a:pPr>
            <a:r>
              <a:rPr lang="en-GB" sz="2800" b="0" i="0" dirty="0">
                <a:solidFill>
                  <a:srgbClr val="374151"/>
                </a:solidFill>
                <a:effectLst/>
                <a:latin typeface="Verdana" panose="020B0604030504040204" pitchFamily="34" charset="0"/>
                <a:ea typeface="Verdana" panose="020B0604030504040204" pitchFamily="34" charset="0"/>
              </a:rPr>
              <a:t>In conclusion, the clustering analysis highlights distinct economic groups among countries. The time series analysis for Italy's Gross Savings reveals historical trends, and the predicted values offer insights into future economic scenarios. The extended analysis provides a comprehensive understanding of Italy's economic trajectory. This information can assist policymakers, economists, and stakeholders in making informed decisions and understanding the economic landscape.</a:t>
            </a:r>
            <a:endParaRPr lang="en-IN" sz="2800"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F52E5919-E835-1D30-1497-3D66C7B37635}"/>
              </a:ext>
            </a:extLst>
          </p:cNvPr>
          <p:cNvSpPr txBox="1"/>
          <p:nvPr/>
        </p:nvSpPr>
        <p:spPr>
          <a:xfrm>
            <a:off x="4114800" y="41148000"/>
            <a:ext cx="184731" cy="369332"/>
          </a:xfrm>
          <a:prstGeom prst="rect">
            <a:avLst/>
          </a:prstGeom>
          <a:noFill/>
        </p:spPr>
        <p:txBody>
          <a:bodyPr wrap="none" rtlCol="0">
            <a:spAutoFit/>
          </a:bodyPr>
          <a:lstStyle/>
          <a:p>
            <a:endParaRPr lang="en-US" dirty="0"/>
          </a:p>
        </p:txBody>
      </p:sp>
      <p:sp>
        <p:nvSpPr>
          <p:cNvPr id="26" name="TextBox 25">
            <a:extLst>
              <a:ext uri="{FF2B5EF4-FFF2-40B4-BE49-F238E27FC236}">
                <a16:creationId xmlns:a16="http://schemas.microsoft.com/office/drawing/2014/main" id="{6A126FFC-2506-F919-4D48-3346EB9BA7C1}"/>
              </a:ext>
            </a:extLst>
          </p:cNvPr>
          <p:cNvSpPr txBox="1"/>
          <p:nvPr/>
        </p:nvSpPr>
        <p:spPr>
          <a:xfrm>
            <a:off x="0" y="4899226"/>
            <a:ext cx="5744308" cy="954107"/>
          </a:xfrm>
          <a:prstGeom prst="rect">
            <a:avLst/>
          </a:prstGeom>
          <a:solidFill>
            <a:schemeClr val="accent1">
              <a:lumMod val="60000"/>
              <a:lumOff val="40000"/>
            </a:schemeClr>
          </a:solidFill>
        </p:spPr>
        <p:txBody>
          <a:bodyPr wrap="square" rtlCol="0">
            <a:spAutoFit/>
          </a:bodyPr>
          <a:lstStyle/>
          <a:p>
            <a:r>
              <a:rPr lang="en-US" sz="2800" b="1" dirty="0">
                <a:latin typeface="Verdana" panose="020B0604030504040204" pitchFamily="34" charset="0"/>
                <a:ea typeface="Verdana" panose="020B0604030504040204" pitchFamily="34" charset="0"/>
                <a:cs typeface="Verdana" panose="020B0604030504040204" pitchFamily="34" charset="0"/>
              </a:rPr>
              <a:t>  Name : Rohith Konda</a:t>
            </a:r>
          </a:p>
          <a:p>
            <a:r>
              <a:rPr lang="en-US" sz="2800" b="1" dirty="0">
                <a:latin typeface="Verdana" panose="020B0604030504040204" pitchFamily="34" charset="0"/>
                <a:ea typeface="Verdana" panose="020B0604030504040204" pitchFamily="34" charset="0"/>
                <a:cs typeface="Verdana" panose="020B0604030504040204" pitchFamily="34" charset="0"/>
              </a:rPr>
              <a:t>  Student ID : 22071628</a:t>
            </a:r>
          </a:p>
        </p:txBody>
      </p:sp>
      <p:sp>
        <p:nvSpPr>
          <p:cNvPr id="2" name="TextBox 1">
            <a:extLst>
              <a:ext uri="{FF2B5EF4-FFF2-40B4-BE49-F238E27FC236}">
                <a16:creationId xmlns:a16="http://schemas.microsoft.com/office/drawing/2014/main" id="{88C69517-A5BD-8A26-2182-7A01B0F34A7F}"/>
              </a:ext>
            </a:extLst>
          </p:cNvPr>
          <p:cNvSpPr txBox="1"/>
          <p:nvPr/>
        </p:nvSpPr>
        <p:spPr>
          <a:xfrm>
            <a:off x="0" y="4044414"/>
            <a:ext cx="22340899" cy="646331"/>
          </a:xfrm>
          <a:prstGeom prst="rect">
            <a:avLst/>
          </a:prstGeom>
          <a:solidFill>
            <a:schemeClr val="accent1">
              <a:lumMod val="60000"/>
              <a:lumOff val="40000"/>
            </a:schemeClr>
          </a:solidFill>
        </p:spPr>
        <p:txBody>
          <a:bodyPr wrap="square" rtlCol="0">
            <a:spAutoFit/>
          </a:bodyPr>
          <a:lstStyle/>
          <a:p>
            <a:pPr algn="l"/>
            <a:r>
              <a:rPr lang="en-GB" sz="3600" b="1" i="0" dirty="0">
                <a:effectLst/>
                <a:latin typeface="Segoe UI Variable Text Semibold" pitchFamily="2" charset="0"/>
              </a:rPr>
              <a:t>  "Economic Insights: Clustering and Time Series Analysis of Gross Savings in Italy and Global Trends"</a:t>
            </a:r>
          </a:p>
        </p:txBody>
      </p:sp>
      <p:sp>
        <p:nvSpPr>
          <p:cNvPr id="3" name="TextBox 2">
            <a:extLst>
              <a:ext uri="{FF2B5EF4-FFF2-40B4-BE49-F238E27FC236}">
                <a16:creationId xmlns:a16="http://schemas.microsoft.com/office/drawing/2014/main" id="{2F3A18F2-8D09-66AF-3428-49A0C981109F}"/>
              </a:ext>
            </a:extLst>
          </p:cNvPr>
          <p:cNvSpPr txBox="1"/>
          <p:nvPr/>
        </p:nvSpPr>
        <p:spPr>
          <a:xfrm>
            <a:off x="325889" y="8420222"/>
            <a:ext cx="23633723" cy="3046988"/>
          </a:xfrm>
          <a:prstGeom prst="rect">
            <a:avLst/>
          </a:prstGeom>
          <a:solidFill>
            <a:schemeClr val="accent1">
              <a:lumMod val="60000"/>
              <a:lumOff val="40000"/>
            </a:schemeClr>
          </a:solidFill>
        </p:spPr>
        <p:txBody>
          <a:bodyPr wrap="square" rtlCol="0">
            <a:spAutoFit/>
          </a:bodyPr>
          <a:lstStyle/>
          <a:p>
            <a:pPr rtl="0">
              <a:spcBef>
                <a:spcPts val="0"/>
              </a:spcBef>
              <a:spcAft>
                <a:spcPts val="0"/>
              </a:spcAft>
            </a:pPr>
            <a:r>
              <a:rPr lang="en-IN" sz="4400" b="1" dirty="0">
                <a:solidFill>
                  <a:srgbClr val="FFFF00"/>
                </a:solidFill>
                <a:highlight>
                  <a:srgbClr val="000000"/>
                </a:highlight>
                <a:latin typeface="Verdana" panose="020B0604030504040204" pitchFamily="34" charset="0"/>
                <a:ea typeface="Verdana" panose="020B0604030504040204" pitchFamily="34" charset="0"/>
                <a:cs typeface="Verdana" panose="020B0604030504040204" pitchFamily="34" charset="0"/>
              </a:rPr>
              <a:t>INTRODUCTION</a:t>
            </a:r>
            <a:endParaRPr lang="en-IN" sz="4400" b="0" i="0" strike="noStrike" dirty="0">
              <a:solidFill>
                <a:srgbClr val="FFFF00"/>
              </a:solidFill>
              <a:effectLst/>
              <a:highlight>
                <a:srgbClr val="000000"/>
              </a:highligh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3600" b="0"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r>
              <a:rPr lang="en-GB" sz="2800" b="0" i="0" dirty="0">
                <a:solidFill>
                  <a:srgbClr val="374151"/>
                </a:solidFill>
                <a:effectLst/>
                <a:latin typeface="Verdana" panose="020B0604030504040204" pitchFamily="34" charset="0"/>
                <a:ea typeface="Verdana" panose="020B0604030504040204" pitchFamily="34" charset="0"/>
              </a:rPr>
              <a:t>This analysis delves into the economic landscape of Italy, focusing on the trends in gross savings over the past decades. Utilizing clustering techniques and curve fitting, we explore patterns in the country's economic data. The study further extends to predicting future trends, offering valuable insights into Italy's economic trajectory. Through these analytical methods, we aim to provide a comprehensive overview of Italy's economic scenario and draw global implications from the observed patterns.</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C57DE382-7EA2-2A15-F761-0098E59EC0E8}"/>
              </a:ext>
            </a:extLst>
          </p:cNvPr>
          <p:cNvSpPr txBox="1"/>
          <p:nvPr/>
        </p:nvSpPr>
        <p:spPr>
          <a:xfrm>
            <a:off x="325889" y="11716897"/>
            <a:ext cx="23633723" cy="3477875"/>
          </a:xfrm>
          <a:prstGeom prst="rect">
            <a:avLst/>
          </a:prstGeom>
          <a:solidFill>
            <a:schemeClr val="accent1">
              <a:lumMod val="60000"/>
              <a:lumOff val="40000"/>
            </a:schemeClr>
          </a:solidFill>
        </p:spPr>
        <p:txBody>
          <a:bodyPr wrap="square" rtlCol="0">
            <a:spAutoFit/>
          </a:bodyPr>
          <a:lstStyle/>
          <a:p>
            <a:pPr rtl="0">
              <a:spcBef>
                <a:spcPts val="0"/>
              </a:spcBef>
              <a:spcAft>
                <a:spcPts val="0"/>
              </a:spcAft>
            </a:pPr>
            <a:r>
              <a:rPr lang="en-IN" sz="4400" b="1" i="0" strike="noStrike" dirty="0">
                <a:solidFill>
                  <a:srgbClr val="FFFF00"/>
                </a:solidFill>
                <a:effectLst/>
                <a:highlight>
                  <a:srgbClr val="000000"/>
                </a:highlight>
                <a:latin typeface="Verdana" panose="020B0604030504040204" pitchFamily="34" charset="0"/>
                <a:ea typeface="Verdana" panose="020B0604030504040204" pitchFamily="34" charset="0"/>
                <a:cs typeface="Verdana" panose="020B0604030504040204" pitchFamily="34" charset="0"/>
              </a:rPr>
              <a:t>A</a:t>
            </a:r>
            <a:r>
              <a:rPr lang="en-IN" sz="4400" b="1" dirty="0">
                <a:solidFill>
                  <a:srgbClr val="FFFF00"/>
                </a:solidFill>
                <a:highlight>
                  <a:srgbClr val="000000"/>
                </a:highlight>
                <a:latin typeface="Verdana" panose="020B0604030504040204" pitchFamily="34" charset="0"/>
                <a:ea typeface="Verdana" panose="020B0604030504040204" pitchFamily="34" charset="0"/>
                <a:cs typeface="Verdana" panose="020B0604030504040204" pitchFamily="34" charset="0"/>
              </a:rPr>
              <a:t>BSTRACT</a:t>
            </a:r>
            <a:endParaRPr lang="en-IN" sz="4400" b="0" i="0" strike="noStrike" dirty="0">
              <a:solidFill>
                <a:srgbClr val="FFFF00"/>
              </a:solidFill>
              <a:effectLst/>
              <a:highlight>
                <a:srgbClr val="000000"/>
              </a:highligh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3600" b="0"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r>
              <a:rPr lang="en-GB" sz="2800" b="0" i="0" dirty="0">
                <a:solidFill>
                  <a:srgbClr val="374151"/>
                </a:solidFill>
                <a:effectLst/>
                <a:latin typeface="Verdana" panose="020B0604030504040204" pitchFamily="34" charset="0"/>
                <a:ea typeface="Verdana" panose="020B0604030504040204" pitchFamily="34" charset="0"/>
              </a:rPr>
              <a:t>This study investigates Italy's economic trajectory by employing clustering and curve fitting techniques on key economic indicators, with a specific focus on gross savings. The analysis reveals distinct clusters within Italy's economic data, shedding light on nuanced trends. Furthermore, the curve fitting model allows for predictions of future gross savings values. The findings contribute to a comprehensive understanding of Italy's economic dynamics and hold broader implications for economic forecasting.</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1A1F1019-E0C9-4C01-8292-BAFFA5781D04}"/>
              </a:ext>
            </a:extLst>
          </p:cNvPr>
          <p:cNvSpPr txBox="1"/>
          <p:nvPr/>
        </p:nvSpPr>
        <p:spPr>
          <a:xfrm>
            <a:off x="325888" y="15444460"/>
            <a:ext cx="29623435" cy="3785652"/>
          </a:xfrm>
          <a:prstGeom prst="rect">
            <a:avLst/>
          </a:prstGeom>
          <a:solidFill>
            <a:schemeClr val="accent1">
              <a:lumMod val="60000"/>
              <a:lumOff val="40000"/>
            </a:schemeClr>
          </a:solidFill>
        </p:spPr>
        <p:txBody>
          <a:bodyPr wrap="square" rtlCol="0">
            <a:spAutoFit/>
          </a:bodyPr>
          <a:lstStyle/>
          <a:p>
            <a:pPr algn="r" rtl="0">
              <a:spcBef>
                <a:spcPts val="0"/>
              </a:spcBef>
              <a:spcAft>
                <a:spcPts val="0"/>
              </a:spcAft>
            </a:pPr>
            <a:r>
              <a:rPr lang="en-IN" sz="4400" b="1" i="0" strike="noStrike" dirty="0">
                <a:solidFill>
                  <a:srgbClr val="FFFF00"/>
                </a:solidFill>
                <a:effectLst/>
                <a:highlight>
                  <a:srgbClr val="000000"/>
                </a:highlight>
                <a:latin typeface="Verdana" panose="020B0604030504040204" pitchFamily="34" charset="0"/>
                <a:ea typeface="Verdana" panose="020B0604030504040204" pitchFamily="34" charset="0"/>
                <a:cs typeface="Verdana" panose="020B0604030504040204" pitchFamily="34" charset="0"/>
              </a:rPr>
              <a:t>ANALYSIS AND INSIGHTS</a:t>
            </a:r>
            <a:endParaRPr lang="en-IN" sz="4400" b="0" i="0" strike="noStrike" dirty="0">
              <a:solidFill>
                <a:srgbClr val="FFFF00"/>
              </a:solidFill>
              <a:effectLst/>
              <a:highlight>
                <a:srgbClr val="000000"/>
              </a:highlight>
              <a:latin typeface="Verdana" panose="020B0604030504040204" pitchFamily="34" charset="0"/>
              <a:ea typeface="Verdana" panose="020B0604030504040204" pitchFamily="34" charset="0"/>
              <a:cs typeface="Verdana" panose="020B0604030504040204" pitchFamily="34" charset="0"/>
            </a:endParaRPr>
          </a:p>
          <a:p>
            <a:pPr algn="l"/>
            <a:r>
              <a:rPr lang="en-GB" sz="2800" b="1" i="0" dirty="0">
                <a:effectLst/>
                <a:latin typeface="Verdana" panose="020B0604030504040204" pitchFamily="34" charset="0"/>
                <a:ea typeface="Verdana" panose="020B0604030504040204" pitchFamily="34" charset="0"/>
              </a:rPr>
              <a:t>Clustering of Countries based on Economic Indicators</a:t>
            </a:r>
          </a:p>
          <a:p>
            <a:pPr algn="l"/>
            <a:r>
              <a:rPr lang="en-GB" sz="2800" b="0" i="0" dirty="0">
                <a:solidFill>
                  <a:srgbClr val="374151"/>
                </a:solidFill>
                <a:effectLst/>
                <a:latin typeface="Verdana" panose="020B0604030504040204" pitchFamily="34" charset="0"/>
                <a:ea typeface="Verdana" panose="020B0604030504040204" pitchFamily="34" charset="0"/>
              </a:rPr>
              <a:t>The clustering analysis was performed on countries using economic indicators such as Adjusted Net National Income growth, Adjusted Net National Income per capita growth, Adjusted Net Savings (excluding and including particulate emission damage), and Gross Savings as a percentage of GDP. The K-means algorithm with three clusters was applied, resulting in distinct groups.</a:t>
            </a:r>
          </a:p>
          <a:p>
            <a:pPr algn="l"/>
            <a:r>
              <a:rPr lang="en-GB" sz="2800" b="0" i="0" dirty="0">
                <a:effectLst/>
                <a:latin typeface="Verdana" panose="020B0604030504040204" pitchFamily="34" charset="0"/>
                <a:ea typeface="Verdana" panose="020B0604030504040204" pitchFamily="34" charset="0"/>
              </a:rPr>
              <a:t>Silhouette Score: </a:t>
            </a:r>
            <a:r>
              <a:rPr lang="en-GB" sz="2800" b="0" i="0" dirty="0">
                <a:solidFill>
                  <a:srgbClr val="374151"/>
                </a:solidFill>
                <a:effectLst/>
                <a:latin typeface="Verdana" panose="020B0604030504040204" pitchFamily="34" charset="0"/>
                <a:ea typeface="Verdana" panose="020B0604030504040204" pitchFamily="34" charset="0"/>
              </a:rPr>
              <a:t>The Silhouette Score, a measure of how well-defined the clusters are, was found to be Silhouette Score Value = 0.5148. A higher Silhouette Score indicates better-defined clusters.</a:t>
            </a:r>
          </a:p>
          <a:p>
            <a:pPr algn="l"/>
            <a:r>
              <a:rPr lang="en-GB" sz="2800" b="0" i="0" dirty="0">
                <a:effectLst/>
                <a:latin typeface="Verdana" panose="020B0604030504040204" pitchFamily="34" charset="0"/>
                <a:ea typeface="Verdana" panose="020B0604030504040204" pitchFamily="34" charset="0"/>
              </a:rPr>
              <a:t>Cluster </a:t>
            </a:r>
            <a:r>
              <a:rPr lang="en-GB" sz="2800" b="0" i="0" dirty="0" err="1">
                <a:effectLst/>
                <a:latin typeface="Verdana" panose="020B0604030504040204" pitchFamily="34" charset="0"/>
                <a:ea typeface="Verdana" panose="020B0604030504040204" pitchFamily="34" charset="0"/>
              </a:rPr>
              <a:t>Centers</a:t>
            </a:r>
            <a:r>
              <a:rPr lang="en-GB" sz="2800" b="0" i="0" dirty="0">
                <a:effectLst/>
                <a:latin typeface="Verdana" panose="020B0604030504040204" pitchFamily="34" charset="0"/>
                <a:ea typeface="Verdana" panose="020B0604030504040204" pitchFamily="34" charset="0"/>
              </a:rPr>
              <a:t>: </a:t>
            </a:r>
            <a:r>
              <a:rPr lang="en-GB" sz="2800" b="0" i="0" dirty="0">
                <a:solidFill>
                  <a:srgbClr val="374151"/>
                </a:solidFill>
                <a:effectLst/>
                <a:latin typeface="Verdana" panose="020B0604030504040204" pitchFamily="34" charset="0"/>
                <a:ea typeface="Verdana" panose="020B0604030504040204" pitchFamily="34" charset="0"/>
              </a:rPr>
              <a:t>The identified cluster </a:t>
            </a:r>
            <a:r>
              <a:rPr lang="en-GB" sz="2800" b="0" i="0" dirty="0" err="1">
                <a:solidFill>
                  <a:srgbClr val="374151"/>
                </a:solidFill>
                <a:effectLst/>
                <a:latin typeface="Verdana" panose="020B0604030504040204" pitchFamily="34" charset="0"/>
                <a:ea typeface="Verdana" panose="020B0604030504040204" pitchFamily="34" charset="0"/>
              </a:rPr>
              <a:t>centers</a:t>
            </a:r>
            <a:r>
              <a:rPr lang="en-GB" sz="2800" b="0" i="0" dirty="0">
                <a:solidFill>
                  <a:srgbClr val="374151"/>
                </a:solidFill>
                <a:effectLst/>
                <a:latin typeface="Verdana" panose="020B0604030504040204" pitchFamily="34" charset="0"/>
                <a:ea typeface="Verdana" panose="020B0604030504040204" pitchFamily="34" charset="0"/>
              </a:rPr>
              <a:t> provide a summary of the characteristics of each group.</a:t>
            </a:r>
          </a:p>
        </p:txBody>
      </p:sp>
      <p:pic>
        <p:nvPicPr>
          <p:cNvPr id="18" name="Picture 17">
            <a:extLst>
              <a:ext uri="{FF2B5EF4-FFF2-40B4-BE49-F238E27FC236}">
                <a16:creationId xmlns:a16="http://schemas.microsoft.com/office/drawing/2014/main" id="{9055F370-576E-6490-1DC5-1C54E12F494D}"/>
              </a:ext>
            </a:extLst>
          </p:cNvPr>
          <p:cNvPicPr>
            <a:picLocks noChangeAspect="1"/>
          </p:cNvPicPr>
          <p:nvPr/>
        </p:nvPicPr>
        <p:blipFill>
          <a:blip r:embed="rId6"/>
          <a:stretch>
            <a:fillRect/>
          </a:stretch>
        </p:blipFill>
        <p:spPr>
          <a:xfrm>
            <a:off x="466858" y="30353508"/>
            <a:ext cx="10351327" cy="6700088"/>
          </a:xfrm>
          <a:prstGeom prst="rect">
            <a:avLst/>
          </a:prstGeom>
        </p:spPr>
      </p:pic>
      <p:pic>
        <p:nvPicPr>
          <p:cNvPr id="28" name="Picture 27">
            <a:extLst>
              <a:ext uri="{FF2B5EF4-FFF2-40B4-BE49-F238E27FC236}">
                <a16:creationId xmlns:a16="http://schemas.microsoft.com/office/drawing/2014/main" id="{3CE16BC0-D598-291A-4572-D812D49A1CED}"/>
              </a:ext>
            </a:extLst>
          </p:cNvPr>
          <p:cNvPicPr>
            <a:picLocks noChangeAspect="1"/>
          </p:cNvPicPr>
          <p:nvPr/>
        </p:nvPicPr>
        <p:blipFill>
          <a:blip r:embed="rId7"/>
          <a:stretch>
            <a:fillRect/>
          </a:stretch>
        </p:blipFill>
        <p:spPr>
          <a:xfrm>
            <a:off x="11795247" y="25451099"/>
            <a:ext cx="9755639" cy="6146518"/>
          </a:xfrm>
          <a:prstGeom prst="rect">
            <a:avLst/>
          </a:prstGeom>
        </p:spPr>
      </p:pic>
      <p:sp>
        <p:nvSpPr>
          <p:cNvPr id="29" name="TextBox 28">
            <a:extLst>
              <a:ext uri="{FF2B5EF4-FFF2-40B4-BE49-F238E27FC236}">
                <a16:creationId xmlns:a16="http://schemas.microsoft.com/office/drawing/2014/main" id="{8C112510-6B02-BF4A-9D6A-4939C1A1DBBE}"/>
              </a:ext>
            </a:extLst>
          </p:cNvPr>
          <p:cNvSpPr txBox="1"/>
          <p:nvPr/>
        </p:nvSpPr>
        <p:spPr>
          <a:xfrm>
            <a:off x="21913023" y="25472862"/>
            <a:ext cx="8036300" cy="6124754"/>
          </a:xfrm>
          <a:prstGeom prst="rect">
            <a:avLst/>
          </a:prstGeom>
          <a:solidFill>
            <a:schemeClr val="accent1">
              <a:lumMod val="60000"/>
              <a:lumOff val="40000"/>
            </a:schemeClr>
          </a:solidFill>
        </p:spPr>
        <p:txBody>
          <a:bodyPr wrap="square" rtlCol="0">
            <a:spAutoFit/>
          </a:bodyPr>
          <a:lstStyle/>
          <a:p>
            <a:r>
              <a:rPr lang="en-GB" sz="2800" b="1" i="0" dirty="0">
                <a:effectLst/>
                <a:latin typeface="Verdana" panose="020B0604030504040204" pitchFamily="34" charset="0"/>
                <a:ea typeface="Verdana" panose="020B0604030504040204" pitchFamily="34" charset="0"/>
              </a:rPr>
              <a:t>Time Series Analysis for Italy's Gross Savings (% of GDP)</a:t>
            </a:r>
          </a:p>
          <a:p>
            <a:r>
              <a:rPr lang="en-GB" sz="2800" b="0" i="0" dirty="0">
                <a:solidFill>
                  <a:srgbClr val="374151"/>
                </a:solidFill>
                <a:effectLst/>
                <a:latin typeface="Verdana" panose="020B0604030504040204" pitchFamily="34" charset="0"/>
                <a:ea typeface="Verdana" panose="020B0604030504040204" pitchFamily="34" charset="0"/>
              </a:rPr>
              <a:t>A time series analysis was conducted for Italy, focusing on Gross Savings as a percentage of GDP. The original data was fitted using a linear model, and a confidence interval was established to capture the variability in the data.</a:t>
            </a:r>
          </a:p>
          <a:p>
            <a:r>
              <a:rPr lang="en-GB" sz="2800" b="0" i="0" dirty="0">
                <a:effectLst/>
                <a:latin typeface="Verdana" panose="020B0604030504040204" pitchFamily="34" charset="0"/>
                <a:ea typeface="Verdana" panose="020B0604030504040204" pitchFamily="34" charset="0"/>
              </a:rPr>
              <a:t>Fitted Curve and Confidence Interval:</a:t>
            </a:r>
          </a:p>
          <a:p>
            <a:r>
              <a:rPr lang="en-GB" sz="2800" b="0" i="0" dirty="0">
                <a:solidFill>
                  <a:srgbClr val="374151"/>
                </a:solidFill>
                <a:effectLst/>
                <a:latin typeface="Verdana" panose="020B0604030504040204" pitchFamily="34" charset="0"/>
                <a:ea typeface="Verdana" panose="020B0604030504040204" pitchFamily="34" charset="0"/>
              </a:rPr>
              <a:t>The fitted curve represents the trend in Italy's Gross Savings over time. The confidence interval indicates the range of values within which the true values are likely to fall.</a:t>
            </a:r>
          </a:p>
        </p:txBody>
      </p:sp>
      <p:sp>
        <p:nvSpPr>
          <p:cNvPr id="30" name="Down Arrow 15">
            <a:extLst>
              <a:ext uri="{FF2B5EF4-FFF2-40B4-BE49-F238E27FC236}">
                <a16:creationId xmlns:a16="http://schemas.microsoft.com/office/drawing/2014/main" id="{879521E4-D4D7-986B-E4A2-320EDFC672FF}"/>
              </a:ext>
            </a:extLst>
          </p:cNvPr>
          <p:cNvSpPr/>
          <p:nvPr/>
        </p:nvSpPr>
        <p:spPr>
          <a:xfrm>
            <a:off x="18058777" y="24506515"/>
            <a:ext cx="729491" cy="840913"/>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699FF19-AF6B-59AB-C4EB-EFF59C5E0140}"/>
              </a:ext>
            </a:extLst>
          </p:cNvPr>
          <p:cNvSpPr txBox="1"/>
          <p:nvPr/>
        </p:nvSpPr>
        <p:spPr>
          <a:xfrm>
            <a:off x="20352063" y="32227159"/>
            <a:ext cx="9597260" cy="3046988"/>
          </a:xfrm>
          <a:prstGeom prst="rect">
            <a:avLst/>
          </a:prstGeom>
          <a:solidFill>
            <a:schemeClr val="accent1">
              <a:lumMod val="60000"/>
              <a:lumOff val="40000"/>
            </a:schemeClr>
          </a:solidFill>
        </p:spPr>
        <p:txBody>
          <a:bodyPr wrap="square" rtlCol="0">
            <a:spAutoFit/>
          </a:bodyPr>
          <a:lstStyle/>
          <a:p>
            <a:pPr algn="l"/>
            <a:r>
              <a:rPr lang="en-GB" sz="2400" b="1" i="0" dirty="0">
                <a:effectLst/>
                <a:latin typeface="Verdana" panose="020B0604030504040204" pitchFamily="34" charset="0"/>
                <a:ea typeface="Verdana" panose="020B0604030504040204" pitchFamily="34" charset="0"/>
              </a:rPr>
              <a:t>Extended Analysis and Predictions</a:t>
            </a:r>
          </a:p>
          <a:p>
            <a:pPr algn="l"/>
            <a:r>
              <a:rPr lang="en-GB" sz="2400" b="0" i="0" dirty="0">
                <a:solidFill>
                  <a:srgbClr val="374151"/>
                </a:solidFill>
                <a:effectLst/>
                <a:latin typeface="Verdana" panose="020B0604030504040204" pitchFamily="34" charset="0"/>
                <a:ea typeface="Verdana" panose="020B0604030504040204" pitchFamily="34" charset="0"/>
              </a:rPr>
              <a:t>To gain a broader perspective, the time range was extended from 1990 to 2030. The fitted curve was plotted along with predicted values.</a:t>
            </a:r>
          </a:p>
          <a:p>
            <a:pPr algn="l"/>
            <a:r>
              <a:rPr lang="en-GB" sz="2400" b="0" i="0" dirty="0">
                <a:effectLst/>
                <a:latin typeface="Verdana" panose="020B0604030504040204" pitchFamily="34" charset="0"/>
                <a:ea typeface="Verdana" panose="020B0604030504040204" pitchFamily="34" charset="0"/>
              </a:rPr>
              <a:t>Fitted Curve and Extended Predictions:</a:t>
            </a:r>
          </a:p>
          <a:p>
            <a:pPr algn="l"/>
            <a:r>
              <a:rPr lang="en-GB" sz="2400" b="0" i="0" dirty="0">
                <a:solidFill>
                  <a:srgbClr val="374151"/>
                </a:solidFill>
                <a:effectLst/>
                <a:latin typeface="Verdana" panose="020B0604030504040204" pitchFamily="34" charset="0"/>
                <a:ea typeface="Verdana" panose="020B0604030504040204" pitchFamily="34" charset="0"/>
              </a:rPr>
              <a:t>The extended analysis provides a comprehensive view of Italy's Gross Savings trajectory, offering insights into potential future trends.</a:t>
            </a:r>
          </a:p>
        </p:txBody>
      </p:sp>
      <p:sp>
        <p:nvSpPr>
          <p:cNvPr id="32" name="Down Arrow 15">
            <a:extLst>
              <a:ext uri="{FF2B5EF4-FFF2-40B4-BE49-F238E27FC236}">
                <a16:creationId xmlns:a16="http://schemas.microsoft.com/office/drawing/2014/main" id="{EB7927BA-3004-F212-CD57-1153883E1E72}"/>
              </a:ext>
            </a:extLst>
          </p:cNvPr>
          <p:cNvSpPr/>
          <p:nvPr/>
        </p:nvSpPr>
        <p:spPr>
          <a:xfrm>
            <a:off x="24514986" y="35609618"/>
            <a:ext cx="729491" cy="431709"/>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D63A416F-0639-2814-400E-0D38480BF99A}"/>
              </a:ext>
            </a:extLst>
          </p:cNvPr>
          <p:cNvPicPr>
            <a:picLocks noChangeAspect="1"/>
          </p:cNvPicPr>
          <p:nvPr/>
        </p:nvPicPr>
        <p:blipFill>
          <a:blip r:embed="rId8"/>
          <a:stretch>
            <a:fillRect/>
          </a:stretch>
        </p:blipFill>
        <p:spPr>
          <a:xfrm>
            <a:off x="20907268" y="36385532"/>
            <a:ext cx="8902037" cy="6241248"/>
          </a:xfrm>
          <a:prstGeom prst="rect">
            <a:avLst/>
          </a:prstGeom>
        </p:spPr>
      </p:pic>
    </p:spTree>
    <p:extLst>
      <p:ext uri="{BB962C8B-B14F-4D97-AF65-F5344CB8AC3E}">
        <p14:creationId xmlns:p14="http://schemas.microsoft.com/office/powerpoint/2010/main" val="13097444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492</TotalTime>
  <Words>763</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Segoe UI Variable Text Semibold</vt:lpstr>
      <vt:lpstr>Trebuchet MS</vt:lpstr>
      <vt:lpstr>Verdana</vt:lpstr>
      <vt:lpstr>Wingdings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FITTING</dc:title>
  <dc:creator>Ajay Prabhat Gorrumuchu [Student-PECS]</dc:creator>
  <cp:lastModifiedBy>Rohith Kumar</cp:lastModifiedBy>
  <cp:revision>68</cp:revision>
  <dcterms:created xsi:type="dcterms:W3CDTF">2024-01-02T18:54:58Z</dcterms:created>
  <dcterms:modified xsi:type="dcterms:W3CDTF">2024-01-15T00:26:01Z</dcterms:modified>
</cp:coreProperties>
</file>