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7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3" r:id="rId26"/>
    <p:sldId id="281" r:id="rId27"/>
    <p:sldId id="284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4966832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22098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東京都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神奈川県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大阪府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愛知県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兵庫県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埼玉県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千葉県</a:t>
            </a:r>
          </a:p>
          <a:p>
            <a:r>
              <a:rPr lang="en-US" altLang="zh-TW" dirty="0" smtClean="0"/>
              <a:t>8. </a:t>
            </a:r>
            <a:r>
              <a:rPr lang="zh-TW" altLang="en-US" dirty="0" smtClean="0"/>
              <a:t>福岡県</a:t>
            </a:r>
          </a:p>
          <a:p>
            <a:r>
              <a:rPr lang="en-US" altLang="zh-TW" dirty="0" smtClean="0"/>
              <a:t>9. </a:t>
            </a:r>
            <a:r>
              <a:rPr lang="zh-TW" altLang="en-US" dirty="0" smtClean="0"/>
              <a:t>北海道</a:t>
            </a:r>
          </a:p>
          <a:p>
            <a:r>
              <a:rPr lang="en-US" altLang="zh-TW" dirty="0" smtClean="0"/>
              <a:t>10. </a:t>
            </a:r>
            <a:r>
              <a:rPr lang="zh-TW" altLang="en-US" dirty="0" smtClean="0"/>
              <a:t>静岡県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date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23622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2010-11-16    253</a:t>
            </a:r>
          </a:p>
          <a:p>
            <a:r>
              <a:rPr lang="en-US" dirty="0" smtClean="0"/>
              <a:t>2011-05-19    224</a:t>
            </a:r>
          </a:p>
          <a:p>
            <a:r>
              <a:rPr lang="en-US" dirty="0" smtClean="0"/>
              <a:t>2010-11-12    221</a:t>
            </a:r>
          </a:p>
          <a:p>
            <a:r>
              <a:rPr lang="en-US" dirty="0" smtClean="0"/>
              <a:t>2010-11-11    220</a:t>
            </a:r>
          </a:p>
          <a:p>
            <a:r>
              <a:rPr lang="en-US" dirty="0" smtClean="0"/>
              <a:t>2011-05-18    214</a:t>
            </a:r>
          </a:p>
          <a:p>
            <a:r>
              <a:rPr lang="en-US" dirty="0" smtClean="0"/>
              <a:t>2010-11-15    211</a:t>
            </a:r>
          </a:p>
          <a:p>
            <a:r>
              <a:rPr lang="en-US" dirty="0" smtClean="0"/>
              <a:t>2010-11-17    194</a:t>
            </a:r>
          </a:p>
          <a:p>
            <a:r>
              <a:rPr lang="en-US" dirty="0" smtClean="0"/>
              <a:t>2011-05-17    186</a:t>
            </a:r>
          </a:p>
          <a:p>
            <a:r>
              <a:rPr lang="en-US" dirty="0" smtClean="0"/>
              <a:t>2010-11-13    172</a:t>
            </a:r>
          </a:p>
          <a:p>
            <a:r>
              <a:rPr lang="en-US" dirty="0" smtClean="0"/>
              <a:t>2011-05-20    164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93161"/>
            <a:ext cx="4802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Withdrawal date distribution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7949"/>
            <a:ext cx="4725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8400" y="2177949"/>
            <a:ext cx="175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2012-05-10</a:t>
            </a:r>
          </a:p>
          <a:p>
            <a:r>
              <a:rPr lang="en-US" dirty="0" smtClean="0"/>
              <a:t>2011-12-19</a:t>
            </a:r>
          </a:p>
          <a:p>
            <a:r>
              <a:rPr lang="en-US" dirty="0" smtClean="0"/>
              <a:t>2012-01-18</a:t>
            </a:r>
          </a:p>
          <a:p>
            <a:r>
              <a:rPr lang="en-US" dirty="0" smtClean="0"/>
              <a:t>2011-08-13</a:t>
            </a:r>
          </a:p>
          <a:p>
            <a:r>
              <a:rPr lang="en-US" dirty="0" smtClean="0"/>
              <a:t>2011-11-15</a:t>
            </a:r>
          </a:p>
          <a:p>
            <a:r>
              <a:rPr lang="en-US" dirty="0" smtClean="0"/>
              <a:t>2011-09-15</a:t>
            </a:r>
          </a:p>
          <a:p>
            <a:r>
              <a:rPr lang="en-US" dirty="0" smtClean="0"/>
              <a:t>2011-12-22</a:t>
            </a:r>
          </a:p>
          <a:p>
            <a:r>
              <a:rPr lang="en-US" dirty="0" smtClean="0"/>
              <a:t>2011-09-20</a:t>
            </a:r>
          </a:p>
          <a:p>
            <a:r>
              <a:rPr lang="en-US" dirty="0" smtClean="0"/>
              <a:t>2011-10-13</a:t>
            </a:r>
          </a:p>
          <a:p>
            <a:r>
              <a:rPr lang="en-US" dirty="0" smtClean="0"/>
              <a:t>2011-12-02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5132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2015836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</a:t>
            </a:r>
            <a:r>
              <a:rPr lang="en-US" dirty="0" smtClean="0"/>
              <a:t>(onl</a:t>
            </a:r>
            <a:r>
              <a:rPr lang="en-US" dirty="0" smtClean="0"/>
              <a:t>y viewed</a:t>
            </a:r>
            <a:r>
              <a:rPr lang="en-US" dirty="0" smtClean="0"/>
              <a:t>)   </a:t>
            </a:r>
            <a:r>
              <a:rPr lang="en-US" dirty="0" smtClean="0"/>
              <a:t>2710791</a:t>
            </a:r>
          </a:p>
          <a:p>
            <a:r>
              <a:rPr lang="en-US" dirty="0" smtClean="0"/>
              <a:t>1 </a:t>
            </a:r>
            <a:r>
              <a:rPr lang="en-US" dirty="0" smtClean="0"/>
              <a:t>(purchased)        122389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545" y="316367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122389*100/(2710791+122389)</a:t>
            </a:r>
          </a:p>
          <a:p>
            <a:r>
              <a:rPr lang="en-US" dirty="0" smtClean="0"/>
              <a:t>4.32 (% purchase)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Genre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91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1810939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宅配                           </a:t>
            </a:r>
            <a:r>
              <a:rPr lang="en-US" altLang="ja-JP" dirty="0" smtClean="0"/>
              <a:t>5841</a:t>
            </a:r>
          </a:p>
          <a:p>
            <a:r>
              <a:rPr lang="ja-JP" altLang="en-US" dirty="0" smtClean="0"/>
              <a:t>グルメ                        </a:t>
            </a:r>
            <a:r>
              <a:rPr lang="en-US" altLang="ja-JP" dirty="0" smtClean="0"/>
              <a:t>3658</a:t>
            </a:r>
          </a:p>
          <a:p>
            <a:r>
              <a:rPr lang="ja-JP" altLang="en-US" dirty="0" smtClean="0"/>
              <a:t>ホテル・旅館             </a:t>
            </a:r>
            <a:r>
              <a:rPr lang="en-US" altLang="ja-JP" dirty="0" smtClean="0"/>
              <a:t>3570</a:t>
            </a:r>
          </a:p>
          <a:p>
            <a:r>
              <a:rPr lang="ja-JP" altLang="en-US" dirty="0" smtClean="0"/>
              <a:t>ヘアサロン                </a:t>
            </a:r>
            <a:r>
              <a:rPr lang="en-US" altLang="ja-JP" dirty="0" smtClean="0"/>
              <a:t>1436</a:t>
            </a:r>
          </a:p>
          <a:p>
            <a:r>
              <a:rPr lang="ja-JP" altLang="en-US" dirty="0" smtClean="0"/>
              <a:t>リラクゼーション        </a:t>
            </a:r>
            <a:r>
              <a:rPr lang="en-US" altLang="ja-JP" dirty="0" smtClean="0"/>
              <a:t>1089</a:t>
            </a:r>
          </a:p>
          <a:p>
            <a:r>
              <a:rPr lang="ja-JP" altLang="en-US" dirty="0" smtClean="0"/>
              <a:t>その他のクーポン       </a:t>
            </a:r>
            <a:r>
              <a:rPr lang="en-US" altLang="ja-JP" dirty="0" smtClean="0"/>
              <a:t>873</a:t>
            </a:r>
          </a:p>
          <a:p>
            <a:r>
              <a:rPr lang="ja-JP" altLang="en-US" dirty="0" smtClean="0"/>
              <a:t>エステ                             </a:t>
            </a:r>
            <a:r>
              <a:rPr lang="en-US" altLang="ja-JP" dirty="0" smtClean="0"/>
              <a:t>758</a:t>
            </a:r>
          </a:p>
          <a:p>
            <a:r>
              <a:rPr lang="ja-JP" altLang="en-US" dirty="0" smtClean="0"/>
              <a:t>レッスン                          </a:t>
            </a:r>
            <a:r>
              <a:rPr lang="en-US" altLang="ja-JP" dirty="0" smtClean="0"/>
              <a:t>696</a:t>
            </a:r>
          </a:p>
          <a:p>
            <a:r>
              <a:rPr lang="ja-JP" altLang="en-US" dirty="0" smtClean="0"/>
              <a:t>レジャー                          </a:t>
            </a:r>
            <a:r>
              <a:rPr lang="en-US" altLang="ja-JP" dirty="0" smtClean="0"/>
              <a:t>664</a:t>
            </a:r>
          </a:p>
          <a:p>
            <a:r>
              <a:rPr lang="ja-JP" altLang="en-US" dirty="0" smtClean="0"/>
              <a:t>ネイル・アイ                   </a:t>
            </a:r>
            <a:r>
              <a:rPr lang="en-US" altLang="ja-JP" dirty="0" smtClean="0"/>
              <a:t>626</a:t>
            </a:r>
          </a:p>
          <a:p>
            <a:r>
              <a:rPr lang="ja-JP" altLang="en-US" dirty="0" smtClean="0"/>
              <a:t>ギフトカード                   </a:t>
            </a:r>
            <a:r>
              <a:rPr lang="en-US" altLang="ja-JP" dirty="0" smtClean="0"/>
              <a:t>104</a:t>
            </a:r>
          </a:p>
          <a:p>
            <a:r>
              <a:rPr lang="ja-JP" altLang="en-US" dirty="0" smtClean="0"/>
              <a:t>健康・医療                        </a:t>
            </a:r>
            <a:r>
              <a:rPr lang="en-US" altLang="ja-JP" dirty="0" smtClean="0"/>
              <a:t>55</a:t>
            </a:r>
          </a:p>
          <a:p>
            <a:r>
              <a:rPr lang="ja-JP" altLang="en-US" dirty="0" smtClean="0"/>
              <a:t>ビューティー                      </a:t>
            </a:r>
            <a:r>
              <a:rPr lang="en-US" altLang="ja-JP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Price rate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621"/>
            <a:ext cx="4222729" cy="27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717257"/>
            <a:ext cx="4029147" cy="259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catalogue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4128998" cy="26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62201"/>
            <a:ext cx="4135663" cy="26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discount price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99077"/>
            <a:ext cx="4482884" cy="29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5" y="2114047"/>
            <a:ext cx="4280115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: </a:t>
            </a:r>
            <a:r>
              <a:rPr lang="en-US" dirty="0" smtClean="0"/>
              <a:t>Quantity to be found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coupon = (genre, discount rate, location)</a:t>
            </a:r>
          </a:p>
          <a:p>
            <a:r>
              <a:rPr lang="en-US" dirty="0" smtClean="0"/>
              <a:t>person = (gender, age, residence)</a:t>
            </a:r>
          </a:p>
          <a:p>
            <a:endParaRPr lang="en-US" dirty="0"/>
          </a:p>
          <a:p>
            <a:r>
              <a:rPr lang="en-US" dirty="0" smtClean="0"/>
              <a:t>p(coupon) = p(genre)*p(discount rate)*p(location)</a:t>
            </a:r>
          </a:p>
          <a:p>
            <a:r>
              <a:rPr lang="en-US" dirty="0"/>
              <a:t>p</a:t>
            </a:r>
            <a:r>
              <a:rPr lang="en-US" dirty="0" smtClean="0"/>
              <a:t>(person) = p(gender)*p(age)*p(residence)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continuous variable either use distribution or divide it into discrete groups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7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96360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 = </a:t>
            </a:r>
            <a:r>
              <a:rPr lang="en-US" dirty="0" smtClean="0"/>
              <a:t>p(</a:t>
            </a:r>
            <a:r>
              <a:rPr lang="en-US" dirty="0" err="1" smtClean="0"/>
              <a:t>genre|</a:t>
            </a:r>
            <a:r>
              <a:rPr lang="en-US" b="1" dirty="0" err="1" smtClean="0"/>
              <a:t>person</a:t>
            </a:r>
            <a:r>
              <a:rPr lang="en-US" dirty="0" smtClean="0"/>
              <a:t>)*p(discount </a:t>
            </a:r>
            <a:r>
              <a:rPr lang="en-US" dirty="0" err="1" smtClean="0"/>
              <a:t>rate|</a:t>
            </a:r>
            <a:r>
              <a:rPr lang="en-US" b="1" dirty="0" err="1" smtClean="0"/>
              <a:t>person</a:t>
            </a:r>
            <a:r>
              <a:rPr lang="en-US" dirty="0" smtClean="0"/>
              <a:t>)*p(</a:t>
            </a:r>
            <a:r>
              <a:rPr lang="en-US" dirty="0" err="1" smtClean="0"/>
              <a:t>location|</a:t>
            </a:r>
            <a:r>
              <a:rPr lang="en-US" b="1" dirty="0" err="1" smtClean="0"/>
              <a:t>person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Step 2a:</a:t>
            </a:r>
          </a:p>
          <a:p>
            <a:r>
              <a:rPr lang="en-US" b="1" dirty="0" smtClean="0"/>
              <a:t>p(</a:t>
            </a:r>
            <a:r>
              <a:rPr lang="en-US" dirty="0" err="1" smtClean="0"/>
              <a:t>genre</a:t>
            </a:r>
            <a:r>
              <a:rPr lang="en-US" b="1" dirty="0" err="1" smtClean="0"/>
              <a:t>|person</a:t>
            </a:r>
            <a:r>
              <a:rPr lang="en-US" b="1" dirty="0" smtClean="0"/>
              <a:t>) =  </a:t>
            </a:r>
            <a:r>
              <a:rPr lang="en-US" dirty="0" smtClean="0"/>
              <a:t>p(genre)*p(</a:t>
            </a:r>
            <a:r>
              <a:rPr lang="en-US" b="1" dirty="0" err="1" smtClean="0"/>
              <a:t>person</a:t>
            </a:r>
            <a:r>
              <a:rPr lang="en-US" dirty="0" err="1" smtClean="0"/>
              <a:t>|genre</a:t>
            </a:r>
            <a:r>
              <a:rPr lang="en-US" dirty="0" smtClean="0"/>
              <a:t>)/p(</a:t>
            </a:r>
            <a:r>
              <a:rPr lang="en-US" b="1" dirty="0" smtClean="0"/>
              <a:t>person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Step 2b:</a:t>
            </a:r>
          </a:p>
          <a:p>
            <a:r>
              <a:rPr lang="en-US" b="1" dirty="0" smtClean="0"/>
              <a:t>p(</a:t>
            </a:r>
            <a:r>
              <a:rPr lang="en-US" dirty="0" smtClean="0"/>
              <a:t>discount</a:t>
            </a:r>
            <a:r>
              <a:rPr lang="en-US" b="1" dirty="0" smtClean="0"/>
              <a:t> </a:t>
            </a:r>
            <a:r>
              <a:rPr lang="en-US" dirty="0" err="1" smtClean="0"/>
              <a:t>rate</a:t>
            </a:r>
            <a:r>
              <a:rPr lang="en-US" b="1" dirty="0" err="1" smtClean="0"/>
              <a:t>|person</a:t>
            </a:r>
            <a:r>
              <a:rPr lang="en-US" b="1" dirty="0" smtClean="0"/>
              <a:t>) = </a:t>
            </a:r>
            <a:r>
              <a:rPr lang="en-US" dirty="0" smtClean="0"/>
              <a:t>p(discount rate)*p(</a:t>
            </a:r>
            <a:r>
              <a:rPr lang="en-US" b="1" dirty="0" err="1" smtClean="0"/>
              <a:t>person</a:t>
            </a:r>
            <a:r>
              <a:rPr lang="en-US" dirty="0" err="1" smtClean="0"/>
              <a:t>|discount</a:t>
            </a:r>
            <a:r>
              <a:rPr lang="en-US" dirty="0" smtClean="0"/>
              <a:t> rate)/p(</a:t>
            </a:r>
            <a:r>
              <a:rPr lang="en-US" b="1" dirty="0" smtClean="0"/>
              <a:t>person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Step 3a: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</a:t>
            </a:r>
            <a:r>
              <a:rPr lang="en-US" dirty="0" err="1" smtClean="0"/>
              <a:t>genre</a:t>
            </a:r>
            <a:r>
              <a:rPr lang="en-US" b="1" dirty="0" smtClean="0"/>
              <a:t>) = </a:t>
            </a:r>
            <a:r>
              <a:rPr lang="en-US" dirty="0" smtClean="0"/>
              <a:t>p(</a:t>
            </a:r>
            <a:r>
              <a:rPr lang="en-US" dirty="0" err="1" smtClean="0"/>
              <a:t>sex|genre</a:t>
            </a:r>
            <a:r>
              <a:rPr lang="en-US" dirty="0" smtClean="0"/>
              <a:t>)*p(residential </a:t>
            </a:r>
            <a:r>
              <a:rPr lang="en-US" dirty="0" err="1" smtClean="0"/>
              <a:t>location|genre</a:t>
            </a:r>
            <a:r>
              <a:rPr lang="en-US" dirty="0" smtClean="0"/>
              <a:t>)*p(</a:t>
            </a:r>
            <a:r>
              <a:rPr lang="en-US" dirty="0" err="1" smtClean="0"/>
              <a:t>age|genre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Step 3b: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</a:t>
            </a:r>
            <a:r>
              <a:rPr lang="en-US" dirty="0" err="1" smtClean="0"/>
              <a:t>discount</a:t>
            </a:r>
            <a:r>
              <a:rPr lang="en-US" b="1" dirty="0" smtClean="0"/>
              <a:t> </a:t>
            </a:r>
            <a:r>
              <a:rPr lang="en-US" dirty="0" smtClean="0"/>
              <a:t>rate</a:t>
            </a:r>
            <a:r>
              <a:rPr lang="en-US" b="1" dirty="0" smtClean="0"/>
              <a:t>) = </a:t>
            </a:r>
            <a:r>
              <a:rPr lang="en-US" dirty="0" smtClean="0"/>
              <a:t>p(</a:t>
            </a:r>
            <a:r>
              <a:rPr lang="en-US" dirty="0" err="1" smtClean="0"/>
              <a:t>sex|discount</a:t>
            </a:r>
            <a:r>
              <a:rPr lang="en-US" dirty="0" smtClean="0"/>
              <a:t> rate)*p(residential </a:t>
            </a:r>
            <a:r>
              <a:rPr lang="en-US" dirty="0" err="1" smtClean="0"/>
              <a:t>location|discount</a:t>
            </a:r>
            <a:r>
              <a:rPr lang="en-US" dirty="0" smtClean="0"/>
              <a:t> rate)*p(</a:t>
            </a:r>
            <a:r>
              <a:rPr lang="en-US" dirty="0" err="1" smtClean="0"/>
              <a:t>age|discount</a:t>
            </a:r>
            <a:r>
              <a:rPr lang="en-US" dirty="0" smtClean="0"/>
              <a:t> rate)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43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4:</a:t>
            </a:r>
          </a:p>
          <a:p>
            <a:r>
              <a:rPr lang="en-US" b="1" dirty="0"/>
              <a:t>p(person) = </a:t>
            </a:r>
            <a:r>
              <a:rPr lang="en-US" dirty="0"/>
              <a:t>p(sex)*p(residential location)*p(age)</a:t>
            </a:r>
          </a:p>
          <a:p>
            <a:endParaRPr lang="en-US" b="1" dirty="0"/>
          </a:p>
          <a:p>
            <a:r>
              <a:rPr lang="en-US" b="1" dirty="0"/>
              <a:t>Now we have all the variable we can go for it.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r>
              <a:rPr lang="en-US" b="1" dirty="0">
                <a:sym typeface="Wingdings" panose="05000000000000000000" pitchFamily="2" charset="2"/>
              </a:rPr>
              <a:t>Let’s try and see where I end up 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13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approach: Final formula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p(genre)*p(</a:t>
            </a:r>
            <a:r>
              <a:rPr lang="en-US" dirty="0" err="1" smtClean="0"/>
              <a:t>sex|genre</a:t>
            </a:r>
            <a:r>
              <a:rPr lang="en-US" dirty="0" smtClean="0"/>
              <a:t>)*p(</a:t>
            </a:r>
            <a:r>
              <a:rPr lang="en-US" dirty="0" err="1" smtClean="0"/>
              <a:t>residential|genre</a:t>
            </a:r>
            <a:r>
              <a:rPr lang="en-US" dirty="0" smtClean="0"/>
              <a:t>)*p(</a:t>
            </a:r>
            <a:r>
              <a:rPr lang="en-US" dirty="0" err="1" smtClean="0"/>
              <a:t>age|genre</a:t>
            </a:r>
            <a:r>
              <a:rPr lang="en-US" dirty="0" smtClean="0"/>
              <a:t>)*</a:t>
            </a:r>
          </a:p>
          <a:p>
            <a:r>
              <a:rPr lang="en-US" dirty="0" smtClean="0"/>
              <a:t>p(location)*p(</a:t>
            </a:r>
            <a:r>
              <a:rPr lang="en-US" dirty="0" err="1" smtClean="0"/>
              <a:t>sex|location</a:t>
            </a:r>
            <a:r>
              <a:rPr lang="en-US" dirty="0" smtClean="0"/>
              <a:t>)*p(</a:t>
            </a:r>
            <a:r>
              <a:rPr lang="en-US" dirty="0" err="1" smtClean="0"/>
              <a:t>residential|location</a:t>
            </a:r>
            <a:r>
              <a:rPr lang="en-US" dirty="0" smtClean="0"/>
              <a:t>)*p(</a:t>
            </a:r>
            <a:r>
              <a:rPr lang="en-US" dirty="0" err="1" smtClean="0"/>
              <a:t>age|location</a:t>
            </a:r>
            <a:r>
              <a:rPr lang="en-US" dirty="0" smtClean="0"/>
              <a:t>)*</a:t>
            </a:r>
          </a:p>
          <a:p>
            <a:r>
              <a:rPr lang="en-US" dirty="0" smtClean="0"/>
              <a:t>p(discount rate)*p(</a:t>
            </a:r>
            <a:r>
              <a:rPr lang="en-US" dirty="0" err="1" smtClean="0"/>
              <a:t>sex|discount</a:t>
            </a:r>
            <a:r>
              <a:rPr lang="en-US" dirty="0" smtClean="0"/>
              <a:t> rate)*p(</a:t>
            </a:r>
            <a:r>
              <a:rPr lang="en-US" dirty="0" err="1" smtClean="0"/>
              <a:t>residential|discount</a:t>
            </a:r>
            <a:r>
              <a:rPr lang="en-US" dirty="0" smtClean="0"/>
              <a:t> rate)*p(</a:t>
            </a:r>
            <a:r>
              <a:rPr lang="en-US" dirty="0" err="1" smtClean="0"/>
              <a:t>age|discount</a:t>
            </a:r>
            <a:r>
              <a:rPr lang="en-US" dirty="0" smtClean="0"/>
              <a:t> rate</a:t>
            </a:r>
            <a:r>
              <a:rPr lang="en-US" dirty="0" smtClean="0"/>
              <a:t>)*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p(coupon price)*p(</a:t>
            </a:r>
            <a:r>
              <a:rPr lang="en-US" dirty="0" err="1" smtClean="0"/>
              <a:t>sex|coupon</a:t>
            </a:r>
            <a:r>
              <a:rPr lang="en-US" dirty="0" smtClean="0"/>
              <a:t> price)*p(</a:t>
            </a:r>
            <a:r>
              <a:rPr lang="en-US" dirty="0" err="1" smtClean="0"/>
              <a:t>residential|coupon</a:t>
            </a:r>
            <a:r>
              <a:rPr lang="en-US" dirty="0" smtClean="0"/>
              <a:t> price)*p(</a:t>
            </a:r>
            <a:r>
              <a:rPr lang="en-US" dirty="0" err="1" smtClean="0"/>
              <a:t>age|coupon</a:t>
            </a:r>
            <a:r>
              <a:rPr lang="en-US" dirty="0" smtClean="0"/>
              <a:t> price)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notations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….∗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9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= [age, gender, residential area]</a:t>
            </a:r>
          </a:p>
          <a:p>
            <a:r>
              <a:rPr lang="en-US" dirty="0" smtClean="0"/>
              <a:t>Coupon = {genre: “ ” , discount Price: 20 , location: ‘’ “}</a:t>
            </a:r>
          </a:p>
          <a:p>
            <a:r>
              <a:rPr lang="en-US" dirty="0" smtClean="0"/>
              <a:t>Coupons = [Coupon1, Coupon2, …. </a:t>
            </a:r>
            <a:r>
              <a:rPr lang="en-US" dirty="0" err="1" smtClean="0"/>
              <a:t>Couponm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For Coupon in Coupons:</a:t>
            </a:r>
          </a:p>
          <a:p>
            <a:r>
              <a:rPr lang="en-US" dirty="0" smtClean="0"/>
              <a:t>	p(genre == </a:t>
            </a:r>
            <a:r>
              <a:rPr lang="en-US" dirty="0" err="1" smtClean="0"/>
              <a:t>Coupon.genre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p(discount price == </a:t>
            </a:r>
            <a:r>
              <a:rPr lang="en-US" dirty="0" err="1" smtClean="0"/>
              <a:t>Coupon.discount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p(location == </a:t>
            </a:r>
            <a:r>
              <a:rPr lang="en-US" dirty="0" err="1" smtClean="0"/>
              <a:t>Coupon.location</a:t>
            </a:r>
            <a:r>
              <a:rPr lang="en-US" dirty="0" smtClean="0"/>
              <a:t>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50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vector calculation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395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3400" y="2057400"/>
                <a:ext cx="7772400" cy="5033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𝑔𝑒𝑛𝑟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𝑔𝑒𝑛𝑟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𝑔𝑒𝑛𝑟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𝑔𝑒𝑛𝑟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𝑔𝑒𝑛𝑟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7772400" cy="50335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46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144780" y="2133600"/>
                <a:ext cx="943356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𝑔𝑒𝑛𝑑𝑒𝑟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𝑝𝑟𝑒𝑓𝑒𝑐𝑡𝑢𝑟𝑒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𝑔𝑒𝑛𝑑𝑒𝑟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𝑝𝑟𝑒𝑓𝑒𝑐𝑡𝑢𝑟𝑒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 smtClean="0"/>
              </a:p>
              <a:p>
                <a:pPr/>
                <a:endParaRPr lang="en-SG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780" y="2133600"/>
                <a:ext cx="9433560" cy="1200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3865225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 smtClean="0"/>
                  <a:t> using cross validation </a:t>
                </a:r>
                <a:endParaRPr lang="en-SG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65225"/>
                <a:ext cx="7620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4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178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905000" y="1600200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その他のクーポン</a:t>
            </a:r>
            <a:r>
              <a:rPr lang="en-SG" dirty="0"/>
              <a:t> m 0.446086888331</a:t>
            </a:r>
          </a:p>
          <a:p>
            <a:r>
              <a:rPr lang="en-SG" dirty="0" err="1"/>
              <a:t>その他のクーポン</a:t>
            </a:r>
            <a:r>
              <a:rPr lang="en-SG" dirty="0"/>
              <a:t> f 0.553913111669</a:t>
            </a:r>
          </a:p>
          <a:p>
            <a:r>
              <a:rPr lang="en-SG" dirty="0" err="1"/>
              <a:t>ギフトカード</a:t>
            </a:r>
            <a:r>
              <a:rPr lang="en-SG" dirty="0"/>
              <a:t> m 0.461165970376</a:t>
            </a:r>
          </a:p>
          <a:p>
            <a:r>
              <a:rPr lang="en-SG" dirty="0" err="1"/>
              <a:t>ギフトカード</a:t>
            </a:r>
            <a:r>
              <a:rPr lang="en-SG" dirty="0"/>
              <a:t> f 0.538834029624</a:t>
            </a:r>
          </a:p>
          <a:p>
            <a:r>
              <a:rPr lang="en-SG" dirty="0" err="1"/>
              <a:t>ホテル・旅館</a:t>
            </a:r>
            <a:r>
              <a:rPr lang="en-SG" dirty="0"/>
              <a:t> m 0.594041450777</a:t>
            </a:r>
          </a:p>
          <a:p>
            <a:r>
              <a:rPr lang="en-SG" dirty="0" err="1"/>
              <a:t>ホテル・旅館</a:t>
            </a:r>
            <a:r>
              <a:rPr lang="en-SG" dirty="0"/>
              <a:t> f 0.405958549223</a:t>
            </a:r>
          </a:p>
          <a:p>
            <a:r>
              <a:rPr lang="en-SG" dirty="0" err="1"/>
              <a:t>ビューティ</a:t>
            </a:r>
            <a:r>
              <a:rPr lang="en-SG" dirty="0"/>
              <a:t>ー m 0.136363636364</a:t>
            </a:r>
          </a:p>
          <a:p>
            <a:r>
              <a:rPr lang="en-SG" dirty="0" err="1"/>
              <a:t>ビューティ</a:t>
            </a:r>
            <a:r>
              <a:rPr lang="en-SG" dirty="0"/>
              <a:t>ー f 0.863636363636</a:t>
            </a:r>
          </a:p>
          <a:p>
            <a:r>
              <a:rPr lang="en-SG" dirty="0" err="1"/>
              <a:t>エステ</a:t>
            </a:r>
            <a:r>
              <a:rPr lang="en-SG" dirty="0"/>
              <a:t> m 0.108949416342</a:t>
            </a:r>
          </a:p>
          <a:p>
            <a:r>
              <a:rPr lang="en-SG" dirty="0" err="1"/>
              <a:t>エステ</a:t>
            </a:r>
            <a:r>
              <a:rPr lang="en-SG" dirty="0"/>
              <a:t> f 0.891050583658</a:t>
            </a:r>
          </a:p>
          <a:p>
            <a:r>
              <a:rPr lang="en-SG" dirty="0" err="1"/>
              <a:t>ヘアサロン</a:t>
            </a:r>
            <a:r>
              <a:rPr lang="en-SG" dirty="0"/>
              <a:t> m 0.142930856553</a:t>
            </a:r>
          </a:p>
          <a:p>
            <a:r>
              <a:rPr lang="en-SG" dirty="0" err="1"/>
              <a:t>ヘアサロン</a:t>
            </a:r>
            <a:r>
              <a:rPr lang="en-SG" dirty="0"/>
              <a:t> f 0.857069143447</a:t>
            </a:r>
          </a:p>
          <a:p>
            <a:r>
              <a:rPr lang="en-SG" dirty="0" err="1"/>
              <a:t>健康・医療</a:t>
            </a:r>
            <a:r>
              <a:rPr lang="en-SG" dirty="0"/>
              <a:t> m 0.313131313131</a:t>
            </a:r>
          </a:p>
          <a:p>
            <a:r>
              <a:rPr lang="en-SG" dirty="0" err="1"/>
              <a:t>健康・医療</a:t>
            </a:r>
            <a:r>
              <a:rPr lang="en-SG" dirty="0"/>
              <a:t> f </a:t>
            </a:r>
            <a:r>
              <a:rPr lang="en-SG" dirty="0" smtClean="0"/>
              <a:t>0.686868686869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7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Registration date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Residential Prefecture</a:t>
            </a:r>
          </a:p>
          <a:p>
            <a:pPr lvl="1"/>
            <a:r>
              <a:rPr lang="en-US" dirty="0" smtClean="0"/>
              <a:t>Coupon viewing : browsed coupons, </a:t>
            </a:r>
            <a:r>
              <a:rPr lang="en-US" dirty="0" err="1" smtClean="0"/>
              <a:t>referer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Coupon purchase: purchase data, small area name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Genre </a:t>
            </a:r>
          </a:p>
          <a:p>
            <a:pPr lvl="1"/>
            <a:r>
              <a:rPr lang="en-US" dirty="0" smtClean="0"/>
              <a:t>Price: Discount Rate, List Price, Discount Price</a:t>
            </a:r>
          </a:p>
          <a:p>
            <a:pPr lvl="1"/>
            <a:r>
              <a:rPr lang="en-US" dirty="0" smtClean="0"/>
              <a:t>Location: Large area, ken, small area</a:t>
            </a:r>
          </a:p>
          <a:p>
            <a:pPr lvl="1"/>
            <a:r>
              <a:rPr lang="en-US" dirty="0" smtClean="0"/>
              <a:t>Validity: Start date, end date, Validity period, availability day (Sunday, Monday..)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buy coupons from shops that are located close to their residential area. Prefecture matching</a:t>
            </a:r>
          </a:p>
          <a:p>
            <a:r>
              <a:rPr lang="en-US" dirty="0" smtClean="0"/>
              <a:t>Users buy coupons only during the coupon availability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influence on coupon genre</a:t>
            </a:r>
          </a:p>
          <a:p>
            <a:r>
              <a:rPr lang="en-US" dirty="0" smtClean="0"/>
              <a:t>Age group influence on coupon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Japanese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area</a:t>
            </a:r>
          </a:p>
          <a:p>
            <a:pPr lvl="1"/>
            <a:r>
              <a:rPr lang="en-US" dirty="0" smtClean="0"/>
              <a:t>Prefecture (Ken)</a:t>
            </a:r>
          </a:p>
          <a:p>
            <a:pPr lvl="2"/>
            <a:r>
              <a:rPr lang="en-US" dirty="0" smtClean="0"/>
              <a:t>Small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4928723" cy="3201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9323" y="251460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Mean = </a:t>
            </a:r>
            <a:r>
              <a:rPr lang="en-SG" dirty="0" smtClean="0"/>
              <a:t>42.49 </a:t>
            </a:r>
            <a:endParaRPr lang="en-SG" dirty="0" smtClean="0"/>
          </a:p>
          <a:p>
            <a:r>
              <a:rPr lang="en-SG" dirty="0"/>
              <a:t> </a:t>
            </a:r>
            <a:r>
              <a:rPr lang="en-SG" dirty="0" smtClean="0"/>
              <a:t>  </a:t>
            </a:r>
            <a:r>
              <a:rPr lang="en-SG" dirty="0" err="1" smtClean="0"/>
              <a:t>sd</a:t>
            </a:r>
            <a:r>
              <a:rPr lang="en-SG" dirty="0" smtClean="0"/>
              <a:t> =    11.84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1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676</Words>
  <Application>Microsoft Office PowerPoint</Application>
  <PresentationFormat>On-screen Show (4:3)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新細明體</vt:lpstr>
      <vt:lpstr>Arial</vt:lpstr>
      <vt:lpstr>Calibri</vt:lpstr>
      <vt:lpstr>Cambria Math</vt:lpstr>
      <vt:lpstr>Wingdings</vt:lpstr>
      <vt:lpstr>Office Theme</vt:lpstr>
      <vt:lpstr>Coupon Recommendation</vt:lpstr>
      <vt:lpstr>Architecture</vt:lpstr>
      <vt:lpstr>What are the information available</vt:lpstr>
      <vt:lpstr>What are the information available</vt:lpstr>
      <vt:lpstr>Hypothesis</vt:lpstr>
      <vt:lpstr>Relationship to check</vt:lpstr>
      <vt:lpstr>Hierarchy of Japanese location</vt:lpstr>
      <vt:lpstr>User Demographics</vt:lpstr>
      <vt:lpstr>Age distribution</vt:lpstr>
      <vt:lpstr>Gender distribution</vt:lpstr>
      <vt:lpstr>Residence distribution</vt:lpstr>
      <vt:lpstr>Registration date distribution</vt:lpstr>
      <vt:lpstr>Withdrawal date distribution</vt:lpstr>
      <vt:lpstr>Purchase count</vt:lpstr>
      <vt:lpstr>Coupon Genre</vt:lpstr>
      <vt:lpstr>Coupon Price rate</vt:lpstr>
      <vt:lpstr>Coupon catalogue price</vt:lpstr>
      <vt:lpstr>Coupon discount price</vt:lpstr>
      <vt:lpstr>Bayesian approach</vt:lpstr>
      <vt:lpstr>Bayesian approach</vt:lpstr>
      <vt:lpstr>Bayesian approach</vt:lpstr>
      <vt:lpstr>Bayesian approach: Final formula</vt:lpstr>
      <vt:lpstr>Formal notations</vt:lpstr>
      <vt:lpstr>Python implementation</vt:lpstr>
      <vt:lpstr>Content vector calculation</vt:lpstr>
      <vt:lpstr>How to implement it</vt:lpstr>
      <vt:lpstr>How to implement it</vt:lpstr>
      <vt:lpstr>Joint probability</vt:lpstr>
    </vt:vector>
  </TitlesOfParts>
  <Company>Fujitsu Asia Pte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Ravi Kumar</dc:creator>
  <cp:lastModifiedBy>Ravi Kumar TIWARI</cp:lastModifiedBy>
  <cp:revision>43</cp:revision>
  <dcterms:created xsi:type="dcterms:W3CDTF">2017-04-19T00:15:23Z</dcterms:created>
  <dcterms:modified xsi:type="dcterms:W3CDTF">2017-04-26T09:11:57Z</dcterms:modified>
</cp:coreProperties>
</file>