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0" r:id="rId9"/>
    <p:sldId id="267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Coupon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93" y="2262617"/>
            <a:ext cx="4890614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84" y="2262617"/>
            <a:ext cx="4966832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8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Residence distribution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890614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600" y="2209800"/>
            <a:ext cx="213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東京都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神奈川県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大阪府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愛知県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兵庫県</a:t>
            </a:r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埼玉県</a:t>
            </a:r>
          </a:p>
          <a:p>
            <a:r>
              <a:rPr lang="en-US" altLang="zh-TW" dirty="0" smtClean="0"/>
              <a:t>7. </a:t>
            </a:r>
            <a:r>
              <a:rPr lang="zh-TW" altLang="en-US" dirty="0" smtClean="0"/>
              <a:t>千葉県</a:t>
            </a:r>
          </a:p>
          <a:p>
            <a:r>
              <a:rPr lang="en-US" altLang="zh-TW" dirty="0" smtClean="0"/>
              <a:t>8. </a:t>
            </a:r>
            <a:r>
              <a:rPr lang="zh-TW" altLang="en-US" dirty="0" smtClean="0"/>
              <a:t>福岡県</a:t>
            </a:r>
          </a:p>
          <a:p>
            <a:r>
              <a:rPr lang="en-US" altLang="zh-TW" dirty="0" smtClean="0"/>
              <a:t>9. </a:t>
            </a:r>
            <a:r>
              <a:rPr lang="zh-TW" altLang="en-US" dirty="0" smtClean="0"/>
              <a:t>北海道</a:t>
            </a:r>
          </a:p>
          <a:p>
            <a:r>
              <a:rPr lang="en-US" altLang="zh-TW" dirty="0" smtClean="0"/>
              <a:t>10. </a:t>
            </a:r>
            <a:r>
              <a:rPr lang="zh-TW" altLang="en-US" dirty="0" smtClean="0"/>
              <a:t>静岡県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date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2362200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2010-11-16    253</a:t>
            </a:r>
          </a:p>
          <a:p>
            <a:r>
              <a:rPr lang="en-US" dirty="0" smtClean="0"/>
              <a:t>2011-05-19    224</a:t>
            </a:r>
          </a:p>
          <a:p>
            <a:r>
              <a:rPr lang="en-US" dirty="0" smtClean="0"/>
              <a:t>2010-11-12    221</a:t>
            </a:r>
          </a:p>
          <a:p>
            <a:r>
              <a:rPr lang="en-US" dirty="0" smtClean="0"/>
              <a:t>2010-11-11    220</a:t>
            </a:r>
          </a:p>
          <a:p>
            <a:r>
              <a:rPr lang="en-US" dirty="0" smtClean="0"/>
              <a:t>2011-05-18    214</a:t>
            </a:r>
          </a:p>
          <a:p>
            <a:r>
              <a:rPr lang="en-US" dirty="0" smtClean="0"/>
              <a:t>2010-11-15    211</a:t>
            </a:r>
          </a:p>
          <a:p>
            <a:r>
              <a:rPr lang="en-US" dirty="0" smtClean="0"/>
              <a:t>2010-11-17    194</a:t>
            </a:r>
          </a:p>
          <a:p>
            <a:r>
              <a:rPr lang="en-US" dirty="0" smtClean="0"/>
              <a:t>2011-05-17    186</a:t>
            </a:r>
          </a:p>
          <a:p>
            <a:r>
              <a:rPr lang="en-US" dirty="0" smtClean="0"/>
              <a:t>2010-11-13    172</a:t>
            </a:r>
          </a:p>
          <a:p>
            <a:r>
              <a:rPr lang="en-US" dirty="0" smtClean="0"/>
              <a:t>2011-05-20    164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93161"/>
            <a:ext cx="48021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Withdrawal date distribution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77949"/>
            <a:ext cx="47259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8400" y="2177949"/>
            <a:ext cx="175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2012-05-10</a:t>
            </a:r>
          </a:p>
          <a:p>
            <a:r>
              <a:rPr lang="en-US" dirty="0" smtClean="0"/>
              <a:t>2011-12-19</a:t>
            </a:r>
          </a:p>
          <a:p>
            <a:r>
              <a:rPr lang="en-US" dirty="0" smtClean="0"/>
              <a:t>2012-01-18</a:t>
            </a:r>
          </a:p>
          <a:p>
            <a:r>
              <a:rPr lang="en-US" dirty="0" smtClean="0"/>
              <a:t>2011-08-13</a:t>
            </a:r>
          </a:p>
          <a:p>
            <a:r>
              <a:rPr lang="en-US" dirty="0" smtClean="0"/>
              <a:t>2011-11-15</a:t>
            </a:r>
          </a:p>
          <a:p>
            <a:r>
              <a:rPr lang="en-US" dirty="0" smtClean="0"/>
              <a:t>2011-09-15</a:t>
            </a:r>
          </a:p>
          <a:p>
            <a:r>
              <a:rPr lang="en-US" dirty="0" smtClean="0"/>
              <a:t>2011-12-22</a:t>
            </a:r>
          </a:p>
          <a:p>
            <a:r>
              <a:rPr lang="en-US" dirty="0" smtClean="0"/>
              <a:t>2011-09-20</a:t>
            </a:r>
          </a:p>
          <a:p>
            <a:r>
              <a:rPr lang="en-US" dirty="0" smtClean="0"/>
              <a:t>2011-10-13</a:t>
            </a:r>
          </a:p>
          <a:p>
            <a:r>
              <a:rPr lang="en-US" dirty="0" smtClean="0"/>
              <a:t>2011-12-02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count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5836"/>
            <a:ext cx="51323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00800" y="20158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0    2710791</a:t>
            </a:r>
          </a:p>
          <a:p>
            <a:r>
              <a:rPr lang="en-US" dirty="0" smtClean="0"/>
              <a:t>1     122389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2545" y="316367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122389*100/(2710791+122389)</a:t>
            </a:r>
          </a:p>
          <a:p>
            <a:r>
              <a:rPr lang="en-US" dirty="0" smtClean="0"/>
              <a:t>4.32 (% purchase)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Genre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8910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0" y="1810939"/>
            <a:ext cx="327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宅配                           </a:t>
            </a:r>
            <a:r>
              <a:rPr lang="en-US" altLang="ja-JP" dirty="0" smtClean="0"/>
              <a:t>5841</a:t>
            </a:r>
          </a:p>
          <a:p>
            <a:r>
              <a:rPr lang="ja-JP" altLang="en-US" dirty="0" smtClean="0"/>
              <a:t>グルメ                        </a:t>
            </a:r>
            <a:r>
              <a:rPr lang="en-US" altLang="ja-JP" dirty="0" smtClean="0"/>
              <a:t>3658</a:t>
            </a:r>
          </a:p>
          <a:p>
            <a:r>
              <a:rPr lang="ja-JP" altLang="en-US" dirty="0" smtClean="0"/>
              <a:t>ホテル・旅館             </a:t>
            </a:r>
            <a:r>
              <a:rPr lang="en-US" altLang="ja-JP" dirty="0" smtClean="0"/>
              <a:t>3570</a:t>
            </a:r>
          </a:p>
          <a:p>
            <a:r>
              <a:rPr lang="ja-JP" altLang="en-US" dirty="0" smtClean="0"/>
              <a:t>ヘアサロン                </a:t>
            </a:r>
            <a:r>
              <a:rPr lang="en-US" altLang="ja-JP" dirty="0" smtClean="0"/>
              <a:t>1436</a:t>
            </a:r>
          </a:p>
          <a:p>
            <a:r>
              <a:rPr lang="ja-JP" altLang="en-US" dirty="0" smtClean="0"/>
              <a:t>リラクゼーション        </a:t>
            </a:r>
            <a:r>
              <a:rPr lang="en-US" altLang="ja-JP" dirty="0" smtClean="0"/>
              <a:t>1089</a:t>
            </a:r>
          </a:p>
          <a:p>
            <a:r>
              <a:rPr lang="ja-JP" altLang="en-US" dirty="0" smtClean="0"/>
              <a:t>その他のクーポン       </a:t>
            </a:r>
            <a:r>
              <a:rPr lang="en-US" altLang="ja-JP" dirty="0" smtClean="0"/>
              <a:t>873</a:t>
            </a:r>
          </a:p>
          <a:p>
            <a:r>
              <a:rPr lang="ja-JP" altLang="en-US" dirty="0" smtClean="0"/>
              <a:t>エステ                             </a:t>
            </a:r>
            <a:r>
              <a:rPr lang="en-US" altLang="ja-JP" dirty="0" smtClean="0"/>
              <a:t>758</a:t>
            </a:r>
          </a:p>
          <a:p>
            <a:r>
              <a:rPr lang="ja-JP" altLang="en-US" dirty="0" smtClean="0"/>
              <a:t>レッスン                          </a:t>
            </a:r>
            <a:r>
              <a:rPr lang="en-US" altLang="ja-JP" dirty="0" smtClean="0"/>
              <a:t>696</a:t>
            </a:r>
          </a:p>
          <a:p>
            <a:r>
              <a:rPr lang="ja-JP" altLang="en-US" dirty="0" smtClean="0"/>
              <a:t>レジャー                          </a:t>
            </a:r>
            <a:r>
              <a:rPr lang="en-US" altLang="ja-JP" dirty="0" smtClean="0"/>
              <a:t>664</a:t>
            </a:r>
          </a:p>
          <a:p>
            <a:r>
              <a:rPr lang="ja-JP" altLang="en-US" dirty="0" smtClean="0"/>
              <a:t>ネイル・アイ                   </a:t>
            </a:r>
            <a:r>
              <a:rPr lang="en-US" altLang="ja-JP" dirty="0" smtClean="0"/>
              <a:t>626</a:t>
            </a:r>
          </a:p>
          <a:p>
            <a:r>
              <a:rPr lang="ja-JP" altLang="en-US" dirty="0" smtClean="0"/>
              <a:t>ギフトカード                   </a:t>
            </a:r>
            <a:r>
              <a:rPr lang="en-US" altLang="ja-JP" dirty="0" smtClean="0"/>
              <a:t>104</a:t>
            </a:r>
          </a:p>
          <a:p>
            <a:r>
              <a:rPr lang="ja-JP" altLang="en-US" dirty="0" smtClean="0"/>
              <a:t>健康・医療                        </a:t>
            </a:r>
            <a:r>
              <a:rPr lang="en-US" altLang="ja-JP" dirty="0" smtClean="0"/>
              <a:t>55</a:t>
            </a:r>
          </a:p>
          <a:p>
            <a:r>
              <a:rPr lang="ja-JP" altLang="en-US" dirty="0" smtClean="0"/>
              <a:t>ビューティー                      </a:t>
            </a:r>
            <a:r>
              <a:rPr lang="en-US" altLang="ja-JP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Price rate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2621"/>
            <a:ext cx="4222729" cy="27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2717257"/>
            <a:ext cx="4029147" cy="259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1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catalogue price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62200"/>
            <a:ext cx="4128998" cy="268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362201"/>
            <a:ext cx="4135663" cy="26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discount price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999077"/>
            <a:ext cx="4482884" cy="29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5" y="2114047"/>
            <a:ext cx="4280115" cy="27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p(</a:t>
            </a:r>
            <a:r>
              <a:rPr lang="en-US" b="1" dirty="0" err="1" smtClean="0"/>
              <a:t>coupon|person</a:t>
            </a:r>
            <a:r>
              <a:rPr lang="en-US" b="1" dirty="0" smtClean="0"/>
              <a:t>) : </a:t>
            </a:r>
            <a:r>
              <a:rPr lang="en-US" dirty="0" smtClean="0"/>
              <a:t>Quantity to be found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coupon = (genre, discount rate, location)</a:t>
            </a:r>
          </a:p>
          <a:p>
            <a:r>
              <a:rPr lang="en-US" dirty="0" smtClean="0"/>
              <a:t>person = (gender, age, residence)</a:t>
            </a:r>
          </a:p>
          <a:p>
            <a:endParaRPr lang="en-US" dirty="0"/>
          </a:p>
          <a:p>
            <a:r>
              <a:rPr lang="en-US" dirty="0" smtClean="0"/>
              <a:t>p(coupon) = p(genre)*p(discount rate)*p(location)</a:t>
            </a:r>
          </a:p>
          <a:p>
            <a:r>
              <a:rPr lang="en-US" dirty="0"/>
              <a:t>p</a:t>
            </a:r>
            <a:r>
              <a:rPr lang="en-US" dirty="0" smtClean="0"/>
              <a:t>(person) = p(gender)*p(age)*p(residence)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continuous variable either use distribution or divide it into discrete groups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75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96360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coupon|person</a:t>
            </a:r>
            <a:r>
              <a:rPr lang="en-US" b="1" dirty="0" smtClean="0"/>
              <a:t>)  = </a:t>
            </a:r>
            <a:r>
              <a:rPr lang="en-US" dirty="0" smtClean="0"/>
              <a:t>p(</a:t>
            </a:r>
            <a:r>
              <a:rPr lang="en-US" dirty="0" err="1" smtClean="0"/>
              <a:t>genre|person</a:t>
            </a:r>
            <a:r>
              <a:rPr lang="en-US" dirty="0" smtClean="0"/>
              <a:t>)*p(discount </a:t>
            </a:r>
            <a:r>
              <a:rPr lang="en-US" dirty="0" err="1" smtClean="0"/>
              <a:t>rate|person</a:t>
            </a:r>
            <a:r>
              <a:rPr lang="en-US" dirty="0" smtClean="0"/>
              <a:t>)*p(</a:t>
            </a:r>
            <a:r>
              <a:rPr lang="en-US" dirty="0" err="1" smtClean="0"/>
              <a:t>location|person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Step 2a: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genre|person</a:t>
            </a:r>
            <a:r>
              <a:rPr lang="en-US" b="1" dirty="0" smtClean="0"/>
              <a:t>) =  </a:t>
            </a:r>
            <a:r>
              <a:rPr lang="en-US" dirty="0" smtClean="0"/>
              <a:t>p(genre)*p(</a:t>
            </a:r>
            <a:r>
              <a:rPr lang="en-US" dirty="0" err="1" smtClean="0"/>
              <a:t>person|genre</a:t>
            </a:r>
            <a:r>
              <a:rPr lang="en-US" dirty="0" smtClean="0"/>
              <a:t>)/p(person)</a:t>
            </a:r>
          </a:p>
          <a:p>
            <a:endParaRPr lang="en-US" dirty="0"/>
          </a:p>
          <a:p>
            <a:r>
              <a:rPr lang="en-US" b="1" dirty="0" smtClean="0"/>
              <a:t>Step 2b:</a:t>
            </a:r>
          </a:p>
          <a:p>
            <a:r>
              <a:rPr lang="en-US" b="1" dirty="0" smtClean="0"/>
              <a:t>p(discount </a:t>
            </a:r>
            <a:r>
              <a:rPr lang="en-US" b="1" dirty="0" err="1" smtClean="0"/>
              <a:t>rate|person</a:t>
            </a:r>
            <a:r>
              <a:rPr lang="en-US" b="1" dirty="0" smtClean="0"/>
              <a:t>) = </a:t>
            </a:r>
            <a:r>
              <a:rPr lang="en-US" dirty="0" smtClean="0"/>
              <a:t>p(discount rate)*p(</a:t>
            </a:r>
            <a:r>
              <a:rPr lang="en-US" dirty="0" err="1" smtClean="0"/>
              <a:t>person|discount</a:t>
            </a:r>
            <a:r>
              <a:rPr lang="en-US" dirty="0" smtClean="0"/>
              <a:t> rate)/p(person)</a:t>
            </a:r>
            <a:endParaRPr lang="en-US" b="1" dirty="0" smtClean="0"/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Step 3a: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person|genre</a:t>
            </a:r>
            <a:r>
              <a:rPr lang="en-US" b="1" dirty="0" smtClean="0"/>
              <a:t>) = </a:t>
            </a:r>
            <a:r>
              <a:rPr lang="en-US" dirty="0" smtClean="0"/>
              <a:t>p(</a:t>
            </a:r>
            <a:r>
              <a:rPr lang="en-US" dirty="0" err="1" smtClean="0"/>
              <a:t>sex|genre</a:t>
            </a:r>
            <a:r>
              <a:rPr lang="en-US" dirty="0" smtClean="0"/>
              <a:t>)*p(residential </a:t>
            </a:r>
            <a:r>
              <a:rPr lang="en-US" dirty="0" err="1" smtClean="0"/>
              <a:t>location|genre</a:t>
            </a:r>
            <a:r>
              <a:rPr lang="en-US" dirty="0" smtClean="0"/>
              <a:t>)*p(</a:t>
            </a:r>
            <a:r>
              <a:rPr lang="en-US" dirty="0" err="1" smtClean="0"/>
              <a:t>age|genre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Step 3b: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person|discount</a:t>
            </a:r>
            <a:r>
              <a:rPr lang="en-US" b="1" dirty="0" smtClean="0"/>
              <a:t> rate) = </a:t>
            </a:r>
            <a:r>
              <a:rPr lang="en-US" dirty="0" smtClean="0"/>
              <a:t>p(</a:t>
            </a:r>
            <a:r>
              <a:rPr lang="en-US" dirty="0" err="1" smtClean="0"/>
              <a:t>sex|discount</a:t>
            </a:r>
            <a:r>
              <a:rPr lang="en-US" dirty="0" smtClean="0"/>
              <a:t> rate)*p(residential </a:t>
            </a:r>
            <a:r>
              <a:rPr lang="en-US" dirty="0" err="1" smtClean="0"/>
              <a:t>location|discount</a:t>
            </a:r>
            <a:r>
              <a:rPr lang="en-US" dirty="0" smtClean="0"/>
              <a:t> rate)*p(</a:t>
            </a:r>
            <a:r>
              <a:rPr lang="en-US" dirty="0" err="1" smtClean="0"/>
              <a:t>age|discount</a:t>
            </a:r>
            <a:r>
              <a:rPr lang="en-US" dirty="0" smtClean="0"/>
              <a:t> rate)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43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990600" y="17526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Step 4:</a:t>
            </a:r>
          </a:p>
          <a:p>
            <a:r>
              <a:rPr lang="en-US" b="1" dirty="0"/>
              <a:t>p(person) = </a:t>
            </a:r>
            <a:r>
              <a:rPr lang="en-US" dirty="0"/>
              <a:t>p(sex)*p(residential location)*p(age)</a:t>
            </a:r>
          </a:p>
          <a:p>
            <a:endParaRPr lang="en-US" b="1" dirty="0"/>
          </a:p>
          <a:p>
            <a:r>
              <a:rPr lang="en-US" b="1" dirty="0"/>
              <a:t>Now we have all the variable we can go for it.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</a:p>
          <a:p>
            <a:r>
              <a:rPr lang="en-US" b="1" dirty="0">
                <a:sym typeface="Wingdings" panose="05000000000000000000" pitchFamily="2" charset="2"/>
              </a:rPr>
              <a:t>Let’s try and see where I end up 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13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approach: Final formula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p(genre)*p(</a:t>
            </a:r>
            <a:r>
              <a:rPr lang="en-US" b="1" dirty="0" err="1" smtClean="0"/>
              <a:t>sex|genre</a:t>
            </a:r>
            <a:r>
              <a:rPr lang="en-US" b="1" dirty="0" smtClean="0"/>
              <a:t>)*p(</a:t>
            </a:r>
            <a:r>
              <a:rPr lang="en-US" b="1" dirty="0" err="1" smtClean="0"/>
              <a:t>residential|genre</a:t>
            </a:r>
            <a:r>
              <a:rPr lang="en-US" b="1" dirty="0" smtClean="0"/>
              <a:t>)*p(</a:t>
            </a:r>
            <a:r>
              <a:rPr lang="en-US" b="1" dirty="0" err="1" smtClean="0"/>
              <a:t>age|genre</a:t>
            </a:r>
            <a:r>
              <a:rPr lang="en-US" b="1" dirty="0" smtClean="0"/>
              <a:t>)*</a:t>
            </a:r>
          </a:p>
          <a:p>
            <a:r>
              <a:rPr lang="en-US" b="1" dirty="0" smtClean="0"/>
              <a:t>p(location)*p(</a:t>
            </a:r>
            <a:r>
              <a:rPr lang="en-US" b="1" dirty="0" err="1" smtClean="0"/>
              <a:t>sex|location</a:t>
            </a:r>
            <a:r>
              <a:rPr lang="en-US" b="1" dirty="0" smtClean="0"/>
              <a:t>)*p(</a:t>
            </a:r>
            <a:r>
              <a:rPr lang="en-US" b="1" dirty="0" err="1" smtClean="0"/>
              <a:t>residential|location</a:t>
            </a:r>
            <a:r>
              <a:rPr lang="en-US" b="1" dirty="0" smtClean="0"/>
              <a:t>)*p(</a:t>
            </a:r>
            <a:r>
              <a:rPr lang="en-US" b="1" dirty="0" err="1" smtClean="0"/>
              <a:t>age|location</a:t>
            </a:r>
            <a:r>
              <a:rPr lang="en-US" b="1" dirty="0" smtClean="0"/>
              <a:t>)*</a:t>
            </a:r>
          </a:p>
          <a:p>
            <a:r>
              <a:rPr lang="en-US" b="1" dirty="0" smtClean="0"/>
              <a:t>p(discount rate)*p(</a:t>
            </a:r>
            <a:r>
              <a:rPr lang="en-US" b="1" dirty="0" err="1" smtClean="0"/>
              <a:t>sex|discount</a:t>
            </a:r>
            <a:r>
              <a:rPr lang="en-US" b="1" dirty="0" smtClean="0"/>
              <a:t> rate)*p(</a:t>
            </a:r>
            <a:r>
              <a:rPr lang="en-US" b="1" dirty="0" err="1" smtClean="0"/>
              <a:t>residential|discount</a:t>
            </a:r>
            <a:r>
              <a:rPr lang="en-US" b="1" dirty="0" smtClean="0"/>
              <a:t> rate)*p(</a:t>
            </a:r>
            <a:r>
              <a:rPr lang="en-US" b="1" dirty="0" err="1" smtClean="0"/>
              <a:t>age|discount</a:t>
            </a:r>
            <a:r>
              <a:rPr lang="en-US" b="1" dirty="0" smtClean="0"/>
              <a:t> rate)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83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notations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" y="1752600"/>
                <a:ext cx="87630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….∗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763000" cy="1477328"/>
              </a:xfrm>
              <a:prstGeom prst="rect">
                <a:avLst/>
              </a:prstGeom>
              <a:blipFill rotWithShape="0"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59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Registration date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Residential Prefecture</a:t>
            </a:r>
          </a:p>
          <a:p>
            <a:pPr lvl="1"/>
            <a:r>
              <a:rPr lang="en-US" dirty="0" smtClean="0"/>
              <a:t>Coupon viewing : browsed coupons, </a:t>
            </a:r>
            <a:r>
              <a:rPr lang="en-US" dirty="0" err="1" smtClean="0"/>
              <a:t>referer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Coupon purchase: purchase data, small area name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Coupon</a:t>
            </a:r>
          </a:p>
          <a:p>
            <a:pPr lvl="1"/>
            <a:r>
              <a:rPr lang="en-US" dirty="0" smtClean="0"/>
              <a:t>Genre </a:t>
            </a:r>
          </a:p>
          <a:p>
            <a:pPr lvl="1"/>
            <a:r>
              <a:rPr lang="en-US" dirty="0" smtClean="0"/>
              <a:t>Price: Discount Rate, List Price, Discount Price</a:t>
            </a:r>
          </a:p>
          <a:p>
            <a:pPr lvl="1"/>
            <a:r>
              <a:rPr lang="en-US" dirty="0" smtClean="0"/>
              <a:t>Location: Large area, ken, small area</a:t>
            </a:r>
          </a:p>
          <a:p>
            <a:pPr lvl="1"/>
            <a:r>
              <a:rPr lang="en-US" dirty="0" smtClean="0"/>
              <a:t>Validity: Start date, end date, Validity period, availability day (Sunday, Monday..)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buy coupons from shops that are located close to their residential area. Prefecture matching</a:t>
            </a:r>
          </a:p>
          <a:p>
            <a:r>
              <a:rPr lang="en-US" dirty="0" smtClean="0"/>
              <a:t>Users buy coupons only during the coupon availability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influence on coupon genre</a:t>
            </a:r>
          </a:p>
          <a:p>
            <a:r>
              <a:rPr lang="en-US" dirty="0" smtClean="0"/>
              <a:t>Age group influence on coupon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Japanese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area</a:t>
            </a:r>
          </a:p>
          <a:p>
            <a:pPr lvl="1"/>
            <a:r>
              <a:rPr lang="en-US" dirty="0" smtClean="0"/>
              <a:t>Prefecture (Ken)</a:t>
            </a:r>
          </a:p>
          <a:p>
            <a:pPr lvl="2"/>
            <a:r>
              <a:rPr lang="en-US" dirty="0" smtClean="0"/>
              <a:t>Small area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Demographics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540</Words>
  <Application>Microsoft Office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新細明體</vt:lpstr>
      <vt:lpstr>Arial</vt:lpstr>
      <vt:lpstr>Calibri</vt:lpstr>
      <vt:lpstr>Cambria Math</vt:lpstr>
      <vt:lpstr>Wingdings</vt:lpstr>
      <vt:lpstr>Office Theme</vt:lpstr>
      <vt:lpstr>Coupon Recommendation</vt:lpstr>
      <vt:lpstr>Architecture</vt:lpstr>
      <vt:lpstr>Architecture</vt:lpstr>
      <vt:lpstr>What are the information available</vt:lpstr>
      <vt:lpstr>What are the information available</vt:lpstr>
      <vt:lpstr>Hypothesis</vt:lpstr>
      <vt:lpstr>Relationship to check</vt:lpstr>
      <vt:lpstr>Hierarchy of Japanese location</vt:lpstr>
      <vt:lpstr>User Demographics</vt:lpstr>
      <vt:lpstr>Age distribution</vt:lpstr>
      <vt:lpstr>Gender distribution</vt:lpstr>
      <vt:lpstr>Residence distribution</vt:lpstr>
      <vt:lpstr>Registration date distribution</vt:lpstr>
      <vt:lpstr>Withdrawal date distribution</vt:lpstr>
      <vt:lpstr>Purchase count</vt:lpstr>
      <vt:lpstr>Coupon Genre</vt:lpstr>
      <vt:lpstr>Coupon Price rate</vt:lpstr>
      <vt:lpstr>Coupon catalogue price</vt:lpstr>
      <vt:lpstr>Coupon discount price</vt:lpstr>
      <vt:lpstr>Bayesian approach</vt:lpstr>
      <vt:lpstr>Bayesian approach</vt:lpstr>
      <vt:lpstr>Bayesian approach</vt:lpstr>
      <vt:lpstr>Bayesian approach: Final formula</vt:lpstr>
      <vt:lpstr>Formal notations</vt:lpstr>
    </vt:vector>
  </TitlesOfParts>
  <Company>Fujitsu Asia Pte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Ravi Kumar</dc:creator>
  <cp:lastModifiedBy>Ravi Kumar TIWARI</cp:lastModifiedBy>
  <cp:revision>24</cp:revision>
  <dcterms:created xsi:type="dcterms:W3CDTF">2017-04-19T00:15:23Z</dcterms:created>
  <dcterms:modified xsi:type="dcterms:W3CDTF">2017-04-20T04:48:22Z</dcterms:modified>
</cp:coreProperties>
</file>