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7" r:id="rId5"/>
    <p:sldId id="262" r:id="rId6"/>
    <p:sldId id="263" r:id="rId7"/>
    <p:sldId id="265" r:id="rId8"/>
    <p:sldId id="264" r:id="rId9"/>
    <p:sldId id="266" r:id="rId10"/>
    <p:sldId id="260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0B8B-8470-4E79-9828-0A52DB68203C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6B41-F90B-4644-9149-8847C3EA9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83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0B8B-8470-4E79-9828-0A52DB68203C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6B41-F90B-4644-9149-8847C3EA9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1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0B8B-8470-4E79-9828-0A52DB68203C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6B41-F90B-4644-9149-8847C3EA9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65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0B8B-8470-4E79-9828-0A52DB68203C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6B41-F90B-4644-9149-8847C3EA9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49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0B8B-8470-4E79-9828-0A52DB68203C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6B41-F90B-4644-9149-8847C3EA9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7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0B8B-8470-4E79-9828-0A52DB68203C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6B41-F90B-4644-9149-8847C3EA9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22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0B8B-8470-4E79-9828-0A52DB68203C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6B41-F90B-4644-9149-8847C3EA9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50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0B8B-8470-4E79-9828-0A52DB68203C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6B41-F90B-4644-9149-8847C3EA9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89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0B8B-8470-4E79-9828-0A52DB68203C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6B41-F90B-4644-9149-8847C3EA9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2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0B8B-8470-4E79-9828-0A52DB68203C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6B41-F90B-4644-9149-8847C3EA9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0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A0B8B-8470-4E79-9828-0A52DB68203C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6B41-F90B-4644-9149-8847C3EA9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31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0B8B-8470-4E79-9828-0A52DB68203C}" type="datetimeFigureOut">
              <a:rPr lang="de-DE" smtClean="0"/>
              <a:t>16.06.2013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6B41-F90B-4644-9149-8847C3EA9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kscope.sourceforge.net/" TargetMode="External"/><Relationship Id="rId2" Type="http://schemas.openxmlformats.org/officeDocument/2006/relationships/hyperlink" Target="http://sourceforge.net/projects/rkscop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628800"/>
            <a:ext cx="67950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Performance, performance, performance!</a:t>
            </a:r>
          </a:p>
          <a:p>
            <a:endParaRPr lang="de-DE" dirty="0"/>
          </a:p>
          <a:p>
            <a:r>
              <a:rPr lang="de-DE" dirty="0" smtClean="0"/>
              <a:t>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2 areas @ 3 channels @ 1024x512 pixels @ 30 Hz = &gt; 100 MPixels/s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Easy adaptability for 1...N areas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Using FPGA or standard analog integration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Very high </a:t>
            </a:r>
            <a:r>
              <a:rPr lang="de-DE" smtClean="0"/>
              <a:t>resolution scanning 10kx10k pixels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84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6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771261"/>
            <a:ext cx="77582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Programmed in C++ under Windows (&gt;= </a:t>
            </a:r>
            <a:r>
              <a:rPr lang="de-DE" dirty="0"/>
              <a:t>7</a:t>
            </a:r>
            <a:r>
              <a:rPr lang="de-DE" dirty="0" smtClean="0"/>
              <a:t>) using Microsoft Visual Studio 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Windows Template Library for GUI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Direct2D for drawing images and histograms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C++11 std::threads for multithreading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Windows Imaging Components for tiff handling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Boost for some nice stuff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Doxygen for semi-automatic generation of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Design decisions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46186"/>
              </p:ext>
            </p:extLst>
          </p:nvPr>
        </p:nvGraphicFramePr>
        <p:xfrm>
          <a:off x="1524000" y="980728"/>
          <a:ext cx="60960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Labview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C++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Limited user base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Very large user base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Mostly measurement &amp; control software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All kinds, high-performance, buisness</a:t>
                      </a:r>
                      <a:r>
                        <a:rPr lang="de-DE" baseline="0" dirty="0" smtClean="0"/>
                        <a:t> critical applications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Data flow paradigm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Procedural,</a:t>
                      </a:r>
                      <a:r>
                        <a:rPr lang="de-DE" baseline="0" dirty="0" smtClean="0"/>
                        <a:t> object-oriented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Quite memory hungry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Lean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Inherent</a:t>
                      </a:r>
                      <a:r>
                        <a:rPr lang="de-DE" baseline="0" dirty="0" smtClean="0"/>
                        <a:t> massive multithreading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Full control (and</a:t>
                      </a:r>
                      <a:r>
                        <a:rPr lang="de-DE" baseline="0" dirty="0" smtClean="0"/>
                        <a:t> responsibility) for threading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Very convenient for small programs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Overhead for small stuff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Questionable scalability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Excellent scalability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Easy&amp;rich</a:t>
                      </a:r>
                      <a:r>
                        <a:rPr lang="de-DE" baseline="0" dirty="0" smtClean="0"/>
                        <a:t> graphical user interface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Various UI libraries available but not</a:t>
                      </a:r>
                      <a:r>
                        <a:rPr lang="de-DE" baseline="0" dirty="0" smtClean="0"/>
                        <a:t> easy</a:t>
                      </a:r>
                      <a:endParaRPr lang="de-DE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4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412776"/>
            <a:ext cx="86525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 National Instruments DAQmx stuff via DAQmx C-API: 6259 &amp; 6229 tested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 NI FPGAs via NI FPGA C API: 7962R with 5771 &amp; </a:t>
            </a:r>
            <a:r>
              <a:rPr lang="de-DE" dirty="0" smtClean="0"/>
              <a:t>6587 </a:t>
            </a:r>
            <a:r>
              <a:rPr lang="de-DE" dirty="0" smtClean="0"/>
              <a:t>tested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Feinmess stages with Galil controllers via Galil‘s C++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Standa stages with Standa C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Sutter stage via Windows serial communication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theory everything that can be controlled via a C/C++ </a:t>
            </a:r>
            <a:r>
              <a:rPr lang="de-DE" dirty="0" smtClean="0"/>
              <a:t>API, NI VISA, or serial connection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Supported hardware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82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to get it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779162" y="1412776"/>
            <a:ext cx="76812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Code hosted at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sourceforge.net/projects/rkscope</a:t>
            </a:r>
            <a:r>
              <a:rPr lang="de-DE" dirty="0"/>
              <a:t> </a:t>
            </a:r>
            <a:endParaRPr lang="de-DE" dirty="0" smtClean="0"/>
          </a:p>
          <a:p>
            <a:pPr marL="742950" lvl="1" indent="-285750">
              <a:buFontTx/>
              <a:buChar char="-"/>
            </a:pPr>
            <a:r>
              <a:rPr lang="de-DE" dirty="0" smtClean="0"/>
              <a:t>You need an account at sourceforge and have me add you to the project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Source-control via Git, integration into Visual </a:t>
            </a:r>
            <a:r>
              <a:rPr lang="de-DE" dirty="0" smtClean="0"/>
              <a:t>Studio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~</a:t>
            </a:r>
            <a:r>
              <a:rPr lang="de-DE" smtClean="0"/>
              <a:t>27k lines, 24% documentation, ~12k statements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Documentation at </a:t>
            </a:r>
            <a:r>
              <a:rPr lang="de-DE" dirty="0" smtClean="0">
                <a:hlinkClick r:id="rId3"/>
              </a:rPr>
              <a:t>http://rkscope.sourceforge.net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3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does it look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975304" cy="504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7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2940544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does it work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1115616" y="2492896"/>
            <a:ext cx="144016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Windows user interface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516216" y="2636912"/>
            <a:ext cx="2160240" cy="11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ScopeController</a:t>
            </a:r>
          </a:p>
          <a:p>
            <a:r>
              <a:rPr lang="de-DE" sz="1400" dirty="0" smtClean="0"/>
              <a:t>Control logic</a:t>
            </a:r>
          </a:p>
          <a:p>
            <a:r>
              <a:rPr lang="de-DE" sz="1400" dirty="0" smtClean="0"/>
              <a:t>Communication w hardware</a:t>
            </a:r>
            <a:endParaRPr lang="de-DE" sz="1400" dirty="0"/>
          </a:p>
        </p:txBody>
      </p:sp>
      <p:sp>
        <p:nvSpPr>
          <p:cNvPr id="5" name="Rectangle 4"/>
          <p:cNvSpPr/>
          <p:nvPr/>
        </p:nvSpPr>
        <p:spPr>
          <a:xfrm>
            <a:off x="3347864" y="2356183"/>
            <a:ext cx="2160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CChannelFrame</a:t>
            </a:r>
          </a:p>
          <a:p>
            <a:r>
              <a:rPr lang="de-DE" sz="1400" dirty="0" smtClean="0"/>
              <a:t>Calculates channel overlay</a:t>
            </a:r>
          </a:p>
          <a:p>
            <a:r>
              <a:rPr lang="de-DE" sz="1400" dirty="0" smtClean="0"/>
              <a:t>Display images</a:t>
            </a:r>
            <a:endParaRPr lang="de-DE" sz="1400" dirty="0"/>
          </a:p>
        </p:txBody>
      </p:sp>
      <p:sp>
        <p:nvSpPr>
          <p:cNvPr id="6" name="Rectangle 5"/>
          <p:cNvSpPr/>
          <p:nvPr/>
        </p:nvSpPr>
        <p:spPr>
          <a:xfrm>
            <a:off x="3347864" y="3394406"/>
            <a:ext cx="2160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CHistogramFrame</a:t>
            </a:r>
          </a:p>
          <a:p>
            <a:r>
              <a:rPr lang="de-DE" sz="1400" dirty="0" smtClean="0"/>
              <a:t>Calculates histogram</a:t>
            </a:r>
          </a:p>
          <a:p>
            <a:r>
              <a:rPr lang="de-DE" sz="1400" dirty="0" smtClean="0"/>
              <a:t>Display histogram</a:t>
            </a:r>
            <a:endParaRPr lang="de-DE" sz="1400" dirty="0"/>
          </a:p>
        </p:txBody>
      </p:sp>
      <p:sp>
        <p:nvSpPr>
          <p:cNvPr id="7" name="Rectangle 6"/>
          <p:cNvSpPr/>
          <p:nvPr/>
        </p:nvSpPr>
        <p:spPr>
          <a:xfrm>
            <a:off x="3347864" y="4432629"/>
            <a:ext cx="2160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CMainDlgFrame</a:t>
            </a:r>
          </a:p>
          <a:p>
            <a:r>
              <a:rPr lang="de-DE" sz="1400" dirty="0" smtClean="0"/>
              <a:t>Displays parameters</a:t>
            </a:r>
          </a:p>
          <a:p>
            <a:r>
              <a:rPr lang="de-DE" sz="1400" dirty="0" smtClean="0"/>
              <a:t>Handles user input</a:t>
            </a:r>
            <a:endParaRPr lang="de-DE" sz="1400" dirty="0"/>
          </a:p>
        </p:txBody>
      </p:sp>
      <p:sp>
        <p:nvSpPr>
          <p:cNvPr id="8" name="Rectangle 7"/>
          <p:cNvSpPr/>
          <p:nvPr/>
        </p:nvSpPr>
        <p:spPr>
          <a:xfrm>
            <a:off x="3347864" y="5470851"/>
            <a:ext cx="2160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CLogFrame</a:t>
            </a:r>
          </a:p>
          <a:p>
            <a:r>
              <a:rPr lang="de-DE" sz="1400" dirty="0" smtClean="0"/>
              <a:t>Display log messages</a:t>
            </a:r>
          </a:p>
          <a:p>
            <a:r>
              <a:rPr lang="de-DE" sz="1400" dirty="0" smtClean="0"/>
              <a:t>Edit user notes</a:t>
            </a:r>
            <a:endParaRPr lang="de-DE" sz="1400" dirty="0"/>
          </a:p>
        </p:txBody>
      </p:sp>
      <p:sp>
        <p:nvSpPr>
          <p:cNvPr id="9" name="Rectangle 8"/>
          <p:cNvSpPr/>
          <p:nvPr/>
        </p:nvSpPr>
        <p:spPr>
          <a:xfrm>
            <a:off x="6516216" y="5470851"/>
            <a:ext cx="21602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ScopeLogger</a:t>
            </a:r>
          </a:p>
          <a:p>
            <a:r>
              <a:rPr lang="de-DE" sz="1400" dirty="0" smtClean="0"/>
              <a:t>Handles error logging</a:t>
            </a:r>
          </a:p>
          <a:p>
            <a:r>
              <a:rPr lang="de-DE" sz="1400" dirty="0" smtClean="0"/>
              <a:t>Handles/stores user notes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380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does it work</a:t>
            </a:r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187355" y="1340768"/>
            <a:ext cx="8539338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ScopeController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187356" y="1772817"/>
            <a:ext cx="8539338" cy="475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Protected: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323528" y="2204862"/>
            <a:ext cx="2088232" cy="3971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DaqController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3491880" y="2204862"/>
            <a:ext cx="2007840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PipelineController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668616" y="2204862"/>
            <a:ext cx="1800200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DisplayController</a:t>
            </a:r>
          </a:p>
          <a:p>
            <a:r>
              <a:rPr lang="de-DE" sz="1400" dirty="0" smtClean="0"/>
              <a:t>Send images to CChannelFrames and CHistogramFrames</a:t>
            </a:r>
            <a:endParaRPr lang="de-DE" sz="1400" dirty="0"/>
          </a:p>
        </p:txBody>
      </p:sp>
      <p:sp>
        <p:nvSpPr>
          <p:cNvPr id="8" name="Rectangle 7"/>
          <p:cNvSpPr/>
          <p:nvPr/>
        </p:nvSpPr>
        <p:spPr>
          <a:xfrm>
            <a:off x="6668616" y="3708622"/>
            <a:ext cx="1935832" cy="1368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StorageController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23528" y="2651922"/>
            <a:ext cx="1800200" cy="7770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Inputs 1..N</a:t>
            </a:r>
          </a:p>
          <a:p>
            <a:r>
              <a:rPr lang="de-DE" sz="1400" dirty="0" smtClean="0"/>
              <a:t>Read pixels from hardware</a:t>
            </a:r>
            <a:endParaRPr lang="de-DE" sz="1400" dirty="0"/>
          </a:p>
        </p:txBody>
      </p:sp>
      <p:sp>
        <p:nvSpPr>
          <p:cNvPr id="10" name="Rectangle 9"/>
          <p:cNvSpPr/>
          <p:nvPr/>
        </p:nvSpPr>
        <p:spPr>
          <a:xfrm>
            <a:off x="323528" y="3681088"/>
            <a:ext cx="1800200" cy="104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Outputs 1..N</a:t>
            </a:r>
          </a:p>
          <a:p>
            <a:r>
              <a:rPr lang="de-DE" sz="1400" dirty="0" smtClean="0"/>
              <a:t>Send scanner / ETL / Pockels signals to hardware</a:t>
            </a:r>
            <a:endParaRPr lang="de-DE" sz="1400" dirty="0"/>
          </a:p>
        </p:txBody>
      </p:sp>
      <p:sp>
        <p:nvSpPr>
          <p:cNvPr id="11" name="Rectangle 10"/>
          <p:cNvSpPr/>
          <p:nvPr/>
        </p:nvSpPr>
        <p:spPr>
          <a:xfrm>
            <a:off x="335969" y="4725144"/>
            <a:ext cx="1800200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/>
              <a:t>Shutter 1..</a:t>
            </a:r>
            <a:r>
              <a:rPr lang="de-DE" dirty="0" smtClean="0"/>
              <a:t>N</a:t>
            </a:r>
          </a:p>
          <a:p>
            <a:r>
              <a:rPr lang="de-DE" sz="1400" dirty="0" smtClean="0"/>
              <a:t>Send open/close to hardware</a:t>
            </a:r>
          </a:p>
          <a:p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35969" y="5636288"/>
            <a:ext cx="1800200" cy="889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Stimulation 1..N</a:t>
            </a:r>
          </a:p>
          <a:p>
            <a:r>
              <a:rPr lang="de-DE" sz="1400" dirty="0" smtClean="0"/>
              <a:t>Send stim signal to hardware</a:t>
            </a:r>
            <a:endParaRPr lang="de-DE" sz="1400" dirty="0"/>
          </a:p>
        </p:txBody>
      </p:sp>
      <p:sp>
        <p:nvSpPr>
          <p:cNvPr id="13" name="Rectangle 12"/>
          <p:cNvSpPr/>
          <p:nvPr/>
        </p:nvSpPr>
        <p:spPr>
          <a:xfrm>
            <a:off x="3506011" y="2708920"/>
            <a:ext cx="18002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Pixelmapper 1..N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6668616" y="4122698"/>
            <a:ext cx="18002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Encoder 1..N</a:t>
            </a:r>
          </a:p>
          <a:p>
            <a:r>
              <a:rPr lang="de-DE" sz="1400" dirty="0" smtClean="0"/>
              <a:t>Encode &amp; save to TIFF</a:t>
            </a:r>
            <a:endParaRPr lang="de-DE" sz="1400" dirty="0"/>
          </a:p>
        </p:txBody>
      </p:sp>
      <p:sp>
        <p:nvSpPr>
          <p:cNvPr id="15" name="Rectangle 14"/>
          <p:cNvSpPr/>
          <p:nvPr/>
        </p:nvSpPr>
        <p:spPr>
          <a:xfrm>
            <a:off x="2519772" y="2476304"/>
            <a:ext cx="900100" cy="1096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Queues</a:t>
            </a:r>
          </a:p>
          <a:p>
            <a:r>
              <a:rPr lang="de-DE" sz="1400" dirty="0" smtClean="0"/>
              <a:t>Queue chunks of pixel data</a:t>
            </a:r>
            <a:endParaRPr lang="de-DE" sz="1400" dirty="0"/>
          </a:p>
        </p:txBody>
      </p:sp>
      <p:sp>
        <p:nvSpPr>
          <p:cNvPr id="16" name="Rectangle 15"/>
          <p:cNvSpPr/>
          <p:nvPr/>
        </p:nvSpPr>
        <p:spPr>
          <a:xfrm>
            <a:off x="5652120" y="2476304"/>
            <a:ext cx="900100" cy="772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Queues</a:t>
            </a:r>
          </a:p>
          <a:p>
            <a:r>
              <a:rPr lang="de-DE" sz="1400" dirty="0" smtClean="0"/>
              <a:t>Queue images</a:t>
            </a:r>
            <a:endParaRPr lang="de-DE" sz="1400" dirty="0"/>
          </a:p>
        </p:txBody>
      </p:sp>
      <p:sp>
        <p:nvSpPr>
          <p:cNvPr id="17" name="Rectangle 16"/>
          <p:cNvSpPr/>
          <p:nvPr/>
        </p:nvSpPr>
        <p:spPr>
          <a:xfrm>
            <a:off x="5652120" y="3705882"/>
            <a:ext cx="900100" cy="803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Queues</a:t>
            </a:r>
          </a:p>
          <a:p>
            <a:r>
              <a:rPr lang="de-DE" sz="1400" dirty="0" smtClean="0"/>
              <a:t>Queue images</a:t>
            </a:r>
            <a:endParaRPr lang="de-DE" sz="1400" dirty="0"/>
          </a:p>
        </p:txBody>
      </p:sp>
      <p:sp>
        <p:nvSpPr>
          <p:cNvPr id="18" name="Rectangle 17"/>
          <p:cNvSpPr/>
          <p:nvPr/>
        </p:nvSpPr>
        <p:spPr>
          <a:xfrm>
            <a:off x="2948862" y="4213055"/>
            <a:ext cx="2183989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ScannerVector 1..N</a:t>
            </a:r>
          </a:p>
          <a:p>
            <a:r>
              <a:rPr lang="de-DE" sz="1400" dirty="0" smtClean="0"/>
              <a:t>Calculate scanner / ETL / Pockels signals</a:t>
            </a:r>
            <a:endParaRPr lang="de-DE" sz="1400" dirty="0"/>
          </a:p>
        </p:txBody>
      </p:sp>
      <p:sp>
        <p:nvSpPr>
          <p:cNvPr id="21" name="Rectangle 20"/>
          <p:cNvSpPr/>
          <p:nvPr/>
        </p:nvSpPr>
        <p:spPr>
          <a:xfrm>
            <a:off x="5868144" y="5373216"/>
            <a:ext cx="2858549" cy="11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Public:</a:t>
            </a:r>
            <a:endParaRPr lang="de-DE" dirty="0"/>
          </a:p>
        </p:txBody>
      </p:sp>
      <p:sp>
        <p:nvSpPr>
          <p:cNvPr id="19" name="Rectangle 18"/>
          <p:cNvSpPr/>
          <p:nvPr/>
        </p:nvSpPr>
        <p:spPr>
          <a:xfrm>
            <a:off x="6420459" y="5733256"/>
            <a:ext cx="2183989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GuiParameters</a:t>
            </a:r>
            <a:endParaRPr lang="de-DE" sz="1400" dirty="0"/>
          </a:p>
        </p:txBody>
      </p:sp>
      <p:sp>
        <p:nvSpPr>
          <p:cNvPr id="20" name="Rectangle 19"/>
          <p:cNvSpPr/>
          <p:nvPr/>
        </p:nvSpPr>
        <p:spPr>
          <a:xfrm>
            <a:off x="3122222" y="5517289"/>
            <a:ext cx="2183989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parameters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0549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Configuration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060848"/>
            <a:ext cx="781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number of areas has to be defined at compile time</a:t>
            </a:r>
          </a:p>
          <a:p>
            <a:r>
              <a:rPr lang="de-DE" dirty="0" smtClean="0"/>
              <a:t>-&gt; N = 2</a:t>
            </a:r>
          </a:p>
          <a:p>
            <a:r>
              <a:rPr lang="de-DE" dirty="0" smtClean="0"/>
              <a:t>The type of hardware-related classes has to be defined at compile time</a:t>
            </a:r>
          </a:p>
          <a:p>
            <a:r>
              <a:rPr lang="de-DE" dirty="0" smtClean="0"/>
              <a:t>-&gt; Inputs = InputsDAQmx or InputsFPGA</a:t>
            </a:r>
          </a:p>
          <a:p>
            <a:endParaRPr lang="de-DE" dirty="0" smtClean="0"/>
          </a:p>
          <a:p>
            <a:r>
              <a:rPr lang="de-DE" dirty="0" smtClean="0"/>
              <a:t>Parameters are loaded from XML at program start and can be changed at runtime</a:t>
            </a:r>
          </a:p>
          <a:p>
            <a:r>
              <a:rPr lang="de-DE" dirty="0" smtClean="0"/>
              <a:t>-&gt; GuiParameters::areas[0]::pixeltime = 5 µs </a:t>
            </a:r>
          </a:p>
          <a:p>
            <a:r>
              <a:rPr lang="de-DE" dirty="0" smtClean="0"/>
              <a:t>-&gt; GuiParameters::areas[0]::daq::outputs::channels = „PXI-6259_0/ao0:3“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2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On-screen Show (4:3)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Motivation</vt:lpstr>
      <vt:lpstr>Design decisions </vt:lpstr>
      <vt:lpstr>PowerPoint Presentation</vt:lpstr>
      <vt:lpstr>Supported hardware </vt:lpstr>
      <vt:lpstr>How to get it</vt:lpstr>
      <vt:lpstr>How does it look</vt:lpstr>
      <vt:lpstr>How does it work</vt:lpstr>
      <vt:lpstr>How does it work</vt:lpstr>
      <vt:lpstr>Configuration</vt:lpstr>
      <vt:lpstr>PowerPoint Presentation</vt:lpstr>
    </vt:vector>
  </TitlesOfParts>
  <Company>University of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Krueppel</dc:creator>
  <cp:lastModifiedBy>Roland Krueppel</cp:lastModifiedBy>
  <cp:revision>37</cp:revision>
  <dcterms:created xsi:type="dcterms:W3CDTF">2012-11-04T19:29:42Z</dcterms:created>
  <dcterms:modified xsi:type="dcterms:W3CDTF">2013-06-16T17:38:31Z</dcterms:modified>
</cp:coreProperties>
</file>