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" y="1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0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A1FF-B596-4C62-8A2A-68A2462CCB2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3A5E-9030-49D1-8DE6-AA9762ED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eekhan.org/pub/M_K_2013_CL.pdf" TargetMode="External"/><Relationship Id="rId2" Type="http://schemas.openxmlformats.org/officeDocument/2006/relationships/hyperlink" Target="http://sameekhan.org/pub/B_K_2013_TC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eekhan.org/pub/K_K_2013_CCPE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5884" y="515848"/>
            <a:ext cx="7320024" cy="14298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Center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512" y="3231149"/>
            <a:ext cx="4212270" cy="1243733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data management in the era of the Cloud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3" y="2414050"/>
            <a:ext cx="5779758" cy="385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812" y="4913088"/>
            <a:ext cx="33336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Kruzel ECE 5650 Fall 17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2616" y="6269103"/>
            <a:ext cx="347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Photo: Google Data Center, Finland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8931"/>
            <a:ext cx="10515600" cy="1325563"/>
          </a:xfrm>
        </p:spPr>
        <p:txBody>
          <a:bodyPr/>
          <a:lstStyle/>
          <a:p>
            <a:r>
              <a:rPr lang="en-US" dirty="0" smtClean="0"/>
              <a:t>Energy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28856" cy="4616739"/>
          </a:xfrm>
        </p:spPr>
        <p:txBody>
          <a:bodyPr>
            <a:normAutofit/>
          </a:bodyPr>
          <a:lstStyle/>
          <a:p>
            <a:r>
              <a:rPr lang="en-US" dirty="0" smtClean="0"/>
              <a:t>Data Centers use a lot of power daily.  </a:t>
            </a:r>
          </a:p>
          <a:p>
            <a:r>
              <a:rPr lang="en-US" dirty="0" smtClean="0"/>
              <a:t>It is also expensive to keep servers cool (air conditioning and fluid piped cooling methods).</a:t>
            </a:r>
          </a:p>
          <a:p>
            <a:r>
              <a:rPr lang="en-US" dirty="0" smtClean="0"/>
              <a:t>Modular sizing of active devices/components allows better management of our systems to reduce waste.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Energy Solutions 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8" y="1690688"/>
            <a:ext cx="5008418" cy="4436630"/>
          </a:xfrm>
        </p:spPr>
        <p:txBody>
          <a:bodyPr/>
          <a:lstStyle/>
          <a:p>
            <a:r>
              <a:rPr lang="en-US" dirty="0" smtClean="0"/>
              <a:t>Employ diligent staff to manage the server farm. </a:t>
            </a:r>
          </a:p>
          <a:p>
            <a:r>
              <a:rPr lang="en-US" dirty="0" smtClean="0"/>
              <a:t>Upgrade routing/switching components from “Commodity” level devices, to “Workload” level devices.  </a:t>
            </a:r>
          </a:p>
          <a:p>
            <a:r>
              <a:rPr lang="en-US" dirty="0" smtClean="0"/>
              <a:t>New structures should be built with efficiency as a top priority.</a:t>
            </a:r>
          </a:p>
          <a:p>
            <a:r>
              <a:rPr lang="en-US" dirty="0" smtClean="0"/>
              <a:t>Manage facilities layout and operation to reduce waste.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6433"/>
            <a:ext cx="5831252" cy="3229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3855" y="5747740"/>
            <a:ext cx="306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Blizzard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Networks to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Cloud-based applications vs Traditional web-enabled applications.</a:t>
            </a:r>
          </a:p>
          <a:p>
            <a:r>
              <a:rPr lang="en-US" dirty="0" smtClean="0"/>
              <a:t>Paradigms shift, consumer demands dictate our design process.</a:t>
            </a:r>
          </a:p>
          <a:p>
            <a:r>
              <a:rPr lang="en-US" dirty="0" smtClean="0"/>
              <a:t>User experience cannot be sacrificed.</a:t>
            </a:r>
          </a:p>
          <a:p>
            <a:r>
              <a:rPr lang="en-US" dirty="0" smtClean="0"/>
              <a:t>Service Providers must reduce cost/overhead to be competitive</a:t>
            </a:r>
          </a:p>
          <a:p>
            <a:r>
              <a:rPr lang="en-US" dirty="0" smtClean="0"/>
              <a:t>Engineers must continue to improve the efficiency of network devices.</a:t>
            </a:r>
            <a:endParaRPr lang="en-US" dirty="0"/>
          </a:p>
          <a:p>
            <a:r>
              <a:rPr lang="en-US" dirty="0" smtClean="0"/>
              <a:t>We must continue to be flexible and adapt to emerging technologies.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5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“Tomorrow, todays technology will be yesterday’s.”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Closing Thoughts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737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 the Characterization of the </a:t>
            </a:r>
            <a:r>
              <a:rPr lang="en-US" sz="2400" dirty="0" smtClean="0"/>
              <a:t>Structural Robustness </a:t>
            </a:r>
            <a:r>
              <a:rPr lang="en-US" sz="2400" dirty="0"/>
              <a:t>of Data Center Networks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http://sameekhan.org/pub/B_K_2013_TCC.pdf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On the Connectivity of Data Center Networks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http://sameekhan.org/pub/M_K_2013_CL.pdf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Quantitative comparisons of the state-of-the-art data center architectures</a:t>
            </a:r>
          </a:p>
          <a:p>
            <a:pPr marL="0" indent="0">
              <a:buNone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smtClean="0">
                <a:hlinkClick r:id="rId4"/>
              </a:rPr>
              <a:t>://sameekhan.org/pub/K_K_2013_CCPE.pdf</a:t>
            </a:r>
            <a:endParaRPr lang="en-US" sz="240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5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" y="1642745"/>
            <a:ext cx="52679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Data Center Network?</a:t>
            </a:r>
          </a:p>
          <a:p>
            <a:r>
              <a:rPr lang="en-US" dirty="0" smtClean="0"/>
              <a:t>Common Network Structures</a:t>
            </a:r>
          </a:p>
          <a:p>
            <a:pPr lvl="1"/>
            <a:r>
              <a:rPr lang="en-US" dirty="0" smtClean="0"/>
              <a:t>Interconnection layout</a:t>
            </a:r>
          </a:p>
          <a:p>
            <a:pPr lvl="1"/>
            <a:r>
              <a:rPr lang="en-US" dirty="0" smtClean="0"/>
              <a:t>Strengths and Weaknesses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Typical Applications</a:t>
            </a:r>
          </a:p>
          <a:p>
            <a:r>
              <a:rPr lang="en-US" dirty="0" smtClean="0"/>
              <a:t>The Future of Data Centers</a:t>
            </a:r>
          </a:p>
          <a:p>
            <a:r>
              <a:rPr lang="en-US" dirty="0" smtClean="0"/>
              <a:t>Conclusion/Q&amp;A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42" y="1642745"/>
            <a:ext cx="5172075" cy="401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5519" y="5717084"/>
            <a:ext cx="2014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Photo: callcentermemes.com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56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470228"/>
            <a:ext cx="10515600" cy="1325563"/>
          </a:xfrm>
        </p:spPr>
        <p:txBody>
          <a:bodyPr/>
          <a:lstStyle/>
          <a:p>
            <a:r>
              <a:rPr lang="en-US" dirty="0" smtClean="0"/>
              <a:t>What is a Data Center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4" y="1899197"/>
            <a:ext cx="7388773" cy="2651782"/>
          </a:xfrm>
        </p:spPr>
        <p:txBody>
          <a:bodyPr>
            <a:normAutofit/>
          </a:bodyPr>
          <a:lstStyle/>
          <a:p>
            <a:r>
              <a:rPr lang="en-US" dirty="0" smtClean="0"/>
              <a:t>Management System of a Data Center</a:t>
            </a:r>
          </a:p>
          <a:p>
            <a:r>
              <a:rPr lang="en-US" dirty="0" smtClean="0"/>
              <a:t>Interconnects Resources (servers, switches, etc.)</a:t>
            </a:r>
          </a:p>
          <a:p>
            <a:r>
              <a:rPr lang="en-US" dirty="0" smtClean="0"/>
              <a:t>Allows Scaling </a:t>
            </a:r>
          </a:p>
          <a:p>
            <a:r>
              <a:rPr lang="en-US" dirty="0" smtClean="0"/>
              <a:t>Manages Efficiency</a:t>
            </a:r>
          </a:p>
          <a:p>
            <a:r>
              <a:rPr lang="en-US" dirty="0" smtClean="0"/>
              <a:t>Responds to Device Failure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690688"/>
            <a:ext cx="3538629" cy="4737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1594" y="6488668"/>
            <a:ext cx="281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Photo: Google image 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434" y="4761186"/>
            <a:ext cx="70023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Common Interconnection Configurations: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Three-Tier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Fat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586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Three-Tier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Architecture</a:t>
            </a:r>
          </a:p>
          <a:p>
            <a:r>
              <a:rPr lang="en-US" dirty="0" smtClean="0"/>
              <a:t>Three Layered (multi-root) Tree Configuration</a:t>
            </a:r>
          </a:p>
          <a:p>
            <a:r>
              <a:rPr lang="en-US" dirty="0" smtClean="0"/>
              <a:t>Layers:</a:t>
            </a:r>
          </a:p>
          <a:p>
            <a:pPr lvl="1"/>
            <a:r>
              <a:rPr lang="en-US" dirty="0" smtClean="0"/>
              <a:t>Top: Core Layer -&gt; Internet</a:t>
            </a:r>
          </a:p>
          <a:p>
            <a:pPr lvl="1"/>
            <a:r>
              <a:rPr lang="en-US" dirty="0" smtClean="0"/>
              <a:t>Middle: Aggregate Layer</a:t>
            </a:r>
          </a:p>
          <a:p>
            <a:pPr lvl="1"/>
            <a:r>
              <a:rPr lang="en-US" dirty="0" smtClean="0"/>
              <a:t>Bottom:  Access Layer -&gt; Servers</a:t>
            </a:r>
          </a:p>
          <a:p>
            <a:r>
              <a:rPr lang="en-US" dirty="0" smtClean="0"/>
              <a:t>Aggregate Layer Switches Interconnected by Core Layer Switches</a:t>
            </a:r>
          </a:p>
          <a:p>
            <a:r>
              <a:rPr lang="en-US" dirty="0" smtClean="0"/>
              <a:t>Access Layer Switches Interconnected by Aggregate Layer Switches.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Three-Tier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Strengths:</a:t>
            </a:r>
            <a:endParaRPr lang="en-US" dirty="0"/>
          </a:p>
          <a:p>
            <a:r>
              <a:rPr lang="en-US" dirty="0" smtClean="0"/>
              <a:t>Simple Concept</a:t>
            </a:r>
          </a:p>
          <a:p>
            <a:r>
              <a:rPr lang="en-US" dirty="0" smtClean="0"/>
              <a:t>Widely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2110" y="1975945"/>
            <a:ext cx="58647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Weaknesses: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Subscription Imbalance between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Low 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Imprecise Fault Tolerance/Detection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Devices on Core Level (expensive cost and energy)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Requires High Local Bandwidth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9261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Revision of Three-Tier</a:t>
            </a:r>
          </a:p>
          <a:p>
            <a:r>
              <a:rPr lang="en-US" dirty="0" smtClean="0"/>
              <a:t>Designed to Improve Oversubscription handling and reduce local Bandwidth</a:t>
            </a:r>
          </a:p>
          <a:p>
            <a:r>
              <a:rPr lang="en-US" dirty="0" smtClean="0"/>
              <a:t>Integrates Clos (circuit switching)</a:t>
            </a:r>
          </a:p>
          <a:p>
            <a:r>
              <a:rPr lang="en-US" dirty="0" smtClean="0"/>
              <a:t>Same 3 Levels as Three-Tier</a:t>
            </a:r>
          </a:p>
          <a:p>
            <a:r>
              <a:rPr lang="en-US" dirty="0" smtClean="0"/>
              <a:t>Greatly Increased Switches/Level</a:t>
            </a:r>
          </a:p>
          <a:p>
            <a:r>
              <a:rPr lang="en-US" dirty="0" smtClean="0"/>
              <a:t>Switches grouped into Pods within Level</a:t>
            </a:r>
          </a:p>
          <a:p>
            <a:r>
              <a:rPr lang="en-US" dirty="0" smtClean="0"/>
              <a:t>Number of Switches/Pod dependent on number of Pods</a:t>
            </a:r>
          </a:p>
          <a:p>
            <a:r>
              <a:rPr lang="en-US" dirty="0" smtClean="0"/>
              <a:t>Has Custom Addressing and Routing Algorithms.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Tree Networking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48" y="2506662"/>
            <a:ext cx="589893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Strengths</a:t>
            </a:r>
          </a:p>
          <a:p>
            <a:pPr lvl="1"/>
            <a:r>
              <a:rPr lang="en-US" dirty="0" smtClean="0"/>
              <a:t>Reduces oversubscription and more optimally uses bandwidth available.</a:t>
            </a:r>
          </a:p>
          <a:p>
            <a:pPr lvl="1"/>
            <a:r>
              <a:rPr lang="en-US" dirty="0" smtClean="0"/>
              <a:t>Clos circuit switching improves response in persistent applications.</a:t>
            </a:r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716110" y="2501352"/>
            <a:ext cx="4897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Weaknesses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Scalability/Efficiency  issues persist from Three-Tier.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Pods cannot exceed number of physical Ports on switch in Level above.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440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DCell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Modern Architecture</a:t>
            </a:r>
          </a:p>
          <a:p>
            <a:r>
              <a:rPr lang="en-US" dirty="0" smtClean="0"/>
              <a:t>Further Addresses Weaknesses in Legacy Data Center Networks</a:t>
            </a:r>
          </a:p>
          <a:p>
            <a:r>
              <a:rPr lang="en-US" dirty="0" smtClean="0"/>
              <a:t>Connects Servers to Servers Locally</a:t>
            </a:r>
          </a:p>
          <a:p>
            <a:r>
              <a:rPr lang="en-US" dirty="0" smtClean="0"/>
              <a:t>Servers with Network Interface Cards replace most Switches.</a:t>
            </a:r>
          </a:p>
          <a:p>
            <a:r>
              <a:rPr lang="en-US" dirty="0" smtClean="0"/>
              <a:t>Network is organized recursively.</a:t>
            </a:r>
          </a:p>
          <a:p>
            <a:r>
              <a:rPr lang="en-US" dirty="0" smtClean="0"/>
              <a:t>Servers are Grouped into Cells, differentiated via a subscript: Cell</a:t>
            </a:r>
            <a:r>
              <a:rPr lang="en-US" baseline="-25000" dirty="0" smtClean="0"/>
              <a:t>0</a:t>
            </a:r>
            <a:r>
              <a:rPr lang="en-US" dirty="0"/>
              <a:t>,</a:t>
            </a:r>
            <a:r>
              <a:rPr lang="en-US" dirty="0" smtClean="0"/>
              <a:t> Cell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Cell</a:t>
            </a:r>
            <a:r>
              <a:rPr lang="en-US" baseline="-25000" dirty="0" smtClean="0"/>
              <a:t>2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Cell</a:t>
            </a:r>
            <a:r>
              <a:rPr lang="en-US" baseline="-25000" dirty="0" smtClean="0"/>
              <a:t>0</a:t>
            </a:r>
            <a:r>
              <a:rPr lang="en-US" dirty="0" smtClean="0"/>
              <a:t> is the building block unit, Cell</a:t>
            </a:r>
            <a:r>
              <a:rPr lang="en-US" baseline="-25000" dirty="0" smtClean="0"/>
              <a:t>1</a:t>
            </a:r>
            <a:r>
              <a:rPr lang="en-US" dirty="0" smtClean="0"/>
              <a:t> is a group of Cell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units, etc.</a:t>
            </a:r>
          </a:p>
          <a:p>
            <a:r>
              <a:rPr lang="en-US" dirty="0" smtClean="0"/>
              <a:t>Can be expanded to manage many servers, with few levels of Cells.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DCell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Great Scalability</a:t>
            </a:r>
          </a:p>
          <a:p>
            <a:pPr lvl="1"/>
            <a:r>
              <a:rPr lang="en-US" dirty="0" smtClean="0"/>
              <a:t>Robust Fault Detection/Handling</a:t>
            </a:r>
          </a:p>
          <a:p>
            <a:endParaRPr lang="en-US" dirty="0" smtClean="0"/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Weak cross section bandwidth </a:t>
            </a:r>
          </a:p>
          <a:p>
            <a:pPr lvl="1"/>
            <a:r>
              <a:rPr lang="en-US" dirty="0" smtClean="0"/>
              <a:t>Latency more significant</a:t>
            </a:r>
          </a:p>
        </p:txBody>
      </p:sp>
    </p:spTree>
    <p:extLst>
      <p:ext uri="{BB962C8B-B14F-4D97-AF65-F5344CB8AC3E}">
        <p14:creationId xmlns:p14="http://schemas.microsoft.com/office/powerpoint/2010/main" val="26707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575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Center Networking</vt:lpstr>
      <vt:lpstr>PowerPoint Presentation</vt:lpstr>
      <vt:lpstr>What is a Data Center Network?</vt:lpstr>
      <vt:lpstr>Three-Tier Networking</vt:lpstr>
      <vt:lpstr>Three-Tier Networking</vt:lpstr>
      <vt:lpstr>Fat Tree</vt:lpstr>
      <vt:lpstr>Fat Tree Networking </vt:lpstr>
      <vt:lpstr>DCell Networks</vt:lpstr>
      <vt:lpstr>DCell Networks</vt:lpstr>
      <vt:lpstr>Energy Consumption</vt:lpstr>
      <vt:lpstr>Energy Solutions Going Forward</vt:lpstr>
      <vt:lpstr>Converting Networks to Cloud Services</vt:lpstr>
      <vt:lpstr>Conclusion 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Networking</dc:title>
  <dc:creator>rob kruzel</dc:creator>
  <cp:lastModifiedBy>rob kruzel</cp:lastModifiedBy>
  <cp:revision>31</cp:revision>
  <dcterms:created xsi:type="dcterms:W3CDTF">2017-11-27T09:02:17Z</dcterms:created>
  <dcterms:modified xsi:type="dcterms:W3CDTF">2017-11-27T17:51:31Z</dcterms:modified>
</cp:coreProperties>
</file>