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560A1B-34B6-4CF7-9BFB-BB9390C7DAF2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7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6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3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1095-EA6F-43EF-A676-D3B8BCF9E99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D0F0-F14B-4347-9CDF-84F8A89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Robotic Warehouse Management System</a:t>
            </a:r>
            <a:br>
              <a:rPr lang="en-US" dirty="0" smtClean="0"/>
            </a:br>
            <a:r>
              <a:rPr lang="en-US" sz="2000" dirty="0" smtClean="0"/>
              <a:t>Autonomous Robot with Integrated Inventory Management Server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851" y="5284442"/>
            <a:ext cx="3790279" cy="123562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800" dirty="0" smtClean="0"/>
              <a:t>ECE 4600 - Fall 2017 – Group 6</a:t>
            </a:r>
          </a:p>
          <a:p>
            <a:pPr marL="0" indent="0" algn="r">
              <a:buNone/>
            </a:pPr>
            <a:r>
              <a:rPr lang="en-US" sz="1800" dirty="0" smtClean="0"/>
              <a:t>Jacob </a:t>
            </a:r>
            <a:r>
              <a:rPr lang="en-US" sz="1800" dirty="0" err="1" smtClean="0"/>
              <a:t>Mijal</a:t>
            </a:r>
            <a:r>
              <a:rPr lang="en-US" sz="1800" dirty="0" smtClean="0"/>
              <a:t>, </a:t>
            </a:r>
            <a:r>
              <a:rPr lang="en-US" sz="1800" dirty="0" err="1" smtClean="0"/>
              <a:t>Fadi</a:t>
            </a:r>
            <a:r>
              <a:rPr lang="en-US" sz="1800" dirty="0" smtClean="0"/>
              <a:t> </a:t>
            </a:r>
            <a:r>
              <a:rPr lang="en-US" sz="1800" dirty="0" err="1" smtClean="0"/>
              <a:t>Satto</a:t>
            </a:r>
            <a:r>
              <a:rPr lang="en-US" sz="1800" dirty="0" smtClean="0"/>
              <a:t>, Robert Kruzel</a:t>
            </a:r>
          </a:p>
          <a:p>
            <a:pPr marL="0" indent="0" algn="r">
              <a:buNone/>
            </a:pPr>
            <a:r>
              <a:rPr lang="en-US" sz="1800" dirty="0" smtClean="0"/>
              <a:t>Project Advisor: Professor Mahmud</a:t>
            </a:r>
          </a:p>
        </p:txBody>
      </p:sp>
    </p:spTree>
    <p:extLst>
      <p:ext uri="{BB962C8B-B14F-4D97-AF65-F5344CB8AC3E}">
        <p14:creationId xmlns:p14="http://schemas.microsoft.com/office/powerpoint/2010/main" val="95336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870" y="1361661"/>
            <a:ext cx="10243930" cy="4949688"/>
          </a:xfrm>
        </p:spPr>
        <p:txBody>
          <a:bodyPr numCol="2">
            <a:noAutofit/>
          </a:bodyPr>
          <a:lstStyle/>
          <a:p>
            <a:r>
              <a:rPr lang="en-US" sz="1200" dirty="0" smtClean="0"/>
              <a:t>Abstract</a:t>
            </a:r>
          </a:p>
          <a:p>
            <a:pPr lvl="1"/>
            <a:r>
              <a:rPr lang="en-US" sz="1200" dirty="0" smtClean="0"/>
              <a:t>Robot</a:t>
            </a:r>
          </a:p>
          <a:p>
            <a:pPr lvl="1"/>
            <a:r>
              <a:rPr lang="en-US" sz="1200" dirty="0" smtClean="0"/>
              <a:t>Server</a:t>
            </a:r>
          </a:p>
          <a:p>
            <a:r>
              <a:rPr lang="en-US" sz="1200" dirty="0" smtClean="0"/>
              <a:t>Background</a:t>
            </a:r>
          </a:p>
          <a:p>
            <a:pPr lvl="1"/>
            <a:r>
              <a:rPr lang="en-US" sz="1200" dirty="0" smtClean="0"/>
              <a:t>Existing Patents</a:t>
            </a:r>
          </a:p>
          <a:p>
            <a:pPr lvl="1"/>
            <a:r>
              <a:rPr lang="en-US" sz="1200" dirty="0" smtClean="0"/>
              <a:t>TCP Socket Programming</a:t>
            </a:r>
          </a:p>
          <a:p>
            <a:r>
              <a:rPr lang="en-US" sz="1200" dirty="0" smtClean="0"/>
              <a:t>Design Overview</a:t>
            </a:r>
          </a:p>
          <a:p>
            <a:pPr lvl="1"/>
            <a:r>
              <a:rPr lang="en-US" sz="1200" dirty="0" smtClean="0"/>
              <a:t>Robot Design</a:t>
            </a:r>
          </a:p>
          <a:p>
            <a:pPr lvl="2"/>
            <a:r>
              <a:rPr lang="en-US" sz="1200" dirty="0" smtClean="0"/>
              <a:t>Block Diagram</a:t>
            </a:r>
            <a:endParaRPr lang="en-US" sz="1200" dirty="0"/>
          </a:p>
          <a:p>
            <a:pPr lvl="2"/>
            <a:r>
              <a:rPr lang="en-US" sz="1200" dirty="0" smtClean="0"/>
              <a:t>Hardware Systems</a:t>
            </a:r>
          </a:p>
          <a:p>
            <a:pPr lvl="2"/>
            <a:r>
              <a:rPr lang="en-US" sz="1200" dirty="0" smtClean="0"/>
              <a:t>Software Systems</a:t>
            </a:r>
          </a:p>
          <a:p>
            <a:pPr lvl="2"/>
            <a:r>
              <a:rPr lang="en-US" sz="1200" dirty="0" smtClean="0"/>
              <a:t>Project Budget</a:t>
            </a:r>
          </a:p>
          <a:p>
            <a:pPr lvl="1"/>
            <a:r>
              <a:rPr lang="en-US" sz="1200" dirty="0" smtClean="0"/>
              <a:t>Server Design</a:t>
            </a:r>
          </a:p>
          <a:p>
            <a:pPr lvl="2"/>
            <a:r>
              <a:rPr lang="en-US" sz="1200" dirty="0" smtClean="0"/>
              <a:t>Block Diagram</a:t>
            </a:r>
          </a:p>
          <a:p>
            <a:pPr lvl="2"/>
            <a:r>
              <a:rPr lang="en-US" sz="1200" dirty="0" smtClean="0"/>
              <a:t>Inventory Manager</a:t>
            </a:r>
          </a:p>
          <a:p>
            <a:pPr lvl="2"/>
            <a:r>
              <a:rPr lang="en-US" sz="1200" dirty="0" smtClean="0"/>
              <a:t>Client Manager</a:t>
            </a:r>
          </a:p>
          <a:p>
            <a:pPr lvl="1"/>
            <a:r>
              <a:rPr lang="en-US" sz="1200" dirty="0" smtClean="0"/>
              <a:t>Network Communication</a:t>
            </a:r>
          </a:p>
          <a:p>
            <a:pPr lvl="2"/>
            <a:r>
              <a:rPr lang="en-US" sz="1200" dirty="0" smtClean="0"/>
              <a:t>Block Diagram</a:t>
            </a:r>
          </a:p>
          <a:p>
            <a:pPr lvl="2"/>
            <a:r>
              <a:rPr lang="en-US" sz="1200" dirty="0" smtClean="0"/>
              <a:t>Custom TCP Protocol</a:t>
            </a:r>
          </a:p>
          <a:p>
            <a:pPr lvl="2"/>
            <a:r>
              <a:rPr lang="en-US" sz="1200" dirty="0" smtClean="0"/>
              <a:t>Handling Multiple Clients</a:t>
            </a:r>
          </a:p>
          <a:p>
            <a:pPr marL="914400" lvl="2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Performance</a:t>
            </a:r>
          </a:p>
          <a:p>
            <a:pPr lvl="1"/>
            <a:r>
              <a:rPr lang="en-US" sz="1200" dirty="0" smtClean="0"/>
              <a:t>Robot </a:t>
            </a:r>
          </a:p>
          <a:p>
            <a:pPr lvl="2"/>
            <a:r>
              <a:rPr lang="en-US" sz="1200" dirty="0" smtClean="0"/>
              <a:t>Achievement of Robot Specifications</a:t>
            </a:r>
          </a:p>
          <a:p>
            <a:pPr lvl="2"/>
            <a:r>
              <a:rPr lang="en-US" sz="1200" dirty="0" smtClean="0"/>
              <a:t>Challenges Faced</a:t>
            </a:r>
          </a:p>
          <a:p>
            <a:pPr lvl="2"/>
            <a:r>
              <a:rPr lang="en-US" sz="1200" dirty="0" smtClean="0"/>
              <a:t>Issues Overcome</a:t>
            </a:r>
          </a:p>
          <a:p>
            <a:pPr lvl="1"/>
            <a:r>
              <a:rPr lang="en-US" sz="1200" dirty="0" smtClean="0"/>
              <a:t>Server</a:t>
            </a:r>
          </a:p>
          <a:p>
            <a:pPr lvl="2"/>
            <a:r>
              <a:rPr lang="en-US" sz="1200" dirty="0" smtClean="0"/>
              <a:t>Achievement of Server Specifications</a:t>
            </a:r>
          </a:p>
          <a:p>
            <a:pPr lvl="2"/>
            <a:r>
              <a:rPr lang="en-US" sz="1200" dirty="0" smtClean="0"/>
              <a:t>Challenges Faced</a:t>
            </a:r>
          </a:p>
          <a:p>
            <a:pPr lvl="2"/>
            <a:r>
              <a:rPr lang="en-US" sz="1200" dirty="0" smtClean="0"/>
              <a:t>Issues Overcome</a:t>
            </a:r>
          </a:p>
          <a:p>
            <a:r>
              <a:rPr lang="en-US" sz="1200" dirty="0" smtClean="0"/>
              <a:t>Future Improvements</a:t>
            </a:r>
          </a:p>
          <a:p>
            <a:pPr lvl="1"/>
            <a:r>
              <a:rPr lang="en-US" sz="1200" dirty="0" smtClean="0"/>
              <a:t>Robot Systems</a:t>
            </a:r>
          </a:p>
          <a:p>
            <a:pPr lvl="2"/>
            <a:r>
              <a:rPr lang="en-US" sz="1200" dirty="0" smtClean="0"/>
              <a:t>Larger Vehicles</a:t>
            </a:r>
          </a:p>
          <a:p>
            <a:pPr lvl="2"/>
            <a:r>
              <a:rPr lang="en-US" sz="1200" dirty="0" smtClean="0"/>
              <a:t>Component Improvements</a:t>
            </a:r>
          </a:p>
          <a:p>
            <a:pPr lvl="2"/>
            <a:r>
              <a:rPr lang="en-US" sz="1200" dirty="0" smtClean="0"/>
              <a:t>User Specified Warehouse Layout</a:t>
            </a:r>
          </a:p>
          <a:p>
            <a:pPr lvl="1"/>
            <a:r>
              <a:rPr lang="en-US" sz="1200" dirty="0" smtClean="0"/>
              <a:t>Server</a:t>
            </a:r>
          </a:p>
          <a:p>
            <a:pPr lvl="2"/>
            <a:r>
              <a:rPr lang="en-US" sz="1200" dirty="0" smtClean="0"/>
              <a:t>Login Security for Admin</a:t>
            </a:r>
          </a:p>
          <a:p>
            <a:pPr lvl="2"/>
            <a:r>
              <a:rPr lang="en-US" sz="1200" dirty="0" smtClean="0"/>
              <a:t>Warehouse Configuration from Server</a:t>
            </a:r>
          </a:p>
          <a:p>
            <a:pPr lvl="2"/>
            <a:r>
              <a:rPr lang="en-US" sz="1200" dirty="0" smtClean="0"/>
              <a:t>Allow for Multiple Drop-Off Zones</a:t>
            </a:r>
          </a:p>
          <a:p>
            <a:r>
              <a:rPr lang="en-US" sz="1200" dirty="0" smtClean="0"/>
              <a:t>Regulations</a:t>
            </a:r>
          </a:p>
          <a:p>
            <a:pPr lvl="1"/>
            <a:r>
              <a:rPr lang="en-US" sz="1200" dirty="0" smtClean="0"/>
              <a:t>OSHA</a:t>
            </a:r>
          </a:p>
          <a:p>
            <a:pPr lvl="1"/>
            <a:r>
              <a:rPr lang="en-US" sz="1200" dirty="0" smtClean="0"/>
              <a:t>Patents</a:t>
            </a:r>
          </a:p>
          <a:p>
            <a:pPr lvl="1"/>
            <a:r>
              <a:rPr lang="en-US" sz="1200" dirty="0" smtClean="0"/>
              <a:t>Other Applicable Regulations</a:t>
            </a:r>
          </a:p>
          <a:p>
            <a:r>
              <a:rPr lang="en-US" sz="12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1014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Robot</a:t>
            </a:r>
          </a:p>
          <a:p>
            <a:pPr lvl="1"/>
            <a:r>
              <a:rPr lang="en-US" dirty="0" smtClean="0"/>
              <a:t>Receive Job from Server if Robot Idle</a:t>
            </a:r>
          </a:p>
          <a:p>
            <a:pPr lvl="2"/>
            <a:r>
              <a:rPr lang="en-US" dirty="0" smtClean="0"/>
              <a:t>Decode Job Instruction</a:t>
            </a:r>
          </a:p>
          <a:p>
            <a:pPr lvl="1"/>
            <a:r>
              <a:rPr lang="en-US" dirty="0" smtClean="0"/>
              <a:t>Navigation</a:t>
            </a:r>
          </a:p>
          <a:p>
            <a:pPr lvl="2"/>
            <a:r>
              <a:rPr lang="en-US" dirty="0" smtClean="0"/>
              <a:t>Moves along Main Aisle</a:t>
            </a:r>
          </a:p>
          <a:p>
            <a:pPr lvl="2"/>
            <a:r>
              <a:rPr lang="en-US" dirty="0" smtClean="0"/>
              <a:t>Checks Color on Ground</a:t>
            </a:r>
          </a:p>
          <a:p>
            <a:pPr lvl="2"/>
            <a:r>
              <a:rPr lang="en-US" dirty="0" smtClean="0"/>
              <a:t>Turns down Row of Correct Color</a:t>
            </a:r>
          </a:p>
          <a:p>
            <a:pPr lvl="2"/>
            <a:r>
              <a:rPr lang="en-US" dirty="0" smtClean="0"/>
              <a:t>Moves along Row to Item Location</a:t>
            </a:r>
          </a:p>
          <a:p>
            <a:pPr lvl="1"/>
            <a:r>
              <a:rPr lang="en-US" dirty="0" smtClean="0"/>
              <a:t>Take Item from Shelf</a:t>
            </a:r>
          </a:p>
          <a:p>
            <a:pPr lvl="2"/>
            <a:r>
              <a:rPr lang="en-US" dirty="0" smtClean="0"/>
              <a:t>Open Robot Arm</a:t>
            </a:r>
          </a:p>
          <a:p>
            <a:pPr lvl="2"/>
            <a:r>
              <a:rPr lang="en-US" dirty="0" smtClean="0"/>
              <a:t>Move Forward</a:t>
            </a:r>
          </a:p>
          <a:p>
            <a:pPr lvl="2"/>
            <a:r>
              <a:rPr lang="en-US" dirty="0" smtClean="0"/>
              <a:t>Close Arm</a:t>
            </a:r>
          </a:p>
          <a:p>
            <a:pPr lvl="1"/>
            <a:r>
              <a:rPr lang="en-US" dirty="0" smtClean="0"/>
              <a:t>Deliver Item</a:t>
            </a:r>
          </a:p>
          <a:p>
            <a:pPr lvl="2"/>
            <a:r>
              <a:rPr lang="en-US" dirty="0" smtClean="0"/>
              <a:t>Navigate to Drop-Off Location</a:t>
            </a:r>
          </a:p>
          <a:p>
            <a:pPr lvl="2"/>
            <a:r>
              <a:rPr lang="en-US" dirty="0" smtClean="0"/>
              <a:t>Drop Item at Destination</a:t>
            </a:r>
          </a:p>
          <a:p>
            <a:pPr lvl="2"/>
            <a:r>
              <a:rPr lang="en-US" dirty="0" smtClean="0"/>
              <a:t>Return to Idle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4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-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Quantity, Item Number, and Location</a:t>
            </a:r>
          </a:p>
          <a:p>
            <a:r>
              <a:rPr lang="en-US" dirty="0" smtClean="0"/>
              <a:t>Accepts Socket Connection from Robot.</a:t>
            </a:r>
          </a:p>
          <a:p>
            <a:r>
              <a:rPr lang="en-US" dirty="0" smtClean="0"/>
              <a:t>User Creates Job by Entering Item Number</a:t>
            </a:r>
          </a:p>
          <a:p>
            <a:pPr lvl="1"/>
            <a:r>
              <a:rPr lang="en-US" dirty="0" smtClean="0"/>
              <a:t>Search Inventory for desired Item</a:t>
            </a:r>
          </a:p>
          <a:p>
            <a:pPr lvl="1"/>
            <a:r>
              <a:rPr lang="en-US" dirty="0" smtClean="0"/>
              <a:t>Search for idle Robot</a:t>
            </a:r>
          </a:p>
          <a:p>
            <a:pPr lvl="1"/>
            <a:r>
              <a:rPr lang="en-US" dirty="0" smtClean="0"/>
              <a:t>If found, send Job to Robot</a:t>
            </a:r>
          </a:p>
          <a:p>
            <a:pPr lvl="1"/>
            <a:r>
              <a:rPr lang="en-US" dirty="0" smtClean="0"/>
              <a:t>If no Robot is idle, add Job to Work Queue</a:t>
            </a:r>
          </a:p>
          <a:p>
            <a:r>
              <a:rPr lang="en-US" dirty="0" smtClean="0"/>
              <a:t>When Robot completes task, Server gets job from Queue</a:t>
            </a:r>
          </a:p>
          <a:p>
            <a:r>
              <a:rPr lang="en-US" dirty="0" smtClean="0"/>
              <a:t>Updates Inventory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 -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your guys slides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94" y="260704"/>
            <a:ext cx="10515600" cy="857388"/>
          </a:xfrm>
        </p:spPr>
        <p:txBody>
          <a:bodyPr/>
          <a:lstStyle/>
          <a:p>
            <a:pPr algn="ctr"/>
            <a:r>
              <a:rPr lang="en-US" dirty="0" smtClean="0"/>
              <a:t>Block Diagram – Server Startup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404587" y="1090928"/>
            <a:ext cx="2163417" cy="8902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2708988" y="1730389"/>
            <a:ext cx="1918251" cy="1169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Static Classes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4336895" y="4609029"/>
            <a:ext cx="1742661" cy="7367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Create Server Socket </a:t>
            </a:r>
          </a:p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4413096" y="5669370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 for  Robot Connection </a:t>
            </a:r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9858719" y="3123395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1411171" y="3113643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Manager</a:t>
            </a:r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4413094" y="3153854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Manager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6" idx="5"/>
            <a:endCxn id="31" idx="0"/>
          </p:cNvCxnSpPr>
          <p:nvPr/>
        </p:nvCxnSpPr>
        <p:spPr>
          <a:xfrm>
            <a:off x="4346318" y="2729001"/>
            <a:ext cx="861907" cy="4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27" idx="0"/>
          </p:cNvCxnSpPr>
          <p:nvPr/>
        </p:nvCxnSpPr>
        <p:spPr>
          <a:xfrm>
            <a:off x="5208225" y="4187523"/>
            <a:ext cx="1" cy="42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28" idx="0"/>
          </p:cNvCxnSpPr>
          <p:nvPr/>
        </p:nvCxnSpPr>
        <p:spPr>
          <a:xfrm>
            <a:off x="5208226" y="5345827"/>
            <a:ext cx="1" cy="32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3"/>
            <a:endCxn id="103" idx="1"/>
          </p:cNvCxnSpPr>
          <p:nvPr/>
        </p:nvCxnSpPr>
        <p:spPr>
          <a:xfrm>
            <a:off x="7568004" y="1536041"/>
            <a:ext cx="1058270" cy="36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256294" y="4557004"/>
            <a:ext cx="1794521" cy="8682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Inventory Object Container</a:t>
            </a:r>
            <a:endParaRPr lang="en-US" dirty="0"/>
          </a:p>
        </p:txBody>
      </p:sp>
      <p:sp>
        <p:nvSpPr>
          <p:cNvPr id="49" name="Flowchart: Process 48"/>
          <p:cNvSpPr/>
          <p:nvPr/>
        </p:nvSpPr>
        <p:spPr>
          <a:xfrm>
            <a:off x="312742" y="5669519"/>
            <a:ext cx="1681624" cy="8958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Inventory Objects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6" idx="3"/>
            <a:endCxn id="30" idx="0"/>
          </p:cNvCxnSpPr>
          <p:nvPr/>
        </p:nvCxnSpPr>
        <p:spPr>
          <a:xfrm flipH="1">
            <a:off x="2206302" y="2729001"/>
            <a:ext cx="783607" cy="38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6" idx="3"/>
            <a:endCxn id="29" idx="1"/>
          </p:cNvCxnSpPr>
          <p:nvPr/>
        </p:nvCxnSpPr>
        <p:spPr>
          <a:xfrm>
            <a:off x="9055007" y="3640230"/>
            <a:ext cx="8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0" idx="2"/>
            <a:endCxn id="48" idx="0"/>
          </p:cNvCxnSpPr>
          <p:nvPr/>
        </p:nvCxnSpPr>
        <p:spPr>
          <a:xfrm flipH="1">
            <a:off x="1153555" y="4147312"/>
            <a:ext cx="1052747" cy="40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8" idx="2"/>
            <a:endCxn id="49" idx="0"/>
          </p:cNvCxnSpPr>
          <p:nvPr/>
        </p:nvCxnSpPr>
        <p:spPr>
          <a:xfrm flipH="1">
            <a:off x="1153554" y="5425216"/>
            <a:ext cx="1" cy="24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Process 73"/>
          <p:cNvSpPr/>
          <p:nvPr/>
        </p:nvSpPr>
        <p:spPr>
          <a:xfrm>
            <a:off x="2396291" y="4557004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Work Queue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25" idx="1"/>
            <a:endCxn id="26" idx="7"/>
          </p:cNvCxnSpPr>
          <p:nvPr/>
        </p:nvCxnSpPr>
        <p:spPr>
          <a:xfrm flipH="1">
            <a:off x="4346318" y="1536041"/>
            <a:ext cx="1058269" cy="36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0" idx="2"/>
            <a:endCxn id="74" idx="0"/>
          </p:cNvCxnSpPr>
          <p:nvPr/>
        </p:nvCxnSpPr>
        <p:spPr>
          <a:xfrm>
            <a:off x="2206302" y="4147312"/>
            <a:ext cx="985120" cy="40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Process 84"/>
          <p:cNvSpPr/>
          <p:nvPr/>
        </p:nvSpPr>
        <p:spPr>
          <a:xfrm>
            <a:off x="7478329" y="4474275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Thread </a:t>
            </a:r>
            <a:endParaRPr lang="en-US" dirty="0"/>
          </a:p>
        </p:txBody>
      </p:sp>
      <p:sp>
        <p:nvSpPr>
          <p:cNvPr id="86" name="Flowchart: Process 85"/>
          <p:cNvSpPr/>
          <p:nvPr/>
        </p:nvSpPr>
        <p:spPr>
          <a:xfrm>
            <a:off x="7464746" y="3123395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Connection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8345353" y="1732821"/>
            <a:ext cx="1918251" cy="1169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Connection</a:t>
            </a:r>
            <a:endParaRPr lang="en-US" dirty="0"/>
          </a:p>
        </p:txBody>
      </p:sp>
      <p:sp>
        <p:nvSpPr>
          <p:cNvPr id="108" name="Flowchart: Process 107"/>
          <p:cNvSpPr/>
          <p:nvPr/>
        </p:nvSpPr>
        <p:spPr>
          <a:xfrm>
            <a:off x="7478329" y="5722129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Client Socket and ID to Thread</a:t>
            </a:r>
            <a:endParaRPr lang="en-US" dirty="0"/>
          </a:p>
        </p:txBody>
      </p:sp>
      <p:sp>
        <p:nvSpPr>
          <p:cNvPr id="109" name="Flowchart: Process 108"/>
          <p:cNvSpPr/>
          <p:nvPr/>
        </p:nvSpPr>
        <p:spPr>
          <a:xfrm>
            <a:off x="9858719" y="4467834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Unused Client ID</a:t>
            </a:r>
            <a:endParaRPr lang="en-US" dirty="0"/>
          </a:p>
        </p:txBody>
      </p:sp>
      <p:sp>
        <p:nvSpPr>
          <p:cNvPr id="110" name="Flowchart: Process 109"/>
          <p:cNvSpPr/>
          <p:nvPr/>
        </p:nvSpPr>
        <p:spPr>
          <a:xfrm>
            <a:off x="9858718" y="5722130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Client run() Method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29" idx="2"/>
            <a:endCxn id="109" idx="0"/>
          </p:cNvCxnSpPr>
          <p:nvPr/>
        </p:nvCxnSpPr>
        <p:spPr>
          <a:xfrm>
            <a:off x="10653850" y="4157064"/>
            <a:ext cx="0" cy="31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9" idx="1"/>
            <a:endCxn id="85" idx="3"/>
          </p:cNvCxnSpPr>
          <p:nvPr/>
        </p:nvCxnSpPr>
        <p:spPr>
          <a:xfrm flipH="1">
            <a:off x="9068590" y="4984669"/>
            <a:ext cx="790129" cy="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8" idx="3"/>
            <a:endCxn id="110" idx="1"/>
          </p:cNvCxnSpPr>
          <p:nvPr/>
        </p:nvCxnSpPr>
        <p:spPr>
          <a:xfrm>
            <a:off x="9068590" y="6238964"/>
            <a:ext cx="790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3" idx="3"/>
            <a:endCxn id="86" idx="0"/>
          </p:cNvCxnSpPr>
          <p:nvPr/>
        </p:nvCxnSpPr>
        <p:spPr>
          <a:xfrm flipH="1">
            <a:off x="8259877" y="2731433"/>
            <a:ext cx="366397" cy="39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5" idx="2"/>
            <a:endCxn id="108" idx="0"/>
          </p:cNvCxnSpPr>
          <p:nvPr/>
        </p:nvCxnSpPr>
        <p:spPr>
          <a:xfrm>
            <a:off x="8273460" y="5507944"/>
            <a:ext cx="0" cy="21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7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- Server Main Loop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319221" y="1909349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Loop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319221" y="5083245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 for Idle Robot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5158408" y="5083245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Job in Queue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8866490" y="5057773"/>
            <a:ext cx="15902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Job to Output Writer in Thread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3755118" y="3643120"/>
            <a:ext cx="1206266" cy="7133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Item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204920" y="3496297"/>
            <a:ext cx="1818861" cy="1033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Action Listeners  in GUI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73332" y="5083244"/>
            <a:ext cx="1252331" cy="103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True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181414" y="5083244"/>
            <a:ext cx="1252331" cy="103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True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 flipH="1">
            <a:off x="2114351" y="2943018"/>
            <a:ext cx="1" cy="55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6" idx="1"/>
          </p:cNvCxnSpPr>
          <p:nvPr/>
        </p:nvCxnSpPr>
        <p:spPr>
          <a:xfrm>
            <a:off x="4725663" y="5600079"/>
            <a:ext cx="432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5" idx="0"/>
          </p:cNvCxnSpPr>
          <p:nvPr/>
        </p:nvCxnSpPr>
        <p:spPr>
          <a:xfrm>
            <a:off x="2114351" y="4529966"/>
            <a:ext cx="1" cy="55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1"/>
          </p:cNvCxnSpPr>
          <p:nvPr/>
        </p:nvCxnSpPr>
        <p:spPr>
          <a:xfrm>
            <a:off x="941141" y="2426183"/>
            <a:ext cx="378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1" idx="2"/>
          </p:cNvCxnSpPr>
          <p:nvPr/>
        </p:nvCxnSpPr>
        <p:spPr>
          <a:xfrm flipV="1">
            <a:off x="2909482" y="5600079"/>
            <a:ext cx="563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8" idx="1"/>
          </p:cNvCxnSpPr>
          <p:nvPr/>
        </p:nvCxnSpPr>
        <p:spPr>
          <a:xfrm flipV="1">
            <a:off x="8433745" y="5574608"/>
            <a:ext cx="432745" cy="2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2" idx="2"/>
          </p:cNvCxnSpPr>
          <p:nvPr/>
        </p:nvCxnSpPr>
        <p:spPr>
          <a:xfrm flipV="1">
            <a:off x="6748669" y="5600079"/>
            <a:ext cx="432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1"/>
          </p:cNvCxnSpPr>
          <p:nvPr/>
        </p:nvCxnSpPr>
        <p:spPr>
          <a:xfrm flipH="1">
            <a:off x="972538" y="5600080"/>
            <a:ext cx="346683" cy="1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24269" y="2426187"/>
            <a:ext cx="16874" cy="391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9" idx="1"/>
          </p:cNvCxnSpPr>
          <p:nvPr/>
        </p:nvCxnSpPr>
        <p:spPr>
          <a:xfrm flipV="1">
            <a:off x="3023781" y="3999790"/>
            <a:ext cx="731337" cy="1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32706" y="6341167"/>
            <a:ext cx="8728916" cy="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2"/>
          </p:cNvCxnSpPr>
          <p:nvPr/>
        </p:nvCxnSpPr>
        <p:spPr>
          <a:xfrm flipH="1">
            <a:off x="5953538" y="6116914"/>
            <a:ext cx="1" cy="22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2"/>
          </p:cNvCxnSpPr>
          <p:nvPr/>
        </p:nvCxnSpPr>
        <p:spPr>
          <a:xfrm flipH="1">
            <a:off x="9661620" y="6091442"/>
            <a:ext cx="1" cy="2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5450092" y="3643120"/>
            <a:ext cx="1224962" cy="702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Empty Location</a:t>
            </a:r>
            <a:endParaRPr lang="en-US" sz="1600" dirty="0"/>
          </a:p>
        </p:txBody>
      </p:sp>
      <p:sp>
        <p:nvSpPr>
          <p:cNvPr id="60" name="Flowchart: Process 59"/>
          <p:cNvSpPr/>
          <p:nvPr/>
        </p:nvSpPr>
        <p:spPr>
          <a:xfrm>
            <a:off x="3755118" y="2592170"/>
            <a:ext cx="1240104" cy="7098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Item</a:t>
            </a:r>
            <a:endParaRPr lang="en-US" dirty="0"/>
          </a:p>
        </p:txBody>
      </p:sp>
      <p:sp>
        <p:nvSpPr>
          <p:cNvPr id="61" name="Flowchart: Process 60"/>
          <p:cNvSpPr/>
          <p:nvPr/>
        </p:nvSpPr>
        <p:spPr>
          <a:xfrm>
            <a:off x="5465234" y="2594590"/>
            <a:ext cx="1224962" cy="7074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Item</a:t>
            </a:r>
            <a:endParaRPr lang="en-US" dirty="0"/>
          </a:p>
        </p:txBody>
      </p:sp>
      <p:sp>
        <p:nvSpPr>
          <p:cNvPr id="62" name="Flowchart: Process 61"/>
          <p:cNvSpPr/>
          <p:nvPr/>
        </p:nvSpPr>
        <p:spPr>
          <a:xfrm>
            <a:off x="7420996" y="3145028"/>
            <a:ext cx="1230448" cy="702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Job</a:t>
            </a:r>
            <a:endParaRPr lang="en-US" dirty="0"/>
          </a:p>
        </p:txBody>
      </p:sp>
      <p:sp>
        <p:nvSpPr>
          <p:cNvPr id="63" name="Flowchart: Process 62"/>
          <p:cNvSpPr/>
          <p:nvPr/>
        </p:nvSpPr>
        <p:spPr>
          <a:xfrm>
            <a:off x="9046396" y="3145028"/>
            <a:ext cx="1230448" cy="702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Queue</a:t>
            </a:r>
            <a:endParaRPr lang="en-US" dirty="0"/>
          </a:p>
        </p:txBody>
      </p:sp>
      <p:cxnSp>
        <p:nvCxnSpPr>
          <p:cNvPr id="65" name="Straight Arrow Connector 64"/>
          <p:cNvCxnSpPr>
            <a:endCxn id="60" idx="1"/>
          </p:cNvCxnSpPr>
          <p:nvPr/>
        </p:nvCxnSpPr>
        <p:spPr>
          <a:xfrm>
            <a:off x="3391300" y="2947088"/>
            <a:ext cx="36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3"/>
            <a:endCxn id="61" idx="1"/>
          </p:cNvCxnSpPr>
          <p:nvPr/>
        </p:nvCxnSpPr>
        <p:spPr>
          <a:xfrm>
            <a:off x="4995222" y="2947088"/>
            <a:ext cx="470012" cy="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3"/>
            <a:endCxn id="59" idx="1"/>
          </p:cNvCxnSpPr>
          <p:nvPr/>
        </p:nvCxnSpPr>
        <p:spPr>
          <a:xfrm flipV="1">
            <a:off x="4961384" y="3994389"/>
            <a:ext cx="488708" cy="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62" idx="1"/>
          </p:cNvCxnSpPr>
          <p:nvPr/>
        </p:nvCxnSpPr>
        <p:spPr>
          <a:xfrm>
            <a:off x="6690196" y="2948298"/>
            <a:ext cx="730800" cy="54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62" idx="1"/>
          </p:cNvCxnSpPr>
          <p:nvPr/>
        </p:nvCxnSpPr>
        <p:spPr>
          <a:xfrm flipV="1">
            <a:off x="6675054" y="3496297"/>
            <a:ext cx="745942" cy="49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389449" y="2943018"/>
            <a:ext cx="1852" cy="106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4" idx="3"/>
          </p:cNvCxnSpPr>
          <p:nvPr/>
        </p:nvCxnSpPr>
        <p:spPr>
          <a:xfrm flipH="1">
            <a:off x="2909482" y="2407441"/>
            <a:ext cx="6752138" cy="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0"/>
          </p:cNvCxnSpPr>
          <p:nvPr/>
        </p:nvCxnSpPr>
        <p:spPr>
          <a:xfrm flipV="1">
            <a:off x="9661620" y="2407441"/>
            <a:ext cx="1" cy="73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3"/>
            <a:endCxn id="63" idx="1"/>
          </p:cNvCxnSpPr>
          <p:nvPr/>
        </p:nvCxnSpPr>
        <p:spPr>
          <a:xfrm>
            <a:off x="8651444" y="3496297"/>
            <a:ext cx="394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9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Message Form: {</a:t>
            </a:r>
            <a:r>
              <a:rPr lang="en-US" dirty="0" err="1" smtClean="0"/>
              <a:t>abcd</a:t>
            </a:r>
            <a:r>
              <a:rPr lang="en-US" dirty="0" smtClean="0"/>
              <a:t>}</a:t>
            </a:r>
          </a:p>
          <a:p>
            <a:r>
              <a:rPr lang="en-US" dirty="0" smtClean="0"/>
              <a:t>Value in position ‘a’ holds instruction type</a:t>
            </a:r>
          </a:p>
          <a:p>
            <a:r>
              <a:rPr lang="en-US" dirty="0" smtClean="0"/>
              <a:t>Values ‘b’, ‘c’, and ‘d’ are location coordinates (default to 0 for instructions without location or other parameters)</a:t>
            </a:r>
          </a:p>
          <a:p>
            <a:r>
              <a:rPr lang="en-US" dirty="0" smtClean="0"/>
              <a:t>Error Conditions</a:t>
            </a:r>
          </a:p>
          <a:p>
            <a:pPr lvl="1"/>
            <a:r>
              <a:rPr lang="en-US" dirty="0" err="1" smtClean="0"/>
              <a:t>message.length</a:t>
            </a:r>
            <a:r>
              <a:rPr lang="en-US" dirty="0" smtClean="0"/>
              <a:t>() != 6</a:t>
            </a:r>
          </a:p>
          <a:p>
            <a:pPr lvl="1"/>
            <a:r>
              <a:rPr lang="en-US" dirty="0" err="1" smtClean="0"/>
              <a:t>message.charAt</a:t>
            </a:r>
            <a:r>
              <a:rPr lang="en-US" dirty="0" smtClean="0"/>
              <a:t>(0) != ‘{‘</a:t>
            </a:r>
          </a:p>
          <a:p>
            <a:pPr lvl="1"/>
            <a:r>
              <a:rPr lang="en-US" dirty="0" err="1" smtClean="0"/>
              <a:t>message.charAt</a:t>
            </a:r>
            <a:r>
              <a:rPr lang="en-US" dirty="0" smtClean="0"/>
              <a:t>(5) != ‘}’</a:t>
            </a:r>
          </a:p>
          <a:p>
            <a:r>
              <a:rPr lang="en-US" dirty="0" smtClean="0"/>
              <a:t>Server -&gt; Robot Instructions:</a:t>
            </a:r>
          </a:p>
          <a:p>
            <a:pPr lvl="1"/>
            <a:r>
              <a:rPr lang="en-US" dirty="0" smtClean="0"/>
              <a:t>‘a’ = 1 : get item</a:t>
            </a:r>
          </a:p>
          <a:p>
            <a:pPr lvl="1"/>
            <a:r>
              <a:rPr lang="en-US" dirty="0" smtClean="0"/>
              <a:t>‘a’ = 2 : store item</a:t>
            </a:r>
          </a:p>
          <a:p>
            <a:r>
              <a:rPr lang="en-US" dirty="0" smtClean="0"/>
              <a:t>Robot -&gt; Server Instructions:</a:t>
            </a:r>
          </a:p>
          <a:p>
            <a:pPr lvl="1"/>
            <a:r>
              <a:rPr lang="en-US" dirty="0" smtClean="0"/>
              <a:t>‘a’ = 3 : robot idle</a:t>
            </a:r>
          </a:p>
          <a:p>
            <a:pPr lvl="1"/>
            <a:r>
              <a:rPr lang="en-US" dirty="0" smtClean="0"/>
              <a:t>‘a’ = 4 : robot working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35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0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452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Robotic Warehouse Management System Autonomous Robot with Integrated Inventory Management Server</vt:lpstr>
      <vt:lpstr>Presentation Overview</vt:lpstr>
      <vt:lpstr>Abstract</vt:lpstr>
      <vt:lpstr>Abstract - Server</vt:lpstr>
      <vt:lpstr>Design Overview - Robot</vt:lpstr>
      <vt:lpstr>Block Diagram – Server Startup</vt:lpstr>
      <vt:lpstr>Block Diagram - Server Main Loop</vt:lpstr>
      <vt:lpstr>TCP Protocol</vt:lpstr>
      <vt:lpstr>Multiple Connections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Overview</dc:title>
  <dc:creator>rob kruzel</dc:creator>
  <cp:lastModifiedBy>rob kruzel</cp:lastModifiedBy>
  <cp:revision>22</cp:revision>
  <dcterms:created xsi:type="dcterms:W3CDTF">2017-12-06T05:46:30Z</dcterms:created>
  <dcterms:modified xsi:type="dcterms:W3CDTF">2017-12-06T09:47:37Z</dcterms:modified>
</cp:coreProperties>
</file>