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fc1338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fc1338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fc1338e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fc1338e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fc1338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5fc1338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2fdf5bc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2fdf5bc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3c5e817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3c5e817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3c5e817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3c5e817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3c5e817e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3c5e817e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3c5e817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3c5e817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3c5e817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3c5e817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fc1338e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fc1338e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c5e817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c5e817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fdf5bc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fdf5bc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fdf5bc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fdf5bc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Face Mask Detection using CNN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Useful Libraries</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443175" y="1590525"/>
            <a:ext cx="7500675" cy="247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Being Used</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have used the following steps for our project: </a:t>
            </a:r>
            <a:endParaRPr sz="1400"/>
          </a:p>
          <a:p>
            <a:pPr indent="0" lvl="0" marL="0" rtl="0" algn="l">
              <a:spcBef>
                <a:spcPts val="1600"/>
              </a:spcBef>
              <a:spcAft>
                <a:spcPts val="0"/>
              </a:spcAft>
              <a:buNone/>
            </a:pPr>
            <a:r>
              <a:rPr lang="en" sz="1400"/>
              <a:t>● The main task of our project is to recognize faces correctly and to do that we need to build a dataset of faces wearing face masks. </a:t>
            </a:r>
            <a:endParaRPr sz="1400"/>
          </a:p>
          <a:p>
            <a:pPr indent="0" lvl="0" marL="0" rtl="0" algn="l">
              <a:spcBef>
                <a:spcPts val="1600"/>
              </a:spcBef>
              <a:spcAft>
                <a:spcPts val="0"/>
              </a:spcAft>
              <a:buNone/>
            </a:pPr>
            <a:r>
              <a:rPr lang="en" sz="1400"/>
              <a:t>● In the dataset, we apply face detection to compute the bounding box location of the face in the image. </a:t>
            </a:r>
            <a:endParaRPr sz="1400"/>
          </a:p>
          <a:p>
            <a:pPr indent="0" lvl="0" marL="0" rtl="0" algn="l">
              <a:spcBef>
                <a:spcPts val="1600"/>
              </a:spcBef>
              <a:spcAft>
                <a:spcPts val="0"/>
              </a:spcAft>
              <a:buNone/>
            </a:pPr>
            <a:r>
              <a:rPr lang="en" sz="1400"/>
              <a:t>● Once we know where in the image the face is, we can extract the face Region of Interest (ROI): </a:t>
            </a:r>
            <a:endParaRPr sz="1400"/>
          </a:p>
          <a:p>
            <a:pPr indent="0" lvl="0" marL="0" rtl="0" algn="l">
              <a:spcBef>
                <a:spcPts val="1600"/>
              </a:spcBef>
              <a:spcAft>
                <a:spcPts val="0"/>
              </a:spcAft>
              <a:buNone/>
            </a:pPr>
            <a:r>
              <a:rPr lang="en" sz="1400"/>
              <a:t>● And from there, we apply facial landmarks, allowing us to localize the eyes, nose, mouth, etc. </a:t>
            </a:r>
            <a:endParaRPr sz="1400"/>
          </a:p>
          <a:p>
            <a:pPr indent="0" lvl="0" marL="0" rtl="0" algn="l">
              <a:spcBef>
                <a:spcPts val="1600"/>
              </a:spcBef>
              <a:spcAft>
                <a:spcPts val="1600"/>
              </a:spcAft>
              <a:buNone/>
            </a:pPr>
            <a:r>
              <a:rPr lang="en" sz="1400"/>
              <a:t>● Then we will again use facial landmarks to find if the person is wearing a mask or not.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959300" y="1885300"/>
            <a:ext cx="7490726" cy="228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latin typeface="Roboto"/>
                <a:ea typeface="Roboto"/>
                <a:cs typeface="Roboto"/>
                <a:sym typeface="Roboto"/>
              </a:rPr>
              <a:t>Our Dataset </a:t>
            </a:r>
            <a:endParaRPr sz="3500">
              <a:latin typeface="Roboto"/>
              <a:ea typeface="Roboto"/>
              <a:cs typeface="Roboto"/>
              <a:sym typeface="Roboto"/>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51169" lvl="0" marL="207857" marR="1155819" rtl="0" algn="l">
              <a:lnSpc>
                <a:spcPct val="170074"/>
              </a:lnSpc>
              <a:spcBef>
                <a:spcPts val="1945"/>
              </a:spcBef>
              <a:spcAft>
                <a:spcPts val="0"/>
              </a:spcAft>
              <a:buNone/>
            </a:pPr>
            <a:r>
              <a:rPr lang="en"/>
              <a:t>The dataset consists of 2000 images belonging to two different classes: </a:t>
            </a:r>
            <a:endParaRPr/>
          </a:p>
          <a:p>
            <a:pPr indent="300512" lvl="0" marL="156687" marR="1155819" rtl="0" algn="l">
              <a:lnSpc>
                <a:spcPct val="170074"/>
              </a:lnSpc>
              <a:spcBef>
                <a:spcPts val="1945"/>
              </a:spcBef>
              <a:spcAft>
                <a:spcPts val="0"/>
              </a:spcAft>
              <a:buNone/>
            </a:pPr>
            <a:r>
              <a:rPr lang="en"/>
              <a:t>1. with-mask : 1000 images. </a:t>
            </a:r>
            <a:endParaRPr/>
          </a:p>
          <a:p>
            <a:pPr indent="457200" lvl="0" marL="0" rtl="0" algn="l">
              <a:lnSpc>
                <a:spcPct val="100000"/>
              </a:lnSpc>
              <a:spcBef>
                <a:spcPts val="208"/>
              </a:spcBef>
              <a:spcAft>
                <a:spcPts val="0"/>
              </a:spcAft>
              <a:buNone/>
            </a:pPr>
            <a:r>
              <a:rPr lang="en"/>
              <a:t>2. without-mask : 1000 images. </a:t>
            </a:r>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t>
            </a:r>
            <a:r>
              <a:rPr lang="en"/>
              <a:t>uture </a:t>
            </a:r>
            <a:r>
              <a:rPr lang="en"/>
              <a:t>Scope</a:t>
            </a:r>
            <a:endParaRPr/>
          </a:p>
        </p:txBody>
      </p:sp>
      <p:sp>
        <p:nvSpPr>
          <p:cNvPr id="143" name="Google Shape;143;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
              <a:t>The system is easy to operate and it can be used in crowded areas.It also ensures the compliance for wearing mask and the system provides accurate assessment of the individual in public areas weather the person is wearing a mask or not.</a:t>
            </a:r>
            <a:endParaRPr/>
          </a:p>
          <a:p>
            <a:pPr indent="0" lvl="0" marL="0" rtl="0" algn="ctr">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1600"/>
              </a:spcAft>
              <a:buNone/>
            </a:pPr>
            <a:r>
              <a:rPr lang="en"/>
              <a:t>In this project we will implement a face mask detection model using CNN for detecting masks over faces in public places to curtail the community spread of Coronavirus is presented.</a:t>
            </a:r>
            <a:endParaRPr/>
          </a:p>
        </p:txBody>
      </p:sp>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None/>
            </a:pPr>
            <a:r>
              <a:rPr lang="en"/>
              <a:t>Group :- 6</a:t>
            </a:r>
            <a:endParaRPr/>
          </a:p>
          <a:p>
            <a:pPr indent="0" lvl="0" marL="0" rtl="0" algn="l">
              <a:spcBef>
                <a:spcPts val="1600"/>
              </a:spcBef>
              <a:spcAft>
                <a:spcPts val="0"/>
              </a:spcAft>
              <a:buClr>
                <a:schemeClr val="dk2"/>
              </a:buClr>
              <a:buSzPts val="1100"/>
              <a:buNone/>
            </a:pPr>
            <a:r>
              <a:t/>
            </a:r>
            <a:endParaRPr/>
          </a:p>
          <a:p>
            <a:pPr indent="0" lvl="0" marL="0" rtl="0" algn="l">
              <a:spcBef>
                <a:spcPts val="1600"/>
              </a:spcBef>
              <a:spcAft>
                <a:spcPts val="0"/>
              </a:spcAft>
              <a:buClr>
                <a:schemeClr val="dk2"/>
              </a:buClr>
              <a:buSzPts val="1100"/>
              <a:buNone/>
            </a:pPr>
            <a:r>
              <a:rPr lang="en"/>
              <a:t>IIT2019109 - Rahul Kumar</a:t>
            </a:r>
            <a:endParaRPr/>
          </a:p>
          <a:p>
            <a:pPr indent="0" lvl="0" marL="0" rtl="0" algn="l">
              <a:spcBef>
                <a:spcPts val="1600"/>
              </a:spcBef>
              <a:spcAft>
                <a:spcPts val="0"/>
              </a:spcAft>
              <a:buClr>
                <a:schemeClr val="dk2"/>
              </a:buClr>
              <a:buSzPts val="1100"/>
              <a:buNone/>
            </a:pPr>
            <a:r>
              <a:rPr lang="en"/>
              <a:t>IIT2019110 - Sumit Katiyar</a:t>
            </a:r>
            <a:endParaRPr/>
          </a:p>
          <a:p>
            <a:pPr indent="0" lvl="0" marL="0" rtl="0" algn="l">
              <a:spcBef>
                <a:spcPts val="1600"/>
              </a:spcBef>
              <a:spcAft>
                <a:spcPts val="1600"/>
              </a:spcAft>
              <a:buClr>
                <a:schemeClr val="dk2"/>
              </a:buClr>
              <a:buSzPts val="1100"/>
              <a:buNone/>
            </a:pPr>
            <a:r>
              <a:rPr lang="en"/>
              <a:t>IIT2019111 - Aditya Singh</a:t>
            </a:r>
            <a:endParaRPr/>
          </a:p>
        </p:txBody>
      </p:sp>
      <p:sp>
        <p:nvSpPr>
          <p:cNvPr id="69" name="Google Shape;6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M</a:t>
            </a:r>
            <a:r>
              <a:rPr lang="en"/>
              <a:t>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a:t>
            </a:r>
            <a:r>
              <a:rPr lang="en"/>
              <a:t>ntroduction</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the infectious coronavirus disease (COVID-19) was first reported in Wuhan, it has become a public health problem in China and even around the world. This pandemic is having devastating effects on societies and economies around the world. The increase in the number of COVID-19 tests gives more information about the epidemic spread, which may lead to the possibility of surrounding it to prevent further infections. However, wearing a face mask that prevents the transmission of droplets in the air and maintaining an appropriate physical distance between people, and reducing close contact with each other can still be beneficial in combating this pandemic. Therefore, this presentation focuses on implementing a Face Mask detection system using CNN.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Face detection has been a trending topic of computer vision for past few years.</a:t>
            </a:r>
            <a:endParaRPr/>
          </a:p>
          <a:p>
            <a:pPr indent="0" lvl="0" marL="0" rtl="0" algn="l">
              <a:spcBef>
                <a:spcPts val="1600"/>
              </a:spcBef>
              <a:spcAft>
                <a:spcPts val="0"/>
              </a:spcAft>
              <a:buNone/>
            </a:pPr>
            <a:r>
              <a:rPr lang="en"/>
              <a:t>- It is being used in cameras that make sure faces are focused before a picture is taken, at social media sites where people are tagged automatically.</a:t>
            </a:r>
            <a:endParaRPr/>
          </a:p>
          <a:p>
            <a:pPr indent="0" lvl="0" marL="0" rtl="0" algn="l">
              <a:spcBef>
                <a:spcPts val="1600"/>
              </a:spcBef>
              <a:spcAft>
                <a:spcPts val="0"/>
              </a:spcAft>
              <a:buNone/>
            </a:pPr>
            <a:r>
              <a:rPr lang="en"/>
              <a:t>- ATMs with facial recognition and detection software have been introduced. - Emotion analysis is gaining relevance for research.</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CNN?</a:t>
            </a:r>
            <a:endParaRPr/>
          </a:p>
        </p:txBody>
      </p:sp>
      <p:sp>
        <p:nvSpPr>
          <p:cNvPr id="87" name="Google Shape;87;p17"/>
          <p:cNvSpPr txBox="1"/>
          <p:nvPr>
            <p:ph idx="1" type="body"/>
          </p:nvPr>
        </p:nvSpPr>
        <p:spPr>
          <a:xfrm>
            <a:off x="331450" y="15301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A </a:t>
            </a:r>
            <a:r>
              <a:rPr lang="en"/>
              <a:t>convolutional neural network (CNN, or ConvNet) is a class of Artificial Neural Network (ANN), most commonly applied to analyze visual imagery.They are also known as Shift Invariant or Space Invariant Artificial Neural Networks (SIANN), based on the shared-weight architecture of the convolution kernels or filters that slide along input features and provide translation equivariant responses known as feature maps.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20150" y="3532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100">
                <a:highlight>
                  <a:schemeClr val="lt1"/>
                </a:highlight>
                <a:latin typeface="Arial"/>
                <a:ea typeface="Arial"/>
                <a:cs typeface="Arial"/>
                <a:sym typeface="Arial"/>
              </a:rPr>
              <a:t>Haar-Cascade Selection</a:t>
            </a:r>
            <a:endParaRPr sz="3800">
              <a:highlight>
                <a:schemeClr val="lt1"/>
              </a:highlight>
            </a:endParaRPr>
          </a:p>
        </p:txBody>
      </p:sp>
      <p:sp>
        <p:nvSpPr>
          <p:cNvPr id="93" name="Google Shape;93;p18"/>
          <p:cNvSpPr txBox="1"/>
          <p:nvPr>
            <p:ph idx="1" type="body"/>
          </p:nvPr>
        </p:nvSpPr>
        <p:spPr>
          <a:xfrm>
            <a:off x="694050" y="14285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chemeClr val="lt1"/>
                </a:highlight>
                <a:latin typeface="Times New Roman"/>
                <a:ea typeface="Times New Roman"/>
                <a:cs typeface="Times New Roman"/>
                <a:sym typeface="Times New Roman"/>
              </a:rPr>
              <a:t>A Haar-like feature consists of dark regions and light regions. It produces a single value by taking the difference of the sum of the intensities of the dark regions and the sum of the intensities of light regions. It is done to extract useful elements necessary for identifying an object.</a:t>
            </a:r>
            <a:endParaRPr>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 </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To study face detection and recognition techniques.</a:t>
            </a:r>
            <a:endParaRPr/>
          </a:p>
          <a:p>
            <a:pPr indent="0" lvl="0" marL="0" rtl="0" algn="l">
              <a:spcBef>
                <a:spcPts val="1600"/>
              </a:spcBef>
              <a:spcAft>
                <a:spcPts val="0"/>
              </a:spcAft>
              <a:buNone/>
            </a:pPr>
            <a:r>
              <a:rPr lang="en"/>
              <a:t>To design a system that can detect and recognize faces in real time</a:t>
            </a:r>
            <a:endParaRPr/>
          </a:p>
          <a:p>
            <a:pPr indent="0" lvl="0" marL="0" rtl="0" algn="l">
              <a:spcBef>
                <a:spcPts val="1600"/>
              </a:spcBef>
              <a:spcAft>
                <a:spcPts val="0"/>
              </a:spcAft>
              <a:buNone/>
            </a:pPr>
            <a:r>
              <a:rPr lang="en"/>
              <a:t>Simulate the algorithms and obtain results using OpenCV with Python.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1944" lvl="0" marL="3218" marR="224811" rtl="0" algn="ctr">
              <a:lnSpc>
                <a:spcPct val="138640"/>
              </a:lnSpc>
              <a:spcBef>
                <a:spcPts val="0"/>
              </a:spcBef>
              <a:spcAft>
                <a:spcPts val="0"/>
              </a:spcAft>
              <a:buNone/>
            </a:pPr>
            <a:r>
              <a:rPr b="1" lang="en">
                <a:latin typeface="Times New Roman"/>
                <a:ea typeface="Times New Roman"/>
                <a:cs typeface="Times New Roman"/>
                <a:sym typeface="Times New Roman"/>
              </a:rPr>
              <a:t>Software Requirements</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2169"/>
              </a:spcBef>
              <a:spcAft>
                <a:spcPts val="0"/>
              </a:spcAft>
              <a:buSzPts val="1400"/>
              <a:buChar char="●"/>
            </a:pPr>
            <a:r>
              <a:rPr lang="en" sz="1400"/>
              <a:t>Operating System - Linux, Windows 7,8.1,10 .</a:t>
            </a:r>
            <a:endParaRPr sz="1400"/>
          </a:p>
          <a:p>
            <a:pPr indent="-317500" lvl="0" marL="457200" rtl="0" algn="l">
              <a:lnSpc>
                <a:spcPct val="100000"/>
              </a:lnSpc>
              <a:spcBef>
                <a:spcPts val="0"/>
              </a:spcBef>
              <a:spcAft>
                <a:spcPts val="0"/>
              </a:spcAft>
              <a:buSzPts val="1400"/>
              <a:buChar char="●"/>
            </a:pPr>
            <a:r>
              <a:rPr lang="en" sz="1400"/>
              <a:t>Programming Language - Python. </a:t>
            </a:r>
            <a:endParaRPr sz="1400"/>
          </a:p>
          <a:p>
            <a:pPr indent="-317500" lvl="0" marL="457200" marR="570052" rtl="0" algn="l">
              <a:lnSpc>
                <a:spcPct val="170074"/>
              </a:lnSpc>
              <a:spcBef>
                <a:spcPts val="0"/>
              </a:spcBef>
              <a:spcAft>
                <a:spcPts val="0"/>
              </a:spcAft>
              <a:buSzPts val="1400"/>
              <a:buChar char="●"/>
            </a:pPr>
            <a:r>
              <a:rPr lang="en" sz="1400"/>
              <a:t>Libraries used - Tensorflow, Keras,Imutils,Numpy,OpenCV,Matplotlib,Scipy .</a:t>
            </a:r>
            <a:endParaRPr sz="1400"/>
          </a:p>
          <a:p>
            <a:pPr indent="-317500" lvl="0" marL="457200" marR="570052" rtl="0" algn="l">
              <a:lnSpc>
                <a:spcPct val="170074"/>
              </a:lnSpc>
              <a:spcBef>
                <a:spcPts val="0"/>
              </a:spcBef>
              <a:spcAft>
                <a:spcPts val="0"/>
              </a:spcAft>
              <a:buSzPts val="1400"/>
              <a:buChar char="●"/>
            </a:pPr>
            <a:r>
              <a:rPr lang="en" sz="1400"/>
              <a:t>Database - Google DATASET .</a:t>
            </a:r>
            <a:endParaRPr sz="1400"/>
          </a:p>
          <a:p>
            <a:pPr indent="-317500" lvl="0" marL="457200" marR="538321" rtl="0" algn="l">
              <a:lnSpc>
                <a:spcPct val="298795"/>
              </a:lnSpc>
              <a:spcBef>
                <a:spcPts val="0"/>
              </a:spcBef>
              <a:spcAft>
                <a:spcPts val="0"/>
              </a:spcAft>
              <a:buSzPts val="1400"/>
              <a:buChar char="●"/>
            </a:pPr>
            <a:r>
              <a:rPr lang="en" sz="1400"/>
              <a:t>Other Technologies used - MobileNetV2, Caffe-based Face Detection, Scikit.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Hardware Requirements</a:t>
            </a:r>
            <a:endParaRPr>
              <a:latin typeface="Roboto"/>
              <a:ea typeface="Roboto"/>
              <a:cs typeface="Roboto"/>
              <a:sym typeface="Roboto"/>
            </a:endParaRPr>
          </a:p>
        </p:txBody>
      </p:sp>
      <p:sp>
        <p:nvSpPr>
          <p:cNvPr id="111" name="Google Shape;11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916"/>
              </a:spcBef>
              <a:spcAft>
                <a:spcPts val="0"/>
              </a:spcAft>
              <a:buSzPts val="1900"/>
              <a:buChar char="●"/>
            </a:pPr>
            <a:r>
              <a:rPr lang="en" sz="1900"/>
              <a:t>Processor - Dual Core i3  </a:t>
            </a:r>
            <a:endParaRPr sz="1900"/>
          </a:p>
          <a:p>
            <a:pPr indent="-349250" lvl="0" marL="457200" rtl="0" algn="l">
              <a:lnSpc>
                <a:spcPct val="100000"/>
              </a:lnSpc>
              <a:spcBef>
                <a:spcPts val="0"/>
              </a:spcBef>
              <a:spcAft>
                <a:spcPts val="0"/>
              </a:spcAft>
              <a:buSzPts val="1900"/>
              <a:buChar char="●"/>
            </a:pPr>
            <a:r>
              <a:rPr lang="en" sz="1900"/>
              <a:t>Hard Disk - 80 GB </a:t>
            </a:r>
            <a:endParaRPr sz="1900"/>
          </a:p>
          <a:p>
            <a:pPr indent="-349250" lvl="0" marL="457200" rtl="0" algn="l">
              <a:lnSpc>
                <a:spcPct val="100000"/>
              </a:lnSpc>
              <a:spcBef>
                <a:spcPts val="0"/>
              </a:spcBef>
              <a:spcAft>
                <a:spcPts val="0"/>
              </a:spcAft>
              <a:buSzPts val="1900"/>
              <a:buChar char="●"/>
            </a:pPr>
            <a:r>
              <a:rPr lang="en" sz="1900"/>
              <a:t>Ram - 2 GB </a:t>
            </a:r>
            <a:endParaRPr sz="1900"/>
          </a:p>
          <a:p>
            <a:pPr indent="-349250" lvl="0" marL="457200" rtl="0" algn="l">
              <a:lnSpc>
                <a:spcPct val="100000"/>
              </a:lnSpc>
              <a:spcBef>
                <a:spcPts val="0"/>
              </a:spcBef>
              <a:spcAft>
                <a:spcPts val="0"/>
              </a:spcAft>
              <a:buSzPts val="1900"/>
              <a:buChar char="●"/>
            </a:pPr>
            <a:r>
              <a:rPr lang="en" sz="1900"/>
              <a:t>Web-cam</a:t>
            </a:r>
            <a:endParaRPr sz="1900"/>
          </a:p>
          <a:p>
            <a:pPr indent="0" lvl="0" marL="0" rtl="0" algn="l">
              <a:spcBef>
                <a:spcPts val="0"/>
              </a:spcBef>
              <a:spcAft>
                <a:spcPts val="16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