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Lato"/>
      <p:regular r:id="rId30"/>
      <p:bold r:id="rId31"/>
      <p:italic r:id="rId32"/>
      <p:boldItalic r:id="rId33"/>
    </p:embeddedFont>
    <p:embeddedFont>
      <p:font typeface="Old Standard TT"/>
      <p:regular r:id="rId34"/>
      <p:bold r:id="rId35"/>
      <p: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OldStandardTT-bold.fntdata"/><Relationship Id="rId12" Type="http://schemas.openxmlformats.org/officeDocument/2006/relationships/slide" Target="slides/slide7.xml"/><Relationship Id="rId34" Type="http://schemas.openxmlformats.org/officeDocument/2006/relationships/font" Target="fonts/OldStandardTT-regular.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ldStandardT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4c5b568df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104c5b568df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4c5b568d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104c5b568df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4c5b568d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104c5b568df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4c5b568df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104c5b568df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4c5b568df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104c5b568df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4c5b568df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104c5b568df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4c5b568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104c5b568d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cxnSp>
        <p:nvCxnSpPr>
          <p:cNvPr id="19" name="Google Shape;19;p4"/>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20" name="Google Shape;20;p4"/>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 name="Shape 22"/>
        <p:cNvGrpSpPr/>
        <p:nvPr/>
      </p:nvGrpSpPr>
      <p:grpSpPr>
        <a:xfrm>
          <a:off x="0" y="0"/>
          <a:ext cx="0" cy="0"/>
          <a:chOff x="0" y="0"/>
          <a:chExt cx="0" cy="0"/>
        </a:xfrm>
      </p:grpSpPr>
      <p:sp>
        <p:nvSpPr>
          <p:cNvPr id="23" name="Google Shape;23;p5"/>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 name="Google Shape;24;p5"/>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25" name="Google Shape;25;p5"/>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26" name="Google Shape;26;p5"/>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7" name="Google Shape;27;p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28" name="Google Shape;2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6"/>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6"/>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7" name="Google Shape;37;p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 name="Google Shape;4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4" name="Google Shape;44;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hyperlink" Target="https://arxiv.org/pdf/1602.04938.pdf" TargetMode="External"/><Relationship Id="rId4" Type="http://schemas.openxmlformats.org/officeDocument/2006/relationships/hyperlink" Target="https://christophm.github.io/interpretable-ml-book/" TargetMode="External"/><Relationship Id="rId5" Type="http://schemas.openxmlformats.org/officeDocument/2006/relationships/hyperlink" Target="https://www.kaggle.com/paultimothymooney/predicting-idc-in-breast-cancer-histology-images/data" TargetMode="External"/><Relationship Id="rId6" Type="http://schemas.openxmlformats.org/officeDocument/2006/relationships/hyperlink" Target="https://www.itu.int/en/journal/001/Documents/itu2017-5.pdf" TargetMode="External"/><Relationship Id="rId7" Type="http://schemas.openxmlformats.org/officeDocument/2006/relationships/hyperlink" Target="https://www.researchgate.net/publication/342358253_Explainable_Deep_Learning_Models_in_Medical_Image_Analysis" TargetMode="External"/><Relationship Id="rId8" Type="http://schemas.openxmlformats.org/officeDocument/2006/relationships/hyperlink" Target="https://dash.harvard.edu/handle/1/3736516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ieeexplore.ieee.org/document/8923961" TargetMode="External"/><Relationship Id="rId4" Type="http://schemas.openxmlformats.org/officeDocument/2006/relationships/hyperlink" Target="https://arxiv.org/pdf/2005.13799.pdf" TargetMode="External"/><Relationship Id="rId5" Type="http://schemas.openxmlformats.org/officeDocument/2006/relationships/hyperlink" Target="https://www.mdpi.com/1099-4300/23/1/18/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57100" y="108425"/>
            <a:ext cx="8118600" cy="152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Explainable Machine Learning for Image processing</a:t>
            </a:r>
            <a:endParaRPr/>
          </a:p>
        </p:txBody>
      </p:sp>
      <p:sp>
        <p:nvSpPr>
          <p:cNvPr id="60" name="Google Shape;60;p13"/>
          <p:cNvSpPr txBox="1"/>
          <p:nvPr/>
        </p:nvSpPr>
        <p:spPr>
          <a:xfrm>
            <a:off x="512700" y="2623900"/>
            <a:ext cx="56871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chemeClr val="lt1"/>
                </a:solidFill>
                <a:latin typeface="Old Standard TT"/>
                <a:ea typeface="Old Standard TT"/>
                <a:cs typeface="Old Standard TT"/>
                <a:sym typeface="Old Standard TT"/>
              </a:rPr>
              <a:t>Domain :</a:t>
            </a:r>
            <a:r>
              <a:rPr lang="en" sz="2600">
                <a:solidFill>
                  <a:schemeClr val="lt1"/>
                </a:solidFill>
                <a:latin typeface="Old Standard TT"/>
                <a:ea typeface="Old Standard TT"/>
                <a:cs typeface="Old Standard TT"/>
                <a:sym typeface="Old Standard TT"/>
              </a:rPr>
              <a:t> Medical Image Processing</a:t>
            </a:r>
            <a:endParaRPr b="0" i="0" sz="2600" u="none" cap="none" strike="noStrike">
              <a:solidFill>
                <a:schemeClr val="lt1"/>
              </a:solidFill>
              <a:latin typeface="Old Standard TT"/>
              <a:ea typeface="Old Standard TT"/>
              <a:cs typeface="Old Standard TT"/>
              <a:sym typeface="Old Standard TT"/>
            </a:endParaRPr>
          </a:p>
        </p:txBody>
      </p:sp>
      <p:sp>
        <p:nvSpPr>
          <p:cNvPr id="61" name="Google Shape;61;p13"/>
          <p:cNvSpPr txBox="1"/>
          <p:nvPr/>
        </p:nvSpPr>
        <p:spPr>
          <a:xfrm>
            <a:off x="2684000" y="3694350"/>
            <a:ext cx="26025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300"/>
              </a:spcAft>
              <a:buClr>
                <a:srgbClr val="000000"/>
              </a:buClr>
              <a:buSzPts val="1700"/>
              <a:buFont typeface="Arial"/>
              <a:buNone/>
            </a:pPr>
            <a:r>
              <a:rPr b="1" i="0" lang="en" sz="1700" u="sng" cap="none" strike="noStrike">
                <a:solidFill>
                  <a:schemeClr val="lt1"/>
                </a:solidFill>
                <a:latin typeface="Times New Roman"/>
                <a:ea typeface="Times New Roman"/>
                <a:cs typeface="Times New Roman"/>
                <a:sym typeface="Times New Roman"/>
              </a:rPr>
              <a:t>Group no. : 12</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512700" y="676000"/>
            <a:ext cx="8118600" cy="840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sz="3600">
                <a:solidFill>
                  <a:schemeClr val="dk1"/>
                </a:solidFill>
              </a:rPr>
              <a:t>Proposed Methodology</a:t>
            </a:r>
            <a:endParaRPr sz="3600">
              <a:solidFill>
                <a:schemeClr val="dk1"/>
              </a:solidFill>
            </a:endParaRPr>
          </a:p>
        </p:txBody>
      </p:sp>
      <p:sp>
        <p:nvSpPr>
          <p:cNvPr id="116" name="Google Shape;116;p22"/>
          <p:cNvSpPr txBox="1"/>
          <p:nvPr/>
        </p:nvSpPr>
        <p:spPr>
          <a:xfrm>
            <a:off x="512700" y="1732275"/>
            <a:ext cx="7798500" cy="2955300"/>
          </a:xfrm>
          <a:prstGeom prst="rect">
            <a:avLst/>
          </a:prstGeom>
          <a:noFill/>
          <a:ln>
            <a:noFill/>
          </a:ln>
        </p:spPr>
        <p:txBody>
          <a:bodyPr anchorCtr="0" anchor="t" bIns="91425" lIns="91425" spcFirstLastPara="1" rIns="91425" wrap="square" tIns="91425">
            <a:spAutoFit/>
          </a:bodyPr>
          <a:lstStyle/>
          <a:p>
            <a:pPr indent="-342900" lvl="0" marL="457200" rtl="0" algn="l">
              <a:lnSpc>
                <a:spcPct val="91064"/>
              </a:lnSpc>
              <a:spcBef>
                <a:spcPts val="0"/>
              </a:spcBef>
              <a:spcAft>
                <a:spcPts val="0"/>
              </a:spcAft>
              <a:buClr>
                <a:schemeClr val="dk1"/>
              </a:buClr>
              <a:buSzPts val="1800"/>
              <a:buFont typeface="Times New Roman"/>
              <a:buChar char="●"/>
            </a:pPr>
            <a:r>
              <a:rPr lang="en" sz="1600">
                <a:solidFill>
                  <a:schemeClr val="dk1"/>
                </a:solidFill>
              </a:rPr>
              <a:t>To detect and classify the type of breast tumor of each patient, doctors usually refer to image and make the report about the image analysis of the patient. The method we have proposed will help the doctor in diagnosing breast tumor patients. And with the existence of proposed system, doctor can train the system with some known data and then use this system to generate the image report of the patient after testing the data.</a:t>
            </a:r>
            <a:endParaRPr sz="1600">
              <a:solidFill>
                <a:schemeClr val="dk1"/>
              </a:solidFill>
            </a:endParaRPr>
          </a:p>
          <a:p>
            <a:pPr indent="0" lvl="0" marL="457200" rtl="0" algn="l">
              <a:lnSpc>
                <a:spcPct val="91064"/>
              </a:lnSpc>
              <a:spcBef>
                <a:spcPts val="0"/>
              </a:spcBef>
              <a:spcAft>
                <a:spcPts val="0"/>
              </a:spcAft>
              <a:buNone/>
            </a:pPr>
            <a:r>
              <a:t/>
            </a:r>
            <a:endParaRPr sz="1600">
              <a:solidFill>
                <a:schemeClr val="dk1"/>
              </a:solidFill>
            </a:endParaRPr>
          </a:p>
          <a:p>
            <a:pPr indent="-342900" lvl="0" marL="457200" rtl="0" algn="l">
              <a:lnSpc>
                <a:spcPct val="91064"/>
              </a:lnSpc>
              <a:spcBef>
                <a:spcPts val="0"/>
              </a:spcBef>
              <a:spcAft>
                <a:spcPts val="0"/>
              </a:spcAft>
              <a:buClr>
                <a:schemeClr val="dk1"/>
              </a:buClr>
              <a:buSzPts val="1800"/>
              <a:buFont typeface="Times New Roman"/>
              <a:buChar char="●"/>
            </a:pPr>
            <a:r>
              <a:rPr lang="en" sz="1600">
                <a:solidFill>
                  <a:schemeClr val="dk1"/>
                </a:solidFill>
              </a:rPr>
              <a:t>The quality of images obtained from medical devices can influence the result of processing (analysis) when solving diagnostic medical problems. In most cases, obtained images (or an image sets) have noticeable noise caused by technological features of devices operation.</a:t>
            </a:r>
            <a:endParaRPr sz="1800">
              <a:solidFill>
                <a:srgbClr val="292929"/>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sp>
        <p:nvSpPr>
          <p:cNvPr id="121" name="Google Shape;121;p23"/>
          <p:cNvSpPr txBox="1"/>
          <p:nvPr/>
        </p:nvSpPr>
        <p:spPr>
          <a:xfrm>
            <a:off x="842725" y="527050"/>
            <a:ext cx="70389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lt1"/>
                </a:solidFill>
              </a:rPr>
              <a:t>Language &amp; libraries used for implementation</a:t>
            </a:r>
            <a:endParaRPr sz="2400">
              <a:solidFill>
                <a:schemeClr val="lt1"/>
              </a:solidFill>
            </a:endParaRPr>
          </a:p>
        </p:txBody>
      </p:sp>
      <p:sp>
        <p:nvSpPr>
          <p:cNvPr id="122" name="Google Shape;122;p23"/>
          <p:cNvSpPr txBox="1"/>
          <p:nvPr/>
        </p:nvSpPr>
        <p:spPr>
          <a:xfrm>
            <a:off x="842725" y="1567550"/>
            <a:ext cx="7038900" cy="2911200"/>
          </a:xfrm>
          <a:prstGeom prst="rect">
            <a:avLst/>
          </a:prstGeom>
          <a:noFill/>
          <a:ln>
            <a:noFill/>
          </a:ln>
        </p:spPr>
        <p:txBody>
          <a:bodyPr anchorCtr="0" anchor="t" bIns="91425" lIns="91425" spcFirstLastPara="1" rIns="91425" wrap="square" tIns="91425">
            <a:normAutofit lnSpcReduction="20000"/>
          </a:bodyPr>
          <a:lstStyle/>
          <a:p>
            <a:pPr indent="-336550" lvl="0" marL="457200" rtl="0" algn="l">
              <a:lnSpc>
                <a:spcPct val="115000"/>
              </a:lnSpc>
              <a:spcBef>
                <a:spcPts val="0"/>
              </a:spcBef>
              <a:spcAft>
                <a:spcPts val="0"/>
              </a:spcAft>
              <a:buClr>
                <a:srgbClr val="FFFFFF"/>
              </a:buClr>
              <a:buSzPts val="1700"/>
              <a:buChar char="●"/>
            </a:pPr>
            <a:r>
              <a:rPr lang="en" sz="1700">
                <a:solidFill>
                  <a:srgbClr val="FFFFFF"/>
                </a:solidFill>
              </a:rPr>
              <a:t>Language used : </a:t>
            </a:r>
            <a:endParaRPr sz="1700">
              <a:solidFill>
                <a:srgbClr val="FFFFFF"/>
              </a:solidFill>
            </a:endParaRPr>
          </a:p>
          <a:p>
            <a:pPr indent="-336550" lvl="1" marL="914400" rtl="0" algn="l">
              <a:lnSpc>
                <a:spcPct val="115000"/>
              </a:lnSpc>
              <a:spcBef>
                <a:spcPts val="0"/>
              </a:spcBef>
              <a:spcAft>
                <a:spcPts val="0"/>
              </a:spcAft>
              <a:buClr>
                <a:srgbClr val="FFFFFF"/>
              </a:buClr>
              <a:buSzPts val="1700"/>
              <a:buChar char="○"/>
            </a:pPr>
            <a:r>
              <a:rPr lang="en" sz="1700">
                <a:solidFill>
                  <a:srgbClr val="FFFFFF"/>
                </a:solidFill>
              </a:rPr>
              <a:t>PYTHON 3</a:t>
            </a:r>
            <a:endParaRPr sz="1700">
              <a:solidFill>
                <a:srgbClr val="FFFFFF"/>
              </a:solidFill>
            </a:endParaRPr>
          </a:p>
          <a:p>
            <a:pPr indent="0" lvl="0" marL="914400" rtl="0" algn="l">
              <a:lnSpc>
                <a:spcPct val="115000"/>
              </a:lnSpc>
              <a:spcBef>
                <a:spcPts val="1200"/>
              </a:spcBef>
              <a:spcAft>
                <a:spcPts val="0"/>
              </a:spcAft>
              <a:buNone/>
            </a:pPr>
            <a:r>
              <a:t/>
            </a:r>
            <a:endParaRPr sz="1700">
              <a:solidFill>
                <a:srgbClr val="FFFFFF"/>
              </a:solidFill>
            </a:endParaRPr>
          </a:p>
          <a:p>
            <a:pPr indent="-336550" lvl="0" marL="457200" rtl="0" algn="l">
              <a:lnSpc>
                <a:spcPct val="115000"/>
              </a:lnSpc>
              <a:spcBef>
                <a:spcPts val="1200"/>
              </a:spcBef>
              <a:spcAft>
                <a:spcPts val="0"/>
              </a:spcAft>
              <a:buClr>
                <a:srgbClr val="FFFFFF"/>
              </a:buClr>
              <a:buSzPts val="1700"/>
              <a:buChar char="●"/>
            </a:pPr>
            <a:r>
              <a:rPr lang="en" sz="1700">
                <a:solidFill>
                  <a:srgbClr val="FFFFFF"/>
                </a:solidFill>
              </a:rPr>
              <a:t>Libraries used :</a:t>
            </a:r>
            <a:endParaRPr sz="1700">
              <a:solidFill>
                <a:srgbClr val="FFFFFF"/>
              </a:solidFill>
            </a:endParaRPr>
          </a:p>
          <a:p>
            <a:pPr indent="-336550" lvl="1" marL="914400" rtl="0" algn="l">
              <a:lnSpc>
                <a:spcPct val="115000"/>
              </a:lnSpc>
              <a:spcBef>
                <a:spcPts val="0"/>
              </a:spcBef>
              <a:spcAft>
                <a:spcPts val="0"/>
              </a:spcAft>
              <a:buClr>
                <a:srgbClr val="FFFFFF"/>
              </a:buClr>
              <a:buSzPts val="1700"/>
              <a:buChar char="○"/>
            </a:pPr>
            <a:r>
              <a:rPr lang="en" sz="1700">
                <a:solidFill>
                  <a:srgbClr val="FFFFFF"/>
                </a:solidFill>
              </a:rPr>
              <a:t>Numpy</a:t>
            </a:r>
            <a:endParaRPr sz="1700">
              <a:solidFill>
                <a:srgbClr val="FFFFFF"/>
              </a:solidFill>
            </a:endParaRPr>
          </a:p>
          <a:p>
            <a:pPr indent="-336550" lvl="1" marL="914400" rtl="0" algn="l">
              <a:lnSpc>
                <a:spcPct val="115000"/>
              </a:lnSpc>
              <a:spcBef>
                <a:spcPts val="0"/>
              </a:spcBef>
              <a:spcAft>
                <a:spcPts val="0"/>
              </a:spcAft>
              <a:buClr>
                <a:srgbClr val="FFFFFF"/>
              </a:buClr>
              <a:buSzPts val="1700"/>
              <a:buChar char="○"/>
            </a:pPr>
            <a:r>
              <a:rPr lang="en" sz="1700">
                <a:solidFill>
                  <a:srgbClr val="FFFFFF"/>
                </a:solidFill>
              </a:rPr>
              <a:t>Panda</a:t>
            </a:r>
            <a:endParaRPr sz="1700">
              <a:solidFill>
                <a:srgbClr val="FFFFFF"/>
              </a:solidFill>
            </a:endParaRPr>
          </a:p>
          <a:p>
            <a:pPr indent="-336550" lvl="1" marL="914400" rtl="0" algn="l">
              <a:lnSpc>
                <a:spcPct val="115000"/>
              </a:lnSpc>
              <a:spcBef>
                <a:spcPts val="0"/>
              </a:spcBef>
              <a:spcAft>
                <a:spcPts val="0"/>
              </a:spcAft>
              <a:buClr>
                <a:srgbClr val="FFFFFF"/>
              </a:buClr>
              <a:buSzPts val="1700"/>
              <a:buChar char="○"/>
            </a:pPr>
            <a:r>
              <a:rPr lang="en" sz="1700">
                <a:solidFill>
                  <a:srgbClr val="FFFFFF"/>
                </a:solidFill>
              </a:rPr>
              <a:t>Sklearn</a:t>
            </a:r>
            <a:endParaRPr sz="1700">
              <a:solidFill>
                <a:srgbClr val="FFFFFF"/>
              </a:solidFill>
            </a:endParaRPr>
          </a:p>
          <a:p>
            <a:pPr indent="-336550" lvl="1" marL="914400" rtl="0" algn="l">
              <a:lnSpc>
                <a:spcPct val="115000"/>
              </a:lnSpc>
              <a:spcBef>
                <a:spcPts val="0"/>
              </a:spcBef>
              <a:spcAft>
                <a:spcPts val="0"/>
              </a:spcAft>
              <a:buClr>
                <a:srgbClr val="FFFFFF"/>
              </a:buClr>
              <a:buSzPts val="1700"/>
              <a:buChar char="○"/>
            </a:pPr>
            <a:r>
              <a:rPr lang="en" sz="1700">
                <a:solidFill>
                  <a:srgbClr val="FFFFFF"/>
                </a:solidFill>
              </a:rPr>
              <a:t>Keras</a:t>
            </a:r>
            <a:endParaRPr sz="1700">
              <a:solidFill>
                <a:srgbClr val="FFFFFF"/>
              </a:solidFill>
            </a:endParaRPr>
          </a:p>
          <a:p>
            <a:pPr indent="-336550" lvl="1" marL="914400" rtl="0" algn="l">
              <a:lnSpc>
                <a:spcPct val="115000"/>
              </a:lnSpc>
              <a:spcBef>
                <a:spcPts val="0"/>
              </a:spcBef>
              <a:spcAft>
                <a:spcPts val="0"/>
              </a:spcAft>
              <a:buClr>
                <a:srgbClr val="FFFFFF"/>
              </a:buClr>
              <a:buSzPts val="1700"/>
              <a:buChar char="○"/>
            </a:pPr>
            <a:r>
              <a:rPr lang="en" sz="1700">
                <a:solidFill>
                  <a:srgbClr val="FFFFFF"/>
                </a:solidFill>
              </a:rPr>
              <a:t>matplotlib</a:t>
            </a:r>
            <a:endParaRPr sz="1300">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6" name="Shape 126"/>
        <p:cNvGrpSpPr/>
        <p:nvPr/>
      </p:nvGrpSpPr>
      <p:grpSpPr>
        <a:xfrm>
          <a:off x="0" y="0"/>
          <a:ext cx="0" cy="0"/>
          <a:chOff x="0" y="0"/>
          <a:chExt cx="0" cy="0"/>
        </a:xfrm>
      </p:grpSpPr>
      <p:sp>
        <p:nvSpPr>
          <p:cNvPr id="127" name="Google Shape;127;p24"/>
          <p:cNvSpPr txBox="1"/>
          <p:nvPr/>
        </p:nvSpPr>
        <p:spPr>
          <a:xfrm>
            <a:off x="387900" y="458025"/>
            <a:ext cx="8368200" cy="68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oboto"/>
                <a:ea typeface="Roboto"/>
                <a:cs typeface="Roboto"/>
                <a:sym typeface="Roboto"/>
              </a:rPr>
              <a:t>Activity Schedule</a:t>
            </a:r>
            <a:endParaRPr b="1" sz="2400">
              <a:solidFill>
                <a:srgbClr val="FFFFFF"/>
              </a:solidFill>
              <a:latin typeface="Roboto"/>
              <a:ea typeface="Roboto"/>
              <a:cs typeface="Roboto"/>
              <a:sym typeface="Roboto"/>
            </a:endParaRPr>
          </a:p>
        </p:txBody>
      </p:sp>
      <p:sp>
        <p:nvSpPr>
          <p:cNvPr id="128" name="Google Shape;128;p24"/>
          <p:cNvSpPr/>
          <p:nvPr/>
        </p:nvSpPr>
        <p:spPr>
          <a:xfrm>
            <a:off x="1213450" y="1636150"/>
            <a:ext cx="1714500" cy="686100"/>
          </a:xfrm>
          <a:prstGeom prst="rect">
            <a:avLst/>
          </a:prstGeom>
          <a:noFill/>
          <a:ln cap="flat" cmpd="sng" w="9525">
            <a:solidFill>
              <a:srgbClr val="8BC34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4"/>
          <p:cNvSpPr txBox="1"/>
          <p:nvPr/>
        </p:nvSpPr>
        <p:spPr>
          <a:xfrm>
            <a:off x="1268649" y="1640658"/>
            <a:ext cx="1604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Dataset </a:t>
            </a:r>
            <a:endParaRPr sz="1600">
              <a:solidFill>
                <a:srgbClr val="FFFFFF"/>
              </a:solidFill>
              <a:latin typeface="Roboto"/>
              <a:ea typeface="Roboto"/>
              <a:cs typeface="Roboto"/>
              <a:sym typeface="Roboto"/>
            </a:endParaRPr>
          </a:p>
          <a:p>
            <a:pPr indent="0" lvl="0" marL="0" rtl="0" algn="ctr">
              <a:spcBef>
                <a:spcPts val="0"/>
              </a:spcBef>
              <a:spcAft>
                <a:spcPts val="0"/>
              </a:spcAft>
              <a:buNone/>
            </a:pPr>
            <a:r>
              <a:rPr lang="en" sz="1600">
                <a:solidFill>
                  <a:srgbClr val="FFFFFF"/>
                </a:solidFill>
                <a:latin typeface="Roboto"/>
                <a:ea typeface="Roboto"/>
                <a:cs typeface="Roboto"/>
                <a:sym typeface="Roboto"/>
              </a:rPr>
              <a:t>Collection</a:t>
            </a:r>
            <a:endParaRPr sz="1600">
              <a:solidFill>
                <a:srgbClr val="FFFFFF"/>
              </a:solidFill>
              <a:latin typeface="Roboto"/>
              <a:ea typeface="Roboto"/>
              <a:cs typeface="Roboto"/>
              <a:sym typeface="Roboto"/>
            </a:endParaRPr>
          </a:p>
        </p:txBody>
      </p:sp>
      <p:sp>
        <p:nvSpPr>
          <p:cNvPr id="130" name="Google Shape;130;p24"/>
          <p:cNvSpPr/>
          <p:nvPr/>
        </p:nvSpPr>
        <p:spPr>
          <a:xfrm>
            <a:off x="3364350" y="1636150"/>
            <a:ext cx="1714500" cy="686100"/>
          </a:xfrm>
          <a:prstGeom prst="rect">
            <a:avLst/>
          </a:prstGeom>
          <a:noFill/>
          <a:ln cap="flat" cmpd="sng" w="9525">
            <a:solidFill>
              <a:srgbClr val="8BC34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4"/>
          <p:cNvSpPr txBox="1"/>
          <p:nvPr/>
        </p:nvSpPr>
        <p:spPr>
          <a:xfrm>
            <a:off x="3419549" y="1640658"/>
            <a:ext cx="1604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Dataset </a:t>
            </a:r>
            <a:endParaRPr sz="1600">
              <a:solidFill>
                <a:srgbClr val="FFFFFF"/>
              </a:solidFill>
              <a:latin typeface="Roboto"/>
              <a:ea typeface="Roboto"/>
              <a:cs typeface="Roboto"/>
              <a:sym typeface="Roboto"/>
            </a:endParaRPr>
          </a:p>
          <a:p>
            <a:pPr indent="0" lvl="0" marL="0" rtl="0" algn="ctr">
              <a:spcBef>
                <a:spcPts val="0"/>
              </a:spcBef>
              <a:spcAft>
                <a:spcPts val="0"/>
              </a:spcAft>
              <a:buNone/>
            </a:pPr>
            <a:r>
              <a:rPr lang="en" sz="1600">
                <a:solidFill>
                  <a:srgbClr val="FFFFFF"/>
                </a:solidFill>
                <a:latin typeface="Roboto"/>
                <a:ea typeface="Roboto"/>
                <a:cs typeface="Roboto"/>
                <a:sym typeface="Roboto"/>
              </a:rPr>
              <a:t>Preprocessing</a:t>
            </a:r>
            <a:endParaRPr sz="1600">
              <a:solidFill>
                <a:srgbClr val="FFFFFF"/>
              </a:solidFill>
              <a:latin typeface="Roboto"/>
              <a:ea typeface="Roboto"/>
              <a:cs typeface="Roboto"/>
              <a:sym typeface="Roboto"/>
            </a:endParaRPr>
          </a:p>
        </p:txBody>
      </p:sp>
      <p:sp>
        <p:nvSpPr>
          <p:cNvPr id="132" name="Google Shape;132;p24"/>
          <p:cNvSpPr/>
          <p:nvPr/>
        </p:nvSpPr>
        <p:spPr>
          <a:xfrm>
            <a:off x="5515250" y="1636150"/>
            <a:ext cx="1714500" cy="686100"/>
          </a:xfrm>
          <a:prstGeom prst="rect">
            <a:avLst/>
          </a:prstGeom>
          <a:noFill/>
          <a:ln cap="flat" cmpd="sng" w="9525">
            <a:solidFill>
              <a:srgbClr val="8BC34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4"/>
          <p:cNvSpPr txBox="1"/>
          <p:nvPr/>
        </p:nvSpPr>
        <p:spPr>
          <a:xfrm>
            <a:off x="5570449" y="1640658"/>
            <a:ext cx="1604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Data</a:t>
            </a:r>
            <a:endParaRPr sz="1600">
              <a:solidFill>
                <a:srgbClr val="FFFFFF"/>
              </a:solidFill>
              <a:latin typeface="Roboto"/>
              <a:ea typeface="Roboto"/>
              <a:cs typeface="Roboto"/>
              <a:sym typeface="Roboto"/>
            </a:endParaRPr>
          </a:p>
          <a:p>
            <a:pPr indent="0" lvl="0" marL="0" rtl="0" algn="ctr">
              <a:spcBef>
                <a:spcPts val="0"/>
              </a:spcBef>
              <a:spcAft>
                <a:spcPts val="0"/>
              </a:spcAft>
              <a:buNone/>
            </a:pPr>
            <a:r>
              <a:rPr lang="en" sz="1600">
                <a:solidFill>
                  <a:srgbClr val="FFFFFF"/>
                </a:solidFill>
                <a:latin typeface="Roboto"/>
                <a:ea typeface="Roboto"/>
                <a:cs typeface="Roboto"/>
                <a:sym typeface="Roboto"/>
              </a:rPr>
              <a:t>Analysis</a:t>
            </a:r>
            <a:endParaRPr sz="1600">
              <a:solidFill>
                <a:srgbClr val="FFFFFF"/>
              </a:solidFill>
              <a:latin typeface="Roboto"/>
              <a:ea typeface="Roboto"/>
              <a:cs typeface="Roboto"/>
              <a:sym typeface="Roboto"/>
            </a:endParaRPr>
          </a:p>
        </p:txBody>
      </p:sp>
      <p:cxnSp>
        <p:nvCxnSpPr>
          <p:cNvPr id="134" name="Google Shape;134;p24"/>
          <p:cNvCxnSpPr>
            <a:stCxn id="128" idx="3"/>
            <a:endCxn id="130" idx="1"/>
          </p:cNvCxnSpPr>
          <p:nvPr/>
        </p:nvCxnSpPr>
        <p:spPr>
          <a:xfrm>
            <a:off x="2927950" y="1979200"/>
            <a:ext cx="436500" cy="0"/>
          </a:xfrm>
          <a:prstGeom prst="straightConnector1">
            <a:avLst/>
          </a:prstGeom>
          <a:noFill/>
          <a:ln cap="flat" cmpd="sng" w="9525">
            <a:solidFill>
              <a:srgbClr val="FFFFFF"/>
            </a:solidFill>
            <a:prstDash val="solid"/>
            <a:round/>
            <a:headEnd len="med" w="med" type="none"/>
            <a:tailEnd len="med" w="med" type="stealth"/>
          </a:ln>
        </p:spPr>
      </p:cxnSp>
      <p:cxnSp>
        <p:nvCxnSpPr>
          <p:cNvPr id="135" name="Google Shape;135;p24"/>
          <p:cNvCxnSpPr/>
          <p:nvPr/>
        </p:nvCxnSpPr>
        <p:spPr>
          <a:xfrm>
            <a:off x="5078800" y="1979200"/>
            <a:ext cx="436500" cy="0"/>
          </a:xfrm>
          <a:prstGeom prst="straightConnector1">
            <a:avLst/>
          </a:prstGeom>
          <a:noFill/>
          <a:ln cap="flat" cmpd="sng" w="9525">
            <a:solidFill>
              <a:srgbClr val="FFFFFF"/>
            </a:solidFill>
            <a:prstDash val="solid"/>
            <a:round/>
            <a:headEnd len="med" w="med" type="none"/>
            <a:tailEnd len="med" w="med" type="stealth"/>
          </a:ln>
        </p:spPr>
      </p:cxnSp>
      <p:sp>
        <p:nvSpPr>
          <p:cNvPr id="136" name="Google Shape;136;p24"/>
          <p:cNvSpPr/>
          <p:nvPr/>
        </p:nvSpPr>
        <p:spPr>
          <a:xfrm>
            <a:off x="5515250" y="2640525"/>
            <a:ext cx="1714500" cy="686100"/>
          </a:xfrm>
          <a:prstGeom prst="rect">
            <a:avLst/>
          </a:prstGeom>
          <a:solidFill>
            <a:srgbClr val="8BC34A"/>
          </a:solidFill>
          <a:ln cap="flat" cmpd="sng" w="9525">
            <a:solidFill>
              <a:srgbClr val="8BC34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txBox="1"/>
          <p:nvPr/>
        </p:nvSpPr>
        <p:spPr>
          <a:xfrm>
            <a:off x="5570449" y="2645033"/>
            <a:ext cx="1604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Using an </a:t>
            </a:r>
            <a:endParaRPr sz="1600">
              <a:solidFill>
                <a:srgbClr val="FFFFFF"/>
              </a:solidFill>
              <a:latin typeface="Roboto"/>
              <a:ea typeface="Roboto"/>
              <a:cs typeface="Roboto"/>
              <a:sym typeface="Roboto"/>
            </a:endParaRPr>
          </a:p>
          <a:p>
            <a:pPr indent="0" lvl="0" marL="0" rtl="0" algn="ctr">
              <a:spcBef>
                <a:spcPts val="0"/>
              </a:spcBef>
              <a:spcAft>
                <a:spcPts val="0"/>
              </a:spcAft>
              <a:buNone/>
            </a:pPr>
            <a:r>
              <a:rPr lang="en" sz="1600">
                <a:solidFill>
                  <a:srgbClr val="FFFFFF"/>
                </a:solidFill>
                <a:latin typeface="Roboto"/>
                <a:ea typeface="Roboto"/>
                <a:cs typeface="Roboto"/>
                <a:sym typeface="Roboto"/>
              </a:rPr>
              <a:t>Algorithm</a:t>
            </a:r>
            <a:endParaRPr sz="1600">
              <a:solidFill>
                <a:srgbClr val="FFFFFF"/>
              </a:solidFill>
              <a:latin typeface="Roboto"/>
              <a:ea typeface="Roboto"/>
              <a:cs typeface="Roboto"/>
              <a:sym typeface="Roboto"/>
            </a:endParaRPr>
          </a:p>
        </p:txBody>
      </p:sp>
      <p:cxnSp>
        <p:nvCxnSpPr>
          <p:cNvPr id="138" name="Google Shape;138;p24"/>
          <p:cNvCxnSpPr>
            <a:stCxn id="133" idx="2"/>
            <a:endCxn id="137" idx="0"/>
          </p:cNvCxnSpPr>
          <p:nvPr/>
        </p:nvCxnSpPr>
        <p:spPr>
          <a:xfrm>
            <a:off x="6372499" y="2317758"/>
            <a:ext cx="0" cy="327300"/>
          </a:xfrm>
          <a:prstGeom prst="straightConnector1">
            <a:avLst/>
          </a:prstGeom>
          <a:noFill/>
          <a:ln cap="flat" cmpd="sng" w="9525">
            <a:solidFill>
              <a:srgbClr val="FFFFFF"/>
            </a:solidFill>
            <a:prstDash val="solid"/>
            <a:round/>
            <a:headEnd len="med" w="med" type="none"/>
            <a:tailEnd len="med" w="med" type="triangle"/>
          </a:ln>
        </p:spPr>
      </p:cxnSp>
      <p:cxnSp>
        <p:nvCxnSpPr>
          <p:cNvPr id="139" name="Google Shape;139;p24"/>
          <p:cNvCxnSpPr>
            <a:stCxn id="137" idx="2"/>
          </p:cNvCxnSpPr>
          <p:nvPr/>
        </p:nvCxnSpPr>
        <p:spPr>
          <a:xfrm>
            <a:off x="6372499" y="3322133"/>
            <a:ext cx="5400" cy="302100"/>
          </a:xfrm>
          <a:prstGeom prst="straightConnector1">
            <a:avLst/>
          </a:prstGeom>
          <a:noFill/>
          <a:ln cap="flat" cmpd="sng" w="9525">
            <a:solidFill>
              <a:srgbClr val="FFFFFF"/>
            </a:solidFill>
            <a:prstDash val="solid"/>
            <a:round/>
            <a:headEnd len="med" w="med" type="none"/>
            <a:tailEnd len="med" w="med" type="none"/>
          </a:ln>
        </p:spPr>
      </p:cxnSp>
      <p:cxnSp>
        <p:nvCxnSpPr>
          <p:cNvPr id="140" name="Google Shape;140;p24"/>
          <p:cNvCxnSpPr/>
          <p:nvPr/>
        </p:nvCxnSpPr>
        <p:spPr>
          <a:xfrm>
            <a:off x="5546750" y="3624225"/>
            <a:ext cx="1651500" cy="0"/>
          </a:xfrm>
          <a:prstGeom prst="straightConnector1">
            <a:avLst/>
          </a:prstGeom>
          <a:noFill/>
          <a:ln cap="flat" cmpd="sng" w="9525">
            <a:solidFill>
              <a:srgbClr val="FFFFFF"/>
            </a:solidFill>
            <a:prstDash val="solid"/>
            <a:round/>
            <a:headEnd len="med" w="med" type="none"/>
            <a:tailEnd len="med" w="med" type="none"/>
          </a:ln>
        </p:spPr>
      </p:cxnSp>
      <p:cxnSp>
        <p:nvCxnSpPr>
          <p:cNvPr id="141" name="Google Shape;141;p24"/>
          <p:cNvCxnSpPr/>
          <p:nvPr/>
        </p:nvCxnSpPr>
        <p:spPr>
          <a:xfrm>
            <a:off x="5568050" y="3634650"/>
            <a:ext cx="0" cy="273600"/>
          </a:xfrm>
          <a:prstGeom prst="straightConnector1">
            <a:avLst/>
          </a:prstGeom>
          <a:noFill/>
          <a:ln cap="flat" cmpd="sng" w="9525">
            <a:solidFill>
              <a:srgbClr val="FFFFFF"/>
            </a:solidFill>
            <a:prstDash val="solid"/>
            <a:round/>
            <a:headEnd len="med" w="med" type="none"/>
            <a:tailEnd len="med" w="med" type="triangle"/>
          </a:ln>
        </p:spPr>
      </p:cxnSp>
      <p:cxnSp>
        <p:nvCxnSpPr>
          <p:cNvPr id="142" name="Google Shape;142;p24"/>
          <p:cNvCxnSpPr/>
          <p:nvPr/>
        </p:nvCxnSpPr>
        <p:spPr>
          <a:xfrm>
            <a:off x="7198250" y="3624225"/>
            <a:ext cx="0" cy="273600"/>
          </a:xfrm>
          <a:prstGeom prst="straightConnector1">
            <a:avLst/>
          </a:prstGeom>
          <a:noFill/>
          <a:ln cap="flat" cmpd="sng" w="9525">
            <a:solidFill>
              <a:srgbClr val="FFFFFF"/>
            </a:solidFill>
            <a:prstDash val="solid"/>
            <a:round/>
            <a:headEnd len="med" w="med" type="none"/>
            <a:tailEnd len="med" w="med" type="triangle"/>
          </a:ln>
        </p:spPr>
      </p:cxnSp>
      <p:sp>
        <p:nvSpPr>
          <p:cNvPr id="143" name="Google Shape;143;p24"/>
          <p:cNvSpPr/>
          <p:nvPr/>
        </p:nvSpPr>
        <p:spPr>
          <a:xfrm>
            <a:off x="4905350" y="3918675"/>
            <a:ext cx="1325400" cy="778500"/>
          </a:xfrm>
          <a:prstGeom prst="ellipse">
            <a:avLst/>
          </a:prstGeom>
          <a:noFill/>
          <a:ln cap="flat" cmpd="sng" w="9525">
            <a:solidFill>
              <a:srgbClr val="8BC34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txBox="1"/>
          <p:nvPr/>
        </p:nvSpPr>
        <p:spPr>
          <a:xfrm>
            <a:off x="4835750" y="3987950"/>
            <a:ext cx="14646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Training </a:t>
            </a:r>
            <a:endParaRPr sz="1600">
              <a:solidFill>
                <a:srgbClr val="FFFFFF"/>
              </a:solidFill>
              <a:latin typeface="Roboto"/>
              <a:ea typeface="Roboto"/>
              <a:cs typeface="Roboto"/>
              <a:sym typeface="Roboto"/>
            </a:endParaRPr>
          </a:p>
          <a:p>
            <a:pPr indent="0" lvl="0" marL="0" rtl="0" algn="ctr">
              <a:spcBef>
                <a:spcPts val="0"/>
              </a:spcBef>
              <a:spcAft>
                <a:spcPts val="0"/>
              </a:spcAft>
              <a:buNone/>
            </a:pPr>
            <a:r>
              <a:rPr lang="en" sz="1600">
                <a:solidFill>
                  <a:srgbClr val="FFFFFF"/>
                </a:solidFill>
                <a:latin typeface="Roboto"/>
                <a:ea typeface="Roboto"/>
                <a:cs typeface="Roboto"/>
                <a:sym typeface="Roboto"/>
              </a:rPr>
              <a:t>Stage</a:t>
            </a:r>
            <a:endParaRPr sz="1600">
              <a:solidFill>
                <a:srgbClr val="FFFFFF"/>
              </a:solidFill>
              <a:latin typeface="Roboto"/>
              <a:ea typeface="Roboto"/>
              <a:cs typeface="Roboto"/>
              <a:sym typeface="Roboto"/>
            </a:endParaRPr>
          </a:p>
        </p:txBody>
      </p:sp>
      <p:sp>
        <p:nvSpPr>
          <p:cNvPr id="145" name="Google Shape;145;p24"/>
          <p:cNvSpPr/>
          <p:nvPr/>
        </p:nvSpPr>
        <p:spPr>
          <a:xfrm>
            <a:off x="6535550" y="3937250"/>
            <a:ext cx="1325400" cy="778500"/>
          </a:xfrm>
          <a:prstGeom prst="ellipse">
            <a:avLst/>
          </a:prstGeom>
          <a:noFill/>
          <a:ln cap="flat" cmpd="sng" w="9525">
            <a:solidFill>
              <a:srgbClr val="8BC34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txBox="1"/>
          <p:nvPr/>
        </p:nvSpPr>
        <p:spPr>
          <a:xfrm>
            <a:off x="6465950" y="4006525"/>
            <a:ext cx="14646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Testing</a:t>
            </a:r>
            <a:endParaRPr sz="1600">
              <a:solidFill>
                <a:srgbClr val="FFFFFF"/>
              </a:solidFill>
              <a:latin typeface="Roboto"/>
              <a:ea typeface="Roboto"/>
              <a:cs typeface="Roboto"/>
              <a:sym typeface="Roboto"/>
            </a:endParaRPr>
          </a:p>
          <a:p>
            <a:pPr indent="0" lvl="0" marL="0" rtl="0" algn="ctr">
              <a:spcBef>
                <a:spcPts val="0"/>
              </a:spcBef>
              <a:spcAft>
                <a:spcPts val="0"/>
              </a:spcAft>
              <a:buNone/>
            </a:pPr>
            <a:r>
              <a:rPr lang="en" sz="1600">
                <a:solidFill>
                  <a:srgbClr val="FFFFFF"/>
                </a:solidFill>
                <a:latin typeface="Roboto"/>
                <a:ea typeface="Roboto"/>
                <a:cs typeface="Roboto"/>
                <a:sym typeface="Roboto"/>
              </a:rPr>
              <a:t>Stage</a:t>
            </a:r>
            <a:endParaRPr sz="1600">
              <a:solidFill>
                <a:srgbClr val="FFFFFF"/>
              </a:solidFill>
              <a:latin typeface="Roboto"/>
              <a:ea typeface="Roboto"/>
              <a:cs typeface="Roboto"/>
              <a:sym typeface="Roboto"/>
            </a:endParaRPr>
          </a:p>
        </p:txBody>
      </p:sp>
      <p:sp>
        <p:nvSpPr>
          <p:cNvPr id="147" name="Google Shape;147;p24"/>
          <p:cNvSpPr/>
          <p:nvPr/>
        </p:nvSpPr>
        <p:spPr>
          <a:xfrm>
            <a:off x="2174575" y="2640525"/>
            <a:ext cx="1714500" cy="686100"/>
          </a:xfrm>
          <a:prstGeom prst="rect">
            <a:avLst/>
          </a:prstGeom>
          <a:solidFill>
            <a:srgbClr val="8BC34A"/>
          </a:solidFill>
          <a:ln cap="flat" cmpd="sng" w="9525">
            <a:solidFill>
              <a:srgbClr val="8BC34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txBox="1"/>
          <p:nvPr/>
        </p:nvSpPr>
        <p:spPr>
          <a:xfrm>
            <a:off x="2229774" y="2645033"/>
            <a:ext cx="1604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Accuracy Analysis</a:t>
            </a:r>
            <a:endParaRPr sz="1600">
              <a:solidFill>
                <a:srgbClr val="FFFFFF"/>
              </a:solidFill>
              <a:latin typeface="Roboto"/>
              <a:ea typeface="Roboto"/>
              <a:cs typeface="Roboto"/>
              <a:sym typeface="Roboto"/>
            </a:endParaRPr>
          </a:p>
        </p:txBody>
      </p:sp>
      <p:cxnSp>
        <p:nvCxnSpPr>
          <p:cNvPr id="149" name="Google Shape;149;p24"/>
          <p:cNvCxnSpPr>
            <a:endCxn id="147" idx="3"/>
          </p:cNvCxnSpPr>
          <p:nvPr/>
        </p:nvCxnSpPr>
        <p:spPr>
          <a:xfrm rot="10800000">
            <a:off x="3889075" y="2983575"/>
            <a:ext cx="1626300" cy="0"/>
          </a:xfrm>
          <a:prstGeom prst="straightConnector1">
            <a:avLst/>
          </a:prstGeom>
          <a:noFill/>
          <a:ln cap="flat" cmpd="sng" w="9525">
            <a:solidFill>
              <a:srgbClr val="FFFFFF"/>
            </a:solidFill>
            <a:prstDash val="solid"/>
            <a:round/>
            <a:headEnd len="med" w="med" type="none"/>
            <a:tailEnd len="med" w="med" type="triangle"/>
          </a:ln>
        </p:spPr>
      </p:cxnSp>
      <p:sp>
        <p:nvSpPr>
          <p:cNvPr id="150" name="Google Shape;150;p24"/>
          <p:cNvSpPr/>
          <p:nvPr/>
        </p:nvSpPr>
        <p:spPr>
          <a:xfrm>
            <a:off x="2134975" y="3831975"/>
            <a:ext cx="1828800" cy="951900"/>
          </a:xfrm>
          <a:prstGeom prst="ellipse">
            <a:avLst/>
          </a:prstGeom>
          <a:noFill/>
          <a:ln cap="flat" cmpd="sng" w="9525">
            <a:solidFill>
              <a:srgbClr val="8BC34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txBox="1"/>
          <p:nvPr/>
        </p:nvSpPr>
        <p:spPr>
          <a:xfrm>
            <a:off x="2099875" y="4001275"/>
            <a:ext cx="1823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Experimentation</a:t>
            </a:r>
            <a:endParaRPr sz="1600">
              <a:solidFill>
                <a:srgbClr val="FFFFFF"/>
              </a:solidFill>
              <a:latin typeface="Roboto"/>
              <a:ea typeface="Roboto"/>
              <a:cs typeface="Roboto"/>
              <a:sym typeface="Roboto"/>
            </a:endParaRPr>
          </a:p>
          <a:p>
            <a:pPr indent="0" lvl="0" marL="0" rtl="0" algn="ctr">
              <a:spcBef>
                <a:spcPts val="0"/>
              </a:spcBef>
              <a:spcAft>
                <a:spcPts val="0"/>
              </a:spcAft>
              <a:buNone/>
            </a:pPr>
            <a:r>
              <a:rPr lang="en" sz="1600">
                <a:solidFill>
                  <a:srgbClr val="FFFFFF"/>
                </a:solidFill>
                <a:latin typeface="Roboto"/>
                <a:ea typeface="Roboto"/>
                <a:cs typeface="Roboto"/>
                <a:sym typeface="Roboto"/>
              </a:rPr>
              <a:t>Analysis</a:t>
            </a:r>
            <a:endParaRPr sz="1600">
              <a:solidFill>
                <a:srgbClr val="FFFFFF"/>
              </a:solidFill>
              <a:latin typeface="Roboto"/>
              <a:ea typeface="Roboto"/>
              <a:cs typeface="Roboto"/>
              <a:sym typeface="Roboto"/>
            </a:endParaRPr>
          </a:p>
        </p:txBody>
      </p:sp>
      <p:cxnSp>
        <p:nvCxnSpPr>
          <p:cNvPr id="152" name="Google Shape;152;p24"/>
          <p:cNvCxnSpPr>
            <a:stCxn id="148" idx="2"/>
            <a:endCxn id="150" idx="0"/>
          </p:cNvCxnSpPr>
          <p:nvPr/>
        </p:nvCxnSpPr>
        <p:spPr>
          <a:xfrm>
            <a:off x="3031824" y="3322133"/>
            <a:ext cx="17700" cy="509700"/>
          </a:xfrm>
          <a:prstGeom prst="straightConnector1">
            <a:avLst/>
          </a:prstGeom>
          <a:noFill/>
          <a:ln cap="flat" cmpd="sng" w="9525">
            <a:solidFill>
              <a:srgbClr val="FFFFFF"/>
            </a:solidFill>
            <a:prstDash val="solid"/>
            <a:round/>
            <a:headEnd len="med" w="med" type="none"/>
            <a:tailEnd len="med" w="med" type="triangle"/>
          </a:ln>
        </p:spPr>
      </p:cxnSp>
      <p:sp>
        <p:nvSpPr>
          <p:cNvPr id="153" name="Google Shape;153;p24"/>
          <p:cNvSpPr txBox="1"/>
          <p:nvPr/>
        </p:nvSpPr>
        <p:spPr>
          <a:xfrm>
            <a:off x="7618350" y="1702150"/>
            <a:ext cx="1325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8BC34A"/>
                </a:solidFill>
                <a:latin typeface="Roboto"/>
                <a:ea typeface="Roboto"/>
                <a:cs typeface="Roboto"/>
                <a:sym typeface="Roboto"/>
              </a:rPr>
              <a:t>Phase -2</a:t>
            </a:r>
            <a:endParaRPr sz="1200">
              <a:solidFill>
                <a:srgbClr val="8BC34A"/>
              </a:solidFill>
              <a:latin typeface="Roboto"/>
              <a:ea typeface="Roboto"/>
              <a:cs typeface="Roboto"/>
              <a:sym typeface="Roboto"/>
            </a:endParaRPr>
          </a:p>
          <a:p>
            <a:pPr indent="0" lvl="0" marL="0" rtl="0" algn="ctr">
              <a:spcBef>
                <a:spcPts val="0"/>
              </a:spcBef>
              <a:spcAft>
                <a:spcPts val="0"/>
              </a:spcAft>
              <a:buNone/>
            </a:pPr>
            <a:r>
              <a:rPr lang="en" sz="1200">
                <a:solidFill>
                  <a:srgbClr val="8BC34A"/>
                </a:solidFill>
                <a:latin typeface="Roboto"/>
                <a:ea typeface="Roboto"/>
                <a:cs typeface="Roboto"/>
                <a:sym typeface="Roboto"/>
              </a:rPr>
              <a:t>First week of October</a:t>
            </a:r>
            <a:endParaRPr sz="1200">
              <a:solidFill>
                <a:srgbClr val="8BC34A"/>
              </a:solidFill>
              <a:latin typeface="Roboto"/>
              <a:ea typeface="Roboto"/>
              <a:cs typeface="Roboto"/>
              <a:sym typeface="Roboto"/>
            </a:endParaRPr>
          </a:p>
        </p:txBody>
      </p:sp>
      <p:cxnSp>
        <p:nvCxnSpPr>
          <p:cNvPr id="154" name="Google Shape;154;p24"/>
          <p:cNvCxnSpPr/>
          <p:nvPr/>
        </p:nvCxnSpPr>
        <p:spPr>
          <a:xfrm>
            <a:off x="7344575" y="1944563"/>
            <a:ext cx="388500" cy="0"/>
          </a:xfrm>
          <a:prstGeom prst="straightConnector1">
            <a:avLst/>
          </a:prstGeom>
          <a:noFill/>
          <a:ln cap="flat" cmpd="sng" w="9525">
            <a:solidFill>
              <a:srgbClr val="FFFFFF"/>
            </a:solidFill>
            <a:prstDash val="solid"/>
            <a:round/>
            <a:headEnd len="med" w="med" type="none"/>
            <a:tailEnd len="med" w="med" type="none"/>
          </a:ln>
        </p:spPr>
      </p:cxnSp>
      <p:sp>
        <p:nvSpPr>
          <p:cNvPr id="155" name="Google Shape;155;p24"/>
          <p:cNvSpPr txBox="1"/>
          <p:nvPr/>
        </p:nvSpPr>
        <p:spPr>
          <a:xfrm>
            <a:off x="7618350" y="2745025"/>
            <a:ext cx="1325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8BC34A"/>
                </a:solidFill>
                <a:latin typeface="Roboto"/>
                <a:ea typeface="Roboto"/>
                <a:cs typeface="Roboto"/>
                <a:sym typeface="Roboto"/>
              </a:rPr>
              <a:t>Phase -3</a:t>
            </a:r>
            <a:endParaRPr sz="1200">
              <a:solidFill>
                <a:srgbClr val="8BC34A"/>
              </a:solidFill>
              <a:latin typeface="Roboto"/>
              <a:ea typeface="Roboto"/>
              <a:cs typeface="Roboto"/>
              <a:sym typeface="Roboto"/>
            </a:endParaRPr>
          </a:p>
          <a:p>
            <a:pPr indent="0" lvl="0" marL="0" rtl="0" algn="ctr">
              <a:spcBef>
                <a:spcPts val="0"/>
              </a:spcBef>
              <a:spcAft>
                <a:spcPts val="0"/>
              </a:spcAft>
              <a:buNone/>
            </a:pPr>
            <a:r>
              <a:rPr lang="en" sz="1200">
                <a:solidFill>
                  <a:srgbClr val="8BC34A"/>
                </a:solidFill>
                <a:latin typeface="Roboto"/>
                <a:ea typeface="Roboto"/>
                <a:cs typeface="Roboto"/>
                <a:sym typeface="Roboto"/>
              </a:rPr>
              <a:t> October end</a:t>
            </a:r>
            <a:endParaRPr sz="1200">
              <a:solidFill>
                <a:srgbClr val="8BC34A"/>
              </a:solidFill>
              <a:latin typeface="Roboto"/>
              <a:ea typeface="Roboto"/>
              <a:cs typeface="Roboto"/>
              <a:sym typeface="Roboto"/>
            </a:endParaRPr>
          </a:p>
        </p:txBody>
      </p:sp>
      <p:cxnSp>
        <p:nvCxnSpPr>
          <p:cNvPr id="156" name="Google Shape;156;p24"/>
          <p:cNvCxnSpPr/>
          <p:nvPr/>
        </p:nvCxnSpPr>
        <p:spPr>
          <a:xfrm>
            <a:off x="7344575" y="2987438"/>
            <a:ext cx="388500" cy="0"/>
          </a:xfrm>
          <a:prstGeom prst="straightConnector1">
            <a:avLst/>
          </a:prstGeom>
          <a:noFill/>
          <a:ln cap="flat" cmpd="sng" w="9525">
            <a:solidFill>
              <a:srgbClr val="FFFFFF"/>
            </a:solidFill>
            <a:prstDash val="solid"/>
            <a:round/>
            <a:headEnd len="med" w="med" type="none"/>
            <a:tailEnd len="med" w="med" type="none"/>
          </a:ln>
        </p:spPr>
      </p:cxnSp>
      <p:sp>
        <p:nvSpPr>
          <p:cNvPr id="157" name="Google Shape;157;p24"/>
          <p:cNvSpPr txBox="1"/>
          <p:nvPr/>
        </p:nvSpPr>
        <p:spPr>
          <a:xfrm>
            <a:off x="460700" y="2706525"/>
            <a:ext cx="1325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8BC34A"/>
                </a:solidFill>
                <a:latin typeface="Roboto"/>
                <a:ea typeface="Roboto"/>
                <a:cs typeface="Roboto"/>
                <a:sym typeface="Roboto"/>
              </a:rPr>
              <a:t>Phase -4</a:t>
            </a:r>
            <a:endParaRPr sz="1200">
              <a:solidFill>
                <a:srgbClr val="8BC34A"/>
              </a:solidFill>
              <a:latin typeface="Roboto"/>
              <a:ea typeface="Roboto"/>
              <a:cs typeface="Roboto"/>
              <a:sym typeface="Roboto"/>
            </a:endParaRPr>
          </a:p>
          <a:p>
            <a:pPr indent="0" lvl="0" marL="0" rtl="0" algn="ctr">
              <a:spcBef>
                <a:spcPts val="0"/>
              </a:spcBef>
              <a:spcAft>
                <a:spcPts val="0"/>
              </a:spcAft>
              <a:buNone/>
            </a:pPr>
            <a:r>
              <a:rPr lang="en" sz="1200">
                <a:solidFill>
                  <a:srgbClr val="8BC34A"/>
                </a:solidFill>
                <a:latin typeface="Roboto"/>
                <a:ea typeface="Roboto"/>
                <a:cs typeface="Roboto"/>
                <a:sym typeface="Roboto"/>
              </a:rPr>
              <a:t>Mid november</a:t>
            </a:r>
            <a:endParaRPr sz="1200">
              <a:solidFill>
                <a:srgbClr val="8BC34A"/>
              </a:solidFill>
              <a:latin typeface="Roboto"/>
              <a:ea typeface="Roboto"/>
              <a:cs typeface="Roboto"/>
              <a:sym typeface="Roboto"/>
            </a:endParaRPr>
          </a:p>
        </p:txBody>
      </p:sp>
      <p:cxnSp>
        <p:nvCxnSpPr>
          <p:cNvPr id="158" name="Google Shape;158;p24"/>
          <p:cNvCxnSpPr/>
          <p:nvPr/>
        </p:nvCxnSpPr>
        <p:spPr>
          <a:xfrm>
            <a:off x="1634900" y="2983563"/>
            <a:ext cx="388500" cy="0"/>
          </a:xfrm>
          <a:prstGeom prst="straightConnector1">
            <a:avLst/>
          </a:prstGeom>
          <a:noFill/>
          <a:ln cap="flat" cmpd="sng" w="9525">
            <a:solidFill>
              <a:srgbClr val="FFFFFF"/>
            </a:solidFill>
            <a:prstDash val="solid"/>
            <a:round/>
            <a:headEnd len="med" w="med" type="none"/>
            <a:tailEnd len="med" w="med" type="none"/>
          </a:ln>
        </p:spPr>
      </p:cxnSp>
      <p:sp>
        <p:nvSpPr>
          <p:cNvPr id="159" name="Google Shape;159;p24"/>
          <p:cNvSpPr txBox="1"/>
          <p:nvPr/>
        </p:nvSpPr>
        <p:spPr>
          <a:xfrm>
            <a:off x="3558900" y="774500"/>
            <a:ext cx="1325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8BC34A"/>
                </a:solidFill>
                <a:latin typeface="Roboto"/>
                <a:ea typeface="Roboto"/>
                <a:cs typeface="Roboto"/>
                <a:sym typeface="Roboto"/>
              </a:rPr>
              <a:t>Phase -1</a:t>
            </a:r>
            <a:endParaRPr sz="1200">
              <a:solidFill>
                <a:srgbClr val="8BC34A"/>
              </a:solidFill>
              <a:latin typeface="Roboto"/>
              <a:ea typeface="Roboto"/>
              <a:cs typeface="Roboto"/>
              <a:sym typeface="Roboto"/>
            </a:endParaRPr>
          </a:p>
          <a:p>
            <a:pPr indent="0" lvl="0" marL="0" rtl="0" algn="ctr">
              <a:spcBef>
                <a:spcPts val="0"/>
              </a:spcBef>
              <a:spcAft>
                <a:spcPts val="0"/>
              </a:spcAft>
              <a:buNone/>
            </a:pPr>
            <a:r>
              <a:rPr lang="en" sz="1200">
                <a:solidFill>
                  <a:srgbClr val="8BC34A"/>
                </a:solidFill>
                <a:latin typeface="Roboto"/>
                <a:ea typeface="Roboto"/>
                <a:cs typeface="Roboto"/>
                <a:sym typeface="Roboto"/>
              </a:rPr>
              <a:t>End September</a:t>
            </a:r>
            <a:endParaRPr sz="1200">
              <a:solidFill>
                <a:srgbClr val="8BC34A"/>
              </a:solidFill>
              <a:latin typeface="Roboto"/>
              <a:ea typeface="Roboto"/>
              <a:cs typeface="Roboto"/>
              <a:sym typeface="Roboto"/>
            </a:endParaRPr>
          </a:p>
        </p:txBody>
      </p:sp>
      <p:cxnSp>
        <p:nvCxnSpPr>
          <p:cNvPr id="160" name="Google Shape;160;p24"/>
          <p:cNvCxnSpPr>
            <a:stCxn id="159" idx="2"/>
          </p:cNvCxnSpPr>
          <p:nvPr/>
        </p:nvCxnSpPr>
        <p:spPr>
          <a:xfrm>
            <a:off x="4221600" y="1328600"/>
            <a:ext cx="0" cy="24510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Code Algorithm</a:t>
            </a:r>
            <a:endParaRPr/>
          </a:p>
        </p:txBody>
      </p:sp>
      <p:sp>
        <p:nvSpPr>
          <p:cNvPr id="166" name="Google Shape;166;p25"/>
          <p:cNvSpPr txBox="1"/>
          <p:nvPr>
            <p:ph idx="1" type="body"/>
          </p:nvPr>
        </p:nvSpPr>
        <p:spPr>
          <a:xfrm>
            <a:off x="311700" y="1171675"/>
            <a:ext cx="8324100" cy="3717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AutoNum type="arabicPeriod"/>
            </a:pPr>
            <a:r>
              <a:rPr b="1" lang="en" sz="1600"/>
              <a:t>Loading Data </a:t>
            </a:r>
            <a:r>
              <a:rPr lang="en" sz="1600"/>
              <a:t>: After downloading the X.npy and Y.npy files to a local computer, load them into memory as Numpy arrays</a:t>
            </a:r>
            <a:r>
              <a:rPr lang="en"/>
              <a:t>.</a:t>
            </a:r>
            <a:endParaRPr sz="1800"/>
          </a:p>
          <a:p>
            <a:pPr indent="-342900" lvl="0" marL="457200" rtl="0" algn="l">
              <a:lnSpc>
                <a:spcPct val="115000"/>
              </a:lnSpc>
              <a:spcBef>
                <a:spcPts val="1600"/>
              </a:spcBef>
              <a:spcAft>
                <a:spcPts val="0"/>
              </a:spcAft>
              <a:buSzPts val="1800"/>
              <a:buAutoNum type="arabicPeriod"/>
            </a:pPr>
            <a:r>
              <a:rPr b="1" lang="en" sz="1600"/>
              <a:t>Shuffling data </a:t>
            </a:r>
            <a:r>
              <a:rPr lang="en" sz="1600"/>
              <a:t>: All data samples labelled as 0 (non-IDC) are placed before data samples labelled as 1 in the original dataset files (IDC).</a:t>
            </a:r>
            <a:endParaRPr sz="1600"/>
          </a:p>
          <a:p>
            <a:pPr indent="-330200" lvl="0" marL="457200" rtl="0" algn="l">
              <a:lnSpc>
                <a:spcPct val="115000"/>
              </a:lnSpc>
              <a:spcBef>
                <a:spcPts val="1600"/>
              </a:spcBef>
              <a:spcAft>
                <a:spcPts val="0"/>
              </a:spcAft>
              <a:buSzPts val="1600"/>
              <a:buAutoNum type="arabicPeriod"/>
            </a:pPr>
            <a:r>
              <a:rPr b="1" lang="en" sz="1600"/>
              <a:t>Transforming data </a:t>
            </a:r>
            <a:r>
              <a:rPr lang="en" sz="1600"/>
              <a:t>: A conventional deep learning model works best when the value of input data is in the range of [0, 1] or [-1, 1], but an IDC picture has pixel values in the range of [0, 255].</a:t>
            </a:r>
            <a:endParaRPr sz="1600"/>
          </a:p>
          <a:p>
            <a:pPr indent="-330200" lvl="0" marL="457200" rtl="0" algn="l">
              <a:lnSpc>
                <a:spcPct val="115000"/>
              </a:lnSpc>
              <a:spcBef>
                <a:spcPts val="1600"/>
              </a:spcBef>
              <a:spcAft>
                <a:spcPts val="1600"/>
              </a:spcAft>
              <a:buSzPts val="1600"/>
              <a:buAutoNum type="arabicPeriod"/>
            </a:pPr>
            <a:r>
              <a:rPr b="1" lang="en" sz="1600"/>
              <a:t>Dividing dataset for model training and testing </a:t>
            </a:r>
            <a:r>
              <a:rPr lang="en" sz="1600"/>
              <a:t>: The dataset is split into three sections: 80% for model training and validation (1,000 for validation and the remaining 80% for training), and 20% for model testing.</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Training 2d ConvNet Model</a:t>
            </a:r>
            <a:endParaRPr/>
          </a:p>
        </p:txBody>
      </p:sp>
      <p:sp>
        <p:nvSpPr>
          <p:cNvPr id="172" name="Google Shape;172;p26"/>
          <p:cNvSpPr txBox="1"/>
          <p:nvPr>
            <p:ph idx="1" type="body"/>
          </p:nvPr>
        </p:nvSpPr>
        <p:spPr>
          <a:xfrm>
            <a:off x="311700" y="1171675"/>
            <a:ext cx="8324100" cy="3717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AutoNum type="arabicPeriod"/>
            </a:pPr>
            <a:r>
              <a:rPr b="1" lang="en" sz="1600"/>
              <a:t>Creating 2D ConvNet </a:t>
            </a:r>
            <a:r>
              <a:rPr lang="en" sz="1600"/>
              <a:t>: The function creates a 2D ConvNet for the IDC image classification</a:t>
            </a:r>
            <a:r>
              <a:rPr lang="en"/>
              <a:t>.</a:t>
            </a:r>
            <a:endParaRPr sz="1800"/>
          </a:p>
          <a:p>
            <a:pPr indent="-342900" lvl="0" marL="457200" rtl="0" algn="l">
              <a:lnSpc>
                <a:spcPct val="115000"/>
              </a:lnSpc>
              <a:spcBef>
                <a:spcPts val="1600"/>
              </a:spcBef>
              <a:spcAft>
                <a:spcPts val="1600"/>
              </a:spcAft>
              <a:buSzPts val="1800"/>
              <a:buAutoNum type="arabicPeriod"/>
            </a:pPr>
            <a:r>
              <a:rPr b="1" lang="en" sz="1600"/>
              <a:t>Creating pipeline component </a:t>
            </a:r>
            <a:r>
              <a:rPr lang="en" sz="1600"/>
              <a:t>: The class wraps the 2D ConvNet model as a sklearn pipeline component so that it can be used in a pipeline with other data preprocessing components like Scale.</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275900"/>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Explaining Model Prediction Results</a:t>
            </a:r>
            <a:endParaRPr/>
          </a:p>
        </p:txBody>
      </p:sp>
      <p:sp>
        <p:nvSpPr>
          <p:cNvPr id="178" name="Google Shape;178;p27"/>
          <p:cNvSpPr txBox="1"/>
          <p:nvPr>
            <p:ph idx="1" type="body"/>
          </p:nvPr>
        </p:nvSpPr>
        <p:spPr>
          <a:xfrm>
            <a:off x="311700" y="1002550"/>
            <a:ext cx="8324100" cy="4067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AutoNum type="arabicPeriod"/>
            </a:pPr>
            <a:r>
              <a:rPr b="1" lang="en" sz="1600"/>
              <a:t>Setting up a pipeline </a:t>
            </a:r>
            <a:r>
              <a:rPr lang="en" sz="1600"/>
              <a:t>: </a:t>
            </a:r>
            <a:r>
              <a:rPr lang="en" sz="1600">
                <a:solidFill>
                  <a:srgbClr val="292929"/>
                </a:solidFill>
                <a:highlight>
                  <a:srgbClr val="FFFFFF"/>
                </a:highlight>
              </a:rPr>
              <a:t>We make a pipeline to wrap the ConvNet model for the integration with LIME API.</a:t>
            </a:r>
            <a:endParaRPr sz="1600"/>
          </a:p>
          <a:p>
            <a:pPr indent="-342900" lvl="0" marL="457200" rtl="0" algn="l">
              <a:lnSpc>
                <a:spcPct val="115000"/>
              </a:lnSpc>
              <a:spcBef>
                <a:spcPts val="1600"/>
              </a:spcBef>
              <a:spcAft>
                <a:spcPts val="0"/>
              </a:spcAft>
              <a:buSzPts val="1800"/>
              <a:buAutoNum type="arabicPeriod"/>
            </a:pPr>
            <a:r>
              <a:rPr b="1" lang="en" sz="1600"/>
              <a:t>Training the ConvNet model </a:t>
            </a:r>
            <a:r>
              <a:rPr lang="en" sz="1600"/>
              <a:t>: The ConvNet model is trained so that LIME can use it for model prediction afterwards.</a:t>
            </a:r>
            <a:endParaRPr sz="1600"/>
          </a:p>
          <a:p>
            <a:pPr indent="-330200" lvl="0" marL="457200" rtl="0" algn="l">
              <a:lnSpc>
                <a:spcPct val="115000"/>
              </a:lnSpc>
              <a:spcBef>
                <a:spcPts val="1600"/>
              </a:spcBef>
              <a:spcAft>
                <a:spcPts val="0"/>
              </a:spcAft>
              <a:buSzPts val="1600"/>
              <a:buAutoNum type="arabicPeriod"/>
            </a:pPr>
            <a:r>
              <a:rPr b="1" lang="en" sz="1600"/>
              <a:t>Selecting line explainer </a:t>
            </a:r>
            <a:r>
              <a:rPr lang="en" sz="1600"/>
              <a:t>: For various forms of datasets, such as picture, text, tabular data, and so on, the LIME technique supports many types of machine learning model explainers. Because the dataset in this study is made up of photos, the LIME image explanation was chosen. Quickshift, a 2D image segmentation algorithm, is utilised to create LIME super pixels (i.e., segments)</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304800" lvl="0" marL="457200" rtl="0" algn="l">
              <a:lnSpc>
                <a:spcPct val="115000"/>
              </a:lnSpc>
              <a:spcBef>
                <a:spcPts val="1600"/>
              </a:spcBef>
              <a:spcAft>
                <a:spcPts val="0"/>
              </a:spcAft>
              <a:buSzPts val="1200"/>
              <a:buFont typeface="Times New Roman"/>
              <a:buAutoNum type="arabicPeriod"/>
            </a:pPr>
            <a:r>
              <a:rPr b="1" lang="en" sz="1600"/>
              <a:t>Explaining model prediction </a:t>
            </a:r>
            <a:r>
              <a:rPr lang="en" sz="1600"/>
              <a:t>: After the ConvNet model has been trained, the LIME image explainer's explain instance() method may be used to provide an explanation of the model prediction given a fresh IDC picture.</a:t>
            </a:r>
            <a:endParaRPr sz="1600"/>
          </a:p>
          <a:p>
            <a:pPr indent="0" lvl="0" marL="457200" rtl="0" algn="l">
              <a:lnSpc>
                <a:spcPct val="115000"/>
              </a:lnSpc>
              <a:spcBef>
                <a:spcPts val="1600"/>
              </a:spcBef>
              <a:spcAft>
                <a:spcPts val="1600"/>
              </a:spcAft>
              <a:buSzPts val="1400"/>
              <a:buNone/>
            </a:pPr>
            <a:r>
              <a:t/>
            </a:r>
            <a:endParaRPr sz="1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2" name="Shape 182"/>
        <p:cNvGrpSpPr/>
        <p:nvPr/>
      </p:nvGrpSpPr>
      <p:grpSpPr>
        <a:xfrm>
          <a:off x="0" y="0"/>
          <a:ext cx="0" cy="0"/>
          <a:chOff x="0" y="0"/>
          <a:chExt cx="0" cy="0"/>
        </a:xfrm>
      </p:grpSpPr>
      <p:sp>
        <p:nvSpPr>
          <p:cNvPr id="183" name="Google Shape;183;p28"/>
          <p:cNvSpPr txBox="1"/>
          <p:nvPr>
            <p:ph type="title"/>
          </p:nvPr>
        </p:nvSpPr>
        <p:spPr>
          <a:xfrm>
            <a:off x="512700" y="161575"/>
            <a:ext cx="8118600" cy="840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sz="3300">
                <a:solidFill>
                  <a:schemeClr val="dk1"/>
                </a:solidFill>
              </a:rPr>
              <a:t>Result Snapshot</a:t>
            </a:r>
            <a:endParaRPr sz="3300">
              <a:solidFill>
                <a:schemeClr val="dk1"/>
              </a:solidFill>
            </a:endParaRPr>
          </a:p>
        </p:txBody>
      </p:sp>
      <p:pic>
        <p:nvPicPr>
          <p:cNvPr id="184" name="Google Shape;184;p28"/>
          <p:cNvPicPr preferRelativeResize="0"/>
          <p:nvPr/>
        </p:nvPicPr>
        <p:blipFill>
          <a:blip r:embed="rId3">
            <a:alphaModFix/>
          </a:blip>
          <a:stretch>
            <a:fillRect/>
          </a:stretch>
        </p:blipFill>
        <p:spPr>
          <a:xfrm>
            <a:off x="2415625" y="1156275"/>
            <a:ext cx="4312750" cy="2972000"/>
          </a:xfrm>
          <a:prstGeom prst="rect">
            <a:avLst/>
          </a:prstGeom>
          <a:noFill/>
          <a:ln>
            <a:noFill/>
          </a:ln>
        </p:spPr>
      </p:pic>
      <p:sp>
        <p:nvSpPr>
          <p:cNvPr id="185" name="Google Shape;185;p28"/>
          <p:cNvSpPr txBox="1"/>
          <p:nvPr/>
        </p:nvSpPr>
        <p:spPr>
          <a:xfrm>
            <a:off x="2503100" y="4282675"/>
            <a:ext cx="4225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Test Accuracy- 0.8559290766716003</a:t>
            </a:r>
            <a:endParaRPr sz="1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9" name="Shape 189"/>
        <p:cNvGrpSpPr/>
        <p:nvPr/>
      </p:nvGrpSpPr>
      <p:grpSpPr>
        <a:xfrm>
          <a:off x="0" y="0"/>
          <a:ext cx="0" cy="0"/>
          <a:chOff x="0" y="0"/>
          <a:chExt cx="0" cy="0"/>
        </a:xfrm>
      </p:grpSpPr>
      <p:sp>
        <p:nvSpPr>
          <p:cNvPr id="190" name="Google Shape;190;p29"/>
          <p:cNvSpPr txBox="1"/>
          <p:nvPr>
            <p:ph type="title"/>
          </p:nvPr>
        </p:nvSpPr>
        <p:spPr>
          <a:xfrm>
            <a:off x="499875" y="554800"/>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lt1"/>
                </a:solidFill>
                <a:latin typeface="Arial"/>
                <a:ea typeface="Arial"/>
                <a:cs typeface="Arial"/>
                <a:sym typeface="Arial"/>
              </a:rPr>
              <a:t>Future Scope</a:t>
            </a:r>
            <a:endParaRPr>
              <a:solidFill>
                <a:schemeClr val="lt1"/>
              </a:solidFill>
              <a:latin typeface="Arial"/>
              <a:ea typeface="Arial"/>
              <a:cs typeface="Arial"/>
              <a:sym typeface="Arial"/>
            </a:endParaRPr>
          </a:p>
        </p:txBody>
      </p:sp>
      <p:sp>
        <p:nvSpPr>
          <p:cNvPr id="191" name="Google Shape;191;p29"/>
          <p:cNvSpPr txBox="1"/>
          <p:nvPr>
            <p:ph idx="1" type="body"/>
          </p:nvPr>
        </p:nvSpPr>
        <p:spPr>
          <a:xfrm>
            <a:off x="311700" y="1742100"/>
            <a:ext cx="8520600" cy="1438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lt1"/>
              </a:buClr>
              <a:buSzPts val="1800"/>
              <a:buFont typeface="Arial"/>
              <a:buChar char="●"/>
            </a:pPr>
            <a:r>
              <a:rPr lang="en">
                <a:solidFill>
                  <a:schemeClr val="lt1"/>
                </a:solidFill>
                <a:latin typeface="Arial"/>
                <a:ea typeface="Arial"/>
                <a:cs typeface="Arial"/>
                <a:sym typeface="Arial"/>
              </a:rPr>
              <a:t>L</a:t>
            </a:r>
            <a:r>
              <a:rPr lang="en">
                <a:solidFill>
                  <a:schemeClr val="lt1"/>
                </a:solidFill>
                <a:latin typeface="Arial"/>
                <a:ea typeface="Arial"/>
                <a:cs typeface="Arial"/>
                <a:sym typeface="Arial"/>
              </a:rPr>
              <a:t>arger dataset can provide more accurate results but it will need more computation time also . various models can be merged in order to increase accuracy of hybrid model predictions.</a:t>
            </a:r>
            <a:endParaRPr>
              <a:solidFill>
                <a:schemeClr val="lt1"/>
              </a:solidFill>
              <a:latin typeface="Arial"/>
              <a:ea typeface="Arial"/>
              <a:cs typeface="Arial"/>
              <a:sym typeface="Arial"/>
            </a:endParaRPr>
          </a:p>
          <a:p>
            <a:pPr indent="0" lvl="0" marL="0" rtl="0" algn="l">
              <a:lnSpc>
                <a:spcPct val="100000"/>
              </a:lnSpc>
              <a:spcBef>
                <a:spcPts val="0"/>
              </a:spcBef>
              <a:spcAft>
                <a:spcPts val="0"/>
              </a:spcAft>
              <a:buNone/>
            </a:pPr>
            <a:r>
              <a:t/>
            </a:r>
            <a:endParaRPr sz="20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lt1"/>
                </a:solidFill>
              </a:rPr>
              <a:t>Conclusion</a:t>
            </a:r>
            <a:endParaRPr>
              <a:solidFill>
                <a:schemeClr val="lt1"/>
              </a:solidFill>
            </a:endParaRPr>
          </a:p>
        </p:txBody>
      </p:sp>
      <p:sp>
        <p:nvSpPr>
          <p:cNvPr id="197" name="Google Shape;197;p30"/>
          <p:cNvSpPr txBox="1"/>
          <p:nvPr>
            <p:ph idx="1" type="body"/>
          </p:nvPr>
        </p:nvSpPr>
        <p:spPr>
          <a:xfrm>
            <a:off x="311700" y="1397100"/>
            <a:ext cx="8520600" cy="26130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lt1"/>
              </a:buClr>
              <a:buSzPts val="1600"/>
              <a:buChar char="●"/>
            </a:pPr>
            <a:r>
              <a:rPr lang="en" sz="1600">
                <a:solidFill>
                  <a:schemeClr val="lt1"/>
                </a:solidFill>
              </a:rPr>
              <a:t>We demonstrated how to utilise the LIME image explainer to explain the IDC image prediction results of a 2D ConvNet model in IDC breast cancer detection using the Kaggle BCHI dataset.</a:t>
            </a:r>
            <a:endParaRPr sz="1600">
              <a:solidFill>
                <a:schemeClr val="lt1"/>
              </a:solidFill>
            </a:endParaRPr>
          </a:p>
          <a:p>
            <a:pPr indent="0" lvl="0" marL="457200" rtl="0" algn="l">
              <a:lnSpc>
                <a:spcPct val="100000"/>
              </a:lnSpc>
              <a:spcBef>
                <a:spcPts val="0"/>
              </a:spcBef>
              <a:spcAft>
                <a:spcPts val="0"/>
              </a:spcAft>
              <a:buSzPts val="1800"/>
              <a:buNone/>
            </a:pPr>
            <a:r>
              <a:t/>
            </a:r>
            <a:endParaRPr sz="1600">
              <a:solidFill>
                <a:schemeClr val="lt1"/>
              </a:solidFill>
            </a:endParaRPr>
          </a:p>
          <a:p>
            <a:pPr indent="-355600" lvl="0" marL="457200" rtl="0" algn="l">
              <a:lnSpc>
                <a:spcPct val="100000"/>
              </a:lnSpc>
              <a:spcBef>
                <a:spcPts val="0"/>
              </a:spcBef>
              <a:spcAft>
                <a:spcPts val="0"/>
              </a:spcAft>
              <a:buClr>
                <a:schemeClr val="lt1"/>
              </a:buClr>
              <a:buSzPts val="2000"/>
              <a:buChar char="●"/>
            </a:pPr>
            <a:r>
              <a:rPr lang="en" sz="1600">
                <a:solidFill>
                  <a:schemeClr val="lt1"/>
                </a:solidFill>
              </a:rPr>
              <a:t>We also observed that the amount of super pixels/features used affects the explanation outcomes.</a:t>
            </a:r>
            <a:endParaRPr sz="1600">
              <a:solidFill>
                <a:schemeClr val="lt1"/>
              </a:solidFill>
            </a:endParaRPr>
          </a:p>
          <a:p>
            <a:pPr indent="0" lvl="0" marL="457200" rtl="0" algn="l">
              <a:lnSpc>
                <a:spcPct val="100000"/>
              </a:lnSpc>
              <a:spcBef>
                <a:spcPts val="0"/>
              </a:spcBef>
              <a:spcAft>
                <a:spcPts val="0"/>
              </a:spcAft>
              <a:buSzPts val="1800"/>
              <a:buNone/>
            </a:pPr>
            <a:r>
              <a:t/>
            </a:r>
            <a:endParaRPr sz="1600">
              <a:solidFill>
                <a:schemeClr val="lt1"/>
              </a:solidFill>
            </a:endParaRPr>
          </a:p>
          <a:p>
            <a:pPr indent="-330200" lvl="0" marL="457200" rtl="0" algn="l">
              <a:lnSpc>
                <a:spcPct val="100000"/>
              </a:lnSpc>
              <a:spcBef>
                <a:spcPts val="0"/>
              </a:spcBef>
              <a:spcAft>
                <a:spcPts val="0"/>
              </a:spcAft>
              <a:buClr>
                <a:schemeClr val="lt1"/>
              </a:buClr>
              <a:buSzPts val="1600"/>
              <a:buChar char="●"/>
            </a:pPr>
            <a:r>
              <a:rPr lang="en" sz="1600">
                <a:solidFill>
                  <a:schemeClr val="lt1"/>
                </a:solidFill>
              </a:rPr>
              <a:t>For a decent outcome, the quality of the input data (in this example, pictures) is also critical. By adding additional samples, accuracy may be increased.</a:t>
            </a:r>
            <a:endParaRPr sz="20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References</a:t>
            </a:r>
            <a:endParaRPr/>
          </a:p>
        </p:txBody>
      </p:sp>
      <p:sp>
        <p:nvSpPr>
          <p:cNvPr id="203" name="Google Shape;203;p31"/>
          <p:cNvSpPr txBox="1"/>
          <p:nvPr>
            <p:ph idx="1" type="body"/>
          </p:nvPr>
        </p:nvSpPr>
        <p:spPr>
          <a:xfrm>
            <a:off x="311700" y="1171600"/>
            <a:ext cx="8520600" cy="382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400"/>
              </a:spcBef>
              <a:spcAft>
                <a:spcPts val="0"/>
              </a:spcAft>
              <a:buSzPts val="1800"/>
              <a:buNone/>
            </a:pPr>
            <a:r>
              <a:rPr lang="en" sz="1600">
                <a:solidFill>
                  <a:srgbClr val="292929"/>
                </a:solidFill>
                <a:latin typeface="Arial"/>
                <a:ea typeface="Arial"/>
                <a:cs typeface="Arial"/>
                <a:sym typeface="Arial"/>
              </a:rPr>
              <a:t>[1] M. T. Ribeiro, S. Singh, and C. Guestrin, </a:t>
            </a:r>
            <a:r>
              <a:rPr lang="en" sz="1600" u="sng">
                <a:solidFill>
                  <a:schemeClr val="hlink"/>
                </a:solidFill>
                <a:latin typeface="Arial"/>
                <a:ea typeface="Arial"/>
                <a:cs typeface="Arial"/>
                <a:sym typeface="Arial"/>
                <a:hlinkClick r:id="rId3"/>
              </a:rPr>
              <a:t>“Why Should I Trust You?” Explaining the Predictions of Any Classifier</a:t>
            </a:r>
            <a:endParaRPr sz="2200">
              <a:latin typeface="Arial"/>
              <a:ea typeface="Arial"/>
              <a:cs typeface="Arial"/>
              <a:sym typeface="Arial"/>
            </a:endParaRPr>
          </a:p>
          <a:p>
            <a:pPr indent="0" lvl="0" marL="0" rtl="0" algn="l">
              <a:lnSpc>
                <a:spcPct val="100000"/>
              </a:lnSpc>
              <a:spcBef>
                <a:spcPts val="1400"/>
              </a:spcBef>
              <a:spcAft>
                <a:spcPts val="0"/>
              </a:spcAft>
              <a:buSzPts val="1800"/>
              <a:buNone/>
            </a:pPr>
            <a:r>
              <a:rPr lang="en" sz="1600">
                <a:solidFill>
                  <a:srgbClr val="292929"/>
                </a:solidFill>
                <a:latin typeface="Arial"/>
                <a:ea typeface="Arial"/>
                <a:cs typeface="Arial"/>
                <a:sym typeface="Arial"/>
              </a:rPr>
              <a:t>[2] </a:t>
            </a:r>
            <a:r>
              <a:rPr lang="en" sz="1600" u="sng">
                <a:solidFill>
                  <a:schemeClr val="hlink"/>
                </a:solidFill>
                <a:latin typeface="Arial"/>
                <a:ea typeface="Arial"/>
                <a:cs typeface="Arial"/>
                <a:sym typeface="Arial"/>
                <a:hlinkClick r:id="rId4"/>
              </a:rPr>
              <a:t>Interpretable Machine Learning, A Guide for Making Black Box Models Explainable</a:t>
            </a:r>
            <a:endParaRPr sz="2600">
              <a:latin typeface="Arial"/>
              <a:ea typeface="Arial"/>
              <a:cs typeface="Arial"/>
              <a:sym typeface="Arial"/>
            </a:endParaRPr>
          </a:p>
          <a:p>
            <a:pPr indent="0" lvl="0" marL="0" rtl="0" algn="l">
              <a:lnSpc>
                <a:spcPct val="100000"/>
              </a:lnSpc>
              <a:spcBef>
                <a:spcPts val="3200"/>
              </a:spcBef>
              <a:spcAft>
                <a:spcPts val="0"/>
              </a:spcAft>
              <a:buSzPts val="1800"/>
              <a:buNone/>
            </a:pPr>
            <a:r>
              <a:rPr lang="en" sz="1600">
                <a:solidFill>
                  <a:srgbClr val="292929"/>
                </a:solidFill>
                <a:latin typeface="Arial"/>
                <a:ea typeface="Arial"/>
                <a:cs typeface="Arial"/>
                <a:sym typeface="Arial"/>
              </a:rPr>
              <a:t>[3] </a:t>
            </a:r>
            <a:r>
              <a:rPr lang="en" sz="1600" u="sng">
                <a:solidFill>
                  <a:schemeClr val="hlink"/>
                </a:solidFill>
                <a:latin typeface="Arial"/>
                <a:ea typeface="Arial"/>
                <a:cs typeface="Arial"/>
                <a:sym typeface="Arial"/>
                <a:hlinkClick r:id="rId5"/>
              </a:rPr>
              <a:t>Predicting IDC in Breast Cancer Histology Images</a:t>
            </a:r>
            <a:endParaRPr sz="1600">
              <a:latin typeface="Arial"/>
              <a:ea typeface="Arial"/>
              <a:cs typeface="Arial"/>
              <a:sym typeface="Arial"/>
            </a:endParaRPr>
          </a:p>
          <a:p>
            <a:pPr indent="0" lvl="0" marL="0" rtl="0" algn="l">
              <a:lnSpc>
                <a:spcPct val="100000"/>
              </a:lnSpc>
              <a:spcBef>
                <a:spcPts val="3200"/>
              </a:spcBef>
              <a:spcAft>
                <a:spcPts val="0"/>
              </a:spcAft>
              <a:buSzPts val="1800"/>
              <a:buNone/>
            </a:pPr>
            <a:r>
              <a:rPr lang="en" sz="1600">
                <a:latin typeface="Arial"/>
                <a:ea typeface="Arial"/>
                <a:cs typeface="Arial"/>
                <a:sym typeface="Arial"/>
              </a:rPr>
              <a:t>[4] </a:t>
            </a:r>
            <a:r>
              <a:rPr lang="en" sz="1600" u="sng">
                <a:solidFill>
                  <a:schemeClr val="accent5"/>
                </a:solidFill>
                <a:latin typeface="Arial"/>
                <a:ea typeface="Arial"/>
                <a:cs typeface="Arial"/>
                <a:sym typeface="Arial"/>
                <a:hlinkClick r:id="rId6">
                  <a:extLst>
                    <a:ext uri="{A12FA001-AC4F-418D-AE19-62706E023703}">
                      <ahyp:hlinkClr val="tx"/>
                    </a:ext>
                  </a:extLst>
                </a:hlinkClick>
              </a:rPr>
              <a:t>EXPLAINABLE EXPLAINABLE INTELLIGENCE</a:t>
            </a:r>
            <a:endParaRPr sz="2000">
              <a:solidFill>
                <a:schemeClr val="accent5"/>
              </a:solidFill>
              <a:latin typeface="Arial"/>
              <a:ea typeface="Arial"/>
              <a:cs typeface="Arial"/>
              <a:sym typeface="Arial"/>
            </a:endParaRPr>
          </a:p>
          <a:p>
            <a:pPr indent="0" lvl="0" marL="0" rtl="0" algn="l">
              <a:lnSpc>
                <a:spcPct val="100000"/>
              </a:lnSpc>
              <a:spcBef>
                <a:spcPts val="3200"/>
              </a:spcBef>
              <a:spcAft>
                <a:spcPts val="0"/>
              </a:spcAft>
              <a:buSzPts val="1800"/>
              <a:buNone/>
            </a:pPr>
            <a:r>
              <a:rPr lang="en" sz="1600">
                <a:latin typeface="Arial"/>
                <a:ea typeface="Arial"/>
                <a:cs typeface="Arial"/>
                <a:sym typeface="Arial"/>
              </a:rPr>
              <a:t>[5]</a:t>
            </a:r>
            <a:r>
              <a:rPr lang="en" sz="2000">
                <a:solidFill>
                  <a:schemeClr val="accent5"/>
                </a:solidFill>
                <a:latin typeface="Arial"/>
                <a:ea typeface="Arial"/>
                <a:cs typeface="Arial"/>
                <a:sym typeface="Arial"/>
              </a:rPr>
              <a:t> </a:t>
            </a:r>
            <a:r>
              <a:rPr lang="en" sz="1600" u="sng">
                <a:solidFill>
                  <a:schemeClr val="accent5"/>
                </a:solidFill>
                <a:latin typeface="Arial"/>
                <a:ea typeface="Arial"/>
                <a:cs typeface="Arial"/>
                <a:sym typeface="Arial"/>
                <a:hlinkClick r:id="rId7">
                  <a:extLst>
                    <a:ext uri="{A12FA001-AC4F-418D-AE19-62706E023703}">
                      <ahyp:hlinkClr val="tx"/>
                    </a:ext>
                  </a:extLst>
                </a:hlinkClick>
              </a:rPr>
              <a:t>Explainable Deep Learning Models in Medical Image Analysis</a:t>
            </a:r>
            <a:endParaRPr sz="2400">
              <a:solidFill>
                <a:schemeClr val="accent5"/>
              </a:solidFill>
              <a:latin typeface="Arial"/>
              <a:ea typeface="Arial"/>
              <a:cs typeface="Arial"/>
              <a:sym typeface="Arial"/>
            </a:endParaRPr>
          </a:p>
          <a:p>
            <a:pPr indent="0" lvl="0" marL="0" rtl="0" algn="l">
              <a:lnSpc>
                <a:spcPct val="115000"/>
              </a:lnSpc>
              <a:spcBef>
                <a:spcPts val="3200"/>
              </a:spcBef>
              <a:spcAft>
                <a:spcPts val="0"/>
              </a:spcAft>
              <a:buSzPts val="1800"/>
              <a:buNone/>
            </a:pPr>
            <a:r>
              <a:rPr lang="en" sz="1600">
                <a:latin typeface="Arial"/>
                <a:ea typeface="Arial"/>
                <a:cs typeface="Arial"/>
                <a:sym typeface="Arial"/>
              </a:rPr>
              <a:t>[6]</a:t>
            </a:r>
            <a:r>
              <a:rPr lang="en" sz="2400">
                <a:solidFill>
                  <a:schemeClr val="accent5"/>
                </a:solidFill>
                <a:latin typeface="Arial"/>
                <a:ea typeface="Arial"/>
                <a:cs typeface="Arial"/>
                <a:sym typeface="Arial"/>
              </a:rPr>
              <a:t> </a:t>
            </a:r>
            <a:r>
              <a:rPr lang="en" sz="1600" u="sng">
                <a:solidFill>
                  <a:schemeClr val="accent5"/>
                </a:solidFill>
                <a:latin typeface="Arial"/>
                <a:ea typeface="Arial"/>
                <a:cs typeface="Arial"/>
                <a:sym typeface="Arial"/>
                <a:hlinkClick r:id="rId8">
                  <a:extLst>
                    <a:ext uri="{A12FA001-AC4F-418D-AE19-62706E023703}">
                      <ahyp:hlinkClr val="tx"/>
                    </a:ext>
                  </a:extLst>
                </a:hlinkClick>
              </a:rPr>
              <a:t>Generalizable and Explainable Deep Learning in Medical Imaging with Small Data</a:t>
            </a:r>
            <a:endParaRPr sz="2800">
              <a:solidFill>
                <a:schemeClr val="accent5"/>
              </a:solidFill>
              <a:latin typeface="Arial"/>
              <a:ea typeface="Arial"/>
              <a:cs typeface="Arial"/>
              <a:sym typeface="Arial"/>
            </a:endParaRPr>
          </a:p>
          <a:p>
            <a:pPr indent="0" lvl="0" marL="0" rtl="0" algn="l">
              <a:lnSpc>
                <a:spcPct val="218181"/>
              </a:lnSpc>
              <a:spcBef>
                <a:spcPts val="3200"/>
              </a:spcBef>
              <a:spcAft>
                <a:spcPts val="0"/>
              </a:spcAft>
              <a:buSzPts val="1800"/>
              <a:buNone/>
            </a:pPr>
            <a:r>
              <a:t/>
            </a:r>
            <a:endParaRPr sz="2700"/>
          </a:p>
          <a:p>
            <a:pPr indent="0" lvl="0" marL="0" rtl="0" algn="l">
              <a:lnSpc>
                <a:spcPct val="218181"/>
              </a:lnSpc>
              <a:spcBef>
                <a:spcPts val="1400"/>
              </a:spcBef>
              <a:spcAft>
                <a:spcPts val="0"/>
              </a:spcAft>
              <a:buClr>
                <a:schemeClr val="dk1"/>
              </a:buClr>
              <a:buSzPts val="1100"/>
              <a:buFont typeface="Arial"/>
              <a:buNone/>
            </a:pPr>
            <a:r>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490250" y="526350"/>
            <a:ext cx="5604000" cy="944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400"/>
              <a:buNone/>
            </a:pPr>
            <a:r>
              <a:rPr lang="en"/>
              <a:t>Group Members</a:t>
            </a:r>
            <a:endParaRPr/>
          </a:p>
        </p:txBody>
      </p:sp>
      <p:sp>
        <p:nvSpPr>
          <p:cNvPr id="67" name="Google Shape;67;p14"/>
          <p:cNvSpPr txBox="1"/>
          <p:nvPr/>
        </p:nvSpPr>
        <p:spPr>
          <a:xfrm>
            <a:off x="656150" y="1781800"/>
            <a:ext cx="5272200" cy="2124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Old Standard TT"/>
              <a:buChar char="●"/>
            </a:pPr>
            <a:r>
              <a:rPr b="0" i="0" lang="en" sz="1800" u="none" cap="none" strike="noStrike">
                <a:solidFill>
                  <a:schemeClr val="lt1"/>
                </a:solidFill>
                <a:latin typeface="Old Standard TT"/>
                <a:ea typeface="Old Standard TT"/>
                <a:cs typeface="Old Standard TT"/>
                <a:sym typeface="Old Standard TT"/>
              </a:rPr>
              <a:t>Shivansh Gupta IIT2019107 </a:t>
            </a:r>
            <a:endParaRPr b="0" i="0" sz="1800" u="none" cap="none" strike="noStrike">
              <a:solidFill>
                <a:schemeClr val="lt1"/>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chemeClr val="lt1"/>
              </a:buClr>
              <a:buSzPts val="1800"/>
              <a:buFont typeface="Old Standard TT"/>
              <a:buChar char="●"/>
            </a:pPr>
            <a:r>
              <a:rPr b="0" i="0" lang="en" sz="1800" u="none" cap="none" strike="noStrike">
                <a:solidFill>
                  <a:schemeClr val="lt1"/>
                </a:solidFill>
                <a:latin typeface="Old Standard TT"/>
                <a:ea typeface="Old Standard TT"/>
                <a:cs typeface="Old Standard TT"/>
                <a:sym typeface="Old Standard TT"/>
              </a:rPr>
              <a:t>Rahul Kumar IIT2019109</a:t>
            </a:r>
            <a:endParaRPr b="0" i="0" sz="1800" u="none" cap="none" strike="noStrike">
              <a:solidFill>
                <a:schemeClr val="lt1"/>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chemeClr val="lt1"/>
              </a:buClr>
              <a:buSzPts val="1800"/>
              <a:buFont typeface="Old Standard TT"/>
              <a:buChar char="●"/>
            </a:pPr>
            <a:r>
              <a:rPr b="0" i="0" lang="en" sz="1800" u="none" cap="none" strike="noStrike">
                <a:solidFill>
                  <a:schemeClr val="lt1"/>
                </a:solidFill>
                <a:latin typeface="Old Standard TT"/>
                <a:ea typeface="Old Standard TT"/>
                <a:cs typeface="Old Standard TT"/>
                <a:sym typeface="Old Standard TT"/>
              </a:rPr>
              <a:t>Aditya Singh IIT2019111</a:t>
            </a:r>
            <a:endParaRPr b="0" i="0" sz="1800" u="none" cap="none" strike="noStrike">
              <a:solidFill>
                <a:schemeClr val="lt1"/>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chemeClr val="lt1"/>
              </a:buClr>
              <a:buSzPts val="1800"/>
              <a:buFont typeface="Old Standard TT"/>
              <a:buChar char="●"/>
            </a:pPr>
            <a:r>
              <a:rPr b="0" i="0" lang="en" sz="1800" u="none" cap="none" strike="noStrike">
                <a:solidFill>
                  <a:schemeClr val="lt1"/>
                </a:solidFill>
                <a:latin typeface="Old Standard TT"/>
                <a:ea typeface="Old Standard TT"/>
                <a:cs typeface="Old Standard TT"/>
                <a:sym typeface="Old Standard TT"/>
              </a:rPr>
              <a:t>Sarthak IIT2019114</a:t>
            </a:r>
            <a:endParaRPr b="0" i="0" sz="1800" u="none" cap="none" strike="noStrike">
              <a:solidFill>
                <a:schemeClr val="lt1"/>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chemeClr val="lt1"/>
              </a:buClr>
              <a:buSzPts val="1800"/>
              <a:buFont typeface="Old Standard TT"/>
              <a:buChar char="●"/>
            </a:pPr>
            <a:r>
              <a:rPr b="0" i="0" lang="en" sz="1800" u="none" cap="none" strike="noStrike">
                <a:solidFill>
                  <a:schemeClr val="lt1"/>
                </a:solidFill>
                <a:latin typeface="Old Standard TT"/>
                <a:ea typeface="Old Standard TT"/>
                <a:cs typeface="Old Standard TT"/>
                <a:sym typeface="Old Standard TT"/>
              </a:rPr>
              <a:t>Saloni IIT2019128</a:t>
            </a:r>
            <a:endParaRPr b="0" i="0" sz="1800" u="none" cap="none" strike="noStrike">
              <a:solidFill>
                <a:schemeClr val="lt1"/>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chemeClr val="lt1"/>
              </a:buClr>
              <a:buSzPts val="1800"/>
              <a:buFont typeface="Old Standard TT"/>
              <a:buChar char="●"/>
            </a:pPr>
            <a:r>
              <a:rPr b="0" i="0" lang="en" sz="1800" u="none" cap="none" strike="noStrike">
                <a:solidFill>
                  <a:schemeClr val="lt1"/>
                </a:solidFill>
                <a:latin typeface="Old Standard TT"/>
                <a:ea typeface="Old Standard TT"/>
                <a:cs typeface="Old Standard TT"/>
                <a:sym typeface="Old Standard TT"/>
              </a:rPr>
              <a:t>Sanyam IIT2019129 </a:t>
            </a:r>
            <a:endParaRPr b="0" i="0" sz="1800" u="none" cap="none" strike="noStrike">
              <a:solidFill>
                <a:schemeClr val="lt1"/>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chemeClr val="lt1"/>
              </a:buClr>
              <a:buSzPts val="1800"/>
              <a:buFont typeface="Old Standard TT"/>
              <a:buChar char="●"/>
            </a:pPr>
            <a:r>
              <a:rPr b="0" i="0" lang="en" sz="1800" u="none" cap="none" strike="noStrike">
                <a:solidFill>
                  <a:schemeClr val="lt1"/>
                </a:solidFill>
                <a:latin typeface="Old Standard TT"/>
                <a:ea typeface="Old Standard TT"/>
                <a:cs typeface="Old Standard TT"/>
                <a:sym typeface="Old Standard TT"/>
              </a:rPr>
              <a:t>Khushi Gupta IIT2019141</a:t>
            </a:r>
            <a:endParaRPr b="0" i="0" sz="1800" u="none" cap="none" strike="noStrike">
              <a:solidFill>
                <a:schemeClr val="lt1"/>
              </a:solidFill>
              <a:latin typeface="Old Standard TT"/>
              <a:ea typeface="Old Standard TT"/>
              <a:cs typeface="Old Standard TT"/>
              <a:sym typeface="Old Standard T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2821800" y="526350"/>
            <a:ext cx="35004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400"/>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490250" y="375400"/>
            <a:ext cx="8191500" cy="50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400"/>
              <a:buNone/>
            </a:pPr>
            <a:r>
              <a:rPr lang="en" sz="2900"/>
              <a:t>Index</a:t>
            </a:r>
            <a:endParaRPr sz="2900"/>
          </a:p>
        </p:txBody>
      </p:sp>
      <p:sp>
        <p:nvSpPr>
          <p:cNvPr id="73" name="Google Shape;73;p15"/>
          <p:cNvSpPr txBox="1"/>
          <p:nvPr/>
        </p:nvSpPr>
        <p:spPr>
          <a:xfrm>
            <a:off x="303350" y="1256825"/>
            <a:ext cx="8565300" cy="32631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lt1"/>
              </a:buClr>
              <a:buSzPts val="2000"/>
              <a:buFont typeface="Old Standard TT"/>
              <a:buChar char="●"/>
            </a:pPr>
            <a:r>
              <a:rPr b="0" i="0" lang="en" sz="2000" u="none" cap="none" strike="noStrike">
                <a:solidFill>
                  <a:schemeClr val="lt1"/>
                </a:solidFill>
                <a:latin typeface="Old Standard TT"/>
                <a:ea typeface="Old Standard TT"/>
                <a:cs typeface="Old Standard TT"/>
                <a:sym typeface="Old Standard TT"/>
              </a:rPr>
              <a:t>Introduction</a:t>
            </a:r>
            <a:endParaRPr b="0" i="0" sz="2000" u="none" cap="none" strike="noStrike">
              <a:solidFill>
                <a:schemeClr val="lt1"/>
              </a:solidFill>
              <a:latin typeface="Old Standard TT"/>
              <a:ea typeface="Old Standard TT"/>
              <a:cs typeface="Old Standard TT"/>
              <a:sym typeface="Old Standard TT"/>
            </a:endParaRPr>
          </a:p>
          <a:p>
            <a:pPr indent="-355600" lvl="0" marL="457200" marR="0" rtl="0" algn="l">
              <a:lnSpc>
                <a:spcPct val="100000"/>
              </a:lnSpc>
              <a:spcBef>
                <a:spcPts val="0"/>
              </a:spcBef>
              <a:spcAft>
                <a:spcPts val="0"/>
              </a:spcAft>
              <a:buClr>
                <a:schemeClr val="lt1"/>
              </a:buClr>
              <a:buSzPts val="2000"/>
              <a:buFont typeface="Old Standard TT"/>
              <a:buChar char="●"/>
            </a:pPr>
            <a:r>
              <a:rPr lang="en" sz="2000">
                <a:solidFill>
                  <a:schemeClr val="lt1"/>
                </a:solidFill>
                <a:latin typeface="Old Standard TT"/>
                <a:ea typeface="Old Standard TT"/>
                <a:cs typeface="Old Standard TT"/>
                <a:sym typeface="Old Standard TT"/>
              </a:rPr>
              <a:t>Literature Review</a:t>
            </a:r>
            <a:endParaRPr sz="2000">
              <a:solidFill>
                <a:schemeClr val="lt1"/>
              </a:solidFill>
              <a:latin typeface="Old Standard TT"/>
              <a:ea typeface="Old Standard TT"/>
              <a:cs typeface="Old Standard TT"/>
              <a:sym typeface="Old Standard TT"/>
            </a:endParaRPr>
          </a:p>
          <a:p>
            <a:pPr indent="-355600" lvl="0" marL="457200" marR="0" rtl="0" algn="l">
              <a:lnSpc>
                <a:spcPct val="100000"/>
              </a:lnSpc>
              <a:spcBef>
                <a:spcPts val="0"/>
              </a:spcBef>
              <a:spcAft>
                <a:spcPts val="0"/>
              </a:spcAft>
              <a:buClr>
                <a:schemeClr val="lt1"/>
              </a:buClr>
              <a:buSzPts val="2000"/>
              <a:buFont typeface="Old Standard TT"/>
              <a:buChar char="●"/>
            </a:pPr>
            <a:r>
              <a:rPr lang="en" sz="2000">
                <a:solidFill>
                  <a:schemeClr val="lt1"/>
                </a:solidFill>
                <a:latin typeface="Old Standard TT"/>
                <a:ea typeface="Old Standard TT"/>
                <a:cs typeface="Old Standard TT"/>
                <a:sym typeface="Old Standard TT"/>
              </a:rPr>
              <a:t>Problem Statement and Scope</a:t>
            </a:r>
            <a:endParaRPr sz="2000">
              <a:solidFill>
                <a:schemeClr val="lt1"/>
              </a:solidFill>
              <a:latin typeface="Old Standard TT"/>
              <a:ea typeface="Old Standard TT"/>
              <a:cs typeface="Old Standard TT"/>
              <a:sym typeface="Old Standard TT"/>
            </a:endParaRPr>
          </a:p>
          <a:p>
            <a:pPr indent="-355600" lvl="0" marL="457200" rtl="0" algn="l">
              <a:spcBef>
                <a:spcPts val="0"/>
              </a:spcBef>
              <a:spcAft>
                <a:spcPts val="0"/>
              </a:spcAft>
              <a:buClr>
                <a:schemeClr val="lt1"/>
              </a:buClr>
              <a:buSzPts val="2000"/>
              <a:buFont typeface="Old Standard TT"/>
              <a:buChar char="●"/>
            </a:pPr>
            <a:r>
              <a:rPr lang="en" sz="2000">
                <a:solidFill>
                  <a:schemeClr val="lt1"/>
                </a:solidFill>
                <a:latin typeface="Old Standard TT"/>
                <a:ea typeface="Old Standard TT"/>
                <a:cs typeface="Old Standard TT"/>
                <a:sym typeface="Old Standard TT"/>
              </a:rPr>
              <a:t>Experimental Data Descriptions</a:t>
            </a:r>
            <a:endParaRPr sz="2000">
              <a:solidFill>
                <a:schemeClr val="lt1"/>
              </a:solidFill>
              <a:latin typeface="Old Standard TT"/>
              <a:ea typeface="Old Standard TT"/>
              <a:cs typeface="Old Standard TT"/>
              <a:sym typeface="Old Standard TT"/>
            </a:endParaRPr>
          </a:p>
          <a:p>
            <a:pPr indent="-355600" lvl="0" marL="457200" marR="0" rtl="0" algn="l">
              <a:lnSpc>
                <a:spcPct val="100000"/>
              </a:lnSpc>
              <a:spcBef>
                <a:spcPts val="0"/>
              </a:spcBef>
              <a:spcAft>
                <a:spcPts val="0"/>
              </a:spcAft>
              <a:buClr>
                <a:schemeClr val="lt1"/>
              </a:buClr>
              <a:buSzPts val="2000"/>
              <a:buFont typeface="Old Standard TT"/>
              <a:buChar char="●"/>
            </a:pPr>
            <a:r>
              <a:rPr lang="en" sz="2000">
                <a:solidFill>
                  <a:schemeClr val="lt1"/>
                </a:solidFill>
                <a:latin typeface="Old Standard TT"/>
                <a:ea typeface="Old Standard TT"/>
                <a:cs typeface="Old Standard TT"/>
                <a:sym typeface="Old Standard TT"/>
              </a:rPr>
              <a:t>Methodology</a:t>
            </a:r>
            <a:endParaRPr sz="2000">
              <a:solidFill>
                <a:schemeClr val="lt1"/>
              </a:solidFill>
              <a:latin typeface="Old Standard TT"/>
              <a:ea typeface="Old Standard TT"/>
              <a:cs typeface="Old Standard TT"/>
              <a:sym typeface="Old Standard TT"/>
            </a:endParaRPr>
          </a:p>
          <a:p>
            <a:pPr indent="-355600" lvl="0" marL="457200" marR="0" rtl="0" algn="l">
              <a:lnSpc>
                <a:spcPct val="100000"/>
              </a:lnSpc>
              <a:spcBef>
                <a:spcPts val="0"/>
              </a:spcBef>
              <a:spcAft>
                <a:spcPts val="0"/>
              </a:spcAft>
              <a:buClr>
                <a:schemeClr val="lt1"/>
              </a:buClr>
              <a:buSzPts val="2000"/>
              <a:buFont typeface="Old Standard TT"/>
              <a:buChar char="●"/>
            </a:pPr>
            <a:r>
              <a:rPr lang="en" sz="2000">
                <a:solidFill>
                  <a:schemeClr val="lt1"/>
                </a:solidFill>
                <a:latin typeface="Old Standard TT"/>
                <a:ea typeface="Old Standard TT"/>
                <a:cs typeface="Old Standard TT"/>
                <a:sym typeface="Old Standard TT"/>
              </a:rPr>
              <a:t>Languages and Libraries</a:t>
            </a:r>
            <a:endParaRPr sz="2000">
              <a:solidFill>
                <a:schemeClr val="lt1"/>
              </a:solidFill>
              <a:latin typeface="Old Standard TT"/>
              <a:ea typeface="Old Standard TT"/>
              <a:cs typeface="Old Standard TT"/>
              <a:sym typeface="Old Standard TT"/>
            </a:endParaRPr>
          </a:p>
          <a:p>
            <a:pPr indent="-355600" lvl="0" marL="457200" marR="0" rtl="0" algn="l">
              <a:lnSpc>
                <a:spcPct val="100000"/>
              </a:lnSpc>
              <a:spcBef>
                <a:spcPts val="0"/>
              </a:spcBef>
              <a:spcAft>
                <a:spcPts val="0"/>
              </a:spcAft>
              <a:buClr>
                <a:schemeClr val="lt1"/>
              </a:buClr>
              <a:buSzPts val="2000"/>
              <a:buFont typeface="Old Standard TT"/>
              <a:buChar char="●"/>
            </a:pPr>
            <a:r>
              <a:rPr lang="en" sz="2000">
                <a:solidFill>
                  <a:schemeClr val="lt1"/>
                </a:solidFill>
                <a:latin typeface="Old Standard TT"/>
                <a:ea typeface="Old Standard TT"/>
                <a:cs typeface="Old Standard TT"/>
                <a:sym typeface="Old Standard TT"/>
              </a:rPr>
              <a:t>Activity Chart</a:t>
            </a:r>
            <a:endParaRPr sz="2000">
              <a:solidFill>
                <a:schemeClr val="lt1"/>
              </a:solidFill>
              <a:latin typeface="Old Standard TT"/>
              <a:ea typeface="Old Standard TT"/>
              <a:cs typeface="Old Standard TT"/>
              <a:sym typeface="Old Standard TT"/>
            </a:endParaRPr>
          </a:p>
          <a:p>
            <a:pPr indent="-355600" lvl="0" marL="457200" marR="0" rtl="0" algn="l">
              <a:lnSpc>
                <a:spcPct val="100000"/>
              </a:lnSpc>
              <a:spcBef>
                <a:spcPts val="0"/>
              </a:spcBef>
              <a:spcAft>
                <a:spcPts val="0"/>
              </a:spcAft>
              <a:buClr>
                <a:schemeClr val="lt1"/>
              </a:buClr>
              <a:buSzPts val="2000"/>
              <a:buFont typeface="Old Standard TT"/>
              <a:buChar char="●"/>
            </a:pPr>
            <a:r>
              <a:rPr lang="en" sz="2000">
                <a:solidFill>
                  <a:schemeClr val="lt1"/>
                </a:solidFill>
                <a:latin typeface="Old Standard TT"/>
                <a:ea typeface="Old Standard TT"/>
                <a:cs typeface="Old Standard TT"/>
                <a:sym typeface="Old Standard TT"/>
              </a:rPr>
              <a:t>Result Snapshots</a:t>
            </a:r>
            <a:endParaRPr sz="2000">
              <a:solidFill>
                <a:schemeClr val="lt1"/>
              </a:solidFill>
              <a:latin typeface="Old Standard TT"/>
              <a:ea typeface="Old Standard TT"/>
              <a:cs typeface="Old Standard TT"/>
              <a:sym typeface="Old Standard TT"/>
            </a:endParaRPr>
          </a:p>
          <a:p>
            <a:pPr indent="-355600" lvl="0" marL="457200" marR="0" rtl="0" algn="l">
              <a:lnSpc>
                <a:spcPct val="100000"/>
              </a:lnSpc>
              <a:spcBef>
                <a:spcPts val="0"/>
              </a:spcBef>
              <a:spcAft>
                <a:spcPts val="0"/>
              </a:spcAft>
              <a:buClr>
                <a:schemeClr val="lt1"/>
              </a:buClr>
              <a:buSzPts val="2000"/>
              <a:buFont typeface="Old Standard TT"/>
              <a:buChar char="●"/>
            </a:pPr>
            <a:r>
              <a:rPr b="0" i="0" lang="en" sz="2000" u="none" cap="none" strike="noStrike">
                <a:solidFill>
                  <a:schemeClr val="lt1"/>
                </a:solidFill>
                <a:latin typeface="Old Standard TT"/>
                <a:ea typeface="Old Standard TT"/>
                <a:cs typeface="Old Standard TT"/>
                <a:sym typeface="Old Standard TT"/>
              </a:rPr>
              <a:t>Conclusion</a:t>
            </a:r>
            <a:endParaRPr b="0" i="0" sz="2000" u="none" cap="none" strike="noStrike">
              <a:solidFill>
                <a:schemeClr val="lt1"/>
              </a:solidFill>
              <a:latin typeface="Old Standard TT"/>
              <a:ea typeface="Old Standard TT"/>
              <a:cs typeface="Old Standard TT"/>
              <a:sym typeface="Old Standard TT"/>
            </a:endParaRPr>
          </a:p>
          <a:p>
            <a:pPr indent="-355600" lvl="0" marL="457200" marR="0" rtl="0" algn="l">
              <a:lnSpc>
                <a:spcPct val="100000"/>
              </a:lnSpc>
              <a:spcBef>
                <a:spcPts val="0"/>
              </a:spcBef>
              <a:spcAft>
                <a:spcPts val="0"/>
              </a:spcAft>
              <a:buClr>
                <a:schemeClr val="lt1"/>
              </a:buClr>
              <a:buSzPts val="2000"/>
              <a:buFont typeface="Old Standard TT"/>
              <a:buChar char="●"/>
            </a:pPr>
            <a:r>
              <a:rPr lang="en" sz="2000">
                <a:solidFill>
                  <a:schemeClr val="lt1"/>
                </a:solidFill>
                <a:latin typeface="Old Standard TT"/>
                <a:ea typeface="Old Standard TT"/>
                <a:cs typeface="Old Standard TT"/>
                <a:sym typeface="Old Standard TT"/>
              </a:rPr>
              <a:t>References</a:t>
            </a:r>
            <a:endParaRPr sz="2000">
              <a:solidFill>
                <a:schemeClr val="lt1"/>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512700" y="199975"/>
            <a:ext cx="8118600" cy="152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t>Introduction</a:t>
            </a:r>
            <a:endParaRPr/>
          </a:p>
        </p:txBody>
      </p:sp>
      <p:sp>
        <p:nvSpPr>
          <p:cNvPr id="79" name="Google Shape;79;p16"/>
          <p:cNvSpPr txBox="1"/>
          <p:nvPr/>
        </p:nvSpPr>
        <p:spPr>
          <a:xfrm>
            <a:off x="795725" y="1928275"/>
            <a:ext cx="7798500" cy="2055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lt1"/>
              </a:buClr>
              <a:buSzPts val="1800"/>
              <a:buFont typeface="Times New Roman"/>
              <a:buChar char="●"/>
            </a:pPr>
            <a:r>
              <a:rPr b="0" i="0" lang="en" sz="1800" u="none" cap="none" strike="noStrike">
                <a:solidFill>
                  <a:schemeClr val="lt1"/>
                </a:solidFill>
                <a:latin typeface="Times New Roman"/>
                <a:ea typeface="Times New Roman"/>
                <a:cs typeface="Times New Roman"/>
                <a:sym typeface="Times New Roman"/>
              </a:rPr>
              <a:t>Breast cancer is the most common type of cancer that affects females all across the world.</a:t>
            </a:r>
            <a:endParaRPr b="0" i="0" sz="1800" u="none" cap="none" strike="noStrike">
              <a:solidFill>
                <a:schemeClr val="lt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lt1"/>
              </a:buClr>
              <a:buSzPts val="1800"/>
              <a:buFont typeface="Times New Roman"/>
              <a:buChar char="●"/>
            </a:pPr>
            <a:r>
              <a:rPr b="0" i="0" lang="en" sz="1800" u="none" cap="none" strike="noStrike">
                <a:solidFill>
                  <a:schemeClr val="lt1"/>
                </a:solidFill>
                <a:latin typeface="Times New Roman"/>
                <a:ea typeface="Times New Roman"/>
                <a:cs typeface="Times New Roman"/>
                <a:sym typeface="Times New Roman"/>
              </a:rPr>
              <a:t>It is distinguished by an overgrowth of a malignant tumor in the breast.</a:t>
            </a:r>
            <a:endParaRPr b="0" i="0" sz="1800" u="none" cap="none" strike="noStrike">
              <a:solidFill>
                <a:schemeClr val="lt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lt1"/>
              </a:buClr>
              <a:buSzPts val="1800"/>
              <a:buFont typeface="Times New Roman"/>
              <a:buChar char="●"/>
            </a:pPr>
            <a:r>
              <a:rPr b="0" i="0" lang="en" sz="1800" u="none" cap="none" strike="noStrike">
                <a:solidFill>
                  <a:schemeClr val="lt1"/>
                </a:solidFill>
                <a:latin typeface="Times New Roman"/>
                <a:ea typeface="Times New Roman"/>
                <a:cs typeface="Times New Roman"/>
                <a:sym typeface="Times New Roman"/>
              </a:rPr>
              <a:t>The goal of breast cancer screening is to achieve an early diagnosis, which aims to discern the Malignant and Benign tumor, and the  prognosis helps to put up a treatment plan.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512700" y="676000"/>
            <a:ext cx="8118600" cy="840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sz="3600">
                <a:solidFill>
                  <a:schemeClr val="lt1"/>
                </a:solidFill>
              </a:rPr>
              <a:t>Explainable Machine Learning</a:t>
            </a:r>
            <a:endParaRPr sz="3600">
              <a:solidFill>
                <a:schemeClr val="lt1"/>
              </a:solidFill>
            </a:endParaRPr>
          </a:p>
        </p:txBody>
      </p:sp>
      <p:sp>
        <p:nvSpPr>
          <p:cNvPr id="85" name="Google Shape;85;p17"/>
          <p:cNvSpPr txBox="1"/>
          <p:nvPr/>
        </p:nvSpPr>
        <p:spPr>
          <a:xfrm>
            <a:off x="512700" y="1912600"/>
            <a:ext cx="7798500" cy="23736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lt1"/>
              </a:buClr>
              <a:buSzPts val="1800"/>
              <a:buFont typeface="Times New Roman"/>
              <a:buChar char="●"/>
            </a:pPr>
            <a:r>
              <a:rPr b="0" i="0" lang="en" sz="1800" u="none" cap="none" strike="noStrike">
                <a:solidFill>
                  <a:schemeClr val="lt1"/>
                </a:solidFill>
                <a:latin typeface="Georgia"/>
                <a:ea typeface="Georgia"/>
                <a:cs typeface="Georgia"/>
                <a:sym typeface="Georgia"/>
              </a:rPr>
              <a:t>An explainable model is a function that is too complicated for a human to understand. Another name for this is a black-box model. We need an additional method/technique to be able to peer into the black-box and understand how the model works.</a:t>
            </a:r>
            <a:endParaRPr b="0" i="0" sz="1800" u="none" cap="none" strike="noStrike">
              <a:solidFill>
                <a:schemeClr val="lt1"/>
              </a:solidFill>
              <a:latin typeface="Georgia"/>
              <a:ea typeface="Georgia"/>
              <a:cs typeface="Georgia"/>
              <a:sym typeface="Georgia"/>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lt1"/>
              </a:solidFill>
              <a:latin typeface="Georgia"/>
              <a:ea typeface="Georgia"/>
              <a:cs typeface="Georgia"/>
              <a:sym typeface="Georgia"/>
            </a:endParaRPr>
          </a:p>
          <a:p>
            <a:pPr indent="-342900" lvl="0" marL="457200" marR="0" rtl="0" algn="l">
              <a:lnSpc>
                <a:spcPct val="115000"/>
              </a:lnSpc>
              <a:spcBef>
                <a:spcPts val="0"/>
              </a:spcBef>
              <a:spcAft>
                <a:spcPts val="0"/>
              </a:spcAft>
              <a:buClr>
                <a:schemeClr val="lt1"/>
              </a:buClr>
              <a:buSzPts val="1800"/>
              <a:buFont typeface="Times New Roman"/>
              <a:buChar char="●"/>
            </a:pPr>
            <a:r>
              <a:rPr b="0" i="0" lang="en" sz="1800" u="none" cap="none" strike="noStrike">
                <a:solidFill>
                  <a:schemeClr val="lt1"/>
                </a:solidFill>
                <a:latin typeface="Times New Roman"/>
                <a:ea typeface="Times New Roman"/>
                <a:cs typeface="Times New Roman"/>
                <a:sym typeface="Times New Roman"/>
              </a:rPr>
              <a:t>Explainable Machine Learning is a term that refers to approaches for deciphering the predictions of a pre trained model.</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512700" y="199975"/>
            <a:ext cx="8118600" cy="74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sz="3000"/>
              <a:t>Literature Review</a:t>
            </a:r>
            <a:endParaRPr sz="3000"/>
          </a:p>
        </p:txBody>
      </p:sp>
      <p:sp>
        <p:nvSpPr>
          <p:cNvPr id="91" name="Google Shape;91;p18"/>
          <p:cNvSpPr txBox="1"/>
          <p:nvPr/>
        </p:nvSpPr>
        <p:spPr>
          <a:xfrm>
            <a:off x="795725" y="992800"/>
            <a:ext cx="7798500" cy="3966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800">
                <a:solidFill>
                  <a:schemeClr val="lt1"/>
                </a:solidFill>
                <a:latin typeface="Times New Roman"/>
                <a:ea typeface="Times New Roman"/>
                <a:cs typeface="Times New Roman"/>
                <a:sym typeface="Times New Roman"/>
              </a:rPr>
              <a:t>Base Paper 1 : </a:t>
            </a:r>
            <a:r>
              <a:rPr lang="en" sz="1800" u="sng">
                <a:solidFill>
                  <a:schemeClr val="hlink"/>
                </a:solidFill>
                <a:latin typeface="Times New Roman"/>
                <a:ea typeface="Times New Roman"/>
                <a:cs typeface="Times New Roman"/>
                <a:sym typeface="Times New Roman"/>
                <a:hlinkClick r:id="rId3"/>
              </a:rPr>
              <a:t>Explanable Machine Learning for Breast Cancer Diagnosis</a:t>
            </a:r>
            <a:endParaRPr sz="1800">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1800">
                <a:solidFill>
                  <a:schemeClr val="lt1"/>
                </a:solidFill>
                <a:latin typeface="Times New Roman"/>
                <a:ea typeface="Times New Roman"/>
                <a:cs typeface="Times New Roman"/>
                <a:sym typeface="Times New Roman"/>
              </a:rPr>
              <a:t>This paper used Linear Projection and Radviz as visualization technique for data exploration and feature selection. Further, Decision Tree Induction Algorithms were used to create models that are able to classify breast mass images as Malignant and Benign breast Tumor.</a:t>
            </a:r>
            <a:endParaRPr sz="1800">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1800">
                <a:solidFill>
                  <a:schemeClr val="lt1"/>
                </a:solidFill>
                <a:latin typeface="Times New Roman"/>
                <a:ea typeface="Times New Roman"/>
                <a:cs typeface="Times New Roman"/>
                <a:sym typeface="Times New Roman"/>
              </a:rPr>
              <a:t>Result : Classification and Regression Trees </a:t>
            </a:r>
            <a:r>
              <a:rPr lang="en" sz="1800">
                <a:solidFill>
                  <a:schemeClr val="lt1"/>
                </a:solidFill>
                <a:latin typeface="Times New Roman"/>
                <a:ea typeface="Times New Roman"/>
                <a:cs typeface="Times New Roman"/>
                <a:sym typeface="Times New Roman"/>
              </a:rPr>
              <a:t>achieved</a:t>
            </a:r>
            <a:r>
              <a:rPr lang="en" sz="1800">
                <a:solidFill>
                  <a:schemeClr val="lt1"/>
                </a:solidFill>
                <a:latin typeface="Times New Roman"/>
                <a:ea typeface="Times New Roman"/>
                <a:cs typeface="Times New Roman"/>
                <a:sym typeface="Times New Roman"/>
              </a:rPr>
              <a:t> an accuracy of 96% in predicting breast cancer.</a:t>
            </a:r>
            <a:endParaRPr sz="1800">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1800">
                <a:solidFill>
                  <a:schemeClr val="lt1"/>
                </a:solidFill>
                <a:latin typeface="Times New Roman"/>
                <a:ea typeface="Times New Roman"/>
                <a:cs typeface="Times New Roman"/>
                <a:sym typeface="Times New Roman"/>
              </a:rPr>
              <a:t>Base Paper 2 : </a:t>
            </a:r>
            <a:r>
              <a:rPr lang="en" sz="1800" u="sng">
                <a:solidFill>
                  <a:schemeClr val="hlink"/>
                </a:solidFill>
                <a:latin typeface="Times New Roman"/>
                <a:ea typeface="Times New Roman"/>
                <a:cs typeface="Times New Roman"/>
                <a:sym typeface="Times New Roman"/>
                <a:hlinkClick r:id="rId4"/>
              </a:rPr>
              <a:t>Explanable deep Learning Models in medical image analysis</a:t>
            </a:r>
            <a:endParaRPr sz="1800">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 sz="1800">
                <a:solidFill>
                  <a:schemeClr val="lt1"/>
                </a:solidFill>
                <a:latin typeface="Times New Roman"/>
                <a:ea typeface="Times New Roman"/>
                <a:cs typeface="Times New Roman"/>
                <a:sym typeface="Times New Roman"/>
              </a:rPr>
              <a:t>Base paper 3 : </a:t>
            </a:r>
            <a:r>
              <a:rPr lang="en" sz="1800" u="sng">
                <a:solidFill>
                  <a:schemeClr val="hlink"/>
                </a:solidFill>
                <a:latin typeface="Times New Roman"/>
                <a:ea typeface="Times New Roman"/>
                <a:cs typeface="Times New Roman"/>
                <a:sym typeface="Times New Roman"/>
                <a:hlinkClick r:id="rId5"/>
              </a:rPr>
              <a:t>Explainable AI : A review of ML Interpretability Methods</a:t>
            </a:r>
            <a:endParaRPr sz="1800">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 name="Shape 95"/>
        <p:cNvGrpSpPr/>
        <p:nvPr/>
      </p:nvGrpSpPr>
      <p:grpSpPr>
        <a:xfrm>
          <a:off x="0" y="0"/>
          <a:ext cx="0" cy="0"/>
          <a:chOff x="0" y="0"/>
          <a:chExt cx="0" cy="0"/>
        </a:xfrm>
      </p:grpSpPr>
      <p:sp>
        <p:nvSpPr>
          <p:cNvPr id="96" name="Google Shape;96;p19"/>
          <p:cNvSpPr/>
          <p:nvPr/>
        </p:nvSpPr>
        <p:spPr>
          <a:xfrm>
            <a:off x="347100" y="967000"/>
            <a:ext cx="8551500" cy="3481500"/>
          </a:xfrm>
          <a:prstGeom prst="rect">
            <a:avLst/>
          </a:prstGeom>
          <a:noFill/>
          <a:ln cap="flat" cmpd="sng" w="9525">
            <a:solidFill>
              <a:srgbClr val="8BC34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txBox="1"/>
          <p:nvPr/>
        </p:nvSpPr>
        <p:spPr>
          <a:xfrm>
            <a:off x="715250" y="695000"/>
            <a:ext cx="3547200" cy="55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8BC34A"/>
                </a:solidFill>
                <a:latin typeface="Roboto"/>
                <a:ea typeface="Roboto"/>
                <a:cs typeface="Roboto"/>
                <a:sym typeface="Roboto"/>
              </a:rPr>
              <a:t>Problem Statement &amp; Objectives</a:t>
            </a:r>
            <a:endParaRPr b="1" sz="1800">
              <a:solidFill>
                <a:srgbClr val="8BC34A"/>
              </a:solidFill>
              <a:latin typeface="Roboto"/>
              <a:ea typeface="Roboto"/>
              <a:cs typeface="Roboto"/>
              <a:sym typeface="Roboto"/>
            </a:endParaRPr>
          </a:p>
        </p:txBody>
      </p:sp>
      <p:sp>
        <p:nvSpPr>
          <p:cNvPr id="98" name="Google Shape;98;p19"/>
          <p:cNvSpPr txBox="1"/>
          <p:nvPr/>
        </p:nvSpPr>
        <p:spPr>
          <a:xfrm>
            <a:off x="625200" y="1258000"/>
            <a:ext cx="7995300" cy="289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Breast cancer is the most common cancer among women in the Whole World. Statistically, the death toll due to this disease has increased drastically in last few decades. The main issue pertaining to its cure  is early recognition and proper treatment using medicines.Hence, apart from medicinal solutions some Machine Learning solution needs to be integrated for resolving the death causing issue.Sonography (also known as ultrasound) has become a great addition to mammography and magnetic resonance imaging (MRI) as imaging techniques dedicated to providing breast cancer screening.</a:t>
            </a:r>
            <a:endParaRPr>
              <a:solidFill>
                <a:srgbClr val="FFFFFF"/>
              </a:solidFill>
            </a:endParaRPr>
          </a:p>
          <a:p>
            <a:pPr indent="0" lvl="0" marL="0" rtl="0" algn="l">
              <a:lnSpc>
                <a:spcPct val="115000"/>
              </a:lnSpc>
              <a:spcBef>
                <a:spcPts val="0"/>
              </a:spcBef>
              <a:spcAft>
                <a:spcPts val="0"/>
              </a:spcAft>
              <a:buNone/>
            </a:pPr>
            <a:r>
              <a:t/>
            </a:r>
            <a:endParaRPr>
              <a:solidFill>
                <a:srgbClr val="FFFFFF"/>
              </a:solidFill>
            </a:endParaRPr>
          </a:p>
          <a:p>
            <a:pPr indent="0" lvl="0" marL="0" rtl="0" algn="l">
              <a:lnSpc>
                <a:spcPct val="115000"/>
              </a:lnSpc>
              <a:spcBef>
                <a:spcPts val="0"/>
              </a:spcBef>
              <a:spcAft>
                <a:spcPts val="0"/>
              </a:spcAft>
              <a:buNone/>
            </a:pPr>
            <a:r>
              <a:rPr lang="en">
                <a:solidFill>
                  <a:srgbClr val="FFFFFF"/>
                </a:solidFill>
              </a:rPr>
              <a:t>The goal is to classify whether the breast cancer is benign or malignant. To achieve this we used machine learning and image processing classification methods to fit a function that can predict the discrete class of new input.</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265500" y="2153700"/>
            <a:ext cx="4045200" cy="836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Our Goal</a:t>
            </a:r>
            <a:endParaRPr/>
          </a:p>
        </p:txBody>
      </p:sp>
      <p:sp>
        <p:nvSpPr>
          <p:cNvPr id="104" name="Google Shape;104;p2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FFFFFF"/>
                </a:solidFill>
              </a:rPr>
              <a:t>The goal is to classify whether the breast cancer is benign or malignant. To achieve this we used machine learning and image processing classification methods to fit a function that can predict the discrete class of new input.</a:t>
            </a:r>
            <a:endParaRPr>
              <a:solidFill>
                <a:srgbClr val="FFFFFF"/>
              </a:solidFill>
            </a:endParaRPr>
          </a:p>
          <a:p>
            <a:pPr indent="0" lvl="0" marL="0" rtl="0" algn="just">
              <a:lnSpc>
                <a:spcPct val="100000"/>
              </a:lnSpc>
              <a:spcBef>
                <a:spcPts val="0"/>
              </a:spcBef>
              <a:spcAft>
                <a:spcPts val="0"/>
              </a:spcAft>
              <a:buSzPts val="1800"/>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265500" y="1539000"/>
            <a:ext cx="4045200" cy="2065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Breast Cancer Histology Images Dataset</a:t>
            </a:r>
            <a:endParaRPr/>
          </a:p>
        </p:txBody>
      </p:sp>
      <p:sp>
        <p:nvSpPr>
          <p:cNvPr id="110" name="Google Shape;110;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a:solidFill>
                  <a:schemeClr val="lt1"/>
                </a:solidFill>
                <a:latin typeface="Times New Roman"/>
                <a:ea typeface="Times New Roman"/>
                <a:cs typeface="Times New Roman"/>
                <a:sym typeface="Times New Roman"/>
              </a:rPr>
              <a:t>There are 5,547 50x50 pixel RGB digital photos of H&amp;E-stained breast histopathology samples in the dataset. IDC or non-IDC pictures are labelled on these photographs. There are 2,788 IDC and 2,759 non-IDC photos in this collection. These photos have previously been converted to Numpy arrays and saved in the X.npy file. Similarly, the relevant labels are recorded in Numpy array format in the file Y.npy.</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