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7"/>
  </p:notesMasterIdLst>
  <p:sldIdLst>
    <p:sldId id="256" r:id="rId2"/>
    <p:sldId id="257" r:id="rId3"/>
    <p:sldId id="258" r:id="rId4"/>
    <p:sldId id="260" r:id="rId5"/>
    <p:sldId id="272" r:id="rId6"/>
    <p:sldId id="271" r:id="rId7"/>
    <p:sldId id="264" r:id="rId8"/>
    <p:sldId id="265" r:id="rId9"/>
    <p:sldId id="267" r:id="rId10"/>
    <p:sldId id="266" r:id="rId11"/>
    <p:sldId id="268" r:id="rId12"/>
    <p:sldId id="269" r:id="rId13"/>
    <p:sldId id="263" r:id="rId14"/>
    <p:sldId id="25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D16B6-FB67-4591-8F65-7869931B61F1}"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6A4AF-AF3E-40A7-BAF6-070898FE0008}" type="slidenum">
              <a:rPr lang="en-US" smtClean="0"/>
              <a:t>‹#›</a:t>
            </a:fld>
            <a:endParaRPr lang="en-US"/>
          </a:p>
        </p:txBody>
      </p:sp>
    </p:spTree>
    <p:extLst>
      <p:ext uri="{BB962C8B-B14F-4D97-AF65-F5344CB8AC3E}">
        <p14:creationId xmlns:p14="http://schemas.microsoft.com/office/powerpoint/2010/main" val="371523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Define the core message or hypothesis of your project. </a:t>
            </a:r>
          </a:p>
          <a:p>
            <a:endParaRPr lang="en-US" dirty="0"/>
          </a:p>
        </p:txBody>
      </p:sp>
      <p:sp>
        <p:nvSpPr>
          <p:cNvPr id="4" name="Slide Number Placeholder 3"/>
          <p:cNvSpPr>
            <a:spLocks noGrp="1"/>
          </p:cNvSpPr>
          <p:nvPr>
            <p:ph type="sldNum" sz="quarter" idx="10"/>
          </p:nvPr>
        </p:nvSpPr>
        <p:spPr/>
        <p:txBody>
          <a:bodyPr/>
          <a:lstStyle/>
          <a:p>
            <a:fld id="{FC26A4AF-AF3E-40A7-BAF6-070898FE0008}" type="slidenum">
              <a:rPr lang="en-US" smtClean="0"/>
              <a:t>2</a:t>
            </a:fld>
            <a:endParaRPr lang="en-US"/>
          </a:p>
        </p:txBody>
      </p:sp>
    </p:spTree>
    <p:extLst>
      <p:ext uri="{BB962C8B-B14F-4D97-AF65-F5344CB8AC3E}">
        <p14:creationId xmlns:p14="http://schemas.microsoft.com/office/powerpoint/2010/main" val="397040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solidFill>
                  <a:srgbClr val="FF0000"/>
                </a:solidFill>
              </a:rPr>
              <a:t>Questions it Raises: </a:t>
            </a:r>
            <a:r>
              <a:rPr lang="en-US" dirty="0" smtClean="0"/>
              <a:t>These are </a:t>
            </a:r>
            <a:r>
              <a:rPr lang="en-US" b="1" dirty="0" smtClean="0"/>
              <a:t>broad</a:t>
            </a:r>
            <a:r>
              <a:rPr lang="en-US" dirty="0" smtClean="0"/>
              <a:t> categories we are pursuing. We will have to </a:t>
            </a:r>
            <a:r>
              <a:rPr lang="en-US" b="1" dirty="0" smtClean="0"/>
              <a:t>narrow</a:t>
            </a:r>
            <a:r>
              <a:rPr lang="en-US" dirty="0" smtClean="0"/>
              <a:t> the scope.</a:t>
            </a:r>
            <a:endParaRPr lang="en-US" b="1" i="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Describe the questions you asked, and _why_ you asked them</a:t>
            </a:r>
          </a:p>
          <a:p>
            <a:endParaRPr lang="en-US" dirty="0"/>
          </a:p>
        </p:txBody>
      </p:sp>
      <p:sp>
        <p:nvSpPr>
          <p:cNvPr id="4" name="Slide Number Placeholder 3"/>
          <p:cNvSpPr>
            <a:spLocks noGrp="1"/>
          </p:cNvSpPr>
          <p:nvPr>
            <p:ph type="sldNum" sz="quarter" idx="10"/>
          </p:nvPr>
        </p:nvSpPr>
        <p:spPr/>
        <p:txBody>
          <a:bodyPr/>
          <a:lstStyle/>
          <a:p>
            <a:fld id="{FC26A4AF-AF3E-40A7-BAF6-070898FE0008}" type="slidenum">
              <a:rPr lang="en-US" smtClean="0"/>
              <a:t>3</a:t>
            </a:fld>
            <a:endParaRPr lang="en-US"/>
          </a:p>
        </p:txBody>
      </p:sp>
    </p:spTree>
    <p:extLst>
      <p:ext uri="{BB962C8B-B14F-4D97-AF65-F5344CB8AC3E}">
        <p14:creationId xmlns:p14="http://schemas.microsoft.com/office/powerpoint/2010/main" val="14952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Here we created a blueprint for what we’re targeting: </a:t>
            </a:r>
            <a:r>
              <a:rPr lang="en-US" b="1" dirty="0" smtClean="0"/>
              <a:t>Repeat this analysis for as many </a:t>
            </a:r>
            <a:r>
              <a:rPr lang="en-US" b="1" dirty="0" err="1" smtClean="0"/>
              <a:t>zipcodes</a:t>
            </a:r>
            <a:r>
              <a:rPr lang="en-US" b="1" baseline="0" dirty="0" smtClean="0"/>
              <a:t> </a:t>
            </a:r>
            <a:r>
              <a:rPr lang="en-US" b="1" dirty="0" smtClean="0"/>
              <a:t>as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FC26A4AF-AF3E-40A7-BAF6-070898FE0008}" type="slidenum">
              <a:rPr lang="en-US" smtClean="0"/>
              <a:t>5</a:t>
            </a:fld>
            <a:endParaRPr lang="en-US"/>
          </a:p>
        </p:txBody>
      </p:sp>
    </p:spTree>
    <p:extLst>
      <p:ext uri="{BB962C8B-B14F-4D97-AF65-F5344CB8AC3E}">
        <p14:creationId xmlns:p14="http://schemas.microsoft.com/office/powerpoint/2010/main" val="256738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Pandas to clean and format your data set(s)</a:t>
            </a:r>
            <a:endParaRPr lang="en-US" dirty="0"/>
          </a:p>
        </p:txBody>
      </p:sp>
      <p:sp>
        <p:nvSpPr>
          <p:cNvPr id="4" name="Slide Number Placeholder 3"/>
          <p:cNvSpPr>
            <a:spLocks noGrp="1"/>
          </p:cNvSpPr>
          <p:nvPr>
            <p:ph type="sldNum" sz="quarter" idx="10"/>
          </p:nvPr>
        </p:nvSpPr>
        <p:spPr/>
        <p:txBody>
          <a:bodyPr/>
          <a:lstStyle/>
          <a:p>
            <a:fld id="{FC26A4AF-AF3E-40A7-BAF6-070898FE0008}" type="slidenum">
              <a:rPr lang="en-US" smtClean="0"/>
              <a:t>6</a:t>
            </a:fld>
            <a:endParaRPr lang="en-US"/>
          </a:p>
        </p:txBody>
      </p:sp>
    </p:spTree>
    <p:extLst>
      <p:ext uri="{BB962C8B-B14F-4D97-AF65-F5344CB8AC3E}">
        <p14:creationId xmlns:p14="http://schemas.microsoft.com/office/powerpoint/2010/main" val="270174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Discuss any problems that arose after exploring the data, and how you resolved them</a:t>
            </a:r>
          </a:p>
          <a:p>
            <a:endParaRPr lang="en-US" dirty="0"/>
          </a:p>
        </p:txBody>
      </p:sp>
      <p:sp>
        <p:nvSpPr>
          <p:cNvPr id="4" name="Slide Number Placeholder 3"/>
          <p:cNvSpPr>
            <a:spLocks noGrp="1"/>
          </p:cNvSpPr>
          <p:nvPr>
            <p:ph type="sldNum" sz="quarter" idx="10"/>
          </p:nvPr>
        </p:nvSpPr>
        <p:spPr/>
        <p:txBody>
          <a:bodyPr/>
          <a:lstStyle/>
          <a:p>
            <a:fld id="{FC26A4AF-AF3E-40A7-BAF6-070898FE0008}" type="slidenum">
              <a:rPr lang="en-US" smtClean="0"/>
              <a:t>7</a:t>
            </a:fld>
            <a:endParaRPr lang="en-US"/>
          </a:p>
        </p:txBody>
      </p:sp>
    </p:spTree>
    <p:extLst>
      <p:ext uri="{BB962C8B-B14F-4D97-AF65-F5344CB8AC3E}">
        <p14:creationId xmlns:p14="http://schemas.microsoft.com/office/powerpoint/2010/main" val="4040329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93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1134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5456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68546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89242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15587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4660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1043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050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800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236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492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01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14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692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12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438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6/8/2019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917702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783772"/>
            <a:ext cx="8825658" cy="1502228"/>
          </a:xfrm>
        </p:spPr>
        <p:txBody>
          <a:bodyPr/>
          <a:lstStyle/>
          <a:p>
            <a:pPr algn="ctr"/>
            <a:r>
              <a:rPr lang="en-US" sz="4800" dirty="0" smtClean="0"/>
              <a:t/>
            </a:r>
            <a:br>
              <a:rPr lang="en-US" sz="4800" dirty="0" smtClean="0"/>
            </a:br>
            <a:r>
              <a:rPr lang="en-US" sz="4800" dirty="0" smtClean="0"/>
              <a:t>Foreclosures and Crime Rate</a:t>
            </a:r>
            <a:br>
              <a:rPr lang="en-US" sz="4800" dirty="0" smtClean="0"/>
            </a:br>
            <a:r>
              <a:rPr lang="en-US" sz="3200" dirty="0"/>
              <a:t>Data Analytics</a:t>
            </a:r>
            <a:r>
              <a:rPr lang="en-US" sz="3200" dirty="0" smtClean="0"/>
              <a:t> </a:t>
            </a:r>
            <a:endParaRPr lang="en-US" sz="3200" dirty="0"/>
          </a:p>
        </p:txBody>
      </p:sp>
      <p:sp>
        <p:nvSpPr>
          <p:cNvPr id="6" name="Subtitle 5"/>
          <p:cNvSpPr>
            <a:spLocks noGrp="1"/>
          </p:cNvSpPr>
          <p:nvPr>
            <p:ph type="subTitle" idx="1"/>
          </p:nvPr>
        </p:nvSpPr>
        <p:spPr>
          <a:xfrm>
            <a:off x="1154955" y="3249636"/>
            <a:ext cx="8825658" cy="2389163"/>
          </a:xfrm>
        </p:spPr>
        <p:txBody>
          <a:bodyPr>
            <a:normAutofit/>
          </a:bodyPr>
          <a:lstStyle/>
          <a:p>
            <a:pPr algn="ctr"/>
            <a:r>
              <a:rPr lang="en-US" cap="none" dirty="0" smtClean="0"/>
              <a:t>Lixin Tian</a:t>
            </a:r>
          </a:p>
          <a:p>
            <a:pPr algn="ctr"/>
            <a:r>
              <a:rPr lang="en-US" cap="none" dirty="0" smtClean="0"/>
              <a:t>Shubhangi K</a:t>
            </a:r>
          </a:p>
          <a:p>
            <a:pPr algn="ctr"/>
            <a:r>
              <a:rPr lang="en-US" cap="none" dirty="0" smtClean="0"/>
              <a:t>Reena </a:t>
            </a:r>
            <a:r>
              <a:rPr lang="en-US" cap="none" dirty="0"/>
              <a:t>P</a:t>
            </a:r>
            <a:r>
              <a:rPr lang="en-US" cap="none" dirty="0" smtClean="0"/>
              <a:t>atel</a:t>
            </a:r>
          </a:p>
          <a:p>
            <a:pPr algn="ctr"/>
            <a:r>
              <a:rPr lang="en-US" cap="none" dirty="0" smtClean="0"/>
              <a:t>Joseph Kunz</a:t>
            </a:r>
          </a:p>
          <a:p>
            <a:pPr algn="ctr"/>
            <a:r>
              <a:rPr lang="en-US" cap="none" dirty="0" smtClean="0"/>
              <a:t>Raj Shah</a:t>
            </a:r>
          </a:p>
          <a:p>
            <a:endParaRPr lang="en-US" cap="none" dirty="0"/>
          </a:p>
        </p:txBody>
      </p:sp>
    </p:spTree>
    <p:extLst>
      <p:ext uri="{BB962C8B-B14F-4D97-AF65-F5344CB8AC3E}">
        <p14:creationId xmlns:p14="http://schemas.microsoft.com/office/powerpoint/2010/main" val="286749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855578"/>
          </a:xfrm>
        </p:spPr>
        <p:txBody>
          <a:bodyPr/>
          <a:lstStyle/>
          <a:p>
            <a:pPr lvl="0"/>
            <a:r>
              <a:rPr lang="en-US" sz="3200" dirty="0"/>
              <a:t>Analyze for Trends (Statistical Analysis)</a:t>
            </a:r>
            <a:endParaRPr lang="en-US" sz="3200" dirty="0"/>
          </a:p>
        </p:txBody>
      </p:sp>
      <p:sp>
        <p:nvSpPr>
          <p:cNvPr id="3" name="Content Placeholder 2"/>
          <p:cNvSpPr>
            <a:spLocks noGrp="1"/>
          </p:cNvSpPr>
          <p:nvPr>
            <p:ph idx="1"/>
          </p:nvPr>
        </p:nvSpPr>
        <p:spPr>
          <a:xfrm>
            <a:off x="646112" y="1308296"/>
            <a:ext cx="9403742" cy="4940104"/>
          </a:xfrm>
        </p:spPr>
        <p:txBody>
          <a:bodyPr/>
          <a:lstStyle/>
          <a:p>
            <a:pPr lvl="0"/>
            <a:r>
              <a:rPr lang="en-US" dirty="0" smtClean="0"/>
              <a:t>Present </a:t>
            </a:r>
            <a:r>
              <a:rPr lang="en-US" dirty="0"/>
              <a:t>and discuss </a:t>
            </a:r>
            <a:r>
              <a:rPr lang="en-US" dirty="0" smtClean="0"/>
              <a:t>additional interesting </a:t>
            </a:r>
            <a:r>
              <a:rPr lang="en-US" dirty="0"/>
              <a:t>figures developed during analysis, ideally with the help of </a:t>
            </a:r>
            <a:r>
              <a:rPr lang="en-US" dirty="0" err="1"/>
              <a:t>Jupyter</a:t>
            </a:r>
            <a:r>
              <a:rPr lang="en-US" dirty="0"/>
              <a:t> </a:t>
            </a:r>
            <a:r>
              <a:rPr lang="en-US" dirty="0" smtClean="0"/>
              <a:t>Notebook.</a:t>
            </a:r>
          </a:p>
          <a:p>
            <a:pPr lvl="0"/>
            <a:endParaRPr lang="en-US" dirty="0"/>
          </a:p>
          <a:p>
            <a:endParaRPr lang="en-US" dirty="0"/>
          </a:p>
        </p:txBody>
      </p:sp>
    </p:spTree>
    <p:extLst>
      <p:ext uri="{BB962C8B-B14F-4D97-AF65-F5344CB8AC3E}">
        <p14:creationId xmlns:p14="http://schemas.microsoft.com/office/powerpoint/2010/main" val="37601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Discussion</a:t>
            </a:r>
            <a:endParaRPr lang="en-US" dirty="0"/>
          </a:p>
        </p:txBody>
      </p:sp>
      <p:sp>
        <p:nvSpPr>
          <p:cNvPr id="3" name="Content Placeholder 2"/>
          <p:cNvSpPr>
            <a:spLocks noGrp="1"/>
          </p:cNvSpPr>
          <p:nvPr>
            <p:ph idx="1"/>
          </p:nvPr>
        </p:nvSpPr>
        <p:spPr>
          <a:xfrm>
            <a:off x="646112" y="1364566"/>
            <a:ext cx="9403742" cy="4883833"/>
          </a:xfrm>
        </p:spPr>
        <p:txBody>
          <a:bodyPr/>
          <a:lstStyle/>
          <a:p>
            <a:r>
              <a:rPr lang="en-US" dirty="0"/>
              <a:t> </a:t>
            </a:r>
            <a:r>
              <a:rPr lang="en-US" dirty="0"/>
              <a:t>Discuss </a:t>
            </a:r>
            <a:r>
              <a:rPr lang="en-US" dirty="0"/>
              <a:t>your findings. Did you find what you expected to find? If not, why not? What inferences or general conclusions can you draw from your analysis</a:t>
            </a:r>
            <a:r>
              <a:rPr lang="en-US" dirty="0"/>
              <a:t>?</a:t>
            </a:r>
          </a:p>
          <a:p>
            <a:pPr lvl="0"/>
            <a:endParaRPr lang="en-US" dirty="0"/>
          </a:p>
          <a:p>
            <a:endParaRPr lang="en-US" dirty="0"/>
          </a:p>
        </p:txBody>
      </p:sp>
    </p:spTree>
    <p:extLst>
      <p:ext uri="{BB962C8B-B14F-4D97-AF65-F5344CB8AC3E}">
        <p14:creationId xmlns:p14="http://schemas.microsoft.com/office/powerpoint/2010/main" val="8710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Post Mortem</a:t>
            </a:r>
            <a:endParaRPr lang="en-US" dirty="0"/>
          </a:p>
        </p:txBody>
      </p:sp>
      <p:sp>
        <p:nvSpPr>
          <p:cNvPr id="3" name="Content Placeholder 2"/>
          <p:cNvSpPr>
            <a:spLocks noGrp="1"/>
          </p:cNvSpPr>
          <p:nvPr>
            <p:ph idx="1"/>
          </p:nvPr>
        </p:nvSpPr>
        <p:spPr>
          <a:xfrm>
            <a:off x="646112" y="1364566"/>
            <a:ext cx="9403742" cy="4883833"/>
          </a:xfrm>
        </p:spPr>
        <p:txBody>
          <a:bodyPr/>
          <a:lstStyle/>
          <a:p>
            <a:r>
              <a:rPr lang="en-US" dirty="0"/>
              <a:t>Discuss </a:t>
            </a:r>
            <a:r>
              <a:rPr lang="en-US" dirty="0"/>
              <a:t>any difficulties that arose, and how you dealt with them</a:t>
            </a:r>
          </a:p>
          <a:p>
            <a:pPr lvl="0"/>
            <a:r>
              <a:rPr lang="en-US" dirty="0" smtClean="0"/>
              <a:t>Discuss </a:t>
            </a:r>
            <a:r>
              <a:rPr lang="en-US" dirty="0"/>
              <a:t>any additional questions that came up, but which you didn't have time to answer: What would you research next, if you had two more weeks?</a:t>
            </a:r>
          </a:p>
          <a:p>
            <a:pPr lvl="0"/>
            <a:endParaRPr lang="en-US" dirty="0"/>
          </a:p>
          <a:p>
            <a:endParaRPr lang="en-US" dirty="0"/>
          </a:p>
        </p:txBody>
      </p:sp>
    </p:spTree>
    <p:extLst>
      <p:ext uri="{BB962C8B-B14F-4D97-AF65-F5344CB8AC3E}">
        <p14:creationId xmlns:p14="http://schemas.microsoft.com/office/powerpoint/2010/main" val="395920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578"/>
          </a:xfrm>
        </p:spPr>
        <p:txBody>
          <a:bodyPr/>
          <a:lstStyle/>
          <a:p>
            <a:r>
              <a:rPr lang="en-US" dirty="0" smtClean="0"/>
              <a:t>Limitations in Analysis</a:t>
            </a:r>
            <a:endParaRPr lang="en-US" dirty="0"/>
          </a:p>
        </p:txBody>
      </p:sp>
      <p:sp>
        <p:nvSpPr>
          <p:cNvPr id="3" name="Content Placeholder 2"/>
          <p:cNvSpPr>
            <a:spLocks noGrp="1"/>
          </p:cNvSpPr>
          <p:nvPr>
            <p:ph idx="1"/>
          </p:nvPr>
        </p:nvSpPr>
        <p:spPr>
          <a:xfrm>
            <a:off x="745588" y="1308296"/>
            <a:ext cx="9304265" cy="4940104"/>
          </a:xfrm>
        </p:spPr>
        <p:txBody>
          <a:bodyPr/>
          <a:lstStyle/>
          <a:p>
            <a:pPr lvl="0"/>
            <a:r>
              <a:rPr lang="en-US" dirty="0" smtClean="0"/>
              <a:t>Discuss </a:t>
            </a:r>
            <a:r>
              <a:rPr lang="en-US" dirty="0"/>
              <a:t>insights you had while exploring the data that you didn't </a:t>
            </a:r>
            <a:r>
              <a:rPr lang="en-US" dirty="0" smtClean="0"/>
              <a:t>anticipate</a:t>
            </a:r>
          </a:p>
          <a:p>
            <a:r>
              <a:rPr lang="en-US" dirty="0"/>
              <a:t>We just have access to foreclosure filings or notices data, however if we were able to track foreclosure filings from initiation to resolution that would allows us to better understand how foreclosures resulting in different outcomes affect crime. </a:t>
            </a:r>
            <a:endParaRPr lang="en-US" dirty="0" smtClean="0"/>
          </a:p>
          <a:p>
            <a:r>
              <a:rPr lang="en-US" dirty="0" smtClean="0"/>
              <a:t>We could have find out if impacts </a:t>
            </a:r>
            <a:r>
              <a:rPr lang="en-US" dirty="0"/>
              <a:t>on crime vary depending on the outcomes of the </a:t>
            </a:r>
            <a:r>
              <a:rPr lang="en-US" dirty="0" smtClean="0"/>
              <a:t>foreclosures.</a:t>
            </a:r>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711733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1066593"/>
          </a:xfrm>
        </p:spPr>
        <p:txBody>
          <a:bodyPr/>
          <a:lstStyle/>
          <a:p>
            <a:r>
              <a:rPr lang="en-US" sz="3200" dirty="0" smtClean="0"/>
              <a:t>Conclusion</a:t>
            </a:r>
            <a:endParaRPr lang="en-US" sz="3200" dirty="0"/>
          </a:p>
        </p:txBody>
      </p:sp>
      <p:sp>
        <p:nvSpPr>
          <p:cNvPr id="3" name="Content Placeholder 2"/>
          <p:cNvSpPr>
            <a:spLocks noGrp="1"/>
          </p:cNvSpPr>
          <p:nvPr>
            <p:ph idx="1"/>
          </p:nvPr>
        </p:nvSpPr>
        <p:spPr>
          <a:xfrm>
            <a:off x="646111" y="1012874"/>
            <a:ext cx="9665507" cy="5235525"/>
          </a:xfrm>
        </p:spPr>
        <p:txBody>
          <a:bodyPr/>
          <a:lstStyle/>
          <a:p>
            <a:pPr lvl="0"/>
            <a:endParaRPr lang="en-US" b="1" dirty="0"/>
          </a:p>
          <a:p>
            <a:r>
              <a:rPr lang="en-US" dirty="0" smtClean="0"/>
              <a:t>Our theory of criminal activity suggest that foreclosures and criminal activity do not increase criminal activity, except in certain sections of specific areas of Los angels city(will change this statement base on results we get)</a:t>
            </a:r>
            <a:endParaRPr lang="en-US" dirty="0"/>
          </a:p>
        </p:txBody>
      </p:sp>
    </p:spTree>
    <p:extLst>
      <p:ext uri="{BB962C8B-B14F-4D97-AF65-F5344CB8AC3E}">
        <p14:creationId xmlns:p14="http://schemas.microsoft.com/office/powerpoint/2010/main" val="20183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45588"/>
            <a:ext cx="8946541" cy="5502811"/>
          </a:xfrm>
        </p:spPr>
        <p:txBody>
          <a:bodyPr anchor="ctr"/>
          <a:lstStyle/>
          <a:p>
            <a:pPr marL="0" indent="0" algn="ctr">
              <a:buNone/>
            </a:pPr>
            <a:r>
              <a:rPr lang="en-US" sz="4400" dirty="0" smtClean="0"/>
              <a:t>Questions</a:t>
            </a:r>
          </a:p>
          <a:p>
            <a:pPr marL="0" indent="0" algn="ctr">
              <a:buNone/>
            </a:pP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9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dirty="0"/>
          </a:p>
        </p:txBody>
      </p:sp>
    </p:spTree>
    <p:extLst>
      <p:ext uri="{BB962C8B-B14F-4D97-AF65-F5344CB8AC3E}">
        <p14:creationId xmlns:p14="http://schemas.microsoft.com/office/powerpoint/2010/main" val="34923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1643368"/>
          </a:xfrm>
        </p:spPr>
        <p:txBody>
          <a:bodyPr/>
          <a:lstStyle/>
          <a:p>
            <a:pPr algn="ctr"/>
            <a:r>
              <a:rPr lang="en-US" sz="3200" dirty="0" smtClean="0"/>
              <a:t>Do foreclosure cause crime </a:t>
            </a:r>
            <a:r>
              <a:rPr lang="en-US" sz="3200" dirty="0"/>
              <a:t>in Los Angeles City?</a:t>
            </a:r>
          </a:p>
        </p:txBody>
      </p:sp>
      <p:sp>
        <p:nvSpPr>
          <p:cNvPr id="3" name="Content Placeholder 2"/>
          <p:cNvSpPr>
            <a:spLocks noGrp="1"/>
          </p:cNvSpPr>
          <p:nvPr>
            <p:ph idx="1"/>
          </p:nvPr>
        </p:nvSpPr>
        <p:spPr>
          <a:xfrm>
            <a:off x="844062" y="1252026"/>
            <a:ext cx="9467556" cy="4996374"/>
          </a:xfrm>
        </p:spPr>
        <p:txBody>
          <a:bodyPr/>
          <a:lstStyle/>
          <a:p>
            <a:r>
              <a:rPr lang="en-US" dirty="0" smtClean="0"/>
              <a:t>Related research has reported subjective </a:t>
            </a:r>
            <a:r>
              <a:rPr lang="en-US" dirty="0"/>
              <a:t>evidence suggesting that foreclosed properties attract </a:t>
            </a:r>
            <a:r>
              <a:rPr lang="en-US" dirty="0" smtClean="0"/>
              <a:t>vandalism, trespassing, </a:t>
            </a:r>
            <a:r>
              <a:rPr lang="en-US" dirty="0"/>
              <a:t>prostitutes, </a:t>
            </a:r>
            <a:r>
              <a:rPr lang="en-US" dirty="0" smtClean="0"/>
              <a:t>drug related crime, squatters </a:t>
            </a:r>
            <a:r>
              <a:rPr lang="en-US" dirty="0"/>
              <a:t>and copper thieves. </a:t>
            </a:r>
            <a:endParaRPr lang="en-US" dirty="0" smtClean="0"/>
          </a:p>
          <a:p>
            <a:r>
              <a:rPr lang="en-US" dirty="0" smtClean="0"/>
              <a:t>However </a:t>
            </a:r>
            <a:r>
              <a:rPr lang="en-US" dirty="0"/>
              <a:t>research to support those claims has been lacking, and disagreement continues about whether foreclosures and bank-owned properties increase neighborhood </a:t>
            </a:r>
            <a:r>
              <a:rPr lang="en-US" dirty="0" smtClean="0"/>
              <a:t>crime in Los Angeles City.</a:t>
            </a:r>
          </a:p>
          <a:p>
            <a:endParaRPr lang="en-US" dirty="0"/>
          </a:p>
        </p:txBody>
      </p:sp>
    </p:spTree>
    <p:extLst>
      <p:ext uri="{BB962C8B-B14F-4D97-AF65-F5344CB8AC3E}">
        <p14:creationId xmlns:p14="http://schemas.microsoft.com/office/powerpoint/2010/main" val="213710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981" cy="785240"/>
          </a:xfrm>
        </p:spPr>
        <p:txBody>
          <a:bodyPr/>
          <a:lstStyle/>
          <a:p>
            <a:r>
              <a:rPr lang="en-US" sz="3200" dirty="0" smtClean="0"/>
              <a:t>Questions raised?</a:t>
            </a:r>
            <a:endParaRPr lang="en-US" sz="3200" dirty="0"/>
          </a:p>
        </p:txBody>
      </p:sp>
      <p:sp>
        <p:nvSpPr>
          <p:cNvPr id="3" name="Content Placeholder 2"/>
          <p:cNvSpPr>
            <a:spLocks noGrp="1"/>
          </p:cNvSpPr>
          <p:nvPr>
            <p:ph idx="1"/>
          </p:nvPr>
        </p:nvSpPr>
        <p:spPr>
          <a:xfrm>
            <a:off x="787791" y="1237958"/>
            <a:ext cx="9523827" cy="5010442"/>
          </a:xfrm>
        </p:spPr>
        <p:txBody>
          <a:bodyPr>
            <a:normAutofit/>
          </a:bodyPr>
          <a:lstStyle/>
          <a:p>
            <a:r>
              <a:rPr lang="en-US" dirty="0" smtClean="0"/>
              <a:t>Link </a:t>
            </a:r>
            <a:r>
              <a:rPr lang="en-US" dirty="0"/>
              <a:t>between foreclosure and crime by comparing crime in areas with foreclosure properties to crime in </a:t>
            </a:r>
            <a:r>
              <a:rPr lang="en-US" dirty="0"/>
              <a:t>areas without foreclosure properties</a:t>
            </a:r>
          </a:p>
          <a:p>
            <a:r>
              <a:rPr lang="en-US" dirty="0" smtClean="0"/>
              <a:t>Crime may increase as local residents are less able to recognize outsiders and to maintain the effective social controls</a:t>
            </a:r>
          </a:p>
          <a:p>
            <a:r>
              <a:rPr lang="en-US" dirty="0" smtClean="0"/>
              <a:t>What types of crimes are more sensitive to foreclosures?</a:t>
            </a:r>
          </a:p>
          <a:p>
            <a:r>
              <a:rPr lang="en-US" dirty="0" smtClean="0"/>
              <a:t>Is there a threshold level of foreclosures that triggers crime?</a:t>
            </a:r>
          </a:p>
          <a:p>
            <a:endParaRPr lang="en-US" dirty="0"/>
          </a:p>
        </p:txBody>
      </p:sp>
    </p:spTree>
    <p:extLst>
      <p:ext uri="{BB962C8B-B14F-4D97-AF65-F5344CB8AC3E}">
        <p14:creationId xmlns:p14="http://schemas.microsoft.com/office/powerpoint/2010/main" val="35260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Source</a:t>
            </a:r>
            <a:r>
              <a:rPr lang="en-US" dirty="0"/>
              <a:t/>
            </a:r>
            <a:br>
              <a:rPr lang="en-US" dirty="0"/>
            </a:br>
            <a:endParaRPr lang="en-US" dirty="0"/>
          </a:p>
        </p:txBody>
      </p:sp>
      <p:sp>
        <p:nvSpPr>
          <p:cNvPr id="3" name="Content Placeholder 2"/>
          <p:cNvSpPr>
            <a:spLocks noGrp="1"/>
          </p:cNvSpPr>
          <p:nvPr>
            <p:ph idx="1"/>
          </p:nvPr>
        </p:nvSpPr>
        <p:spPr>
          <a:xfrm>
            <a:off x="646111" y="1266092"/>
            <a:ext cx="9403743" cy="4982307"/>
          </a:xfrm>
        </p:spPr>
        <p:txBody>
          <a:bodyPr/>
          <a:lstStyle/>
          <a:p>
            <a:r>
              <a:rPr lang="en-US" dirty="0" smtClean="0"/>
              <a:t>Crime Data: We </a:t>
            </a:r>
            <a:r>
              <a:rPr lang="en-US" dirty="0"/>
              <a:t>have </a:t>
            </a:r>
            <a:r>
              <a:rPr lang="en-US" dirty="0" smtClean="0"/>
              <a:t>found data </a:t>
            </a:r>
            <a:r>
              <a:rPr lang="en-US" dirty="0"/>
              <a:t>on all crimes reported in </a:t>
            </a:r>
            <a:r>
              <a:rPr lang="en-US" dirty="0" smtClean="0"/>
              <a:t>Los Angeles </a:t>
            </a:r>
            <a:r>
              <a:rPr lang="en-US" dirty="0"/>
              <a:t>City between </a:t>
            </a:r>
            <a:r>
              <a:rPr lang="en-US" dirty="0" smtClean="0"/>
              <a:t>2016 </a:t>
            </a:r>
            <a:r>
              <a:rPr lang="en-US" dirty="0"/>
              <a:t>and </a:t>
            </a:r>
            <a:r>
              <a:rPr lang="en-US" dirty="0" smtClean="0"/>
              <a:t>2019. </a:t>
            </a:r>
            <a:r>
              <a:rPr lang="en-US" dirty="0"/>
              <a:t>This detailed dataset includes the spatial coordinates of each reported crime, along with its date, time, and offense </a:t>
            </a:r>
            <a:r>
              <a:rPr lang="en-US" dirty="0" smtClean="0"/>
              <a:t>categories.</a:t>
            </a:r>
          </a:p>
          <a:p>
            <a:r>
              <a:rPr lang="en-US" dirty="0" smtClean="0"/>
              <a:t>Crime Data Source:</a:t>
            </a:r>
          </a:p>
          <a:p>
            <a:r>
              <a:rPr lang="en-US" dirty="0" smtClean="0"/>
              <a:t>Foreclosure Data: </a:t>
            </a:r>
            <a:r>
              <a:rPr lang="en-US" dirty="0"/>
              <a:t>We </a:t>
            </a:r>
            <a:r>
              <a:rPr lang="en-US" dirty="0" smtClean="0"/>
              <a:t>used </a:t>
            </a:r>
            <a:r>
              <a:rPr lang="en-US" dirty="0"/>
              <a:t>data on all </a:t>
            </a:r>
            <a:r>
              <a:rPr lang="en-US" dirty="0" smtClean="0"/>
              <a:t>foreclosure </a:t>
            </a:r>
            <a:r>
              <a:rPr lang="en-US" dirty="0"/>
              <a:t>reported in Los Angeles City between 2016 and 2019. This </a:t>
            </a:r>
            <a:r>
              <a:rPr lang="en-US" dirty="0" smtClean="0"/>
              <a:t>comprehensive </a:t>
            </a:r>
            <a:r>
              <a:rPr lang="en-US" dirty="0"/>
              <a:t>dataset </a:t>
            </a:r>
            <a:r>
              <a:rPr lang="en-US" dirty="0" smtClean="0"/>
              <a:t>contains each </a:t>
            </a:r>
            <a:r>
              <a:rPr lang="en-US" dirty="0"/>
              <a:t>reported </a:t>
            </a:r>
            <a:r>
              <a:rPr lang="en-US" dirty="0" smtClean="0"/>
              <a:t>foreclosures, </a:t>
            </a:r>
            <a:r>
              <a:rPr lang="en-US" dirty="0"/>
              <a:t>along with its </a:t>
            </a:r>
            <a:r>
              <a:rPr lang="en-US" dirty="0" smtClean="0"/>
              <a:t>reported date</a:t>
            </a:r>
            <a:r>
              <a:rPr lang="en-US" dirty="0"/>
              <a:t>, </a:t>
            </a:r>
            <a:r>
              <a:rPr lang="en-US" dirty="0" smtClean="0"/>
              <a:t>property type, location and lender information.</a:t>
            </a:r>
          </a:p>
          <a:p>
            <a:r>
              <a:rPr lang="en-US" dirty="0" smtClean="0"/>
              <a:t>Foreclosure Data Source:</a:t>
            </a:r>
          </a:p>
          <a:p>
            <a:endParaRPr lang="en-US" dirty="0" smtClean="0"/>
          </a:p>
          <a:p>
            <a:endParaRPr lang="en-US" dirty="0"/>
          </a:p>
        </p:txBody>
      </p:sp>
    </p:spTree>
    <p:extLst>
      <p:ext uri="{BB962C8B-B14F-4D97-AF65-F5344CB8AC3E}">
        <p14:creationId xmlns:p14="http://schemas.microsoft.com/office/powerpoint/2010/main" val="386231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104"/>
          </a:xfrm>
        </p:spPr>
        <p:txBody>
          <a:bodyPr/>
          <a:lstStyle/>
          <a:p>
            <a:r>
              <a:rPr lang="en-US" sz="3200" dirty="0"/>
              <a:t>Define Strategy and Metrics</a:t>
            </a:r>
            <a:r>
              <a:rPr lang="en-US" dirty="0"/>
              <a:t/>
            </a:r>
            <a:br>
              <a:rPr lang="en-US" dirty="0"/>
            </a:br>
            <a:endParaRPr lang="en-US" dirty="0"/>
          </a:p>
        </p:txBody>
      </p:sp>
      <p:sp>
        <p:nvSpPr>
          <p:cNvPr id="3" name="Content Placeholder 2"/>
          <p:cNvSpPr>
            <a:spLocks noGrp="1"/>
          </p:cNvSpPr>
          <p:nvPr>
            <p:ph idx="1"/>
          </p:nvPr>
        </p:nvSpPr>
        <p:spPr>
          <a:xfrm>
            <a:off x="646111" y="1266092"/>
            <a:ext cx="9403743" cy="4982307"/>
          </a:xfrm>
        </p:spPr>
        <p:txBody>
          <a:bodyPr/>
          <a:lstStyle/>
          <a:p>
            <a:r>
              <a:rPr lang="en-US" dirty="0" smtClean="0"/>
              <a:t>Crime Data Analysis:</a:t>
            </a:r>
          </a:p>
          <a:p>
            <a:pPr lvl="2"/>
            <a:r>
              <a:rPr lang="en-US" dirty="0" smtClean="0"/>
              <a:t>Average Crime Rate Per Zip code</a:t>
            </a:r>
            <a:endParaRPr lang="en-US" dirty="0"/>
          </a:p>
          <a:p>
            <a:pPr lvl="2"/>
            <a:r>
              <a:rPr lang="en-US" dirty="0" smtClean="0"/>
              <a:t>Find Total </a:t>
            </a:r>
            <a:r>
              <a:rPr lang="en-US" dirty="0"/>
              <a:t>Number of Crimes Per Zip </a:t>
            </a:r>
            <a:r>
              <a:rPr lang="en-US" dirty="0" smtClean="0"/>
              <a:t>code</a:t>
            </a:r>
          </a:p>
          <a:p>
            <a:r>
              <a:rPr lang="en-US" dirty="0" smtClean="0"/>
              <a:t>Foreclosure Data Analysis: </a:t>
            </a:r>
          </a:p>
          <a:p>
            <a:pPr lvl="2"/>
            <a:r>
              <a:rPr lang="en-US" dirty="0"/>
              <a:t>Average </a:t>
            </a:r>
            <a:r>
              <a:rPr lang="en-US" dirty="0" smtClean="0"/>
              <a:t>foreclosures </a:t>
            </a:r>
            <a:r>
              <a:rPr lang="en-US" dirty="0"/>
              <a:t>Per Zip code</a:t>
            </a:r>
          </a:p>
          <a:p>
            <a:pPr lvl="2"/>
            <a:r>
              <a:rPr lang="en-US" dirty="0"/>
              <a:t>Total Number of </a:t>
            </a:r>
            <a:r>
              <a:rPr lang="en-US" dirty="0" smtClean="0"/>
              <a:t>foreclosures </a:t>
            </a:r>
            <a:r>
              <a:rPr lang="en-US" dirty="0"/>
              <a:t>Per Zip </a:t>
            </a:r>
            <a:r>
              <a:rPr lang="en-US" dirty="0" smtClean="0"/>
              <a:t>code</a:t>
            </a:r>
          </a:p>
          <a:p>
            <a:r>
              <a:rPr lang="en-US" dirty="0" smtClean="0"/>
              <a:t>Foreclosure vs Crime:</a:t>
            </a:r>
          </a:p>
          <a:p>
            <a:pPr lvl="2"/>
            <a:r>
              <a:rPr lang="en-US" dirty="0" smtClean="0"/>
              <a:t>Top 10 crimes nearby foreclosure properties</a:t>
            </a:r>
          </a:p>
          <a:p>
            <a:endParaRPr lang="en-US" dirty="0" smtClean="0"/>
          </a:p>
          <a:p>
            <a:endParaRPr lang="en-US" dirty="0"/>
          </a:p>
        </p:txBody>
      </p:sp>
    </p:spTree>
    <p:extLst>
      <p:ext uri="{BB962C8B-B14F-4D97-AF65-F5344CB8AC3E}">
        <p14:creationId xmlns:p14="http://schemas.microsoft.com/office/powerpoint/2010/main" val="325475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578"/>
          </a:xfrm>
        </p:spPr>
        <p:txBody>
          <a:bodyPr/>
          <a:lstStyle/>
          <a:p>
            <a:r>
              <a:rPr lang="en-US" sz="3200" dirty="0"/>
              <a:t>Cleaning with Pandas</a:t>
            </a:r>
          </a:p>
        </p:txBody>
      </p:sp>
      <p:sp>
        <p:nvSpPr>
          <p:cNvPr id="3" name="Content Placeholder 2"/>
          <p:cNvSpPr>
            <a:spLocks noGrp="1"/>
          </p:cNvSpPr>
          <p:nvPr>
            <p:ph idx="1"/>
          </p:nvPr>
        </p:nvSpPr>
        <p:spPr>
          <a:xfrm>
            <a:off x="745588" y="1308296"/>
            <a:ext cx="9304265" cy="4940104"/>
          </a:xfrm>
        </p:spPr>
        <p:txBody>
          <a:bodyPr/>
          <a:lstStyle/>
          <a:p>
            <a:pPr lvl="0"/>
            <a:r>
              <a:rPr lang="en-US" dirty="0"/>
              <a:t>Describe </a:t>
            </a:r>
            <a:r>
              <a:rPr lang="en-US" dirty="0"/>
              <a:t>the exploration and cleanup </a:t>
            </a:r>
            <a:r>
              <a:rPr lang="en-US" dirty="0" smtClean="0"/>
              <a:t>process</a:t>
            </a:r>
          </a:p>
          <a:p>
            <a:pPr lvl="0"/>
            <a:r>
              <a:rPr lang="en-US" dirty="0" smtClean="0"/>
              <a:t>Create consolidated report of 2016-2019 Crime data.</a:t>
            </a:r>
          </a:p>
          <a:p>
            <a:pPr lvl="0"/>
            <a:r>
              <a:rPr lang="en-US" dirty="0" smtClean="0"/>
              <a:t>Create Consolidated report of 2016-2019 Foreclosure data</a:t>
            </a:r>
          </a:p>
          <a:p>
            <a:pPr lvl="0"/>
            <a:r>
              <a:rPr lang="en-US" dirty="0" smtClean="0"/>
              <a:t>Add Zip code column using latitude and longitude information in crime data (Used google API)</a:t>
            </a:r>
          </a:p>
          <a:p>
            <a:pPr lvl="0"/>
            <a:r>
              <a:rPr lang="en-US" dirty="0" smtClean="0"/>
              <a:t>Merge Crime data and Foreclosure data using Zip code column.</a:t>
            </a:r>
          </a:p>
          <a:p>
            <a:pPr lvl="0"/>
            <a:endParaRPr lang="en-US" dirty="0" smtClean="0"/>
          </a:p>
          <a:p>
            <a:pPr lvl="0"/>
            <a:endParaRPr lang="en-US" dirty="0" smtClean="0"/>
          </a:p>
          <a:p>
            <a:pPr lvl="0"/>
            <a:endParaRPr lang="en-US" dirty="0" smtClean="0"/>
          </a:p>
          <a:p>
            <a:pPr lvl="0"/>
            <a:endParaRPr lang="en-US" dirty="0"/>
          </a:p>
          <a:p>
            <a:pPr lvl="0"/>
            <a:endParaRPr lang="en-US" dirty="0"/>
          </a:p>
        </p:txBody>
      </p:sp>
    </p:spTree>
    <p:extLst>
      <p:ext uri="{BB962C8B-B14F-4D97-AF65-F5344CB8AC3E}">
        <p14:creationId xmlns:p14="http://schemas.microsoft.com/office/powerpoint/2010/main" val="357170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data retrieval plan</a:t>
            </a:r>
          </a:p>
        </p:txBody>
      </p:sp>
      <p:sp>
        <p:nvSpPr>
          <p:cNvPr id="3" name="Content Placeholder 2"/>
          <p:cNvSpPr>
            <a:spLocks noGrp="1"/>
          </p:cNvSpPr>
          <p:nvPr>
            <p:ph idx="1"/>
          </p:nvPr>
        </p:nvSpPr>
        <p:spPr>
          <a:xfrm>
            <a:off x="745588" y="1308296"/>
            <a:ext cx="9304265" cy="4940104"/>
          </a:xfrm>
        </p:spPr>
        <p:txBody>
          <a:bodyPr/>
          <a:lstStyle/>
          <a:p>
            <a:pPr lvl="0"/>
            <a:endParaRPr lang="en-US" dirty="0" smtClean="0"/>
          </a:p>
          <a:p>
            <a:endParaRPr lang="en-US" dirty="0"/>
          </a:p>
        </p:txBody>
      </p:sp>
    </p:spTree>
    <p:extLst>
      <p:ext uri="{BB962C8B-B14F-4D97-AF65-F5344CB8AC3E}">
        <p14:creationId xmlns:p14="http://schemas.microsoft.com/office/powerpoint/2010/main" val="254735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578"/>
          </a:xfrm>
        </p:spPr>
        <p:txBody>
          <a:bodyPr/>
          <a:lstStyle/>
          <a:p>
            <a:r>
              <a:rPr lang="en-US" sz="3200" dirty="0"/>
              <a:t>Define Strategy and Metrics</a:t>
            </a:r>
          </a:p>
        </p:txBody>
      </p:sp>
      <p:sp>
        <p:nvSpPr>
          <p:cNvPr id="3" name="Content Placeholder 2"/>
          <p:cNvSpPr>
            <a:spLocks noGrp="1"/>
          </p:cNvSpPr>
          <p:nvPr>
            <p:ph idx="1"/>
          </p:nvPr>
        </p:nvSpPr>
        <p:spPr>
          <a:xfrm>
            <a:off x="745588" y="1308296"/>
            <a:ext cx="9304265" cy="4940104"/>
          </a:xfrm>
        </p:spPr>
        <p:txBody>
          <a:bodyPr/>
          <a:lstStyle/>
          <a:p>
            <a:pPr lvl="0"/>
            <a:r>
              <a:rPr lang="en-US" dirty="0" smtClean="0"/>
              <a:t>Present </a:t>
            </a:r>
            <a:r>
              <a:rPr lang="en-US" dirty="0"/>
              <a:t>and discuss interesting figures developed during exploration, ideally with the help of </a:t>
            </a:r>
            <a:r>
              <a:rPr lang="en-US" dirty="0" err="1"/>
              <a:t>Jupyter</a:t>
            </a:r>
            <a:r>
              <a:rPr lang="en-US" dirty="0"/>
              <a:t> </a:t>
            </a:r>
            <a:r>
              <a:rPr lang="en-US" dirty="0" smtClean="0"/>
              <a:t>Notebook.</a:t>
            </a:r>
          </a:p>
          <a:p>
            <a:r>
              <a:rPr lang="en-US" dirty="0" smtClean="0"/>
              <a:t>built </a:t>
            </a:r>
            <a:r>
              <a:rPr lang="en-US" dirty="0"/>
              <a:t>a Bubble Plot that showcases the relationship between four key variables:</a:t>
            </a:r>
          </a:p>
          <a:p>
            <a:pPr lvl="2"/>
            <a:r>
              <a:rPr lang="en-US" dirty="0"/>
              <a:t>Average </a:t>
            </a:r>
            <a:r>
              <a:rPr lang="en-US" dirty="0" smtClean="0"/>
              <a:t>Crime Rate </a:t>
            </a:r>
            <a:r>
              <a:rPr lang="en-US" dirty="0"/>
              <a:t>($) Per </a:t>
            </a:r>
            <a:r>
              <a:rPr lang="en-US" dirty="0" smtClean="0"/>
              <a:t>Zip code</a:t>
            </a:r>
            <a:endParaRPr lang="en-US" dirty="0"/>
          </a:p>
          <a:p>
            <a:pPr lvl="2"/>
            <a:r>
              <a:rPr lang="en-US" dirty="0"/>
              <a:t>Total Number of </a:t>
            </a:r>
            <a:r>
              <a:rPr lang="en-US" dirty="0" smtClean="0"/>
              <a:t>Crimes </a:t>
            </a:r>
            <a:r>
              <a:rPr lang="en-US" dirty="0"/>
              <a:t>Per </a:t>
            </a:r>
            <a:r>
              <a:rPr lang="en-US" dirty="0" smtClean="0"/>
              <a:t>Zip code</a:t>
            </a:r>
            <a:endParaRPr lang="en-US" dirty="0"/>
          </a:p>
          <a:p>
            <a:pPr lvl="2"/>
            <a:r>
              <a:rPr lang="en-US" dirty="0"/>
              <a:t>Total Number of </a:t>
            </a:r>
            <a:r>
              <a:rPr lang="en-US" dirty="0" smtClean="0"/>
              <a:t>Foreclosures Per Zip code</a:t>
            </a:r>
            <a:endParaRPr lang="en-US" dirty="0"/>
          </a:p>
          <a:p>
            <a:pPr lvl="2"/>
            <a:r>
              <a:rPr lang="en-US" dirty="0" smtClean="0"/>
              <a:t>Crime Type</a:t>
            </a:r>
            <a:endParaRPr lang="en-US" dirty="0"/>
          </a:p>
          <a:p>
            <a:pPr lvl="0"/>
            <a:endParaRPr lang="en-US" dirty="0"/>
          </a:p>
          <a:p>
            <a:endParaRPr lang="en-US" dirty="0"/>
          </a:p>
        </p:txBody>
      </p:sp>
    </p:spTree>
    <p:extLst>
      <p:ext uri="{BB962C8B-B14F-4D97-AF65-F5344CB8AC3E}">
        <p14:creationId xmlns:p14="http://schemas.microsoft.com/office/powerpoint/2010/main" val="50920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 Analysis</a:t>
            </a:r>
            <a:endParaRPr lang="en-US" dirty="0"/>
          </a:p>
        </p:txBody>
      </p:sp>
      <p:sp>
        <p:nvSpPr>
          <p:cNvPr id="3" name="Content Placeholder 2"/>
          <p:cNvSpPr>
            <a:spLocks noGrp="1"/>
          </p:cNvSpPr>
          <p:nvPr>
            <p:ph idx="1"/>
          </p:nvPr>
        </p:nvSpPr>
        <p:spPr>
          <a:xfrm>
            <a:off x="745588" y="1308296"/>
            <a:ext cx="9304265" cy="4940104"/>
          </a:xfrm>
        </p:spPr>
        <p:txBody>
          <a:bodyPr/>
          <a:lstStyle/>
          <a:p>
            <a:r>
              <a:rPr lang="en-US" dirty="0" smtClean="0"/>
              <a:t>Discuss </a:t>
            </a:r>
            <a:r>
              <a:rPr lang="en-US" dirty="0"/>
              <a:t>the steps you took to analyze the data and answer each question you asked in your proposal</a:t>
            </a:r>
          </a:p>
          <a:p>
            <a:pPr lvl="0"/>
            <a:endParaRPr lang="en-US" dirty="0"/>
          </a:p>
          <a:p>
            <a:endParaRPr lang="en-US" dirty="0"/>
          </a:p>
        </p:txBody>
      </p:sp>
    </p:spTree>
    <p:extLst>
      <p:ext uri="{BB962C8B-B14F-4D97-AF65-F5344CB8AC3E}">
        <p14:creationId xmlns:p14="http://schemas.microsoft.com/office/powerpoint/2010/main" val="3094464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7615</TotalTime>
  <Words>653</Words>
  <Application>Microsoft Office PowerPoint</Application>
  <PresentationFormat>Widescreen</PresentationFormat>
  <Paragraphs>76</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 Foreclosures and Crime Rate Data Analytics </vt:lpstr>
      <vt:lpstr>Do foreclosure cause crime in Los Angeles City?</vt:lpstr>
      <vt:lpstr>Questions raised?</vt:lpstr>
      <vt:lpstr>Data Source </vt:lpstr>
      <vt:lpstr>Define Strategy and Metrics </vt:lpstr>
      <vt:lpstr>Cleaning with Pandas</vt:lpstr>
      <vt:lpstr>Build the data retrieval plan</vt:lpstr>
      <vt:lpstr>Define Strategy and Metrics</vt:lpstr>
      <vt:lpstr>Data Analysis</vt:lpstr>
      <vt:lpstr>Analyze for Trends (Statistical Analysis)</vt:lpstr>
      <vt:lpstr>Discussion</vt:lpstr>
      <vt:lpstr>Post Mortem</vt:lpstr>
      <vt:lpstr>Limitations in Analysis</vt:lpstr>
      <vt:lpstr>Conclusion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37</cp:revision>
  <dcterms:created xsi:type="dcterms:W3CDTF">2019-06-08T17:12:09Z</dcterms:created>
  <dcterms:modified xsi:type="dcterms:W3CDTF">2019-06-14T00:07:53Z</dcterms:modified>
</cp:coreProperties>
</file>