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0"/>
  </p:notesMasterIdLst>
  <p:sldIdLst>
    <p:sldId id="256" r:id="rId2"/>
    <p:sldId id="257" r:id="rId3"/>
    <p:sldId id="259" r:id="rId4"/>
    <p:sldId id="260" r:id="rId5"/>
    <p:sldId id="262" r:id="rId6"/>
    <p:sldId id="264" r:id="rId7"/>
    <p:sldId id="263" r:id="rId8"/>
    <p:sldId id="265" r:id="rId9"/>
    <p:sldId id="266" r:id="rId10"/>
    <p:sldId id="268" r:id="rId11"/>
    <p:sldId id="269" r:id="rId12"/>
    <p:sldId id="270" r:id="rId13"/>
    <p:sldId id="271" r:id="rId14"/>
    <p:sldId id="273" r:id="rId15"/>
    <p:sldId id="272" r:id="rId16"/>
    <p:sldId id="267"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D43FF-2B5D-4E7E-A47B-B4A9DEA929CF}" type="datetimeFigureOut">
              <a:rPr lang="en-US" smtClean="0"/>
              <a:t>6/15/2019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D264C-BC98-4275-BE42-DE110512DA9A}" type="slidenum">
              <a:rPr lang="en-US" smtClean="0"/>
              <a:t>‹#›</a:t>
            </a:fld>
            <a:endParaRPr lang="en-US"/>
          </a:p>
        </p:txBody>
      </p:sp>
    </p:spTree>
    <p:extLst>
      <p:ext uri="{BB962C8B-B14F-4D97-AF65-F5344CB8AC3E}">
        <p14:creationId xmlns:p14="http://schemas.microsoft.com/office/powerpoint/2010/main" val="142693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 Related research has reported subjective evidence suggesting that foreclosed properties attract vandalism, trespassing, prostitutes, drug related crime, squatters and copper thieves.</a:t>
            </a:r>
          </a:p>
          <a:p>
            <a:pPr>
              <a:buFont typeface="Wingdings" panose="05000000000000000000" pitchFamily="2" charset="2"/>
              <a:buChar char="Ø"/>
            </a:pPr>
            <a:r>
              <a:rPr lang="en-US" dirty="0" smtClean="0"/>
              <a:t>However research to support those claims has been lacking, and disagreement continues about whether foreclosures and bank-owned properties increase neighborhood crime in Los Angeles City.</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a:t>
            </a:fld>
            <a:endParaRPr lang="en-US"/>
          </a:p>
        </p:txBody>
      </p:sp>
    </p:spTree>
    <p:extLst>
      <p:ext uri="{BB962C8B-B14F-4D97-AF65-F5344CB8AC3E}">
        <p14:creationId xmlns:p14="http://schemas.microsoft.com/office/powerpoint/2010/main" val="388614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15</a:t>
            </a:fld>
            <a:endParaRPr lang="en-US"/>
          </a:p>
        </p:txBody>
      </p:sp>
    </p:spTree>
    <p:extLst>
      <p:ext uri="{BB962C8B-B14F-4D97-AF65-F5344CB8AC3E}">
        <p14:creationId xmlns:p14="http://schemas.microsoft.com/office/powerpoint/2010/main" val="81587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Discuss any difficulties that arose, and how you dealt with them</a:t>
            </a:r>
          </a:p>
          <a:p>
            <a:pPr lvl="0"/>
            <a:r>
              <a:rPr lang="en-US" sz="1200" kern="1200" dirty="0" smtClean="0">
                <a:solidFill>
                  <a:schemeClr val="tx1"/>
                </a:solidFill>
                <a:effectLst/>
                <a:latin typeface="+mn-lt"/>
                <a:ea typeface="+mn-ea"/>
                <a:cs typeface="+mn-cs"/>
              </a:rPr>
              <a:t>  * 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16</a:t>
            </a:fld>
            <a:endParaRPr lang="en-US"/>
          </a:p>
        </p:txBody>
      </p:sp>
    </p:spTree>
    <p:extLst>
      <p:ext uri="{BB962C8B-B14F-4D97-AF65-F5344CB8AC3E}">
        <p14:creationId xmlns:p14="http://schemas.microsoft.com/office/powerpoint/2010/main" val="898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Discuss insights you had while exploring the data that you didn't anticipate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17</a:t>
            </a:fld>
            <a:endParaRPr lang="en-US"/>
          </a:p>
        </p:txBody>
      </p:sp>
    </p:spTree>
    <p:extLst>
      <p:ext uri="{BB962C8B-B14F-4D97-AF65-F5344CB8AC3E}">
        <p14:creationId xmlns:p14="http://schemas.microsoft.com/office/powerpoint/2010/main" val="23558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Crime may increase as local residents are less able to recognize    outsiders and to maintain the effective social controls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3</a:t>
            </a:fld>
            <a:endParaRPr lang="en-US"/>
          </a:p>
        </p:txBody>
      </p:sp>
    </p:spTree>
    <p:extLst>
      <p:ext uri="{BB962C8B-B14F-4D97-AF65-F5344CB8AC3E}">
        <p14:creationId xmlns:p14="http://schemas.microsoft.com/office/powerpoint/2010/main" val="25185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Crime Data: We have found data on all crimes reported in Los Angeles City between 2016 and 2019. This detailed dataset includes the spatial coordinates of each reported crime, along with its date, time, and offense categories.</a:t>
            </a:r>
          </a:p>
          <a:p>
            <a:r>
              <a:rPr lang="en-US" sz="1200" dirty="0" smtClean="0"/>
              <a:t>Crime Data Source:</a:t>
            </a:r>
          </a:p>
          <a:p>
            <a:r>
              <a:rPr lang="en-US" sz="1200" dirty="0" smtClean="0"/>
              <a:t>Foreclosure Data: We used data on all foreclosure reported in Los Angeles City between 2016 and 2019. This comprehensive dataset contains each reported foreclosures, along with its reported date, property type, location and lender information.</a:t>
            </a:r>
          </a:p>
          <a:p>
            <a:r>
              <a:rPr lang="en-US" sz="1200" dirty="0" smtClean="0"/>
              <a:t>Foreclosure Data Source: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4</a:t>
            </a:fld>
            <a:endParaRPr lang="en-US"/>
          </a:p>
        </p:txBody>
      </p:sp>
    </p:spTree>
    <p:extLst>
      <p:ext uri="{BB962C8B-B14F-4D97-AF65-F5344CB8AC3E}">
        <p14:creationId xmlns:p14="http://schemas.microsoft.com/office/powerpoint/2010/main" val="18521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the steps you took to analyze the data and answer each question you asked in your proposal</a:t>
            </a:r>
          </a:p>
        </p:txBody>
      </p:sp>
      <p:sp>
        <p:nvSpPr>
          <p:cNvPr id="4" name="Slide Number Placeholder 3"/>
          <p:cNvSpPr>
            <a:spLocks noGrp="1"/>
          </p:cNvSpPr>
          <p:nvPr>
            <p:ph type="sldNum" sz="quarter" idx="10"/>
          </p:nvPr>
        </p:nvSpPr>
        <p:spPr/>
        <p:txBody>
          <a:bodyPr/>
          <a:lstStyle/>
          <a:p>
            <a:fld id="{6F0D264C-BC98-4275-BE42-DE110512DA9A}" type="slidenum">
              <a:rPr lang="en-US" smtClean="0"/>
              <a:t>9</a:t>
            </a:fld>
            <a:endParaRPr lang="en-US"/>
          </a:p>
        </p:txBody>
      </p:sp>
    </p:spTree>
    <p:extLst>
      <p:ext uri="{BB962C8B-B14F-4D97-AF65-F5344CB8AC3E}">
        <p14:creationId xmlns:p14="http://schemas.microsoft.com/office/powerpoint/2010/main" val="311913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10</a:t>
            </a:fld>
            <a:endParaRPr lang="en-US"/>
          </a:p>
        </p:txBody>
      </p:sp>
    </p:spTree>
    <p:extLst>
      <p:ext uri="{BB962C8B-B14F-4D97-AF65-F5344CB8AC3E}">
        <p14:creationId xmlns:p14="http://schemas.microsoft.com/office/powerpoint/2010/main" val="131782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11</a:t>
            </a:fld>
            <a:endParaRPr lang="en-US"/>
          </a:p>
        </p:txBody>
      </p:sp>
    </p:spTree>
    <p:extLst>
      <p:ext uri="{BB962C8B-B14F-4D97-AF65-F5344CB8AC3E}">
        <p14:creationId xmlns:p14="http://schemas.microsoft.com/office/powerpoint/2010/main" val="4086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12</a:t>
            </a:fld>
            <a:endParaRPr lang="en-US"/>
          </a:p>
        </p:txBody>
      </p:sp>
    </p:spTree>
    <p:extLst>
      <p:ext uri="{BB962C8B-B14F-4D97-AF65-F5344CB8AC3E}">
        <p14:creationId xmlns:p14="http://schemas.microsoft.com/office/powerpoint/2010/main" val="100634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13</a:t>
            </a:fld>
            <a:endParaRPr lang="en-US"/>
          </a:p>
        </p:txBody>
      </p:sp>
    </p:spTree>
    <p:extLst>
      <p:ext uri="{BB962C8B-B14F-4D97-AF65-F5344CB8AC3E}">
        <p14:creationId xmlns:p14="http://schemas.microsoft.com/office/powerpoint/2010/main" val="400179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14</a:t>
            </a:fld>
            <a:endParaRPr lang="en-US"/>
          </a:p>
        </p:txBody>
      </p:sp>
    </p:spTree>
    <p:extLst>
      <p:ext uri="{BB962C8B-B14F-4D97-AF65-F5344CB8AC3E}">
        <p14:creationId xmlns:p14="http://schemas.microsoft.com/office/powerpoint/2010/main" val="169009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5641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6915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3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683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62B18B-0D39-4BA3-B1C7-4BABD2CF7C67}" type="datetimeFigureOut">
              <a:rPr lang="en-US" smtClean="0"/>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9407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2B18B-0D39-4BA3-B1C7-4BABD2CF7C67}" type="datetimeFigureOut">
              <a:rPr lang="en-US" smtClean="0"/>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2515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2B18B-0D39-4BA3-B1C7-4BABD2CF7C67}" type="datetimeFigureOut">
              <a:rPr lang="en-US" smtClean="0"/>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175409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0217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962B18B-0D39-4BA3-B1C7-4BABD2CF7C67}" type="datetimeFigureOut">
              <a:rPr lang="en-US" smtClean="0"/>
              <a:t>6/15/2019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31A5D9-778B-451A-B483-18ADB141E24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5607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088751"/>
          </a:xfrm>
        </p:spPr>
        <p:txBody>
          <a:bodyPr>
            <a:normAutofit fontScale="90000"/>
          </a:bodyPr>
          <a:lstStyle/>
          <a:p>
            <a:pPr algn="ctr"/>
            <a:r>
              <a:rPr lang="en-US" sz="6000" dirty="0" smtClean="0"/>
              <a:t>Foreclosures, Unemployment </a:t>
            </a:r>
            <a:r>
              <a:rPr lang="en-US" sz="6000" dirty="0"/>
              <a:t>and Crime Rate</a:t>
            </a:r>
            <a:r>
              <a:rPr lang="en-US" dirty="0"/>
              <a:t/>
            </a:r>
            <a:br>
              <a:rPr lang="en-US" dirty="0"/>
            </a:br>
            <a:endParaRPr lang="en-US" dirty="0"/>
          </a:p>
        </p:txBody>
      </p:sp>
      <p:sp>
        <p:nvSpPr>
          <p:cNvPr id="3" name="Subtitle 2"/>
          <p:cNvSpPr>
            <a:spLocks noGrp="1"/>
          </p:cNvSpPr>
          <p:nvPr>
            <p:ph type="subTitle" idx="1"/>
          </p:nvPr>
        </p:nvSpPr>
        <p:spPr>
          <a:xfrm>
            <a:off x="1100051" y="1841863"/>
            <a:ext cx="10058400" cy="3756757"/>
          </a:xfrm>
        </p:spPr>
        <p:txBody>
          <a:bodyPr>
            <a:normAutofit/>
          </a:bodyPr>
          <a:lstStyle/>
          <a:p>
            <a:pPr algn="ctr"/>
            <a:r>
              <a:rPr lang="en-US" cap="none" dirty="0"/>
              <a:t>Lixin Tian</a:t>
            </a:r>
          </a:p>
          <a:p>
            <a:pPr algn="ctr"/>
            <a:r>
              <a:rPr lang="en-US" cap="none" dirty="0"/>
              <a:t>Shubhangi K</a:t>
            </a:r>
          </a:p>
          <a:p>
            <a:pPr algn="ctr"/>
            <a:r>
              <a:rPr lang="en-US" cap="none" dirty="0"/>
              <a:t>Reena Patel</a:t>
            </a:r>
          </a:p>
          <a:p>
            <a:pPr algn="ctr"/>
            <a:r>
              <a:rPr lang="en-US" cap="none" dirty="0"/>
              <a:t>Joseph Kunz</a:t>
            </a:r>
          </a:p>
          <a:p>
            <a:pPr algn="ctr"/>
            <a:r>
              <a:rPr lang="en-US" cap="none" dirty="0"/>
              <a:t>Raj Shah</a:t>
            </a:r>
          </a:p>
          <a:p>
            <a:endParaRPr lang="en-US" dirty="0"/>
          </a:p>
        </p:txBody>
      </p:sp>
    </p:spTree>
    <p:extLst>
      <p:ext uri="{BB962C8B-B14F-4D97-AF65-F5344CB8AC3E}">
        <p14:creationId xmlns:p14="http://schemas.microsoft.com/office/powerpoint/2010/main" val="20223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2258291" y="1619794"/>
            <a:ext cx="7071637" cy="4227467"/>
          </a:xfrm>
          <a:prstGeom prst="rect">
            <a:avLst/>
          </a:prstGeom>
        </p:spPr>
      </p:pic>
    </p:spTree>
    <p:extLst>
      <p:ext uri="{BB962C8B-B14F-4D97-AF65-F5344CB8AC3E}">
        <p14:creationId xmlns:p14="http://schemas.microsoft.com/office/powerpoint/2010/main" val="41235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4" y="1619794"/>
            <a:ext cx="7906223" cy="4410521"/>
          </a:xfrm>
          <a:prstGeom prst="rect">
            <a:avLst/>
          </a:prstGeom>
        </p:spPr>
      </p:pic>
    </p:spTree>
    <p:extLst>
      <p:ext uri="{BB962C8B-B14F-4D97-AF65-F5344CB8AC3E}">
        <p14:creationId xmlns:p14="http://schemas.microsoft.com/office/powerpoint/2010/main" val="34287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Merged Crime and Foreclosure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3" y="1591825"/>
            <a:ext cx="7818250" cy="4717535"/>
          </a:xfrm>
          <a:prstGeom prst="rect">
            <a:avLst/>
          </a:prstGeom>
        </p:spPr>
      </p:pic>
    </p:spTree>
    <p:extLst>
      <p:ext uri="{BB962C8B-B14F-4D97-AF65-F5344CB8AC3E}">
        <p14:creationId xmlns:p14="http://schemas.microsoft.com/office/powerpoint/2010/main" val="165933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Analyze for Trends (Table)</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1440873" y="1619794"/>
            <a:ext cx="8482012" cy="4542077"/>
          </a:xfrm>
          <a:prstGeom prst="rect">
            <a:avLst/>
          </a:prstGeom>
        </p:spPr>
      </p:pic>
    </p:spTree>
    <p:extLst>
      <p:ext uri="{BB962C8B-B14F-4D97-AF65-F5344CB8AC3E}">
        <p14:creationId xmlns:p14="http://schemas.microsoft.com/office/powerpoint/2010/main" val="365581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endParaRPr lang="en-US" sz="33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1024128" y="1789611"/>
            <a:ext cx="3756070" cy="2782389"/>
          </a:xfrm>
          <a:prstGeom prst="rect">
            <a:avLst/>
          </a:prstGeom>
        </p:spPr>
      </p:pic>
      <p:pic>
        <p:nvPicPr>
          <p:cNvPr id="5" name="Picture 4"/>
          <p:cNvPicPr>
            <a:picLocks noChangeAspect="1"/>
          </p:cNvPicPr>
          <p:nvPr/>
        </p:nvPicPr>
        <p:blipFill>
          <a:blip r:embed="rId4"/>
          <a:stretch>
            <a:fillRect/>
          </a:stretch>
        </p:blipFill>
        <p:spPr>
          <a:xfrm>
            <a:off x="4585856" y="1789611"/>
            <a:ext cx="4014474" cy="2657475"/>
          </a:xfrm>
          <a:prstGeom prst="rect">
            <a:avLst/>
          </a:prstGeom>
        </p:spPr>
      </p:pic>
      <p:pic>
        <p:nvPicPr>
          <p:cNvPr id="6" name="Picture 5"/>
          <p:cNvPicPr>
            <a:picLocks noChangeAspect="1"/>
          </p:cNvPicPr>
          <p:nvPr/>
        </p:nvPicPr>
        <p:blipFill>
          <a:blip r:embed="rId5"/>
          <a:stretch>
            <a:fillRect/>
          </a:stretch>
        </p:blipFill>
        <p:spPr>
          <a:xfrm>
            <a:off x="8600329" y="1818186"/>
            <a:ext cx="3439271" cy="2628900"/>
          </a:xfrm>
          <a:prstGeom prst="rect">
            <a:avLst/>
          </a:prstGeom>
        </p:spPr>
      </p:pic>
    </p:spTree>
    <p:extLst>
      <p:ext uri="{BB962C8B-B14F-4D97-AF65-F5344CB8AC3E}">
        <p14:creationId xmlns:p14="http://schemas.microsoft.com/office/powerpoint/2010/main" val="251655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800" dirty="0" smtClean="0"/>
              <a:t>We collected Los Angeles city data </a:t>
            </a:r>
            <a:r>
              <a:rPr lang="en-US" sz="2800" dirty="0"/>
              <a:t>to estimate a system that </a:t>
            </a:r>
            <a:r>
              <a:rPr lang="en-US" sz="2800" dirty="0" smtClean="0"/>
              <a:t>includes crime, unemployment rate and foreclosures information. </a:t>
            </a:r>
            <a:r>
              <a:rPr lang="en-US" sz="2800" dirty="0"/>
              <a:t>Based on our analysis, it is clear </a:t>
            </a:r>
            <a:r>
              <a:rPr lang="en-US" sz="2800" dirty="0" smtClean="0"/>
              <a:t>that decrease </a:t>
            </a:r>
            <a:r>
              <a:rPr lang="en-US" sz="2800" dirty="0"/>
              <a:t>in foreclosures have a </a:t>
            </a:r>
            <a:r>
              <a:rPr lang="en-US" sz="2800" dirty="0" smtClean="0"/>
              <a:t>causal </a:t>
            </a:r>
            <a:r>
              <a:rPr lang="en-US" sz="2800" dirty="0"/>
              <a:t>effect on </a:t>
            </a:r>
            <a:r>
              <a:rPr lang="en-US" sz="2800" dirty="0" smtClean="0"/>
              <a:t>unemployment </a:t>
            </a:r>
            <a:r>
              <a:rPr lang="en-US" sz="2800" dirty="0"/>
              <a:t>while lower </a:t>
            </a:r>
            <a:r>
              <a:rPr lang="en-US" sz="2800" dirty="0" smtClean="0"/>
              <a:t>foreclosures </a:t>
            </a:r>
            <a:r>
              <a:rPr lang="en-US" sz="2800" dirty="0"/>
              <a:t>have a </a:t>
            </a:r>
            <a:r>
              <a:rPr lang="en-US" sz="2800" dirty="0" smtClean="0"/>
              <a:t>considerable </a:t>
            </a:r>
            <a:r>
              <a:rPr lang="en-US" sz="2800" dirty="0"/>
              <a:t>effect on </a:t>
            </a:r>
            <a:r>
              <a:rPr lang="en-US" sz="2800" dirty="0" smtClean="0"/>
              <a:t>crime rate.</a:t>
            </a:r>
          </a:p>
          <a:p>
            <a:pPr marL="0" indent="0">
              <a:buNone/>
            </a:pPr>
            <a:endParaRPr lang="en-US" sz="28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2345128" y="4049485"/>
            <a:ext cx="7078069" cy="1749704"/>
          </a:xfrm>
          <a:prstGeom prst="rect">
            <a:avLst/>
          </a:prstGeom>
        </p:spPr>
      </p:pic>
    </p:spTree>
    <p:extLst>
      <p:ext uri="{BB962C8B-B14F-4D97-AF65-F5344CB8AC3E}">
        <p14:creationId xmlns:p14="http://schemas.microsoft.com/office/powerpoint/2010/main" val="370176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if we had two more weeks, we would have researched….</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3"/>
          <a:stretch>
            <a:fillRect/>
          </a:stretch>
        </p:blipFill>
        <p:spPr>
          <a:xfrm>
            <a:off x="1538287" y="1562100"/>
            <a:ext cx="9115425" cy="4533900"/>
          </a:xfrm>
          <a:prstGeom prst="rect">
            <a:avLst/>
          </a:prstGeom>
        </p:spPr>
      </p:pic>
    </p:spTree>
    <p:extLst>
      <p:ext uri="{BB962C8B-B14F-4D97-AF65-F5344CB8AC3E}">
        <p14:creationId xmlns:p14="http://schemas.microsoft.com/office/powerpoint/2010/main" val="301360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6691"/>
            <a:ext cx="9720072" cy="1108363"/>
          </a:xfrm>
        </p:spPr>
        <p:txBody>
          <a:bodyPr>
            <a:normAutofit fontScale="90000"/>
          </a:bodyPr>
          <a:lstStyle/>
          <a:p>
            <a:r>
              <a:rPr lang="en-US" sz="3600" dirty="0"/>
              <a:t>Limitations in Analysis</a:t>
            </a:r>
            <a:r>
              <a:rPr lang="en-US" sz="5400" dirty="0" smtClean="0"/>
              <a:t/>
            </a:r>
            <a:br>
              <a:rPr lang="en-US" sz="5400" dirty="0" smtClean="0"/>
            </a:br>
            <a:endParaRPr lang="en-US" dirty="0"/>
          </a:p>
        </p:txBody>
      </p:sp>
      <p:sp>
        <p:nvSpPr>
          <p:cNvPr id="3" name="Content Placeholder 2"/>
          <p:cNvSpPr>
            <a:spLocks noGrp="1"/>
          </p:cNvSpPr>
          <p:nvPr>
            <p:ph idx="1"/>
          </p:nvPr>
        </p:nvSpPr>
        <p:spPr>
          <a:xfrm>
            <a:off x="1024128" y="1440872"/>
            <a:ext cx="9720071" cy="3441469"/>
          </a:xfrm>
        </p:spPr>
        <p:txBody>
          <a:bodyPr anchor="ctr">
            <a:normAutofit/>
          </a:bodyPr>
          <a:lstStyle/>
          <a:p>
            <a:pPr marL="514350" indent="-514350">
              <a:buFont typeface="+mj-lt"/>
              <a:buAutoNum type="arabicPeriod"/>
            </a:pPr>
            <a:r>
              <a:rPr lang="en-US" sz="2800" dirty="0" smtClean="0"/>
              <a:t>We </a:t>
            </a:r>
            <a:r>
              <a:rPr lang="en-US" sz="2800" dirty="0"/>
              <a:t>just </a:t>
            </a:r>
            <a:r>
              <a:rPr lang="en-US" sz="2800" dirty="0" smtClean="0"/>
              <a:t>had </a:t>
            </a:r>
            <a:r>
              <a:rPr lang="en-US" sz="2800" dirty="0"/>
              <a:t>access to foreclosure filings or notices data, however if we were able to track foreclosure filings from initiation to resolution that would allows us to better understand how foreclosures resulting in different outcomes affect crime. </a:t>
            </a:r>
          </a:p>
          <a:p>
            <a:pPr marL="514350" indent="-514350">
              <a:buFont typeface="+mj-lt"/>
              <a:buAutoNum type="arabicPeriod"/>
            </a:pPr>
            <a:r>
              <a:rPr lang="en-US" sz="2800" dirty="0"/>
              <a:t>We could have find out if impacts on crime vary depending on the outcomes of the foreclosures.</a:t>
            </a:r>
            <a:endParaRPr lang="en-US" sz="2800" dirty="0"/>
          </a:p>
        </p:txBody>
      </p:sp>
    </p:spTree>
    <p:extLst>
      <p:ext uri="{BB962C8B-B14F-4D97-AF65-F5344CB8AC3E}">
        <p14:creationId xmlns:p14="http://schemas.microsoft.com/office/powerpoint/2010/main" val="300577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Questions…</a:t>
            </a:r>
            <a:br>
              <a:rPr lang="en-US" sz="5400" dirty="0"/>
            </a:br>
            <a:endParaRPr lang="en-US" dirty="0"/>
          </a:p>
        </p:txBody>
      </p:sp>
      <p:sp>
        <p:nvSpPr>
          <p:cNvPr id="3" name="Content Placeholder 2"/>
          <p:cNvSpPr>
            <a:spLocks noGrp="1"/>
          </p:cNvSpPr>
          <p:nvPr>
            <p:ph idx="1"/>
          </p:nvPr>
        </p:nvSpPr>
        <p:spPr/>
        <p:txBody>
          <a:bodyPr anchor="ctr">
            <a:normAutofit/>
          </a:bodyPr>
          <a:lstStyle/>
          <a:p>
            <a:pPr algn="ctr"/>
            <a:r>
              <a:rPr lang="en-US" sz="8800" dirty="0" smtClean="0"/>
              <a:t>Q&amp;A</a:t>
            </a:r>
            <a:endParaRPr lang="en-US" sz="8800" dirty="0"/>
          </a:p>
        </p:txBody>
      </p:sp>
    </p:spTree>
    <p:extLst>
      <p:ext uri="{BB962C8B-B14F-4D97-AF65-F5344CB8AC3E}">
        <p14:creationId xmlns:p14="http://schemas.microsoft.com/office/powerpoint/2010/main" val="30519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The Question</a:t>
            </a:r>
            <a:r>
              <a:rPr lang="mr-IN" sz="3200" dirty="0" smtClean="0"/>
              <a:t>…</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marL="0" indent="0" algn="ctr">
              <a:buNone/>
            </a:pPr>
            <a:endParaRPr lang="en-US" sz="3600" dirty="0"/>
          </a:p>
          <a:p>
            <a:pPr algn="ctr"/>
            <a:r>
              <a:rPr lang="en-US" sz="3600" dirty="0" smtClean="0"/>
              <a:t>Do foreclosures </a:t>
            </a:r>
            <a:r>
              <a:rPr lang="en-US" sz="3600" dirty="0"/>
              <a:t>cause </a:t>
            </a:r>
            <a:r>
              <a:rPr lang="en-US" sz="3600" dirty="0" smtClean="0"/>
              <a:t>crime and </a:t>
            </a:r>
            <a:r>
              <a:rPr lang="en-US" sz="3600" dirty="0"/>
              <a:t>affect unemployment rate </a:t>
            </a:r>
            <a:r>
              <a:rPr lang="en-US" sz="3600" dirty="0" smtClean="0"/>
              <a:t>in </a:t>
            </a:r>
            <a:r>
              <a:rPr lang="en-US" sz="3600" dirty="0"/>
              <a:t>Los Angeles City</a:t>
            </a:r>
            <a:r>
              <a:rPr lang="en-US" sz="3600" dirty="0" smtClean="0"/>
              <a:t>?</a:t>
            </a:r>
          </a:p>
          <a:p>
            <a:pPr algn="ctr"/>
            <a:endParaRPr lang="en-US" sz="3600" dirty="0"/>
          </a:p>
        </p:txBody>
      </p:sp>
    </p:spTree>
    <p:extLst>
      <p:ext uri="{BB962C8B-B14F-4D97-AF65-F5344CB8AC3E}">
        <p14:creationId xmlns:p14="http://schemas.microsoft.com/office/powerpoint/2010/main" val="407592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Questions raised?</a:t>
            </a:r>
          </a:p>
        </p:txBody>
      </p:sp>
      <p:sp>
        <p:nvSpPr>
          <p:cNvPr id="3" name="Content Placeholder 2"/>
          <p:cNvSpPr>
            <a:spLocks noGrp="1"/>
          </p:cNvSpPr>
          <p:nvPr>
            <p:ph idx="1"/>
          </p:nvPr>
        </p:nvSpPr>
        <p:spPr>
          <a:xfrm>
            <a:off x="1024128" y="1789611"/>
            <a:ext cx="10058400" cy="4519749"/>
          </a:xfrm>
        </p:spPr>
        <p:txBody>
          <a:bodyPr>
            <a:normAutofit/>
          </a:bodyPr>
          <a:lstStyle/>
          <a:p>
            <a:pPr marL="514350" indent="-514350">
              <a:buFont typeface="+mj-lt"/>
              <a:buAutoNum type="arabicPeriod"/>
            </a:pPr>
            <a:r>
              <a:rPr lang="en-US" sz="2800" dirty="0" smtClean="0"/>
              <a:t>Link </a:t>
            </a:r>
            <a:r>
              <a:rPr lang="en-US" sz="2800" dirty="0"/>
              <a:t>between foreclosure and crime by comparing crime in areas </a:t>
            </a:r>
            <a:r>
              <a:rPr lang="en-US" sz="2800" dirty="0" smtClean="0"/>
              <a:t>    with </a:t>
            </a:r>
            <a:r>
              <a:rPr lang="en-US" sz="2800" dirty="0"/>
              <a:t>foreclosure properties to crime in areas without foreclosure </a:t>
            </a:r>
            <a:r>
              <a:rPr lang="en-US" sz="2800" dirty="0" smtClean="0"/>
              <a:t>properties</a:t>
            </a:r>
          </a:p>
          <a:p>
            <a:pPr marL="514350" indent="-514350">
              <a:buFont typeface="+mj-lt"/>
              <a:buAutoNum type="arabicPeriod"/>
            </a:pPr>
            <a:r>
              <a:rPr lang="en-US" sz="2800" dirty="0" smtClean="0"/>
              <a:t>How does foreclosures affect unemployment rate?</a:t>
            </a:r>
            <a:endParaRPr lang="en-US" sz="2800" dirty="0"/>
          </a:p>
          <a:p>
            <a:pPr marL="514350" indent="-514350">
              <a:buFont typeface="+mj-lt"/>
              <a:buAutoNum type="arabicPeriod"/>
            </a:pPr>
            <a:r>
              <a:rPr lang="en-US" sz="2800" dirty="0" smtClean="0"/>
              <a:t>What </a:t>
            </a:r>
            <a:r>
              <a:rPr lang="en-US" sz="2800" dirty="0"/>
              <a:t>types of crimes are more sensitive to foreclosures?</a:t>
            </a:r>
          </a:p>
          <a:p>
            <a:pPr marL="514350" indent="-514350">
              <a:buFont typeface="+mj-lt"/>
              <a:buAutoNum type="arabicPeriod"/>
            </a:pPr>
            <a:r>
              <a:rPr lang="en-US" sz="2800" dirty="0"/>
              <a:t>Is there a threshold level of foreclosures that triggers crime?</a:t>
            </a:r>
          </a:p>
          <a:p>
            <a:pPr algn="ctr"/>
            <a:endParaRPr lang="en-US" sz="3600" dirty="0"/>
          </a:p>
        </p:txBody>
      </p:sp>
    </p:spTree>
    <p:extLst>
      <p:ext uri="{BB962C8B-B14F-4D97-AF65-F5344CB8AC3E}">
        <p14:creationId xmlns:p14="http://schemas.microsoft.com/office/powerpoint/2010/main" val="203046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Sources</a:t>
            </a:r>
            <a:endParaRPr lang="en-US" sz="3200" dirty="0"/>
          </a:p>
        </p:txBody>
      </p:sp>
      <p:sp>
        <p:nvSpPr>
          <p:cNvPr id="3" name="Content Placeholder 2"/>
          <p:cNvSpPr>
            <a:spLocks noGrp="1"/>
          </p:cNvSpPr>
          <p:nvPr>
            <p:ph idx="1"/>
          </p:nvPr>
        </p:nvSpPr>
        <p:spPr>
          <a:xfrm>
            <a:off x="1024128" y="1789611"/>
            <a:ext cx="9720071" cy="4519749"/>
          </a:xfrm>
        </p:spPr>
        <p:txBody>
          <a:bodyPr>
            <a:normAutofit fontScale="92500" lnSpcReduction="10000"/>
          </a:bodyPr>
          <a:lstStyle/>
          <a:p>
            <a:pPr marL="0" indent="0">
              <a:buNone/>
            </a:pPr>
            <a:r>
              <a:rPr lang="en-US" sz="2400" dirty="0" smtClean="0"/>
              <a:t>Crime </a:t>
            </a:r>
            <a:r>
              <a:rPr lang="en-US" sz="2400" dirty="0"/>
              <a:t>Data: </a:t>
            </a:r>
            <a:r>
              <a:rPr lang="en-US" sz="2400" dirty="0" smtClean="0"/>
              <a:t>(Add data source link)</a:t>
            </a:r>
          </a:p>
          <a:p>
            <a:pPr marL="457200" indent="-457200">
              <a:buFont typeface="+mj-lt"/>
              <a:buAutoNum type="arabicPeriod"/>
            </a:pPr>
            <a:r>
              <a:rPr lang="en-US" sz="2000" dirty="0"/>
              <a:t>C</a:t>
            </a:r>
            <a:r>
              <a:rPr lang="en-US" sz="2000" dirty="0" smtClean="0"/>
              <a:t>rimes </a:t>
            </a:r>
            <a:r>
              <a:rPr lang="en-US" sz="2000" dirty="0"/>
              <a:t>reported in Los Angeles City between 2016 and 2019. </a:t>
            </a:r>
            <a:endParaRPr lang="en-US" sz="2000" dirty="0" smtClean="0"/>
          </a:p>
          <a:p>
            <a:pPr marL="457200" indent="-457200">
              <a:buFont typeface="+mj-lt"/>
              <a:buAutoNum type="arabicPeriod"/>
            </a:pPr>
            <a:r>
              <a:rPr lang="en-US" sz="2000" dirty="0"/>
              <a:t>D</a:t>
            </a:r>
            <a:r>
              <a:rPr lang="en-US" sz="2000" dirty="0" smtClean="0"/>
              <a:t>ataset </a:t>
            </a:r>
            <a:r>
              <a:rPr lang="en-US" sz="2000" dirty="0"/>
              <a:t>includes the spatial coordinates of each reported crime, along with its date, time, and offense categories</a:t>
            </a:r>
            <a:r>
              <a:rPr lang="en-US" sz="2000" dirty="0" smtClean="0"/>
              <a:t>.</a:t>
            </a:r>
            <a:endParaRPr lang="en-US" sz="2400" dirty="0"/>
          </a:p>
          <a:p>
            <a:pPr marL="0" indent="0">
              <a:buNone/>
            </a:pPr>
            <a:r>
              <a:rPr lang="en-US" sz="2400" dirty="0"/>
              <a:t>Foreclosure Data</a:t>
            </a:r>
            <a:r>
              <a:rPr lang="en-US" sz="2400" dirty="0" smtClean="0"/>
              <a:t>:</a:t>
            </a:r>
            <a:r>
              <a:rPr lang="en-US" sz="2400" dirty="0"/>
              <a:t>(Add data source link</a:t>
            </a:r>
            <a:r>
              <a:rPr lang="en-US" sz="2400" dirty="0" smtClean="0"/>
              <a:t>) </a:t>
            </a:r>
          </a:p>
          <a:p>
            <a:pPr marL="457200" indent="-457200">
              <a:buFont typeface="+mj-lt"/>
              <a:buAutoNum type="arabicPeriod"/>
            </a:pPr>
            <a:r>
              <a:rPr lang="en-US" sz="2000" dirty="0"/>
              <a:t>F</a:t>
            </a:r>
            <a:r>
              <a:rPr lang="en-US" sz="2000" dirty="0" smtClean="0"/>
              <a:t>oreclosure </a:t>
            </a:r>
            <a:r>
              <a:rPr lang="en-US" sz="2000" dirty="0"/>
              <a:t>reported in Los Angeles City between 2016 and 2019</a:t>
            </a:r>
            <a:r>
              <a:rPr lang="en-US" sz="2000" dirty="0" smtClean="0"/>
              <a:t>.</a:t>
            </a:r>
          </a:p>
          <a:p>
            <a:pPr marL="457200" indent="-457200">
              <a:buFont typeface="+mj-lt"/>
              <a:buAutoNum type="arabicPeriod"/>
            </a:pPr>
            <a:r>
              <a:rPr lang="en-US" sz="2000" dirty="0"/>
              <a:t>D</a:t>
            </a:r>
            <a:r>
              <a:rPr lang="en-US" sz="2000" dirty="0" smtClean="0"/>
              <a:t>ataset </a:t>
            </a:r>
            <a:r>
              <a:rPr lang="en-US" sz="2000" dirty="0"/>
              <a:t>contains each reported foreclosures, along with its reported date, property type, location and lender </a:t>
            </a:r>
            <a:r>
              <a:rPr lang="en-US" sz="2000" dirty="0" smtClean="0"/>
              <a:t>information.</a:t>
            </a:r>
          </a:p>
          <a:p>
            <a:r>
              <a:rPr lang="en-US" sz="2400" dirty="0" smtClean="0"/>
              <a:t>Unemployment Data: </a:t>
            </a:r>
            <a:r>
              <a:rPr lang="en-US" sz="2400" dirty="0"/>
              <a:t>(Add data source link</a:t>
            </a:r>
            <a:r>
              <a:rPr lang="en-US" sz="2400" dirty="0" smtClean="0"/>
              <a:t>)</a:t>
            </a:r>
          </a:p>
          <a:p>
            <a:pPr marL="457200" indent="-457200">
              <a:buFont typeface="+mj-lt"/>
              <a:buAutoNum type="arabicPeriod"/>
            </a:pPr>
            <a:r>
              <a:rPr lang="en-US" dirty="0" smtClean="0"/>
              <a:t>Los </a:t>
            </a:r>
            <a:r>
              <a:rPr lang="en-US" dirty="0"/>
              <a:t>Angeles City </a:t>
            </a:r>
            <a:r>
              <a:rPr lang="en-US" dirty="0" smtClean="0"/>
              <a:t>Unemployment Rate between </a:t>
            </a:r>
            <a:r>
              <a:rPr lang="en-US" dirty="0"/>
              <a:t>2016 and 2019.</a:t>
            </a:r>
          </a:p>
          <a:p>
            <a:pPr marL="457200" indent="-457200">
              <a:buFont typeface="+mj-lt"/>
              <a:buAutoNum type="arabicPeriod"/>
            </a:pPr>
            <a:r>
              <a:rPr lang="en-US" dirty="0"/>
              <a:t>Dataset contains Los Angeles City </a:t>
            </a:r>
            <a:r>
              <a:rPr lang="en-US" dirty="0" smtClean="0"/>
              <a:t>Unemployment Rate for each year.</a:t>
            </a:r>
            <a:endParaRPr lang="en-US" dirty="0"/>
          </a:p>
          <a:p>
            <a:endParaRPr lang="en-US" sz="2400" dirty="0"/>
          </a:p>
          <a:p>
            <a:pPr algn="ctr"/>
            <a:endParaRPr lang="en-US" sz="3600" dirty="0"/>
          </a:p>
        </p:txBody>
      </p:sp>
    </p:spTree>
    <p:extLst>
      <p:ext uri="{BB962C8B-B14F-4D97-AF65-F5344CB8AC3E}">
        <p14:creationId xmlns:p14="http://schemas.microsoft.com/office/powerpoint/2010/main" val="1559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Foreclosures Vs Crime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01" y="1789611"/>
            <a:ext cx="7024254" cy="4257641"/>
          </a:xfrm>
          <a:prstGeom prst="rect">
            <a:avLst/>
          </a:prstGeom>
        </p:spPr>
      </p:pic>
    </p:spTree>
    <p:extLst>
      <p:ext uri="{BB962C8B-B14F-4D97-AF65-F5344CB8AC3E}">
        <p14:creationId xmlns:p14="http://schemas.microsoft.com/office/powerpoint/2010/main" val="356911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YOY </a:t>
            </a:r>
            <a:r>
              <a:rPr lang="en-US" sz="3200" dirty="0" smtClean="0"/>
              <a:t>Unemployment Rate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37" y="1619794"/>
            <a:ext cx="7959434" cy="4350005"/>
          </a:xfrm>
          <a:prstGeom prst="rect">
            <a:avLst/>
          </a:prstGeom>
        </p:spPr>
      </p:pic>
    </p:spTree>
    <p:extLst>
      <p:ext uri="{BB962C8B-B14F-4D97-AF65-F5344CB8AC3E}">
        <p14:creationId xmlns:p14="http://schemas.microsoft.com/office/powerpoint/2010/main" val="39659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Crime rate by highest Foreclosure Area </a:t>
            </a:r>
            <a:r>
              <a:rPr lang="en-US" sz="3200" dirty="0"/>
              <a:t>(Between 2016 – 2019)</a:t>
            </a:r>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0873"/>
            <a:ext cx="12192000" cy="4719848"/>
          </a:xfrm>
          <a:prstGeom prst="rect">
            <a:avLst/>
          </a:prstGeom>
        </p:spPr>
      </p:pic>
    </p:spTree>
    <p:extLst>
      <p:ext uri="{BB962C8B-B14F-4D97-AF65-F5344CB8AC3E}">
        <p14:creationId xmlns:p14="http://schemas.microsoft.com/office/powerpoint/2010/main" val="5148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a:t>
            </a:r>
            <a:r>
              <a:rPr lang="en-US" sz="3200" dirty="0"/>
              <a:t>(Between 2016 – 2019)</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9308"/>
            <a:ext cx="12192000" cy="5077691"/>
          </a:xfrm>
          <a:prstGeom prst="rect">
            <a:avLst/>
          </a:prstGeom>
        </p:spPr>
      </p:pic>
    </p:spTree>
    <p:extLst>
      <p:ext uri="{BB962C8B-B14F-4D97-AF65-F5344CB8AC3E}">
        <p14:creationId xmlns:p14="http://schemas.microsoft.com/office/powerpoint/2010/main" val="177212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Cleanup and exploration  </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600" dirty="0" smtClean="0"/>
              <a:t>Cleaning up with pandas:</a:t>
            </a:r>
          </a:p>
          <a:p>
            <a:pPr marL="742950" lvl="0" indent="-742950">
              <a:buFont typeface="+mj-lt"/>
              <a:buAutoNum type="arabicPeriod"/>
            </a:pPr>
            <a:r>
              <a:rPr lang="en-US" sz="2600" dirty="0" smtClean="0"/>
              <a:t>Create </a:t>
            </a:r>
            <a:r>
              <a:rPr lang="en-US" sz="2600" dirty="0"/>
              <a:t>consolidated report of 2016-2019 </a:t>
            </a:r>
            <a:r>
              <a:rPr lang="en-US" sz="2600" dirty="0" smtClean="0"/>
              <a:t>Crime and Foreclosure </a:t>
            </a:r>
            <a:endParaRPr lang="en-US" sz="2600" dirty="0"/>
          </a:p>
          <a:p>
            <a:pPr marL="742950" lvl="0" indent="-742950">
              <a:buFont typeface="+mj-lt"/>
              <a:buAutoNum type="arabicPeriod"/>
            </a:pPr>
            <a:r>
              <a:rPr lang="en-US" sz="2600" dirty="0" smtClean="0"/>
              <a:t>Extract 2016-2019 Unemployment data for Los Angeles city</a:t>
            </a:r>
            <a:endParaRPr lang="en-US" sz="2600" dirty="0"/>
          </a:p>
          <a:p>
            <a:pPr marL="742950" lvl="0" indent="-742950">
              <a:buFont typeface="+mj-lt"/>
              <a:buAutoNum type="arabicPeriod"/>
            </a:pPr>
            <a:r>
              <a:rPr lang="en-US" sz="2600" dirty="0" smtClean="0"/>
              <a:t>Add </a:t>
            </a:r>
            <a:r>
              <a:rPr lang="en-US" sz="2600" dirty="0"/>
              <a:t>Zip code column using latitude and longitude information in crime data (Used google API)</a:t>
            </a:r>
          </a:p>
          <a:p>
            <a:pPr marL="742950" lvl="0" indent="-742950">
              <a:buFont typeface="+mj-lt"/>
              <a:buAutoNum type="arabicPeriod"/>
            </a:pPr>
            <a:r>
              <a:rPr lang="en-US" sz="2600" dirty="0"/>
              <a:t>Merge Crime data and Foreclosure data using Zip code </a:t>
            </a:r>
            <a:r>
              <a:rPr lang="en-US" sz="2600" dirty="0" smtClean="0"/>
              <a:t>column and removed unnecessary columns.</a:t>
            </a:r>
            <a:endParaRPr lang="en-US" sz="2600" dirty="0"/>
          </a:p>
          <a:p>
            <a:pPr algn="ctr"/>
            <a:endParaRPr lang="en-US" sz="3600" dirty="0" smtClean="0"/>
          </a:p>
          <a:p>
            <a:pPr algn="ctr"/>
            <a:endParaRPr lang="en-US" sz="3600" dirty="0"/>
          </a:p>
          <a:p>
            <a:pPr algn="ctr"/>
            <a:endParaRPr lang="en-US" sz="3600" dirty="0"/>
          </a:p>
        </p:txBody>
      </p:sp>
    </p:spTree>
    <p:extLst>
      <p:ext uri="{BB962C8B-B14F-4D97-AF65-F5344CB8AC3E}">
        <p14:creationId xmlns:p14="http://schemas.microsoft.com/office/powerpoint/2010/main" val="1725510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3063</TotalTime>
  <Words>825</Words>
  <Application>Microsoft Office PowerPoint</Application>
  <PresentationFormat>Widescreen</PresentationFormat>
  <Paragraphs>106</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Mangal</vt:lpstr>
      <vt:lpstr>Tw Cen MT</vt:lpstr>
      <vt:lpstr>Tw Cen MT Condensed</vt:lpstr>
      <vt:lpstr>Wingdings</vt:lpstr>
      <vt:lpstr>Wingdings 3</vt:lpstr>
      <vt:lpstr>Integral</vt:lpstr>
      <vt:lpstr>Foreclosures, Unemployment and Crime Rate </vt:lpstr>
      <vt:lpstr>The Question…</vt:lpstr>
      <vt:lpstr>Questions raised?</vt:lpstr>
      <vt:lpstr>Data Sources</vt:lpstr>
      <vt:lpstr>Foreclosures Vs Crime (YOY 2016 – 2019)</vt:lpstr>
      <vt:lpstr>YOY Unemployment Rate (YOY 2016 – 2019)</vt:lpstr>
      <vt:lpstr>Crime rate by highest Foreclosure Area (Between 2016 – 2019)</vt:lpstr>
      <vt:lpstr>Top Crimes in foreclosure zones (Between 2016 – 2019) </vt:lpstr>
      <vt:lpstr>Data Cleanup and exploration  </vt:lpstr>
      <vt:lpstr>Data Retrieval: Google API to add area zip codes in crime data</vt:lpstr>
      <vt:lpstr>Data Retrieval: Google API to add area zip codes in crime data</vt:lpstr>
      <vt:lpstr>Data Retrieval: Merged Crime and Foreclosure Data</vt:lpstr>
      <vt:lpstr>Analyze for Trends (Table) </vt:lpstr>
      <vt:lpstr>Conclusion</vt:lpstr>
      <vt:lpstr>Conclusion</vt:lpstr>
      <vt:lpstr>if we had two more weeks, we would have researched….</vt:lpstr>
      <vt:lpstr>Limitations in Analysis </vt:lpstr>
      <vt:lpstr>Questions…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45</cp:revision>
  <dcterms:created xsi:type="dcterms:W3CDTF">2019-06-15T16:24:44Z</dcterms:created>
  <dcterms:modified xsi:type="dcterms:W3CDTF">2019-06-17T19:27:56Z</dcterms:modified>
</cp:coreProperties>
</file>