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9/18/2020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9/18/2020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Capstone Project for </a:t>
            </a:r>
            <a:r>
              <a:rPr lang="en-US" dirty="0" err="1" smtClean="0"/>
              <a:t>Coursera</a:t>
            </a:r>
            <a:r>
              <a:rPr lang="en-US" dirty="0" smtClean="0"/>
              <a:t> Data Science course</a:t>
            </a:r>
            <a:endParaRPr lang="en-US" dirty="0"/>
          </a:p>
        </p:txBody>
      </p:sp>
      <p:sp>
        <p:nvSpPr>
          <p:cNvPr id="2" name="Title 1"/>
          <p:cNvSpPr>
            <a:spLocks noGrp="1"/>
          </p:cNvSpPr>
          <p:nvPr>
            <p:ph type="ctrTitle"/>
          </p:nvPr>
        </p:nvSpPr>
        <p:spPr/>
        <p:txBody>
          <a:bodyPr/>
          <a:lstStyle/>
          <a:p>
            <a:r>
              <a:rPr lang="en-US" dirty="0" smtClean="0"/>
              <a:t>Predict Accident Severity</a:t>
            </a:r>
            <a:endParaRPr lang="en-US" dirty="0"/>
          </a:p>
        </p:txBody>
      </p:sp>
    </p:spTree>
    <p:extLst>
      <p:ext uri="{BB962C8B-B14F-4D97-AF65-F5344CB8AC3E}">
        <p14:creationId xmlns:p14="http://schemas.microsoft.com/office/powerpoint/2010/main" val="3350248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Conclusion, Discussion &amp; Future Suggestions</a:t>
            </a:r>
            <a:endParaRPr lang="en-US" dirty="0"/>
          </a:p>
        </p:txBody>
      </p:sp>
      <p:sp>
        <p:nvSpPr>
          <p:cNvPr id="3" name="Content Placeholder 2"/>
          <p:cNvSpPr>
            <a:spLocks noGrp="1"/>
          </p:cNvSpPr>
          <p:nvPr>
            <p:ph sz="quarter" idx="1"/>
          </p:nvPr>
        </p:nvSpPr>
        <p:spPr>
          <a:xfrm>
            <a:off x="457200" y="1570037"/>
            <a:ext cx="8229600" cy="4525963"/>
          </a:xfrm>
        </p:spPr>
        <p:txBody>
          <a:bodyPr>
            <a:normAutofit/>
          </a:bodyPr>
          <a:lstStyle/>
          <a:p>
            <a:r>
              <a:rPr lang="en-US" sz="1600" dirty="0"/>
              <a:t>At the outset of this project 3 key features were picked up to predict the accident severity for Seattle Department of Traffic Management. On implementing the machine learning models on the dataset an accuracy score of 51% was achieved which is not great. </a:t>
            </a:r>
            <a:endParaRPr lang="en-US" sz="1600" dirty="0" smtClean="0"/>
          </a:p>
          <a:p>
            <a:endParaRPr lang="en-US" sz="1600" dirty="0" smtClean="0"/>
          </a:p>
          <a:p>
            <a:r>
              <a:rPr lang="en-US" sz="1600" dirty="0" smtClean="0"/>
              <a:t>This </a:t>
            </a:r>
            <a:r>
              <a:rPr lang="en-US" sz="1600" dirty="0"/>
              <a:t>eludes to that the models were under fitted and would require more training dataset. Also part of data preparation, size of dataset was reduced due to removal of records that had many features as blank or unknown. </a:t>
            </a:r>
          </a:p>
          <a:p>
            <a:endParaRPr lang="en-US" sz="1600" dirty="0" smtClean="0"/>
          </a:p>
          <a:p>
            <a:r>
              <a:rPr lang="en-US" sz="1600" dirty="0" smtClean="0"/>
              <a:t>Keeping </a:t>
            </a:r>
            <a:r>
              <a:rPr lang="en-US" sz="1600" dirty="0"/>
              <a:t>above findings in mind, it is suggested to increase the size of the dataset by collating complete data points for all the features which could assist in better correlation of important features with severity of accident. </a:t>
            </a:r>
            <a:endParaRPr lang="en-US" sz="1600" dirty="0" smtClean="0"/>
          </a:p>
          <a:p>
            <a:endParaRPr lang="en-US" sz="1600" dirty="0" smtClean="0"/>
          </a:p>
          <a:p>
            <a:r>
              <a:rPr lang="en-US" sz="1600" dirty="0" smtClean="0"/>
              <a:t>In </a:t>
            </a:r>
            <a:r>
              <a:rPr lang="en-US" sz="1600" dirty="0"/>
              <a:t>addition to this, more features (features other than weather, road condition, and light condition) should be included for training the machine learning models for better prediction. </a:t>
            </a:r>
          </a:p>
          <a:p>
            <a:pPr marL="0" indent="0">
              <a:buNone/>
            </a:pPr>
            <a:endParaRPr lang="en-US" sz="1600" dirty="0"/>
          </a:p>
        </p:txBody>
      </p:sp>
    </p:spTree>
    <p:extLst>
      <p:ext uri="{BB962C8B-B14F-4D97-AF65-F5344CB8AC3E}">
        <p14:creationId xmlns:p14="http://schemas.microsoft.com/office/powerpoint/2010/main" val="410555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Business Problem</a:t>
            </a:r>
            <a:endParaRPr lang="en-US" dirty="0"/>
          </a:p>
        </p:txBody>
      </p:sp>
      <p:sp>
        <p:nvSpPr>
          <p:cNvPr id="3" name="Content Placeholder 2"/>
          <p:cNvSpPr>
            <a:spLocks noGrp="1"/>
          </p:cNvSpPr>
          <p:nvPr>
            <p:ph sz="quarter" idx="1"/>
          </p:nvPr>
        </p:nvSpPr>
        <p:spPr>
          <a:xfrm>
            <a:off x="457200" y="1219200"/>
            <a:ext cx="8229600" cy="4525963"/>
          </a:xfrm>
        </p:spPr>
        <p:txBody>
          <a:bodyPr>
            <a:normAutofit lnSpcReduction="10000"/>
          </a:bodyPr>
          <a:lstStyle/>
          <a:p>
            <a:r>
              <a:rPr lang="en-US" sz="1600" dirty="0"/>
              <a:t>Road traffic accidents have a high cost of loss of life and economy of a city, state or country. Accidents may cause one or the other negative </a:t>
            </a:r>
            <a:r>
              <a:rPr lang="en-US" sz="1600" dirty="0" smtClean="0"/>
              <a:t>impacts:</a:t>
            </a:r>
          </a:p>
          <a:p>
            <a:pPr lvl="1"/>
            <a:r>
              <a:rPr lang="en-US" sz="1200" dirty="0" smtClean="0"/>
              <a:t>property </a:t>
            </a:r>
            <a:r>
              <a:rPr lang="en-US" sz="1200" dirty="0"/>
              <a:t>damage, </a:t>
            </a:r>
            <a:endParaRPr lang="en-US" sz="1200" dirty="0" smtClean="0"/>
          </a:p>
          <a:p>
            <a:pPr lvl="1"/>
            <a:r>
              <a:rPr lang="en-US" sz="1200" dirty="0" smtClean="0"/>
              <a:t>medical </a:t>
            </a:r>
            <a:r>
              <a:rPr lang="en-US" sz="1200" dirty="0"/>
              <a:t>treatment costs, </a:t>
            </a:r>
            <a:endParaRPr lang="en-US" sz="1200" dirty="0" smtClean="0"/>
          </a:p>
          <a:p>
            <a:pPr lvl="1"/>
            <a:r>
              <a:rPr lang="en-US" sz="1200" dirty="0" smtClean="0"/>
              <a:t>insurance </a:t>
            </a:r>
            <a:r>
              <a:rPr lang="en-US" sz="1200" dirty="0"/>
              <a:t>cost, </a:t>
            </a:r>
            <a:endParaRPr lang="en-US" sz="1200" dirty="0" smtClean="0"/>
          </a:p>
          <a:p>
            <a:pPr lvl="1"/>
            <a:r>
              <a:rPr lang="en-US" sz="1200" dirty="0" smtClean="0"/>
              <a:t>legal </a:t>
            </a:r>
            <a:r>
              <a:rPr lang="en-US" sz="1200" dirty="0"/>
              <a:t>issues </a:t>
            </a:r>
            <a:r>
              <a:rPr lang="en-US" sz="1200" dirty="0" err="1" smtClean="0"/>
              <a:t>etc</a:t>
            </a:r>
            <a:endParaRPr lang="en-US" sz="1200" dirty="0" smtClean="0"/>
          </a:p>
          <a:p>
            <a:endParaRPr lang="en-US" sz="1600" dirty="0" smtClean="0"/>
          </a:p>
          <a:p>
            <a:r>
              <a:rPr lang="en-US" sz="1600" dirty="0" smtClean="0"/>
              <a:t>Identification </a:t>
            </a:r>
            <a:r>
              <a:rPr lang="en-US" sz="1600" dirty="0"/>
              <a:t>of factors causing road accidents by studying past trends are of importance as it would provide guidance in setting up preventive measures and issuing guidelines to drivers/ general public which can benefit in reducing the occurrence of road accidents</a:t>
            </a:r>
            <a:r>
              <a:rPr lang="en-US" sz="1600" dirty="0" smtClean="0"/>
              <a:t>.</a:t>
            </a:r>
          </a:p>
          <a:p>
            <a:endParaRPr lang="en-US" sz="1600" dirty="0" smtClean="0"/>
          </a:p>
          <a:p>
            <a:r>
              <a:rPr lang="en-US" sz="1600" dirty="0" smtClean="0"/>
              <a:t>Study </a:t>
            </a:r>
            <a:r>
              <a:rPr lang="en-US" sz="1600" dirty="0"/>
              <a:t>is conducted on the dataset provided by Seattle Department of Transportation Traffic Management Division. The aim is to find the correlation between weather, location and road condition to predict severity of road accidents. </a:t>
            </a:r>
            <a:endParaRPr lang="en-US" sz="1600" dirty="0" smtClean="0"/>
          </a:p>
          <a:p>
            <a:endParaRPr lang="en-US" sz="1600" dirty="0"/>
          </a:p>
          <a:p>
            <a:r>
              <a:rPr lang="en-US" sz="1600" dirty="0" smtClean="0"/>
              <a:t>In </a:t>
            </a:r>
            <a:r>
              <a:rPr lang="en-US" sz="1600" dirty="0"/>
              <a:t>this report machine learning models are applied on past accident dataset to predict the accident severity which is divided into two levels 1-Property damage only collision and 2-Injury collision.</a:t>
            </a:r>
          </a:p>
          <a:p>
            <a:endParaRPr lang="en-US" sz="1600" dirty="0"/>
          </a:p>
        </p:txBody>
      </p:sp>
    </p:spTree>
    <p:extLst>
      <p:ext uri="{BB962C8B-B14F-4D97-AF65-F5344CB8AC3E}">
        <p14:creationId xmlns:p14="http://schemas.microsoft.com/office/powerpoint/2010/main" val="153575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sz="quarter" idx="1"/>
          </p:nvPr>
        </p:nvSpPr>
        <p:spPr>
          <a:xfrm>
            <a:off x="457200" y="1219200"/>
            <a:ext cx="8229600" cy="4525963"/>
          </a:xfrm>
        </p:spPr>
        <p:txBody>
          <a:bodyPr>
            <a:normAutofit/>
          </a:bodyPr>
          <a:lstStyle/>
          <a:p>
            <a:r>
              <a:rPr lang="en-US" sz="1600" dirty="0" smtClean="0"/>
              <a:t>Dataset is provided </a:t>
            </a:r>
            <a:r>
              <a:rPr lang="en-US" sz="1600" dirty="0"/>
              <a:t>by the Seattle Department of Transportation Traffic Management Division covers accidents in from Janauary’2004 to May’2020. </a:t>
            </a:r>
            <a:endParaRPr lang="en-US" sz="1600" dirty="0" smtClean="0"/>
          </a:p>
          <a:p>
            <a:r>
              <a:rPr lang="en-US" sz="1600" dirty="0" smtClean="0"/>
              <a:t>Overall </a:t>
            </a:r>
            <a:r>
              <a:rPr lang="en-US" sz="1600" dirty="0"/>
              <a:t>dataset covers 194,673 accidents capturing 37 features and each accident is given a severity code of 1 or 2 by the authorities. </a:t>
            </a:r>
            <a:endParaRPr lang="en-US" sz="1600" dirty="0" smtClean="0"/>
          </a:p>
          <a:p>
            <a:r>
              <a:rPr lang="en-US" sz="1600" dirty="0" smtClean="0"/>
              <a:t>Dataset </a:t>
            </a:r>
            <a:r>
              <a:rPr lang="en-US" sz="1600" dirty="0"/>
              <a:t>is unbalanced as 70% of accidents are marked with severity code = 1 (property damage only collision) while remaining 30% of accidents are marked with severity code = 2 (injuries collision).  </a:t>
            </a:r>
            <a:r>
              <a:rPr lang="en-US" sz="1600" dirty="0" smtClean="0"/>
              <a:t>This </a:t>
            </a:r>
            <a:r>
              <a:rPr lang="en-US" sz="1600" dirty="0"/>
              <a:t>would require balancing of dataset to achieve accurate predictive model</a:t>
            </a:r>
            <a:r>
              <a:rPr lang="en-US" sz="1600" dirty="0" smtClean="0"/>
              <a:t>.</a:t>
            </a:r>
          </a:p>
          <a:p>
            <a:r>
              <a:rPr lang="en-US" sz="1600" dirty="0" smtClean="0"/>
              <a:t>Dataset comprises </a:t>
            </a:r>
            <a:r>
              <a:rPr lang="en-US" sz="1600" dirty="0"/>
              <a:t>of features which have missing or unknown values. All such accidents/ data points would be excluded as part of data preparation for predictive modeling.</a:t>
            </a:r>
          </a:p>
          <a:p>
            <a:endParaRPr lang="en-US" sz="1600" dirty="0"/>
          </a:p>
        </p:txBody>
      </p:sp>
      <p:pic>
        <p:nvPicPr>
          <p:cNvPr id="4" name="Picture 3"/>
          <p:cNvPicPr/>
          <p:nvPr/>
        </p:nvPicPr>
        <p:blipFill rotWithShape="1">
          <a:blip r:embed="rId2"/>
          <a:srcRect l="35737" t="42102" r="19872" b="13098"/>
          <a:stretch/>
        </p:blipFill>
        <p:spPr bwMode="auto">
          <a:xfrm>
            <a:off x="1541417" y="3810000"/>
            <a:ext cx="5638800" cy="2743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725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sz="quarter" idx="1"/>
          </p:nvPr>
        </p:nvSpPr>
        <p:spPr>
          <a:xfrm>
            <a:off x="457200" y="1219200"/>
            <a:ext cx="8229600" cy="4525963"/>
          </a:xfrm>
        </p:spPr>
        <p:txBody>
          <a:bodyPr>
            <a:normAutofit/>
          </a:bodyPr>
          <a:lstStyle/>
          <a:p>
            <a:r>
              <a:rPr lang="en-US" sz="1600" b="1" u="sng" dirty="0"/>
              <a:t>Step 1</a:t>
            </a:r>
            <a:r>
              <a:rPr lang="en-US" sz="1600" dirty="0"/>
              <a:t> – Remove unwanted features/ columns from the dataset. Columns reduced from 37 to 19.</a:t>
            </a:r>
            <a:endParaRPr lang="en-US" sz="1600" dirty="0" smtClean="0"/>
          </a:p>
          <a:p>
            <a:r>
              <a:rPr lang="en-US" sz="1600" b="1" u="sng" dirty="0"/>
              <a:t>Step 2</a:t>
            </a:r>
            <a:r>
              <a:rPr lang="en-US" sz="1600" dirty="0"/>
              <a:t> – Identify features/ columns which have blank, unknown or no data and replace the values with </a:t>
            </a:r>
            <a:r>
              <a:rPr lang="en-US" sz="1600" dirty="0" err="1"/>
              <a:t>NaN</a:t>
            </a:r>
            <a:r>
              <a:rPr lang="en-US" sz="1600" dirty="0"/>
              <a:t>. Post replacements drop all such records where one or the other feature is </a:t>
            </a:r>
            <a:r>
              <a:rPr lang="en-US" sz="1600" dirty="0" err="1"/>
              <a:t>NaN</a:t>
            </a:r>
            <a:r>
              <a:rPr lang="en-US" sz="1600" dirty="0" smtClean="0"/>
              <a:t>. This </a:t>
            </a:r>
            <a:r>
              <a:rPr lang="en-US" sz="1600" dirty="0"/>
              <a:t>reduces the records from 194,673 to 143,747</a:t>
            </a:r>
          </a:p>
          <a:p>
            <a:r>
              <a:rPr lang="en-US" sz="1600" b="1" u="sng" dirty="0"/>
              <a:t>Step 3</a:t>
            </a:r>
            <a:r>
              <a:rPr lang="en-US" sz="1600" dirty="0"/>
              <a:t> – Balance the dataset so that it has equal number of records for Severity code = 1 and Severity code 2. This is to normalize the data and reduce bias while applying machine learning models. 48,926 records each for severity code = 1 and 2. Total records in balanced dataset = 97,852.</a:t>
            </a:r>
          </a:p>
          <a:p>
            <a:endParaRPr lang="en-US" sz="1600" dirty="0"/>
          </a:p>
        </p:txBody>
      </p:sp>
      <p:pic>
        <p:nvPicPr>
          <p:cNvPr id="4" name="Picture 3"/>
          <p:cNvPicPr/>
          <p:nvPr/>
        </p:nvPicPr>
        <p:blipFill rotWithShape="1">
          <a:blip r:embed="rId2"/>
          <a:srcRect l="36058" t="43451" r="20032" b="13638"/>
          <a:stretch/>
        </p:blipFill>
        <p:spPr bwMode="auto">
          <a:xfrm>
            <a:off x="1676400" y="3733800"/>
            <a:ext cx="5943600" cy="2438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327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r>
              <a:rPr lang="en-US" dirty="0" err="1" smtClean="0"/>
              <a:t>contd</a:t>
            </a:r>
            <a:endParaRPr lang="en-US" dirty="0"/>
          </a:p>
        </p:txBody>
      </p:sp>
      <p:sp>
        <p:nvSpPr>
          <p:cNvPr id="3" name="Content Placeholder 2"/>
          <p:cNvSpPr>
            <a:spLocks noGrp="1"/>
          </p:cNvSpPr>
          <p:nvPr>
            <p:ph sz="quarter" idx="1"/>
          </p:nvPr>
        </p:nvSpPr>
        <p:spPr>
          <a:xfrm>
            <a:off x="457200" y="1219200"/>
            <a:ext cx="8229600" cy="4525963"/>
          </a:xfrm>
        </p:spPr>
        <p:txBody>
          <a:bodyPr>
            <a:normAutofit/>
          </a:bodyPr>
          <a:lstStyle/>
          <a:p>
            <a:r>
              <a:rPr lang="en-US" sz="1600" b="1" u="sng" dirty="0"/>
              <a:t>Step 4</a:t>
            </a:r>
            <a:r>
              <a:rPr lang="en-US" sz="1600" dirty="0"/>
              <a:t> – Label encoding to convert categorical variables (WEATHER, ROADCOND, LIGHTCOND) to numerical variables for ML modeling</a:t>
            </a:r>
          </a:p>
          <a:p>
            <a:r>
              <a:rPr lang="en-US" sz="1600" b="1" u="sng" dirty="0"/>
              <a:t>Step 5</a:t>
            </a:r>
            <a:r>
              <a:rPr lang="en-US" sz="1600" dirty="0"/>
              <a:t> - Reduce the balanced dataset to only 3 key features which are to be used for machine learning modeling to predict accident severity. 3 key features are Weather, Road condition, Light </a:t>
            </a:r>
            <a:r>
              <a:rPr lang="en-US" sz="1600" dirty="0" smtClean="0"/>
              <a:t>condition</a:t>
            </a:r>
          </a:p>
          <a:p>
            <a:pPr marL="0" indent="0">
              <a:buNone/>
            </a:pPr>
            <a:endParaRPr lang="en-US" sz="1600" dirty="0" smtClean="0"/>
          </a:p>
          <a:p>
            <a:endParaRPr lang="en-US" sz="1600" b="1" u="sng" dirty="0" smtClean="0"/>
          </a:p>
          <a:p>
            <a:endParaRPr lang="en-US" sz="1600" b="1" u="sng" dirty="0"/>
          </a:p>
          <a:p>
            <a:endParaRPr lang="en-US" sz="1600" b="1" u="sng" dirty="0" smtClean="0"/>
          </a:p>
          <a:p>
            <a:endParaRPr lang="en-US" sz="1600" b="1" u="sng" dirty="0" smtClean="0"/>
          </a:p>
          <a:p>
            <a:endParaRPr lang="en-US" sz="1600" b="1" u="sng" dirty="0"/>
          </a:p>
          <a:p>
            <a:r>
              <a:rPr lang="en-US" sz="1600" b="1" u="sng" dirty="0" smtClean="0"/>
              <a:t>Step </a:t>
            </a:r>
            <a:r>
              <a:rPr lang="en-US" sz="1600" b="1" u="sng" dirty="0"/>
              <a:t>6</a:t>
            </a:r>
            <a:r>
              <a:rPr lang="en-US" sz="1600" dirty="0"/>
              <a:t> – Preparing Train and test dataset. For this exercise, dataset is split into 70% train and 30% test data.</a:t>
            </a:r>
          </a:p>
          <a:p>
            <a:pPr marL="0" indent="0">
              <a:buNone/>
            </a:pPr>
            <a:endParaRPr lang="en-US" sz="1600" dirty="0"/>
          </a:p>
        </p:txBody>
      </p:sp>
      <p:pic>
        <p:nvPicPr>
          <p:cNvPr id="5" name="Picture 4"/>
          <p:cNvPicPr/>
          <p:nvPr/>
        </p:nvPicPr>
        <p:blipFill rotWithShape="1">
          <a:blip r:embed="rId2"/>
          <a:srcRect l="34616" t="40752" r="37340" b="20925"/>
          <a:stretch/>
        </p:blipFill>
        <p:spPr bwMode="auto">
          <a:xfrm>
            <a:off x="2362200" y="2362200"/>
            <a:ext cx="5943600" cy="1924050"/>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33654" t="54246" r="10897" b="24973"/>
          <a:stretch/>
        </p:blipFill>
        <p:spPr bwMode="auto">
          <a:xfrm>
            <a:off x="1787434" y="4953000"/>
            <a:ext cx="6477000" cy="1371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30630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Learning Algorithms</a:t>
            </a:r>
            <a:endParaRPr lang="en-US" dirty="0"/>
          </a:p>
        </p:txBody>
      </p:sp>
      <p:sp>
        <p:nvSpPr>
          <p:cNvPr id="3" name="Content Placeholder 2"/>
          <p:cNvSpPr>
            <a:spLocks noGrp="1"/>
          </p:cNvSpPr>
          <p:nvPr>
            <p:ph sz="quarter" idx="1"/>
          </p:nvPr>
        </p:nvSpPr>
        <p:spPr>
          <a:xfrm>
            <a:off x="457200" y="1219200"/>
            <a:ext cx="8229600" cy="4525963"/>
          </a:xfrm>
        </p:spPr>
        <p:txBody>
          <a:bodyPr>
            <a:normAutofit/>
          </a:bodyPr>
          <a:lstStyle/>
          <a:p>
            <a:pPr marL="0" indent="0">
              <a:buNone/>
            </a:pPr>
            <a:r>
              <a:rPr lang="en-US" sz="1600" dirty="0"/>
              <a:t>For this study, 3 machine learning models are used</a:t>
            </a:r>
          </a:p>
          <a:p>
            <a:pPr lvl="0"/>
            <a:r>
              <a:rPr lang="en-US" sz="1600" dirty="0"/>
              <a:t>Logistic regression</a:t>
            </a:r>
          </a:p>
          <a:p>
            <a:pPr lvl="0"/>
            <a:r>
              <a:rPr lang="en-US" sz="1600" dirty="0"/>
              <a:t>K-nearest neighbor</a:t>
            </a:r>
          </a:p>
          <a:p>
            <a:pPr lvl="0"/>
            <a:r>
              <a:rPr lang="en-US" sz="1600" dirty="0"/>
              <a:t>Decision Tree</a:t>
            </a:r>
          </a:p>
          <a:p>
            <a:pPr marL="0" indent="0">
              <a:buNone/>
            </a:pPr>
            <a:r>
              <a:rPr lang="en-US" sz="1600" dirty="0"/>
              <a:t>All the models are present with classification matrix, model accuracy scores and classification report</a:t>
            </a:r>
          </a:p>
          <a:p>
            <a:pPr>
              <a:buFont typeface="+mj-lt"/>
              <a:buAutoNum type="arabicPeriod"/>
            </a:pPr>
            <a:endParaRPr lang="en-US" sz="1600" b="1" u="sng" dirty="0"/>
          </a:p>
          <a:p>
            <a:pPr>
              <a:buFont typeface="+mj-lt"/>
              <a:buAutoNum type="arabicPeriod"/>
            </a:pPr>
            <a:r>
              <a:rPr lang="en-US" sz="1600" b="1" u="sng" dirty="0" smtClean="0"/>
              <a:t>Logistic Regression </a:t>
            </a:r>
            <a:r>
              <a:rPr lang="en-US" sz="1600" dirty="0" smtClean="0"/>
              <a:t>– </a:t>
            </a:r>
            <a:r>
              <a:rPr lang="en-US" sz="1600" dirty="0"/>
              <a:t>Logistic Regression is a classifier that estimates discrete values (binary values like 0/1, yes/no, true/false) based on a given set of an independent variables. It basically predicts the probability of occurrence of an event by fitting data to a logistic function. Hence it is also known as logistic regression. The values obtained would always lie within 0 and 1 since it predicts the probability.</a:t>
            </a:r>
          </a:p>
          <a:p>
            <a:pPr marL="0" indent="0">
              <a:buNone/>
            </a:pPr>
            <a:r>
              <a:rPr lang="en-US" sz="1600" dirty="0"/>
              <a:t> </a:t>
            </a:r>
            <a:r>
              <a:rPr lang="en-US" sz="1600" dirty="0" smtClean="0"/>
              <a:t>      </a:t>
            </a:r>
          </a:p>
          <a:p>
            <a:pPr marL="0" indent="0">
              <a:buNone/>
            </a:pPr>
            <a:r>
              <a:rPr lang="en-US" sz="1600" dirty="0" smtClean="0"/>
              <a:t>Results </a:t>
            </a:r>
            <a:r>
              <a:rPr lang="en-US" sz="1600" dirty="0"/>
              <a:t>of logistic regression model are:</a:t>
            </a:r>
          </a:p>
          <a:p>
            <a:pPr marL="0" indent="0">
              <a:buNone/>
            </a:pPr>
            <a:endParaRPr lang="en-US" sz="1600" dirty="0"/>
          </a:p>
        </p:txBody>
      </p:sp>
      <p:pic>
        <p:nvPicPr>
          <p:cNvPr id="7" name="Picture 6"/>
          <p:cNvPicPr/>
          <p:nvPr/>
        </p:nvPicPr>
        <p:blipFill rotWithShape="1">
          <a:blip r:embed="rId2"/>
          <a:srcRect l="37179" t="56405" r="28206" b="13368"/>
          <a:stretch/>
        </p:blipFill>
        <p:spPr bwMode="auto">
          <a:xfrm>
            <a:off x="3962400" y="4746171"/>
            <a:ext cx="4524375" cy="18002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144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Machine Learning Algorithms.. </a:t>
            </a:r>
            <a:r>
              <a:rPr lang="en-US" dirty="0" err="1" smtClean="0"/>
              <a:t>contd</a:t>
            </a:r>
            <a:endParaRPr lang="en-US" dirty="0"/>
          </a:p>
        </p:txBody>
      </p:sp>
      <p:sp>
        <p:nvSpPr>
          <p:cNvPr id="3" name="Content Placeholder 2"/>
          <p:cNvSpPr>
            <a:spLocks noGrp="1"/>
          </p:cNvSpPr>
          <p:nvPr>
            <p:ph sz="quarter" idx="1"/>
          </p:nvPr>
        </p:nvSpPr>
        <p:spPr>
          <a:xfrm>
            <a:off x="457200" y="1219200"/>
            <a:ext cx="8229600" cy="4525963"/>
          </a:xfrm>
        </p:spPr>
        <p:txBody>
          <a:bodyPr>
            <a:normAutofit/>
          </a:bodyPr>
          <a:lstStyle/>
          <a:p>
            <a:pPr marL="0" indent="0">
              <a:buNone/>
            </a:pPr>
            <a:r>
              <a:rPr lang="en-US" sz="1600" b="1" u="sng" dirty="0" smtClean="0"/>
              <a:t>2. KNN Classifier </a:t>
            </a:r>
            <a:r>
              <a:rPr lang="en-US" sz="1600" dirty="0" smtClean="0"/>
              <a:t>– </a:t>
            </a:r>
            <a:r>
              <a:rPr lang="en-US" sz="1600" dirty="0"/>
              <a:t>K nearest </a:t>
            </a:r>
            <a:r>
              <a:rPr lang="en-US" sz="1600" dirty="0" err="1"/>
              <a:t>neighbours</a:t>
            </a:r>
            <a:r>
              <a:rPr lang="en-US" sz="1600" dirty="0"/>
              <a:t> algorithm used for both classification and regression problems. It basically stores all available cases to classify the new cases by a majority vote of its k </a:t>
            </a:r>
            <a:r>
              <a:rPr lang="en-US" sz="1600" dirty="0" err="1"/>
              <a:t>neighbours</a:t>
            </a:r>
            <a:r>
              <a:rPr lang="en-US" sz="1600" dirty="0"/>
              <a:t>.</a:t>
            </a:r>
          </a:p>
          <a:p>
            <a:r>
              <a:rPr lang="en-US" sz="1600" dirty="0"/>
              <a:t>Highest accuracy for the given dataset is achieved for k=4. Hence, K=4 is used as classifier to implement K-Nearest </a:t>
            </a:r>
            <a:r>
              <a:rPr lang="en-US" sz="1600" dirty="0" err="1"/>
              <a:t>neighbours</a:t>
            </a:r>
            <a:r>
              <a:rPr lang="en-US" sz="1600" dirty="0"/>
              <a:t> model</a:t>
            </a:r>
          </a:p>
          <a:p>
            <a:pPr marL="0" indent="0">
              <a:buNone/>
            </a:pPr>
            <a:r>
              <a:rPr lang="en-US" sz="1600" dirty="0" smtClean="0"/>
              <a:t>       </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Results </a:t>
            </a:r>
            <a:r>
              <a:rPr lang="en-US" sz="1600" dirty="0"/>
              <a:t>of logistic regression model are:</a:t>
            </a:r>
          </a:p>
          <a:p>
            <a:pPr marL="0" indent="0">
              <a:buNone/>
            </a:pPr>
            <a:endParaRPr lang="en-US" sz="1600" dirty="0"/>
          </a:p>
        </p:txBody>
      </p:sp>
      <p:pic>
        <p:nvPicPr>
          <p:cNvPr id="5" name="Picture 4"/>
          <p:cNvPicPr/>
          <p:nvPr/>
        </p:nvPicPr>
        <p:blipFill rotWithShape="1">
          <a:blip r:embed="rId2"/>
          <a:srcRect l="36699" t="37514" r="27083" b="25243"/>
          <a:stretch/>
        </p:blipFill>
        <p:spPr bwMode="auto">
          <a:xfrm>
            <a:off x="914400" y="2681786"/>
            <a:ext cx="7162800" cy="2064385"/>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37820" t="43451" r="26763" b="25243"/>
          <a:stretch/>
        </p:blipFill>
        <p:spPr bwMode="auto">
          <a:xfrm>
            <a:off x="3810000" y="4953000"/>
            <a:ext cx="5210175" cy="17621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2240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Machine Learning Algorithms.. </a:t>
            </a:r>
            <a:r>
              <a:rPr lang="en-US" dirty="0" err="1" smtClean="0"/>
              <a:t>contd</a:t>
            </a:r>
            <a:endParaRPr lang="en-US" dirty="0"/>
          </a:p>
        </p:txBody>
      </p:sp>
      <p:sp>
        <p:nvSpPr>
          <p:cNvPr id="3" name="Content Placeholder 2"/>
          <p:cNvSpPr>
            <a:spLocks noGrp="1"/>
          </p:cNvSpPr>
          <p:nvPr>
            <p:ph sz="quarter" idx="1"/>
          </p:nvPr>
        </p:nvSpPr>
        <p:spPr>
          <a:xfrm>
            <a:off x="457200" y="1219200"/>
            <a:ext cx="8229600" cy="4525963"/>
          </a:xfrm>
        </p:spPr>
        <p:txBody>
          <a:bodyPr>
            <a:normAutofit/>
          </a:bodyPr>
          <a:lstStyle/>
          <a:p>
            <a:pPr marL="0" indent="0">
              <a:buNone/>
            </a:pPr>
            <a:r>
              <a:rPr lang="en-US" sz="1600" b="1" u="sng" dirty="0" smtClean="0"/>
              <a:t>3. Decision Tree  </a:t>
            </a:r>
            <a:r>
              <a:rPr lang="en-US" sz="1600" dirty="0" smtClean="0"/>
              <a:t>– </a:t>
            </a:r>
            <a:r>
              <a:rPr lang="en-US" sz="1600" dirty="0"/>
              <a:t>Decision Tree makes decision with tree-like model. It splits the sample into two or more homogenous sets (leaves) based on the most significant differentiators in the input variables. To choose a differentiator (predictor), the algorithm considers all features and does a binary split on them (for categorical data, split by category; for continuous, pick a cut-off threshold). It will then choose the one with the least cost (i.e. highest accuracy), and repeats recursively, until it successfully splits the data in all leaves (or reaches the maximum depth).</a:t>
            </a:r>
          </a:p>
          <a:p>
            <a:endParaRPr lang="en-US" sz="1600" dirty="0"/>
          </a:p>
          <a:p>
            <a:r>
              <a:rPr lang="en-US" sz="1600" dirty="0"/>
              <a:t>Results of Decision Tree model are:</a:t>
            </a:r>
          </a:p>
          <a:p>
            <a:pPr marL="0" indent="0">
              <a:buNone/>
            </a:pPr>
            <a:endParaRPr lang="en-US" sz="1600" dirty="0"/>
          </a:p>
        </p:txBody>
      </p:sp>
      <p:pic>
        <p:nvPicPr>
          <p:cNvPr id="5" name="Picture 4"/>
          <p:cNvPicPr/>
          <p:nvPr/>
        </p:nvPicPr>
        <p:blipFill rotWithShape="1">
          <a:blip r:embed="rId2"/>
          <a:srcRect l="37660" t="55326" r="21795" b="14987"/>
          <a:stretch/>
        </p:blipFill>
        <p:spPr bwMode="auto">
          <a:xfrm>
            <a:off x="2438400" y="3657600"/>
            <a:ext cx="5038725" cy="18954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16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Learning Results</a:t>
            </a:r>
            <a:endParaRPr lang="en-US" dirty="0"/>
          </a:p>
        </p:txBody>
      </p:sp>
      <p:sp>
        <p:nvSpPr>
          <p:cNvPr id="3" name="Content Placeholder 2"/>
          <p:cNvSpPr>
            <a:spLocks noGrp="1"/>
          </p:cNvSpPr>
          <p:nvPr>
            <p:ph sz="quarter" idx="1"/>
          </p:nvPr>
        </p:nvSpPr>
        <p:spPr>
          <a:xfrm>
            <a:off x="457200" y="1219200"/>
            <a:ext cx="8229600" cy="4525963"/>
          </a:xfrm>
        </p:spPr>
        <p:txBody>
          <a:bodyPr>
            <a:normAutofit/>
          </a:bodyPr>
          <a:lstStyle/>
          <a:p>
            <a:r>
              <a:rPr lang="en-US" sz="1600" dirty="0"/>
              <a:t>Implementation of 3 machine learning models has yielded an accuracy score of approx. 51%. </a:t>
            </a:r>
            <a:endParaRPr lang="en-US" sz="1600" dirty="0" smtClean="0"/>
          </a:p>
          <a:p>
            <a:endParaRPr lang="en-US" sz="1600" dirty="0"/>
          </a:p>
          <a:p>
            <a:r>
              <a:rPr lang="en-US" sz="1600" dirty="0"/>
              <a:t>Out of the 3 machine models, Decision Tree classifier has shown an accuracy of 51.7% which is marginally better as compared to accuracy of Logistic regression (51.3%) and KNN model (51.4%). </a:t>
            </a:r>
            <a:endParaRPr lang="en-US" sz="1600" dirty="0" smtClean="0"/>
          </a:p>
          <a:p>
            <a:endParaRPr lang="en-US" sz="1600" dirty="0"/>
          </a:p>
          <a:p>
            <a:r>
              <a:rPr lang="en-US" sz="1600" dirty="0"/>
              <a:t>This shows that by using the 3 features of weather, road condition and light condition all the 3 models would predict the severity code of an accident with an accuracy of 51%. </a:t>
            </a:r>
          </a:p>
          <a:p>
            <a:pPr marL="0" indent="0">
              <a:buNone/>
            </a:pPr>
            <a:endParaRPr lang="en-US" sz="1600" dirty="0"/>
          </a:p>
        </p:txBody>
      </p:sp>
    </p:spTree>
    <p:extLst>
      <p:ext uri="{BB962C8B-B14F-4D97-AF65-F5344CB8AC3E}">
        <p14:creationId xmlns:p14="http://schemas.microsoft.com/office/powerpoint/2010/main" val="2157964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TotalTime>
  <Words>1072</Words>
  <Application>Microsoft Office PowerPoint</Application>
  <PresentationFormat>On-screen Show (4:3)</PresentationFormat>
  <Paragraphs>73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Predict Accident Severity</vt:lpstr>
      <vt:lpstr>Introduction/ Business Problem</vt:lpstr>
      <vt:lpstr>Data Understanding</vt:lpstr>
      <vt:lpstr>Data Preparation</vt:lpstr>
      <vt:lpstr>Data Preparation..contd</vt:lpstr>
      <vt:lpstr>Machine Learning Algorithms</vt:lpstr>
      <vt:lpstr>Machine Learning Algorithms.. contd</vt:lpstr>
      <vt:lpstr>Machine Learning Algorithms.. contd</vt:lpstr>
      <vt:lpstr>Machine Learning Results</vt:lpstr>
      <vt:lpstr>Conclusion, Discussion &amp; Future Suggestions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Accident Severity</dc:title>
  <dc:creator>DELL</dc:creator>
  <cp:lastModifiedBy>DELL</cp:lastModifiedBy>
  <cp:revision>3</cp:revision>
  <dcterms:created xsi:type="dcterms:W3CDTF">2006-08-16T00:00:00Z</dcterms:created>
  <dcterms:modified xsi:type="dcterms:W3CDTF">2020-09-18T07:59:43Z</dcterms:modified>
</cp:coreProperties>
</file>