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charts/chart14.xml" ContentType="application/vnd.openxmlformats-officedocument.drawingml.chart+xml"/>
  <Override PartName="/ppt/charts/chart15.xml" ContentType="application/vnd.openxmlformats-officedocument.drawingml.chart+xml"/>
  <Override PartName="/ppt/charts/chart16.xml" ContentType="application/vnd.openxmlformats-officedocument.drawingml.chart+xml"/>
  <Override PartName="/ppt/charts/chart17.xml" ContentType="application/vnd.openxmlformats-officedocument.drawingml.chart+xml"/>
  <Override PartName="/ppt/charts/chart18.xml" ContentType="application/vnd.openxmlformats-officedocument.drawingml.chart+xml"/>
  <Override PartName="/ppt/charts/chart19.xml" ContentType="application/vnd.openxmlformats-officedocument.drawingml.chart+xml"/>
  <Override PartName="/ppt/charts/chart2.xml" ContentType="application/vnd.openxmlformats-officedocument.drawingml.chart+xml"/>
  <Override PartName="/ppt/charts/chart20.xml" ContentType="application/vnd.openxmlformats-officedocument.drawingml.chart+xml"/>
  <Override PartName="/ppt/charts/chart21.xml" ContentType="application/vnd.openxmlformats-officedocument.drawingml.chart+xml"/>
  <Override PartName="/ppt/charts/chart22.xml" ContentType="application/vnd.openxmlformats-officedocument.drawingml.chart+xml"/>
  <Override PartName="/ppt/charts/chart23.xml" ContentType="application/vnd.openxmlformats-officedocument.drawingml.chart+xml"/>
  <Override PartName="/ppt/charts/chart24.xml" ContentType="application/vnd.openxmlformats-officedocument.drawingml.chart+xml"/>
  <Override PartName="/ppt/charts/chart25.xml" ContentType="application/vnd.openxmlformats-officedocument.drawingml.chart+xml"/>
  <Override PartName="/ppt/charts/chart26.xml" ContentType="application/vnd.openxmlformats-officedocument.drawingml.chart+xml"/>
  <Override PartName="/ppt/charts/chart27.xml" ContentType="application/vnd.openxmlformats-officedocument.drawingml.chart+xml"/>
  <Override PartName="/ppt/charts/chart28.xml" ContentType="application/vnd.openxmlformats-officedocument.drawingml.chart+xml"/>
  <Override PartName="/ppt/charts/chart29.xml" ContentType="application/vnd.openxmlformats-officedocument.drawingml.chart+xml"/>
  <Override PartName="/ppt/charts/chart3.xml" ContentType="application/vnd.openxmlformats-officedocument.drawingml.chart+xml"/>
  <Override PartName="/ppt/charts/chart30.xml" ContentType="application/vnd.openxmlformats-officedocument.drawingml.chart+xml"/>
  <Override PartName="/ppt/charts/chart31.xml" ContentType="application/vnd.openxmlformats-officedocument.drawingml.chart+xml"/>
  <Override PartName="/ppt/charts/chart32.xml" ContentType="application/vnd.openxmlformats-officedocument.drawingml.chart+xml"/>
  <Override PartName="/ppt/charts/chart33.xml" ContentType="application/vnd.openxmlformats-officedocument.drawingml.chart+xml"/>
  <Override PartName="/ppt/charts/chart34.xml" ContentType="application/vnd.openxmlformats-officedocument.drawingml.chart+xml"/>
  <Override PartName="/ppt/charts/chart35.xml" ContentType="application/vnd.openxmlformats-officedocument.drawingml.chart+xml"/>
  <Override PartName="/ppt/charts/chart36.xml" ContentType="application/vnd.openxmlformats-officedocument.drawingml.chart+xml"/>
  <Override PartName="/ppt/charts/chart37.xml" ContentType="application/vnd.openxmlformats-officedocument.drawingml.chart+xml"/>
  <Override PartName="/ppt/charts/chart38.xml" ContentType="application/vnd.openxmlformats-officedocument.drawingml.chart+xml"/>
  <Override PartName="/ppt/charts/chart39.xml" ContentType="application/vnd.openxmlformats-officedocument.drawingml.chart+xml"/>
  <Override PartName="/ppt/charts/chart4.xml" ContentType="application/vnd.openxmlformats-officedocument.drawingml.chart+xml"/>
  <Override PartName="/ppt/charts/chart40.xml" ContentType="application/vnd.openxmlformats-officedocument.drawingml.chart+xml"/>
  <Override PartName="/ppt/charts/chart41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Relationship Id="rId70" Type="http://schemas.openxmlformats.org/officeDocument/2006/relationships/slide" Target="slides/slide64.xml"/><Relationship Id="rId71" Type="http://schemas.openxmlformats.org/officeDocument/2006/relationships/slide" Target="slides/slide65.xml"/><Relationship Id="rId72" Type="http://schemas.openxmlformats.org/officeDocument/2006/relationships/slide" Target="slides/slide66.xml"/><Relationship Id="rId73" Type="http://schemas.openxmlformats.org/officeDocument/2006/relationships/slide" Target="slides/slide67.xml"/><Relationship Id="rId74" Type="http://schemas.openxmlformats.org/officeDocument/2006/relationships/slide" Target="slides/slide68.xml"/><Relationship Id="rId75" Type="http://schemas.openxmlformats.org/officeDocument/2006/relationships/slide" Target="slides/slide69.xml"/><Relationship Id="rId76" Type="http://schemas.openxmlformats.org/officeDocument/2006/relationships/slide" Target="slides/slide70.xml"/><Relationship Id="rId77" Type="http://schemas.openxmlformats.org/officeDocument/2006/relationships/slide" Target="slides/slide71.xml"/><Relationship Id="rId78" Type="http://schemas.openxmlformats.org/officeDocument/2006/relationships/slide" Target="slides/slide72.xml"/><Relationship Id="rId79" Type="http://schemas.openxmlformats.org/officeDocument/2006/relationships/slide" Target="slides/slide73.xml"/><Relationship Id="rId80" Type="http://schemas.openxmlformats.org/officeDocument/2006/relationships/slide" Target="slides/slide74.xml"/><Relationship Id="rId81" Type="http://schemas.openxmlformats.org/officeDocument/2006/relationships/slide" Target="slides/slide75.xml"/><Relationship Id="rId82" Type="http://schemas.openxmlformats.org/officeDocument/2006/relationships/slide" Target="slides/slide76.xml"/><Relationship Id="rId83" Type="http://schemas.openxmlformats.org/officeDocument/2006/relationships/slide" Target="slides/slide77.xml"/><Relationship Id="rId84" Type="http://schemas.openxmlformats.org/officeDocument/2006/relationships/slide" Target="slides/slide78.xml"/><Relationship Id="rId85" Type="http://schemas.openxmlformats.org/officeDocument/2006/relationships/slide" Target="slides/slide79.xml"/><Relationship Id="rId86" Type="http://schemas.openxmlformats.org/officeDocument/2006/relationships/slide" Target="slides/slide80.xml"/><Relationship Id="rId87" Type="http://schemas.openxmlformats.org/officeDocument/2006/relationships/slide" Target="slides/slide81.xml"/><Relationship Id="rId88" Type="http://schemas.openxmlformats.org/officeDocument/2006/relationships/slide" Target="slides/slide82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10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0.xlsx"/></Relationships>
</file>

<file path=ppt/charts/_rels/chart1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1.xlsx"/></Relationships>
</file>

<file path=ppt/charts/_rels/chart1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2.xlsx"/></Relationships>
</file>

<file path=ppt/charts/_rels/chart1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3.xlsx"/></Relationships>
</file>

<file path=ppt/charts/_rels/chart1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4.xlsx"/></Relationships>
</file>

<file path=ppt/charts/_rels/chart1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5.xlsx"/></Relationships>
</file>

<file path=ppt/charts/_rels/chart1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6.xlsx"/></Relationships>
</file>

<file path=ppt/charts/_rels/chart1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7.xlsx"/></Relationships>
</file>

<file path=ppt/charts/_rels/chart1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8.xlsx"/></Relationships>
</file>

<file path=ppt/charts/_rels/chart19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9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20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0.xlsx"/></Relationships>
</file>

<file path=ppt/charts/_rels/chart2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1.xlsx"/></Relationships>
</file>

<file path=ppt/charts/_rels/chart2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2.xlsx"/></Relationships>
</file>

<file path=ppt/charts/_rels/chart2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3.xlsx"/></Relationships>
</file>

<file path=ppt/charts/_rels/chart2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4.xlsx"/></Relationships>
</file>

<file path=ppt/charts/_rels/chart2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5.xlsx"/></Relationships>
</file>

<file path=ppt/charts/_rels/chart2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6.xlsx"/></Relationships>
</file>

<file path=ppt/charts/_rels/chart2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7.xlsx"/></Relationships>
</file>

<file path=ppt/charts/_rels/chart2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8.xlsx"/></Relationships>
</file>

<file path=ppt/charts/_rels/chart29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9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30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0.xlsx"/></Relationships>
</file>

<file path=ppt/charts/_rels/chart3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1.xlsx"/></Relationships>
</file>

<file path=ppt/charts/_rels/chart3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2.xlsx"/></Relationships>
</file>

<file path=ppt/charts/_rels/chart3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3.xlsx"/></Relationships>
</file>

<file path=ppt/charts/_rels/chart3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4.xlsx"/></Relationships>
</file>

<file path=ppt/charts/_rels/chart3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5.xlsx"/></Relationships>
</file>

<file path=ppt/charts/_rels/chart3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6.xlsx"/></Relationships>
</file>

<file path=ppt/charts/_rels/chart3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7.xlsx"/></Relationships>
</file>

<file path=ppt/charts/_rels/chart3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8.xlsx"/></Relationships>
</file>

<file path=ppt/charts/_rels/chart39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9.xlsx"/></Relationships>
</file>

<file path=ppt/charts/_rels/chart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40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0.xlsx"/></Relationships>
</file>

<file path=ppt/charts/_rels/chart4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1.xlsx"/></Relationships>
</file>

<file path=ppt/charts/_rels/chart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_rels/chart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6.xlsx"/></Relationships>
</file>

<file path=ppt/charts/_rels/chart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7.xlsx"/></Relationships>
</file>

<file path=ppt/charts/_rels/chart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8.xlsx"/></Relationships>
</file>

<file path=ppt/charts/_rels/chart9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autoTitleDeleted val="0"/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dPt>
            <c:idx val="0"/>
            <c:spPr>
              <a:solidFill>
                <a:srgbClr val="4B8BBE"/>
              </a:solidFill>
            </c:spPr>
          </c:dPt>
          <c:dPt>
            <c:idx val="1"/>
            <c:spPr>
              <a:solidFill>
                <a:srgbClr val="FFCC00"/>
              </a:solidFill>
            </c:spPr>
          </c:dPt>
          <c:dPt>
            <c:idx val="2"/>
            <c:spPr>
              <a:solidFill>
                <a:srgbClr val="5DADEC"/>
              </a:solidFill>
            </c:spPr>
          </c:dPt>
          <c:dPt>
            <c:idx val="3"/>
            <c:spPr>
              <a:solidFill>
                <a:srgbClr val="9B59B6"/>
              </a:solidFill>
            </c:spPr>
          </c:dPt>
          <c:cat>
            <c:strRef>
              <c:f>Sheet1!$A$2:$A$5</c:f>
              <c:strCache>
                <c:ptCount val="4"/>
                <c:pt idx="0">
                  <c:v>18-22yr</c:v>
                </c:pt>
                <c:pt idx="1">
                  <c:v>23-25yr</c:v>
                </c:pt>
                <c:pt idx="2">
                  <c:v>&gt;25yr</c:v>
                </c:pt>
                <c:pt idx="3">
                  <c:v>&lt;18yr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145</c:v>
                </c:pt>
                <c:pt idx="1">
                  <c:v>26</c:v>
                </c:pt>
                <c:pt idx="2">
                  <c:v>3</c:v>
                </c:pt>
                <c:pt idx="3">
                  <c:v>1</c:v>
                </c:pt>
              </c:numCache>
            </c:numRef>
          </c:val>
        </c:ser>
        <c:dLbls>
          <c:numFmt formatCode="0.00%" sourceLinked="0"/>
          <c:dLblPos val="bestFit"/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Chart>
    </c:plotArea>
    <c:legend>
      <c:overlay val="0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autoTitleDeleted val="0"/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dPt>
            <c:idx val="0"/>
            <c:spPr>
              <a:solidFill>
                <a:srgbClr val="4B8BBE"/>
              </a:solidFill>
            </c:spPr>
          </c:dPt>
          <c:dPt>
            <c:idx val="1"/>
            <c:spPr>
              <a:solidFill>
                <a:srgbClr val="FFCC00"/>
              </a:solidFill>
            </c:spPr>
          </c:dPt>
          <c:dPt>
            <c:idx val="2"/>
            <c:spPr>
              <a:solidFill>
                <a:srgbClr val="5DADEC"/>
              </a:solidFill>
            </c:spPr>
          </c:dPt>
          <c:dPt>
            <c:idx val="3"/>
            <c:spPr>
              <a:solidFill>
                <a:srgbClr val="9B59B6"/>
              </a:solidFill>
            </c:spPr>
          </c:dPt>
          <c:cat>
            <c:strRef>
              <c:f>Sheet1!$A$2:$A$5</c:f>
              <c:strCache>
                <c:ptCount val="4"/>
                <c:pt idx="0">
                  <c:v>1-2 hours</c:v>
                </c:pt>
                <c:pt idx="1">
                  <c:v>2-4 hours</c:v>
                </c:pt>
                <c:pt idx="2">
                  <c:v>4-6 hours</c:v>
                </c:pt>
                <c:pt idx="3">
                  <c:v>&gt;6 hours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153</c:v>
                </c:pt>
                <c:pt idx="1">
                  <c:v>14</c:v>
                </c:pt>
                <c:pt idx="2">
                  <c:v>5</c:v>
                </c:pt>
                <c:pt idx="3">
                  <c:v>3</c:v>
                </c:pt>
              </c:numCache>
            </c:numRef>
          </c:val>
        </c:ser>
        <c:dLbls>
          <c:numFmt formatCode="0.00%" sourceLinked="0"/>
          <c:dLblPos val="bestFit"/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Chart>
    </c:plotArea>
    <c:legend>
      <c:overlay val="0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autoTitleDeleted val="0"/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dPt>
            <c:idx val="0"/>
            <c:spPr>
              <a:solidFill>
                <a:srgbClr val="4B8BBE"/>
              </a:solidFill>
            </c:spPr>
          </c:dPt>
          <c:dPt>
            <c:idx val="1"/>
            <c:spPr>
              <a:solidFill>
                <a:srgbClr val="FFCC00"/>
              </a:solidFill>
            </c:spPr>
          </c:dPt>
          <c:dPt>
            <c:idx val="2"/>
            <c:spPr>
              <a:solidFill>
                <a:srgbClr val="5DADEC"/>
              </a:solidFill>
            </c:spPr>
          </c:dPt>
          <c:dPt>
            <c:idx val="3"/>
            <c:spPr>
              <a:solidFill>
                <a:srgbClr val="9B59B6"/>
              </a:solidFill>
            </c:spPr>
          </c:dPt>
          <c:cat>
            <c:strRef>
              <c:f>Sheet1!$A$2:$A$5</c:f>
              <c:strCache>
                <c:ptCount val="4"/>
                <c:pt idx="0">
                  <c:v>Rarely (none or 1-3 times a month)</c:v>
                </c:pt>
                <c:pt idx="1">
                  <c:v>Sometimes (1-2 times a week)</c:v>
                </c:pt>
                <c:pt idx="2">
                  <c:v>Often (3-5 times a week)</c:v>
                </c:pt>
                <c:pt idx="3">
                  <c:v>Almost Always (6-7 times a week)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92</c:v>
                </c:pt>
                <c:pt idx="1">
                  <c:v>54</c:v>
                </c:pt>
                <c:pt idx="2">
                  <c:v>20</c:v>
                </c:pt>
                <c:pt idx="3">
                  <c:v>9</c:v>
                </c:pt>
              </c:numCache>
            </c:numRef>
          </c:val>
        </c:ser>
        <c:dLbls>
          <c:numFmt formatCode="0.00%" sourceLinked="0"/>
          <c:dLblPos val="bestFit"/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Chart>
    </c:plotArea>
    <c:legend>
      <c:overlay val="0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autoTitleDeleted val="0"/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dPt>
            <c:idx val="0"/>
            <c:spPr>
              <a:solidFill>
                <a:srgbClr val="4B8BBE"/>
              </a:solidFill>
            </c:spPr>
          </c:dPt>
          <c:dPt>
            <c:idx val="1"/>
            <c:spPr>
              <a:solidFill>
                <a:srgbClr val="FFCC00"/>
              </a:solidFill>
            </c:spPr>
          </c:dPt>
          <c:dPt>
            <c:idx val="2"/>
            <c:spPr>
              <a:solidFill>
                <a:srgbClr val="5DADEC"/>
              </a:solidFill>
            </c:spPr>
          </c:dPt>
          <c:dPt>
            <c:idx val="3"/>
            <c:spPr>
              <a:solidFill>
                <a:srgbClr val="9B59B6"/>
              </a:solidFill>
            </c:spPr>
          </c:dPt>
          <c:cat>
            <c:strRef>
              <c:f>Sheet1!$A$2:$A$5</c:f>
              <c:strCache>
                <c:ptCount val="4"/>
                <c:pt idx="0">
                  <c:v>Often (3-5 times a week)</c:v>
                </c:pt>
                <c:pt idx="1">
                  <c:v>Almost Always (6-7 times a week)</c:v>
                </c:pt>
                <c:pt idx="2">
                  <c:v>Sometimes(1-2 times a week)</c:v>
                </c:pt>
                <c:pt idx="3">
                  <c:v>Rarely (none or 1-3 times a month)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55</c:v>
                </c:pt>
                <c:pt idx="1">
                  <c:v>53</c:v>
                </c:pt>
                <c:pt idx="2">
                  <c:v>42</c:v>
                </c:pt>
                <c:pt idx="3">
                  <c:v>25</c:v>
                </c:pt>
              </c:numCache>
            </c:numRef>
          </c:val>
        </c:ser>
        <c:dLbls>
          <c:numFmt formatCode="0.00%" sourceLinked="0"/>
          <c:dLblPos val="bestFit"/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Chart>
    </c:plotArea>
    <c:legend>
      <c:overlay val="0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autoTitleDeleted val="0"/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dPt>
            <c:idx val="0"/>
            <c:spPr>
              <a:solidFill>
                <a:srgbClr val="4B8BBE"/>
              </a:solidFill>
            </c:spPr>
          </c:dPt>
          <c:dPt>
            <c:idx val="1"/>
            <c:spPr>
              <a:solidFill>
                <a:srgbClr val="FFCC00"/>
              </a:solidFill>
            </c:spPr>
          </c:dPt>
          <c:dPt>
            <c:idx val="2"/>
            <c:spPr>
              <a:solidFill>
                <a:srgbClr val="5DADEC"/>
              </a:solidFill>
            </c:spPr>
          </c:dPt>
          <c:dPt>
            <c:idx val="3"/>
            <c:spPr>
              <a:solidFill>
                <a:srgbClr val="9B59B6"/>
              </a:solidFill>
            </c:spPr>
          </c:dPt>
          <c:cat>
            <c:strRef>
              <c:f>Sheet1!$A$2:$A$5</c:f>
              <c:strCache>
                <c:ptCount val="4"/>
                <c:pt idx="0">
                  <c:v>Rarely (none or 1-3 times a month)</c:v>
                </c:pt>
                <c:pt idx="1">
                  <c:v>Sometimes (1-2 times a week)</c:v>
                </c:pt>
                <c:pt idx="2">
                  <c:v>Often (3-5 times a week)</c:v>
                </c:pt>
                <c:pt idx="3">
                  <c:v>Almost Always (6-7 times a week)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87</c:v>
                </c:pt>
                <c:pt idx="1">
                  <c:v>60</c:v>
                </c:pt>
                <c:pt idx="2">
                  <c:v>17</c:v>
                </c:pt>
                <c:pt idx="3">
                  <c:v>11</c:v>
                </c:pt>
              </c:numCache>
            </c:numRef>
          </c:val>
        </c:ser>
        <c:dLbls>
          <c:numFmt formatCode="0.00%" sourceLinked="0"/>
          <c:dLblPos val="bestFit"/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Chart>
    </c:plotArea>
    <c:legend>
      <c:overlay val="0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autoTitleDeleted val="0"/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dPt>
            <c:idx val="0"/>
            <c:spPr>
              <a:solidFill>
                <a:srgbClr val="4B8BBE"/>
              </a:solidFill>
            </c:spPr>
          </c:dPt>
          <c:dPt>
            <c:idx val="1"/>
            <c:spPr>
              <a:solidFill>
                <a:srgbClr val="FFCC00"/>
              </a:solidFill>
            </c:spPr>
          </c:dPt>
          <c:dPt>
            <c:idx val="2"/>
            <c:spPr>
              <a:solidFill>
                <a:srgbClr val="5DADEC"/>
              </a:solidFill>
            </c:spPr>
          </c:dPt>
          <c:dPt>
            <c:idx val="3"/>
            <c:spPr>
              <a:solidFill>
                <a:srgbClr val="9B59B6"/>
              </a:solidFill>
            </c:spPr>
          </c:dPt>
          <c:cat>
            <c:strRef>
              <c:f>Sheet1!$A$2:$A$5</c:f>
              <c:strCache>
                <c:ptCount val="4"/>
                <c:pt idx="0">
                  <c:v>Rarely (none or 1-3 times a month)</c:v>
                </c:pt>
                <c:pt idx="1">
                  <c:v>Sometimes (1-2 times a week)</c:v>
                </c:pt>
                <c:pt idx="2">
                  <c:v>Often (3-5 times a week)</c:v>
                </c:pt>
                <c:pt idx="3">
                  <c:v>Almost Always (6-7 times a week)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88</c:v>
                </c:pt>
                <c:pt idx="1">
                  <c:v>56</c:v>
                </c:pt>
                <c:pt idx="2">
                  <c:v>19</c:v>
                </c:pt>
                <c:pt idx="3">
                  <c:v>12</c:v>
                </c:pt>
              </c:numCache>
            </c:numRef>
          </c:val>
        </c:ser>
        <c:dLbls>
          <c:numFmt formatCode="0.00%" sourceLinked="0"/>
          <c:dLblPos val="bestFit"/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Chart>
    </c:plotArea>
    <c:legend>
      <c:overlay val="0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autoTitleDeleted val="0"/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dPt>
            <c:idx val="0"/>
            <c:spPr>
              <a:solidFill>
                <a:srgbClr val="4B8BBE"/>
              </a:solidFill>
            </c:spPr>
          </c:dPt>
          <c:dPt>
            <c:idx val="1"/>
            <c:spPr>
              <a:solidFill>
                <a:srgbClr val="FFCC00"/>
              </a:solidFill>
            </c:spPr>
          </c:dPt>
          <c:dPt>
            <c:idx val="2"/>
            <c:spPr>
              <a:solidFill>
                <a:srgbClr val="5DADEC"/>
              </a:solidFill>
            </c:spPr>
          </c:dPt>
          <c:dPt>
            <c:idx val="3"/>
            <c:spPr>
              <a:solidFill>
                <a:srgbClr val="9B59B6"/>
              </a:solidFill>
            </c:spPr>
          </c:dPt>
          <c:cat>
            <c:strRef>
              <c:f>Sheet1!$A$2:$A$5</c:f>
              <c:strCache>
                <c:ptCount val="4"/>
                <c:pt idx="0">
                  <c:v>Sometimes (1-2 times a week)</c:v>
                </c:pt>
                <c:pt idx="1">
                  <c:v>Rarely (none or 1-3 times a month)</c:v>
                </c:pt>
                <c:pt idx="2">
                  <c:v>Often (3-5 times a week)</c:v>
                </c:pt>
                <c:pt idx="3">
                  <c:v>Almost Always (6-7 times a week)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60</c:v>
                </c:pt>
                <c:pt idx="1">
                  <c:v>55</c:v>
                </c:pt>
                <c:pt idx="2">
                  <c:v>30</c:v>
                </c:pt>
                <c:pt idx="3">
                  <c:v>30</c:v>
                </c:pt>
              </c:numCache>
            </c:numRef>
          </c:val>
        </c:ser>
        <c:dLbls>
          <c:numFmt formatCode="0.00%" sourceLinked="0"/>
          <c:dLblPos val="bestFit"/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Chart>
    </c:plotArea>
    <c:legend>
      <c:overlay val="0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autoTitleDeleted val="0"/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dPt>
            <c:idx val="0"/>
            <c:spPr>
              <a:solidFill>
                <a:srgbClr val="4B8BBE"/>
              </a:solidFill>
            </c:spPr>
          </c:dPt>
          <c:dPt>
            <c:idx val="1"/>
            <c:spPr>
              <a:solidFill>
                <a:srgbClr val="FFCC00"/>
              </a:solidFill>
            </c:spPr>
          </c:dPt>
          <c:dPt>
            <c:idx val="2"/>
            <c:spPr>
              <a:solidFill>
                <a:srgbClr val="5DADEC"/>
              </a:solidFill>
            </c:spPr>
          </c:dPt>
          <c:dPt>
            <c:idx val="3"/>
            <c:spPr>
              <a:solidFill>
                <a:srgbClr val="9B59B6"/>
              </a:solidFill>
            </c:spPr>
          </c:dPt>
          <c:cat>
            <c:strRef>
              <c:f>Sheet1!$A$2:$A$5</c:f>
              <c:strCache>
                <c:ptCount val="4"/>
                <c:pt idx="0">
                  <c:v>Rarely (none or 1-3 times a month)</c:v>
                </c:pt>
                <c:pt idx="1">
                  <c:v>Sometimes (1-2 times a week)</c:v>
                </c:pt>
                <c:pt idx="2">
                  <c:v>Almost Always (6-7 times a week)</c:v>
                </c:pt>
                <c:pt idx="3">
                  <c:v>Often (3-5 times a week)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53</c:v>
                </c:pt>
                <c:pt idx="1">
                  <c:v>53</c:v>
                </c:pt>
                <c:pt idx="2">
                  <c:v>36</c:v>
                </c:pt>
                <c:pt idx="3">
                  <c:v>33</c:v>
                </c:pt>
              </c:numCache>
            </c:numRef>
          </c:val>
        </c:ser>
        <c:dLbls>
          <c:numFmt formatCode="0.00%" sourceLinked="0"/>
          <c:dLblPos val="bestFit"/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Chart>
    </c:plotArea>
    <c:legend>
      <c:overlay val="0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autoTitleDeleted val="0"/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dPt>
            <c:idx val="0"/>
            <c:spPr>
              <a:solidFill>
                <a:srgbClr val="4B8BBE"/>
              </a:solidFill>
            </c:spPr>
          </c:dPt>
          <c:dPt>
            <c:idx val="1"/>
            <c:spPr>
              <a:solidFill>
                <a:srgbClr val="FFCC00"/>
              </a:solidFill>
            </c:spPr>
          </c:dPt>
          <c:dPt>
            <c:idx val="2"/>
            <c:spPr>
              <a:solidFill>
                <a:srgbClr val="5DADEC"/>
              </a:solidFill>
            </c:spPr>
          </c:dPt>
          <c:dPt>
            <c:idx val="3"/>
            <c:spPr>
              <a:solidFill>
                <a:srgbClr val="9B59B6"/>
              </a:solidFill>
            </c:spPr>
          </c:dPt>
          <c:cat>
            <c:strRef>
              <c:f>Sheet1!$A$2:$A$5</c:f>
              <c:strCache>
                <c:ptCount val="4"/>
                <c:pt idx="0">
                  <c:v>Rarely (none or 1-3 times a month)</c:v>
                </c:pt>
                <c:pt idx="1">
                  <c:v>Sometimes (1-2 times a week)</c:v>
                </c:pt>
                <c:pt idx="2">
                  <c:v>Often (3-5 times a week)</c:v>
                </c:pt>
                <c:pt idx="3">
                  <c:v>Almost Always (6-7 times a week)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116</c:v>
                </c:pt>
                <c:pt idx="1">
                  <c:v>36</c:v>
                </c:pt>
                <c:pt idx="2">
                  <c:v>18</c:v>
                </c:pt>
                <c:pt idx="3">
                  <c:v>5</c:v>
                </c:pt>
              </c:numCache>
            </c:numRef>
          </c:val>
        </c:ser>
        <c:dLbls>
          <c:numFmt formatCode="0.00%" sourceLinked="0"/>
          <c:dLblPos val="bestFit"/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Chart>
    </c:plotArea>
    <c:legend>
      <c:overlay val="0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autoTitleDeleted val="0"/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dPt>
            <c:idx val="0"/>
            <c:spPr>
              <a:solidFill>
                <a:srgbClr val="4B8BBE"/>
              </a:solidFill>
            </c:spPr>
          </c:dPt>
          <c:dPt>
            <c:idx val="1"/>
            <c:spPr>
              <a:solidFill>
                <a:srgbClr val="FFCC00"/>
              </a:solidFill>
            </c:spPr>
          </c:dPt>
          <c:dPt>
            <c:idx val="2"/>
            <c:spPr>
              <a:solidFill>
                <a:srgbClr val="5DADEC"/>
              </a:solidFill>
            </c:spPr>
          </c:dPt>
          <c:dPt>
            <c:idx val="3"/>
            <c:spPr>
              <a:solidFill>
                <a:srgbClr val="9B59B6"/>
              </a:solidFill>
            </c:spPr>
          </c:dPt>
          <c:cat>
            <c:strRef>
              <c:f>Sheet1!$A$2:$A$5</c:f>
              <c:strCache>
                <c:ptCount val="4"/>
                <c:pt idx="0">
                  <c:v>Almost Always (6-7 times a week)</c:v>
                </c:pt>
                <c:pt idx="1">
                  <c:v>Often (3-5 times a week)</c:v>
                </c:pt>
                <c:pt idx="2">
                  <c:v>Sometimes (1-2 times a week)</c:v>
                </c:pt>
                <c:pt idx="3">
                  <c:v>Rarely (none or 1-3 times a month)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71</c:v>
                </c:pt>
                <c:pt idx="1">
                  <c:v>51</c:v>
                </c:pt>
                <c:pt idx="2">
                  <c:v>33</c:v>
                </c:pt>
                <c:pt idx="3">
                  <c:v>20</c:v>
                </c:pt>
              </c:numCache>
            </c:numRef>
          </c:val>
        </c:ser>
        <c:dLbls>
          <c:numFmt formatCode="0.00%" sourceLinked="0"/>
          <c:dLblPos val="bestFit"/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Chart>
    </c:plotArea>
    <c:legend>
      <c:overlay val="0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autoTitleDeleted val="0"/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dPt>
            <c:idx val="0"/>
            <c:spPr>
              <a:solidFill>
                <a:srgbClr val="4B8BBE"/>
              </a:solidFill>
            </c:spPr>
          </c:dPt>
          <c:dPt>
            <c:idx val="1"/>
            <c:spPr>
              <a:solidFill>
                <a:srgbClr val="FFCC00"/>
              </a:solidFill>
            </c:spPr>
          </c:dPt>
          <c:dPt>
            <c:idx val="2"/>
            <c:spPr>
              <a:solidFill>
                <a:srgbClr val="5DADEC"/>
              </a:solidFill>
            </c:spPr>
          </c:dPt>
          <c:dPt>
            <c:idx val="3"/>
            <c:spPr>
              <a:solidFill>
                <a:srgbClr val="9B59B6"/>
              </a:solidFill>
            </c:spPr>
          </c:dPt>
          <c:cat>
            <c:strRef>
              <c:f>Sheet1!$A$2:$A$5</c:f>
              <c:strCache>
                <c:ptCount val="4"/>
                <c:pt idx="0">
                  <c:v>Sometimes (1-2 times a week)</c:v>
                </c:pt>
                <c:pt idx="1">
                  <c:v>Rarely (none or 1-3 times a month)</c:v>
                </c:pt>
                <c:pt idx="2">
                  <c:v>Almost Always (6-7 times a week)</c:v>
                </c:pt>
                <c:pt idx="3">
                  <c:v>Often (3-5 times a week)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58</c:v>
                </c:pt>
                <c:pt idx="1">
                  <c:v>54</c:v>
                </c:pt>
                <c:pt idx="2">
                  <c:v>32</c:v>
                </c:pt>
                <c:pt idx="3">
                  <c:v>31</c:v>
                </c:pt>
              </c:numCache>
            </c:numRef>
          </c:val>
        </c:ser>
        <c:dLbls>
          <c:numFmt formatCode="0.00%" sourceLinked="0"/>
          <c:dLblPos val="bestFit"/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Chart>
    </c:plotArea>
    <c:legend>
      <c:overlay val="0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autoTitleDeleted val="0"/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dPt>
            <c:idx val="0"/>
            <c:spPr>
              <a:solidFill>
                <a:srgbClr val="4B8BBE"/>
              </a:solidFill>
            </c:spPr>
          </c:dPt>
          <c:dPt>
            <c:idx val="1"/>
            <c:spPr>
              <a:solidFill>
                <a:srgbClr val="FFCC00"/>
              </a:solidFill>
            </c:spPr>
          </c:dPt>
          <c:cat>
            <c:strRef>
              <c:f>Sheet1!$A$2:$A$3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108</c:v>
                </c:pt>
                <c:pt idx="1">
                  <c:v>67</c:v>
                </c:pt>
              </c:numCache>
            </c:numRef>
          </c:val>
        </c:ser>
        <c:dLbls>
          <c:numFmt formatCode="0.00%" sourceLinked="0"/>
          <c:dLblPos val="bestFit"/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Chart>
    </c:plotArea>
    <c:legend>
      <c:overlay val="0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autoTitleDeleted val="0"/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dPt>
            <c:idx val="0"/>
            <c:spPr>
              <a:solidFill>
                <a:srgbClr val="4B8BBE"/>
              </a:solidFill>
            </c:spPr>
          </c:dPt>
          <c:dPt>
            <c:idx val="1"/>
            <c:spPr>
              <a:solidFill>
                <a:srgbClr val="FFCC00"/>
              </a:solidFill>
            </c:spPr>
          </c:dPt>
          <c:dPt>
            <c:idx val="2"/>
            <c:spPr>
              <a:solidFill>
                <a:srgbClr val="5DADEC"/>
              </a:solidFill>
            </c:spPr>
          </c:dPt>
          <c:dPt>
            <c:idx val="3"/>
            <c:spPr>
              <a:solidFill>
                <a:srgbClr val="9B59B6"/>
              </a:solidFill>
            </c:spPr>
          </c:dPt>
          <c:cat>
            <c:strRef>
              <c:f>Sheet1!$A$2:$A$5</c:f>
              <c:strCache>
                <c:ptCount val="4"/>
                <c:pt idx="0">
                  <c:v>Sometimes (1-2 times a week)</c:v>
                </c:pt>
                <c:pt idx="1">
                  <c:v>Almost Always (6-7 times a week)</c:v>
                </c:pt>
                <c:pt idx="2">
                  <c:v>Rarely (none or 1-3 times a month)</c:v>
                </c:pt>
                <c:pt idx="3">
                  <c:v>Often (3-5 times a week)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55</c:v>
                </c:pt>
                <c:pt idx="1">
                  <c:v>42</c:v>
                </c:pt>
                <c:pt idx="2">
                  <c:v>40</c:v>
                </c:pt>
                <c:pt idx="3">
                  <c:v>38</c:v>
                </c:pt>
              </c:numCache>
            </c:numRef>
          </c:val>
        </c:ser>
        <c:dLbls>
          <c:numFmt formatCode="0.00%" sourceLinked="0"/>
          <c:dLblPos val="bestFit"/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Chart>
    </c:plotArea>
    <c:legend>
      <c:overlay val="0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autoTitleDeleted val="0"/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dPt>
            <c:idx val="0"/>
            <c:spPr>
              <a:solidFill>
                <a:srgbClr val="4B8BBE"/>
              </a:solidFill>
            </c:spPr>
          </c:dPt>
          <c:dPt>
            <c:idx val="1"/>
            <c:spPr>
              <a:solidFill>
                <a:srgbClr val="FFCC00"/>
              </a:solidFill>
            </c:spPr>
          </c:dPt>
          <c:dPt>
            <c:idx val="2"/>
            <c:spPr>
              <a:solidFill>
                <a:srgbClr val="5DADEC"/>
              </a:solidFill>
            </c:spPr>
          </c:dPt>
          <c:dPt>
            <c:idx val="3"/>
            <c:spPr>
              <a:solidFill>
                <a:srgbClr val="9B59B6"/>
              </a:solidFill>
            </c:spPr>
          </c:dPt>
          <c:cat>
            <c:strRef>
              <c:f>Sheet1!$A$2:$A$5</c:f>
              <c:strCache>
                <c:ptCount val="4"/>
                <c:pt idx="0">
                  <c:v>Sometimes (1-2 times a week)</c:v>
                </c:pt>
                <c:pt idx="1">
                  <c:v>Almost Always (6-7 times a week)</c:v>
                </c:pt>
                <c:pt idx="2">
                  <c:v>Rarely (none or 1-3 times a month)</c:v>
                </c:pt>
                <c:pt idx="3">
                  <c:v>Often (3-5 times a week)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56</c:v>
                </c:pt>
                <c:pt idx="1">
                  <c:v>44</c:v>
                </c:pt>
                <c:pt idx="2">
                  <c:v>38</c:v>
                </c:pt>
                <c:pt idx="3">
                  <c:v>37</c:v>
                </c:pt>
              </c:numCache>
            </c:numRef>
          </c:val>
        </c:ser>
        <c:dLbls>
          <c:numFmt formatCode="0.00%" sourceLinked="0"/>
          <c:dLblPos val="bestFit"/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Chart>
    </c:plotArea>
    <c:legend>
      <c:overlay val="0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autoTitleDeleted val="0"/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dPt>
            <c:idx val="0"/>
            <c:spPr>
              <a:solidFill>
                <a:srgbClr val="4B8BBE"/>
              </a:solidFill>
            </c:spPr>
          </c:dPt>
          <c:dPt>
            <c:idx val="1"/>
            <c:spPr>
              <a:solidFill>
                <a:srgbClr val="FFCC00"/>
              </a:solidFill>
            </c:spPr>
          </c:dPt>
          <c:dPt>
            <c:idx val="2"/>
            <c:spPr>
              <a:solidFill>
                <a:srgbClr val="5DADEC"/>
              </a:solidFill>
            </c:spPr>
          </c:dPt>
          <c:dPt>
            <c:idx val="3"/>
            <c:spPr>
              <a:solidFill>
                <a:srgbClr val="9B59B6"/>
              </a:solidFill>
            </c:spPr>
          </c:dPt>
          <c:cat>
            <c:strRef>
              <c:f>Sheet1!$A$2:$A$5</c:f>
              <c:strCache>
                <c:ptCount val="4"/>
                <c:pt idx="0">
                  <c:v>Sometimes (1-2 times a week)</c:v>
                </c:pt>
                <c:pt idx="1">
                  <c:v>Rarely (none or 1-3 times a month)</c:v>
                </c:pt>
                <c:pt idx="2">
                  <c:v>Often (3-5 times a week)</c:v>
                </c:pt>
                <c:pt idx="3">
                  <c:v>Almost Always (6-7 times a week)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59</c:v>
                </c:pt>
                <c:pt idx="1">
                  <c:v>54</c:v>
                </c:pt>
                <c:pt idx="2">
                  <c:v>32</c:v>
                </c:pt>
                <c:pt idx="3">
                  <c:v>30</c:v>
                </c:pt>
              </c:numCache>
            </c:numRef>
          </c:val>
        </c:ser>
        <c:dLbls>
          <c:numFmt formatCode="0.00%" sourceLinked="0"/>
          <c:dLblPos val="bestFit"/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Chart>
    </c:plotArea>
    <c:legend>
      <c:overlay val="0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autoTitleDeleted val="0"/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dPt>
            <c:idx val="0"/>
            <c:spPr>
              <a:solidFill>
                <a:srgbClr val="4B8BBE"/>
              </a:solidFill>
            </c:spPr>
          </c:dPt>
          <c:dPt>
            <c:idx val="1"/>
            <c:spPr>
              <a:solidFill>
                <a:srgbClr val="FFCC00"/>
              </a:solidFill>
            </c:spPr>
          </c:dPt>
          <c:dPt>
            <c:idx val="2"/>
            <c:spPr>
              <a:solidFill>
                <a:srgbClr val="5DADEC"/>
              </a:solidFill>
            </c:spPr>
          </c:dPt>
          <c:dPt>
            <c:idx val="3"/>
            <c:spPr>
              <a:solidFill>
                <a:srgbClr val="9B59B6"/>
              </a:solidFill>
            </c:spPr>
          </c:dPt>
          <c:cat>
            <c:strRef>
              <c:f>Sheet1!$A$2:$A$5</c:f>
              <c:strCache>
                <c:ptCount val="4"/>
                <c:pt idx="0">
                  <c:v>Sometimes(1-2 times a week)</c:v>
                </c:pt>
                <c:pt idx="1">
                  <c:v>Often (3-5 times a week)</c:v>
                </c:pt>
                <c:pt idx="2">
                  <c:v>Almost Always (6-7 times a week)</c:v>
                </c:pt>
                <c:pt idx="3">
                  <c:v>Rarely (none or 1-3 times a month)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51</c:v>
                </c:pt>
                <c:pt idx="1">
                  <c:v>50</c:v>
                </c:pt>
                <c:pt idx="2">
                  <c:v>47</c:v>
                </c:pt>
                <c:pt idx="3">
                  <c:v>27</c:v>
                </c:pt>
              </c:numCache>
            </c:numRef>
          </c:val>
        </c:ser>
        <c:dLbls>
          <c:numFmt formatCode="0.00%" sourceLinked="0"/>
          <c:dLblPos val="bestFit"/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Chart>
    </c:plotArea>
    <c:legend>
      <c:overlay val="0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autoTitleDeleted val="0"/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dPt>
            <c:idx val="0"/>
            <c:spPr>
              <a:solidFill>
                <a:srgbClr val="4B8BBE"/>
              </a:solidFill>
            </c:spPr>
          </c:dPt>
          <c:dPt>
            <c:idx val="1"/>
            <c:spPr>
              <a:solidFill>
                <a:srgbClr val="FFCC00"/>
              </a:solidFill>
            </c:spPr>
          </c:dPt>
          <c:dPt>
            <c:idx val="2"/>
            <c:spPr>
              <a:solidFill>
                <a:srgbClr val="5DADEC"/>
              </a:solidFill>
            </c:spPr>
          </c:dPt>
          <c:dPt>
            <c:idx val="3"/>
            <c:spPr>
              <a:solidFill>
                <a:srgbClr val="9B59B6"/>
              </a:solidFill>
            </c:spPr>
          </c:dPt>
          <c:cat>
            <c:strRef>
              <c:f>Sheet1!$A$2:$A$5</c:f>
              <c:strCache>
                <c:ptCount val="4"/>
                <c:pt idx="0">
                  <c:v>Rarely (none or 1-3 times a month)</c:v>
                </c:pt>
                <c:pt idx="1">
                  <c:v>Sometimes(1-2 times a week)</c:v>
                </c:pt>
                <c:pt idx="2">
                  <c:v>Often (3-5 times a week)</c:v>
                </c:pt>
                <c:pt idx="3">
                  <c:v>Almost Always (6-7 times a week)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71</c:v>
                </c:pt>
                <c:pt idx="1">
                  <c:v>65</c:v>
                </c:pt>
                <c:pt idx="2">
                  <c:v>26</c:v>
                </c:pt>
                <c:pt idx="3">
                  <c:v>13</c:v>
                </c:pt>
              </c:numCache>
            </c:numRef>
          </c:val>
        </c:ser>
        <c:dLbls>
          <c:numFmt formatCode="0.00%" sourceLinked="0"/>
          <c:dLblPos val="bestFit"/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Chart>
    </c:plotArea>
    <c:legend>
      <c:overlay val="0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autoTitleDeleted val="0"/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dPt>
            <c:idx val="0"/>
            <c:spPr>
              <a:solidFill>
                <a:srgbClr val="4B8BBE"/>
              </a:solidFill>
            </c:spPr>
          </c:dPt>
          <c:dPt>
            <c:idx val="1"/>
            <c:spPr>
              <a:solidFill>
                <a:srgbClr val="FFCC00"/>
              </a:solidFill>
            </c:spPr>
          </c:dPt>
          <c:dPt>
            <c:idx val="2"/>
            <c:spPr>
              <a:solidFill>
                <a:srgbClr val="5DADEC"/>
              </a:solidFill>
            </c:spPr>
          </c:dPt>
          <c:dPt>
            <c:idx val="3"/>
            <c:spPr>
              <a:solidFill>
                <a:srgbClr val="9B59B6"/>
              </a:solidFill>
            </c:spPr>
          </c:dPt>
          <c:cat>
            <c:strRef>
              <c:f>Sheet1!$A$2:$A$5</c:f>
              <c:strCache>
                <c:ptCount val="4"/>
                <c:pt idx="0">
                  <c:v>Sometimes(1-2 times a week)</c:v>
                </c:pt>
                <c:pt idx="1">
                  <c:v>Almost Always (6-7 times a week)</c:v>
                </c:pt>
                <c:pt idx="2">
                  <c:v>Often (3-5 times a week)</c:v>
                </c:pt>
                <c:pt idx="3">
                  <c:v>Rarely (none or 1-3 times a month)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72</c:v>
                </c:pt>
                <c:pt idx="1">
                  <c:v>36</c:v>
                </c:pt>
                <c:pt idx="2">
                  <c:v>35</c:v>
                </c:pt>
                <c:pt idx="3">
                  <c:v>32</c:v>
                </c:pt>
              </c:numCache>
            </c:numRef>
          </c:val>
        </c:ser>
        <c:dLbls>
          <c:numFmt formatCode="0.00%" sourceLinked="0"/>
          <c:dLblPos val="bestFit"/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Chart>
    </c:plotArea>
    <c:legend>
      <c:overlay val="0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autoTitleDeleted val="0"/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dPt>
            <c:idx val="0"/>
            <c:spPr>
              <a:solidFill>
                <a:srgbClr val="4B8BBE"/>
              </a:solidFill>
            </c:spPr>
          </c:dPt>
          <c:dPt>
            <c:idx val="1"/>
            <c:spPr>
              <a:solidFill>
                <a:srgbClr val="FFCC00"/>
              </a:solidFill>
            </c:spPr>
          </c:dPt>
          <c:dPt>
            <c:idx val="2"/>
            <c:spPr>
              <a:solidFill>
                <a:srgbClr val="5DADEC"/>
              </a:solidFill>
            </c:spPr>
          </c:dPt>
          <c:dPt>
            <c:idx val="3"/>
            <c:spPr>
              <a:solidFill>
                <a:srgbClr val="9B59B6"/>
              </a:solidFill>
            </c:spPr>
          </c:dPt>
          <c:cat>
            <c:strRef>
              <c:f>Sheet1!$A$2:$A$5</c:f>
              <c:strCache>
                <c:ptCount val="4"/>
                <c:pt idx="0">
                  <c:v>Sometimes(1-2 times a week)</c:v>
                </c:pt>
                <c:pt idx="1">
                  <c:v>Rarely (none or 1-3 times a month)</c:v>
                </c:pt>
                <c:pt idx="2">
                  <c:v>Often (3-5 times a week)</c:v>
                </c:pt>
                <c:pt idx="3">
                  <c:v>Almost Always (6-7 times a week)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75</c:v>
                </c:pt>
                <c:pt idx="1">
                  <c:v>55</c:v>
                </c:pt>
                <c:pt idx="2">
                  <c:v>29</c:v>
                </c:pt>
                <c:pt idx="3">
                  <c:v>16</c:v>
                </c:pt>
              </c:numCache>
            </c:numRef>
          </c:val>
        </c:ser>
        <c:dLbls>
          <c:numFmt formatCode="0.00%" sourceLinked="0"/>
          <c:dLblPos val="bestFit"/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Chart>
    </c:plotArea>
    <c:legend>
      <c:overlay val="0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autoTitleDeleted val="0"/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dPt>
            <c:idx val="0"/>
            <c:spPr>
              <a:solidFill>
                <a:srgbClr val="4B8BBE"/>
              </a:solidFill>
            </c:spPr>
          </c:dPt>
          <c:dPt>
            <c:idx val="1"/>
            <c:spPr>
              <a:solidFill>
                <a:srgbClr val="FFCC00"/>
              </a:solidFill>
            </c:spPr>
          </c:dPt>
          <c:dPt>
            <c:idx val="2"/>
            <c:spPr>
              <a:solidFill>
                <a:srgbClr val="5DADEC"/>
              </a:solidFill>
            </c:spPr>
          </c:dPt>
          <c:dPt>
            <c:idx val="3"/>
            <c:spPr>
              <a:solidFill>
                <a:srgbClr val="9B59B6"/>
              </a:solidFill>
            </c:spPr>
          </c:dPt>
          <c:cat>
            <c:strRef>
              <c:f>Sheet1!$A$2:$A$5</c:f>
              <c:strCache>
                <c:ptCount val="4"/>
                <c:pt idx="0">
                  <c:v>Sometimes(1-2 times a week)</c:v>
                </c:pt>
                <c:pt idx="1">
                  <c:v>Often (3-5 times a week)</c:v>
                </c:pt>
                <c:pt idx="2">
                  <c:v>Almost Always (6-7 times a week)</c:v>
                </c:pt>
                <c:pt idx="3">
                  <c:v>Rarely (none or 1-3 times a month)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60</c:v>
                </c:pt>
                <c:pt idx="1">
                  <c:v>42</c:v>
                </c:pt>
                <c:pt idx="2">
                  <c:v>40</c:v>
                </c:pt>
                <c:pt idx="3">
                  <c:v>33</c:v>
                </c:pt>
              </c:numCache>
            </c:numRef>
          </c:val>
        </c:ser>
        <c:dLbls>
          <c:numFmt formatCode="0.00%" sourceLinked="0"/>
          <c:dLblPos val="bestFit"/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Chart>
    </c:plotArea>
    <c:legend>
      <c:overlay val="0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autoTitleDeleted val="0"/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dPt>
            <c:idx val="0"/>
            <c:spPr>
              <a:solidFill>
                <a:srgbClr val="4B8BBE"/>
              </a:solidFill>
            </c:spPr>
          </c:dPt>
          <c:dPt>
            <c:idx val="1"/>
            <c:spPr>
              <a:solidFill>
                <a:srgbClr val="FFCC00"/>
              </a:solidFill>
            </c:spPr>
          </c:dPt>
          <c:dPt>
            <c:idx val="2"/>
            <c:spPr>
              <a:solidFill>
                <a:srgbClr val="5DADEC"/>
              </a:solidFill>
            </c:spPr>
          </c:dPt>
          <c:dPt>
            <c:idx val="3"/>
            <c:spPr>
              <a:solidFill>
                <a:srgbClr val="9B59B6"/>
              </a:solidFill>
            </c:spPr>
          </c:dPt>
          <c:cat>
            <c:strRef>
              <c:f>Sheet1!$A$2:$A$5</c:f>
              <c:strCache>
                <c:ptCount val="4"/>
                <c:pt idx="0">
                  <c:v>Almost Always (6-7 times a week)</c:v>
                </c:pt>
                <c:pt idx="1">
                  <c:v>Often (3-5 times a week)</c:v>
                </c:pt>
                <c:pt idx="2">
                  <c:v>Sometimes(1-2 times a week)</c:v>
                </c:pt>
                <c:pt idx="3">
                  <c:v>Rarely (none or 1-3 times a month)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69</c:v>
                </c:pt>
                <c:pt idx="1">
                  <c:v>53</c:v>
                </c:pt>
                <c:pt idx="2">
                  <c:v>43</c:v>
                </c:pt>
                <c:pt idx="3">
                  <c:v>10</c:v>
                </c:pt>
              </c:numCache>
            </c:numRef>
          </c:val>
        </c:ser>
        <c:dLbls>
          <c:numFmt formatCode="0.00%" sourceLinked="0"/>
          <c:dLblPos val="bestFit"/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Chart>
    </c:plotArea>
    <c:legend>
      <c:overlay val="0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autoTitleDeleted val="0"/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dPt>
            <c:idx val="0"/>
            <c:spPr>
              <a:solidFill>
                <a:srgbClr val="4B8BBE"/>
              </a:solidFill>
            </c:spPr>
          </c:dPt>
          <c:dPt>
            <c:idx val="1"/>
            <c:spPr>
              <a:solidFill>
                <a:srgbClr val="FFCC00"/>
              </a:solidFill>
            </c:spPr>
          </c:dPt>
          <c:dPt>
            <c:idx val="2"/>
            <c:spPr>
              <a:solidFill>
                <a:srgbClr val="5DADEC"/>
              </a:solidFill>
            </c:spPr>
          </c:dPt>
          <c:dPt>
            <c:idx val="3"/>
            <c:spPr>
              <a:solidFill>
                <a:srgbClr val="9B59B6"/>
              </a:solidFill>
            </c:spPr>
          </c:dPt>
          <c:cat>
            <c:strRef>
              <c:f>Sheet1!$A$2:$A$5</c:f>
              <c:strCache>
                <c:ptCount val="4"/>
                <c:pt idx="0">
                  <c:v>Sometimes(1-2 times a week)</c:v>
                </c:pt>
                <c:pt idx="1">
                  <c:v>Often (3-5 times a week)</c:v>
                </c:pt>
                <c:pt idx="2">
                  <c:v>Rarely (none or 1-3 times a month)</c:v>
                </c:pt>
                <c:pt idx="3">
                  <c:v>Almost Always (6-7 times a week)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75</c:v>
                </c:pt>
                <c:pt idx="1">
                  <c:v>38</c:v>
                </c:pt>
                <c:pt idx="2">
                  <c:v>37</c:v>
                </c:pt>
                <c:pt idx="3">
                  <c:v>25</c:v>
                </c:pt>
              </c:numCache>
            </c:numRef>
          </c:val>
        </c:ser>
        <c:dLbls>
          <c:numFmt formatCode="0.00%" sourceLinked="0"/>
          <c:dLblPos val="bestFit"/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Chart>
    </c:plotArea>
    <c:legend>
      <c:overlay val="0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autoTitleDeleted val="0"/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dPt>
            <c:idx val="0"/>
            <c:spPr>
              <a:solidFill>
                <a:srgbClr val="4B8BBE"/>
              </a:solidFill>
            </c:spPr>
          </c:dPt>
          <c:dPt>
            <c:idx val="1"/>
            <c:spPr>
              <a:solidFill>
                <a:srgbClr val="FFCC00"/>
              </a:solidFill>
            </c:spPr>
          </c:dPt>
          <c:dPt>
            <c:idx val="2"/>
            <c:spPr>
              <a:solidFill>
                <a:srgbClr val="5DADEC"/>
              </a:solidFill>
            </c:spPr>
          </c:dPt>
          <c:cat>
            <c:strRef>
              <c:f>Sheet1!$A$2:$A$4</c:f>
              <c:strCache>
                <c:ptCount val="3"/>
                <c:pt idx="0">
                  <c:v>Hostel</c:v>
                </c:pt>
                <c:pt idx="1">
                  <c:v>Paying Guest</c:v>
                </c:pt>
                <c:pt idx="2">
                  <c:v>Home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155</c:v>
                </c:pt>
                <c:pt idx="1">
                  <c:v>11</c:v>
                </c:pt>
                <c:pt idx="2">
                  <c:v>9</c:v>
                </c:pt>
              </c:numCache>
            </c:numRef>
          </c:val>
        </c:ser>
        <c:dLbls>
          <c:numFmt formatCode="0.00%" sourceLinked="0"/>
          <c:dLblPos val="bestFit"/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Chart>
    </c:plotArea>
    <c:legend>
      <c:overlay val="0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autoTitleDeleted val="0"/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dPt>
            <c:idx val="0"/>
            <c:spPr>
              <a:solidFill>
                <a:srgbClr val="4B8BBE"/>
              </a:solidFill>
            </c:spPr>
          </c:dPt>
          <c:dPt>
            <c:idx val="1"/>
            <c:spPr>
              <a:solidFill>
                <a:srgbClr val="FFCC00"/>
              </a:solidFill>
            </c:spPr>
          </c:dPt>
          <c:dPt>
            <c:idx val="2"/>
            <c:spPr>
              <a:solidFill>
                <a:srgbClr val="5DADEC"/>
              </a:solidFill>
            </c:spPr>
          </c:dPt>
          <c:dPt>
            <c:idx val="3"/>
            <c:spPr>
              <a:solidFill>
                <a:srgbClr val="9B59B6"/>
              </a:solidFill>
            </c:spPr>
          </c:dPt>
          <c:cat>
            <c:strRef>
              <c:f>Sheet1!$A$2:$A$5</c:f>
              <c:strCache>
                <c:ptCount val="4"/>
                <c:pt idx="0">
                  <c:v>Often (3-5 times a week)</c:v>
                </c:pt>
                <c:pt idx="1">
                  <c:v>Sometimes(1-2 times a week)</c:v>
                </c:pt>
                <c:pt idx="2">
                  <c:v>Almost Always (6-7 times a week)</c:v>
                </c:pt>
                <c:pt idx="3">
                  <c:v>Rarely (none or 1-3 times a month)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60</c:v>
                </c:pt>
                <c:pt idx="1">
                  <c:v>48</c:v>
                </c:pt>
                <c:pt idx="2">
                  <c:v>40</c:v>
                </c:pt>
                <c:pt idx="3">
                  <c:v>27</c:v>
                </c:pt>
              </c:numCache>
            </c:numRef>
          </c:val>
        </c:ser>
        <c:dLbls>
          <c:numFmt formatCode="0.00%" sourceLinked="0"/>
          <c:dLblPos val="bestFit"/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Chart>
    </c:plotArea>
    <c:legend>
      <c:overlay val="0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autoTitleDeleted val="0"/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dPt>
            <c:idx val="0"/>
            <c:spPr>
              <a:solidFill>
                <a:srgbClr val="4B8BBE"/>
              </a:solidFill>
            </c:spPr>
          </c:dPt>
          <c:dPt>
            <c:idx val="1"/>
            <c:spPr>
              <a:solidFill>
                <a:srgbClr val="FFCC00"/>
              </a:solidFill>
            </c:spPr>
          </c:dPt>
          <c:dPt>
            <c:idx val="2"/>
            <c:spPr>
              <a:solidFill>
                <a:srgbClr val="5DADEC"/>
              </a:solidFill>
            </c:spPr>
          </c:dPt>
          <c:dPt>
            <c:idx val="3"/>
            <c:spPr>
              <a:solidFill>
                <a:srgbClr val="9B59B6"/>
              </a:solidFill>
            </c:spPr>
          </c:dPt>
          <c:cat>
            <c:strRef>
              <c:f>Sheet1!$A$2:$A$5</c:f>
              <c:strCache>
                <c:ptCount val="4"/>
                <c:pt idx="0">
                  <c:v>Sometimes(1-2 times a week)</c:v>
                </c:pt>
                <c:pt idx="1">
                  <c:v>Rarely (none or 1-3 times a month)</c:v>
                </c:pt>
                <c:pt idx="2">
                  <c:v>Often (3-5 times a week)</c:v>
                </c:pt>
                <c:pt idx="3">
                  <c:v>Almost Always (6-7 times a week)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62</c:v>
                </c:pt>
                <c:pt idx="1">
                  <c:v>48</c:v>
                </c:pt>
                <c:pt idx="2">
                  <c:v>42</c:v>
                </c:pt>
                <c:pt idx="3">
                  <c:v>23</c:v>
                </c:pt>
              </c:numCache>
            </c:numRef>
          </c:val>
        </c:ser>
        <c:dLbls>
          <c:numFmt formatCode="0.00%" sourceLinked="0"/>
          <c:dLblPos val="bestFit"/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Chart>
    </c:plotArea>
    <c:legend>
      <c:overlay val="0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2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autoTitleDeleted val="0"/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dPt>
            <c:idx val="0"/>
            <c:spPr>
              <a:solidFill>
                <a:srgbClr val="4B8BBE"/>
              </a:solidFill>
            </c:spPr>
          </c:dPt>
          <c:dPt>
            <c:idx val="1"/>
            <c:spPr>
              <a:solidFill>
                <a:srgbClr val="FFCC00"/>
              </a:solidFill>
            </c:spPr>
          </c:dPt>
          <c:dPt>
            <c:idx val="2"/>
            <c:spPr>
              <a:solidFill>
                <a:srgbClr val="5DADEC"/>
              </a:solidFill>
            </c:spPr>
          </c:dPt>
          <c:dPt>
            <c:idx val="3"/>
            <c:spPr>
              <a:solidFill>
                <a:srgbClr val="9B59B6"/>
              </a:solidFill>
            </c:spPr>
          </c:dPt>
          <c:cat>
            <c:strRef>
              <c:f>Sheet1!$A$2:$A$5</c:f>
              <c:strCache>
                <c:ptCount val="4"/>
                <c:pt idx="0">
                  <c:v>Often (3-5 times a week)</c:v>
                </c:pt>
                <c:pt idx="1">
                  <c:v>Sometimes(1-2 times a week)</c:v>
                </c:pt>
                <c:pt idx="2">
                  <c:v>Almost Always (6-7 times a week)</c:v>
                </c:pt>
                <c:pt idx="3">
                  <c:v>Rarely (none or 1-3 times a month)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64</c:v>
                </c:pt>
                <c:pt idx="1">
                  <c:v>56</c:v>
                </c:pt>
                <c:pt idx="2">
                  <c:v>32</c:v>
                </c:pt>
                <c:pt idx="3">
                  <c:v>23</c:v>
                </c:pt>
              </c:numCache>
            </c:numRef>
          </c:val>
        </c:ser>
        <c:dLbls>
          <c:numFmt formatCode="0.00%" sourceLinked="0"/>
          <c:dLblPos val="bestFit"/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Chart>
    </c:plotArea>
    <c:legend>
      <c:overlay val="0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3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autoTitleDeleted val="0"/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dPt>
            <c:idx val="0"/>
            <c:spPr>
              <a:solidFill>
                <a:srgbClr val="4B8BBE"/>
              </a:solidFill>
            </c:spPr>
          </c:dPt>
          <c:dPt>
            <c:idx val="1"/>
            <c:spPr>
              <a:solidFill>
                <a:srgbClr val="FFCC00"/>
              </a:solidFill>
            </c:spPr>
          </c:dPt>
          <c:dPt>
            <c:idx val="2"/>
            <c:spPr>
              <a:solidFill>
                <a:srgbClr val="5DADEC"/>
              </a:solidFill>
            </c:spPr>
          </c:dPt>
          <c:dPt>
            <c:idx val="3"/>
            <c:spPr>
              <a:solidFill>
                <a:srgbClr val="9B59B6"/>
              </a:solidFill>
            </c:spPr>
          </c:dPt>
          <c:cat>
            <c:strRef>
              <c:f>Sheet1!$A$2:$A$5</c:f>
              <c:strCache>
                <c:ptCount val="4"/>
                <c:pt idx="0">
                  <c:v>Sometimes(1-2 times a week)</c:v>
                </c:pt>
                <c:pt idx="1">
                  <c:v>Rarely (none or 1-3 times a month)</c:v>
                </c:pt>
                <c:pt idx="2">
                  <c:v>Often (3-5 times a week)</c:v>
                </c:pt>
                <c:pt idx="3">
                  <c:v>Almost Always (6-7 times a week)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61</c:v>
                </c:pt>
                <c:pt idx="1">
                  <c:v>48</c:v>
                </c:pt>
                <c:pt idx="2">
                  <c:v>40</c:v>
                </c:pt>
                <c:pt idx="3">
                  <c:v>26</c:v>
                </c:pt>
              </c:numCache>
            </c:numRef>
          </c:val>
        </c:ser>
        <c:dLbls>
          <c:numFmt formatCode="0.00%" sourceLinked="0"/>
          <c:dLblPos val="bestFit"/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Chart>
    </c:plotArea>
    <c:legend>
      <c:overlay val="0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4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autoTitleDeleted val="0"/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dPt>
            <c:idx val="0"/>
            <c:spPr>
              <a:solidFill>
                <a:srgbClr val="4B8BBE"/>
              </a:solidFill>
            </c:spPr>
          </c:dPt>
          <c:dPt>
            <c:idx val="1"/>
            <c:spPr>
              <a:solidFill>
                <a:srgbClr val="FFCC00"/>
              </a:solidFill>
            </c:spPr>
          </c:dPt>
          <c:dPt>
            <c:idx val="2"/>
            <c:spPr>
              <a:solidFill>
                <a:srgbClr val="5DADEC"/>
              </a:solidFill>
            </c:spPr>
          </c:dPt>
          <c:dPt>
            <c:idx val="3"/>
            <c:spPr>
              <a:solidFill>
                <a:srgbClr val="9B59B6"/>
              </a:solidFill>
            </c:spPr>
          </c:dPt>
          <c:cat>
            <c:strRef>
              <c:f>Sheet1!$A$2:$A$5</c:f>
              <c:strCache>
                <c:ptCount val="4"/>
                <c:pt idx="0">
                  <c:v>Rarely (none or 1-3 times a month)</c:v>
                </c:pt>
                <c:pt idx="1">
                  <c:v>Sometimes(1-2 times a week)</c:v>
                </c:pt>
                <c:pt idx="2">
                  <c:v>Often (3-5 times a week)</c:v>
                </c:pt>
                <c:pt idx="3">
                  <c:v>Almost Always (6-7 times a week)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65</c:v>
                </c:pt>
                <c:pt idx="1">
                  <c:v>55</c:v>
                </c:pt>
                <c:pt idx="2">
                  <c:v>32</c:v>
                </c:pt>
                <c:pt idx="3">
                  <c:v>23</c:v>
                </c:pt>
              </c:numCache>
            </c:numRef>
          </c:val>
        </c:ser>
        <c:dLbls>
          <c:numFmt formatCode="0.00%" sourceLinked="0"/>
          <c:dLblPos val="bestFit"/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Chart>
    </c:plotArea>
    <c:legend>
      <c:overlay val="0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5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autoTitleDeleted val="0"/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dPt>
            <c:idx val="0"/>
            <c:spPr>
              <a:solidFill>
                <a:srgbClr val="4B8BBE"/>
              </a:solidFill>
            </c:spPr>
          </c:dPt>
          <c:dPt>
            <c:idx val="1"/>
            <c:spPr>
              <a:solidFill>
                <a:srgbClr val="FFCC00"/>
              </a:solidFill>
            </c:spPr>
          </c:dPt>
          <c:dPt>
            <c:idx val="2"/>
            <c:spPr>
              <a:solidFill>
                <a:srgbClr val="5DADEC"/>
              </a:solidFill>
            </c:spPr>
          </c:dPt>
          <c:dPt>
            <c:idx val="3"/>
            <c:spPr>
              <a:solidFill>
                <a:srgbClr val="9B59B6"/>
              </a:solidFill>
            </c:spPr>
          </c:dPt>
          <c:cat>
            <c:strRef>
              <c:f>Sheet1!$A$2:$A$5</c:f>
              <c:strCache>
                <c:ptCount val="4"/>
                <c:pt idx="0">
                  <c:v>Sometimes(1-2 times a week)</c:v>
                </c:pt>
                <c:pt idx="1">
                  <c:v>Often (3-5 times a week)</c:v>
                </c:pt>
                <c:pt idx="2">
                  <c:v>Rarely (none or 1-3 times a month)</c:v>
                </c:pt>
                <c:pt idx="3">
                  <c:v>Almost Always (6-7 times a week)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69</c:v>
                </c:pt>
                <c:pt idx="1">
                  <c:v>44</c:v>
                </c:pt>
                <c:pt idx="2">
                  <c:v>31</c:v>
                </c:pt>
                <c:pt idx="3">
                  <c:v>31</c:v>
                </c:pt>
              </c:numCache>
            </c:numRef>
          </c:val>
        </c:ser>
        <c:dLbls>
          <c:numFmt formatCode="0.00%" sourceLinked="0"/>
          <c:dLblPos val="bestFit"/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Chart>
    </c:plotArea>
    <c:legend>
      <c:overlay val="0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6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autoTitleDeleted val="0"/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dPt>
            <c:idx val="0"/>
            <c:spPr>
              <a:solidFill>
                <a:srgbClr val="4B8BBE"/>
              </a:solidFill>
            </c:spPr>
          </c:dPt>
          <c:dPt>
            <c:idx val="1"/>
            <c:spPr>
              <a:solidFill>
                <a:srgbClr val="FFCC00"/>
              </a:solidFill>
            </c:spPr>
          </c:dPt>
          <c:dPt>
            <c:idx val="2"/>
            <c:spPr>
              <a:solidFill>
                <a:srgbClr val="5DADEC"/>
              </a:solidFill>
            </c:spPr>
          </c:dPt>
          <c:dPt>
            <c:idx val="3"/>
            <c:spPr>
              <a:solidFill>
                <a:srgbClr val="9B59B6"/>
              </a:solidFill>
            </c:spPr>
          </c:dPt>
          <c:cat>
            <c:strRef>
              <c:f>Sheet1!$A$2:$A$5</c:f>
              <c:strCache>
                <c:ptCount val="4"/>
                <c:pt idx="0">
                  <c:v>Sometimes(1-2 times a week)</c:v>
                </c:pt>
                <c:pt idx="1">
                  <c:v>Often (3-5 times a week)</c:v>
                </c:pt>
                <c:pt idx="2">
                  <c:v>Almost Always (6-7 times a week)</c:v>
                </c:pt>
                <c:pt idx="3">
                  <c:v>Rarely (none or 1-3 times a month)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63</c:v>
                </c:pt>
                <c:pt idx="1">
                  <c:v>55</c:v>
                </c:pt>
                <c:pt idx="2">
                  <c:v>29</c:v>
                </c:pt>
                <c:pt idx="3">
                  <c:v>28</c:v>
                </c:pt>
              </c:numCache>
            </c:numRef>
          </c:val>
        </c:ser>
        <c:dLbls>
          <c:numFmt formatCode="0.00%" sourceLinked="0"/>
          <c:dLblPos val="bestFit"/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Chart>
    </c:plotArea>
    <c:legend>
      <c:overlay val="0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7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autoTitleDeleted val="0"/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dPt>
            <c:idx val="0"/>
            <c:spPr>
              <a:solidFill>
                <a:srgbClr val="4B8BBE"/>
              </a:solidFill>
            </c:spPr>
          </c:dPt>
          <c:dPt>
            <c:idx val="1"/>
            <c:spPr>
              <a:solidFill>
                <a:srgbClr val="FFCC00"/>
              </a:solidFill>
            </c:spPr>
          </c:dPt>
          <c:dPt>
            <c:idx val="2"/>
            <c:spPr>
              <a:solidFill>
                <a:srgbClr val="5DADEC"/>
              </a:solidFill>
            </c:spPr>
          </c:dPt>
          <c:dPt>
            <c:idx val="3"/>
            <c:spPr>
              <a:solidFill>
                <a:srgbClr val="9B59B6"/>
              </a:solidFill>
            </c:spPr>
          </c:dPt>
          <c:cat>
            <c:strRef>
              <c:f>Sheet1!$A$2:$A$5</c:f>
              <c:strCache>
                <c:ptCount val="4"/>
                <c:pt idx="0">
                  <c:v>Often (3-5 times a week)</c:v>
                </c:pt>
                <c:pt idx="1">
                  <c:v>Almost Always (6-7 times a week)</c:v>
                </c:pt>
                <c:pt idx="2">
                  <c:v>Sometimes(1-2 times a week)</c:v>
                </c:pt>
                <c:pt idx="3">
                  <c:v>Rarely (none or 1-3 times a month)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66</c:v>
                </c:pt>
                <c:pt idx="1">
                  <c:v>56</c:v>
                </c:pt>
                <c:pt idx="2">
                  <c:v>38</c:v>
                </c:pt>
                <c:pt idx="3">
                  <c:v>15</c:v>
                </c:pt>
              </c:numCache>
            </c:numRef>
          </c:val>
        </c:ser>
        <c:dLbls>
          <c:numFmt formatCode="0.00%" sourceLinked="0"/>
          <c:dLblPos val="bestFit"/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Chart>
    </c:plotArea>
    <c:legend>
      <c:overlay val="0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8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autoTitleDeleted val="0"/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dPt>
            <c:idx val="0"/>
            <c:spPr>
              <a:solidFill>
                <a:srgbClr val="4B8BBE"/>
              </a:solidFill>
            </c:spPr>
          </c:dPt>
          <c:dPt>
            <c:idx val="1"/>
            <c:spPr>
              <a:solidFill>
                <a:srgbClr val="FFCC00"/>
              </a:solidFill>
            </c:spPr>
          </c:dPt>
          <c:dPt>
            <c:idx val="2"/>
            <c:spPr>
              <a:solidFill>
                <a:srgbClr val="5DADEC"/>
              </a:solidFill>
            </c:spPr>
          </c:dPt>
          <c:dPt>
            <c:idx val="3"/>
            <c:spPr>
              <a:solidFill>
                <a:srgbClr val="9B59B6"/>
              </a:solidFill>
            </c:spPr>
          </c:dPt>
          <c:cat>
            <c:strRef>
              <c:f>Sheet1!$A$2:$A$5</c:f>
              <c:strCache>
                <c:ptCount val="4"/>
                <c:pt idx="0">
                  <c:v>Sometimes(1-2 times a week)</c:v>
                </c:pt>
                <c:pt idx="1">
                  <c:v>Rarely (none or 1-3 times a month)</c:v>
                </c:pt>
                <c:pt idx="2">
                  <c:v>Often (3-5 times a week)</c:v>
                </c:pt>
                <c:pt idx="3">
                  <c:v>Almost Always (6-7 times a week)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56</c:v>
                </c:pt>
                <c:pt idx="1">
                  <c:v>55</c:v>
                </c:pt>
                <c:pt idx="2">
                  <c:v>33</c:v>
                </c:pt>
                <c:pt idx="3">
                  <c:v>31</c:v>
                </c:pt>
              </c:numCache>
            </c:numRef>
          </c:val>
        </c:ser>
        <c:dLbls>
          <c:numFmt formatCode="0.00%" sourceLinked="0"/>
          <c:dLblPos val="bestFit"/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Chart>
    </c:plotArea>
    <c:legend>
      <c:overlay val="0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9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autoTitleDeleted val="0"/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dPt>
            <c:idx val="0"/>
            <c:spPr>
              <a:solidFill>
                <a:srgbClr val="4B8BBE"/>
              </a:solidFill>
            </c:spPr>
          </c:dPt>
          <c:dPt>
            <c:idx val="1"/>
            <c:spPr>
              <a:solidFill>
                <a:srgbClr val="FFCC00"/>
              </a:solidFill>
            </c:spPr>
          </c:dPt>
          <c:dPt>
            <c:idx val="2"/>
            <c:spPr>
              <a:solidFill>
                <a:srgbClr val="5DADEC"/>
              </a:solidFill>
            </c:spPr>
          </c:dPt>
          <c:dPt>
            <c:idx val="3"/>
            <c:spPr>
              <a:solidFill>
                <a:srgbClr val="9B59B6"/>
              </a:solidFill>
            </c:spPr>
          </c:dPt>
          <c:cat>
            <c:strRef>
              <c:f>Sheet1!$A$2:$A$5</c:f>
              <c:strCache>
                <c:ptCount val="4"/>
                <c:pt idx="0">
                  <c:v>Sometimes(1-2 times a week)</c:v>
                </c:pt>
                <c:pt idx="1">
                  <c:v>Often (3-5 times a week)</c:v>
                </c:pt>
                <c:pt idx="2">
                  <c:v>Almost Always (6-7 times a week)</c:v>
                </c:pt>
                <c:pt idx="3">
                  <c:v>Rarely (none or 1-3 times a month)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63</c:v>
                </c:pt>
                <c:pt idx="1">
                  <c:v>55</c:v>
                </c:pt>
                <c:pt idx="2">
                  <c:v>29</c:v>
                </c:pt>
                <c:pt idx="3">
                  <c:v>28</c:v>
                </c:pt>
              </c:numCache>
            </c:numRef>
          </c:val>
        </c:ser>
        <c:dLbls>
          <c:numFmt formatCode="0.00%" sourceLinked="0"/>
          <c:dLblPos val="bestFit"/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Chart>
    </c:plotArea>
    <c:legend>
      <c:overlay val="0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autoTitleDeleted val="0"/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dPt>
            <c:idx val="0"/>
            <c:spPr>
              <a:solidFill>
                <a:srgbClr val="4B8BBE"/>
              </a:solidFill>
            </c:spPr>
          </c:dPt>
          <c:dPt>
            <c:idx val="1"/>
            <c:spPr>
              <a:solidFill>
                <a:srgbClr val="FFCC00"/>
              </a:solidFill>
            </c:spPr>
          </c:dPt>
          <c:dPt>
            <c:idx val="2"/>
            <c:spPr>
              <a:solidFill>
                <a:srgbClr val="5DADEC"/>
              </a:solidFill>
            </c:spPr>
          </c:dPt>
          <c:cat>
            <c:strRef>
              <c:f>Sheet1!$A$2:$A$4</c:f>
              <c:strCache>
                <c:ptCount val="3"/>
                <c:pt idx="0">
                  <c:v>Single</c:v>
                </c:pt>
                <c:pt idx="1">
                  <c:v>In a relationship</c:v>
                </c:pt>
                <c:pt idx="2">
                  <c:v>Recent Breakup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144</c:v>
                </c:pt>
                <c:pt idx="1">
                  <c:v>28</c:v>
                </c:pt>
                <c:pt idx="2">
                  <c:v>3</c:v>
                </c:pt>
              </c:numCache>
            </c:numRef>
          </c:val>
        </c:ser>
        <c:dLbls>
          <c:numFmt formatCode="0.00%" sourceLinked="0"/>
          <c:dLblPos val="bestFit"/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Chart>
    </c:plotArea>
    <c:legend>
      <c:overlay val="0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0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autoTitleDeleted val="0"/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dPt>
            <c:idx val="0"/>
            <c:spPr>
              <a:solidFill>
                <a:srgbClr val="4B8BBE"/>
              </a:solidFill>
            </c:spPr>
          </c:dPt>
          <c:dPt>
            <c:idx val="1"/>
            <c:spPr>
              <a:solidFill>
                <a:srgbClr val="FFCC00"/>
              </a:solidFill>
            </c:spPr>
          </c:dPt>
          <c:dPt>
            <c:idx val="2"/>
            <c:spPr>
              <a:solidFill>
                <a:srgbClr val="5DADEC"/>
              </a:solidFill>
            </c:spPr>
          </c:dPt>
          <c:dPt>
            <c:idx val="3"/>
            <c:spPr>
              <a:solidFill>
                <a:srgbClr val="9B59B6"/>
              </a:solidFill>
            </c:spPr>
          </c:dPt>
          <c:cat>
            <c:strRef>
              <c:f>Sheet1!$A$2:$A$5</c:f>
              <c:strCache>
                <c:ptCount val="4"/>
                <c:pt idx="0">
                  <c:v>Often (3-5 times a week)</c:v>
                </c:pt>
                <c:pt idx="1">
                  <c:v>Almost Always (6-7 times a week)</c:v>
                </c:pt>
                <c:pt idx="2">
                  <c:v>Sometimes(1-2 times a week)</c:v>
                </c:pt>
                <c:pt idx="3">
                  <c:v>Rarely (none or 1-3 times a month)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66</c:v>
                </c:pt>
                <c:pt idx="1">
                  <c:v>56</c:v>
                </c:pt>
                <c:pt idx="2">
                  <c:v>38</c:v>
                </c:pt>
                <c:pt idx="3">
                  <c:v>15</c:v>
                </c:pt>
              </c:numCache>
            </c:numRef>
          </c:val>
        </c:ser>
        <c:dLbls>
          <c:numFmt formatCode="0.00%" sourceLinked="0"/>
          <c:dLblPos val="bestFit"/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Chart>
    </c:plotArea>
    <c:legend>
      <c:overlay val="0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1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autoTitleDeleted val="0"/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dPt>
            <c:idx val="0"/>
            <c:spPr>
              <a:solidFill>
                <a:srgbClr val="4B8BBE"/>
              </a:solidFill>
            </c:spPr>
          </c:dPt>
          <c:dPt>
            <c:idx val="1"/>
            <c:spPr>
              <a:solidFill>
                <a:srgbClr val="FFCC00"/>
              </a:solidFill>
            </c:spPr>
          </c:dPt>
          <c:dPt>
            <c:idx val="2"/>
            <c:spPr>
              <a:solidFill>
                <a:srgbClr val="5DADEC"/>
              </a:solidFill>
            </c:spPr>
          </c:dPt>
          <c:dPt>
            <c:idx val="3"/>
            <c:spPr>
              <a:solidFill>
                <a:srgbClr val="9B59B6"/>
              </a:solidFill>
            </c:spPr>
          </c:dPt>
          <c:cat>
            <c:strRef>
              <c:f>Sheet1!$A$2:$A$5</c:f>
              <c:strCache>
                <c:ptCount val="4"/>
                <c:pt idx="0">
                  <c:v>Sometimes(1-2 times a week)</c:v>
                </c:pt>
                <c:pt idx="1">
                  <c:v>Rarely (none or 1-3 times a month)</c:v>
                </c:pt>
                <c:pt idx="2">
                  <c:v>Often (3-5 times a week)</c:v>
                </c:pt>
                <c:pt idx="3">
                  <c:v>Almost Always (6-7 times a week)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56</c:v>
                </c:pt>
                <c:pt idx="1">
                  <c:v>55</c:v>
                </c:pt>
                <c:pt idx="2">
                  <c:v>33</c:v>
                </c:pt>
                <c:pt idx="3">
                  <c:v>31</c:v>
                </c:pt>
              </c:numCache>
            </c:numRef>
          </c:val>
        </c:ser>
        <c:dLbls>
          <c:numFmt formatCode="0.00%" sourceLinked="0"/>
          <c:dLblPos val="bestFit"/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Chart>
    </c:plotArea>
    <c:legend>
      <c:overlay val="0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autoTitleDeleted val="0"/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dPt>
            <c:idx val="0"/>
            <c:spPr>
              <a:solidFill>
                <a:srgbClr val="4B8BBE"/>
              </a:solidFill>
            </c:spPr>
          </c:dPt>
          <c:dPt>
            <c:idx val="1"/>
            <c:spPr>
              <a:solidFill>
                <a:srgbClr val="FFCC00"/>
              </a:solidFill>
            </c:spPr>
          </c:dPt>
          <c:dPt>
            <c:idx val="2"/>
            <c:spPr>
              <a:solidFill>
                <a:srgbClr val="5DADEC"/>
              </a:solidFill>
            </c:spPr>
          </c:dPt>
          <c:cat>
            <c:strRef>
              <c:f>Sheet1!$A$2:$A$4</c:f>
              <c:strCache>
                <c:ptCount val="3"/>
                <c:pt idx="0">
                  <c:v>5-10 hour</c:v>
                </c:pt>
                <c:pt idx="1">
                  <c:v>&lt;5 hour</c:v>
                </c:pt>
                <c:pt idx="2">
                  <c:v>&gt;10 hour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94</c:v>
                </c:pt>
                <c:pt idx="1">
                  <c:v>62</c:v>
                </c:pt>
                <c:pt idx="2">
                  <c:v>19</c:v>
                </c:pt>
              </c:numCache>
            </c:numRef>
          </c:val>
        </c:ser>
        <c:dLbls>
          <c:numFmt formatCode="0.00%" sourceLinked="0"/>
          <c:dLblPos val="bestFit"/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Chart>
    </c:plotArea>
    <c:legend>
      <c:overlay val="0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autoTitleDeleted val="0"/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dPt>
            <c:idx val="0"/>
            <c:spPr>
              <a:solidFill>
                <a:srgbClr val="4B8BBE"/>
              </a:solidFill>
            </c:spPr>
          </c:dPt>
          <c:dPt>
            <c:idx val="1"/>
            <c:spPr>
              <a:solidFill>
                <a:srgbClr val="FFCC00"/>
              </a:solidFill>
            </c:spPr>
          </c:dPt>
          <c:dPt>
            <c:idx val="2"/>
            <c:spPr>
              <a:solidFill>
                <a:srgbClr val="5DADEC"/>
              </a:solidFill>
            </c:spPr>
          </c:dPt>
          <c:dPt>
            <c:idx val="3"/>
            <c:spPr>
              <a:solidFill>
                <a:srgbClr val="9B59B6"/>
              </a:solidFill>
            </c:spPr>
          </c:dPt>
          <c:cat>
            <c:strRef>
              <c:f>Sheet1!$A$2:$A$5</c:f>
              <c:strCache>
                <c:ptCount val="4"/>
                <c:pt idx="0">
                  <c:v>Yes,always</c:v>
                </c:pt>
                <c:pt idx="1">
                  <c:v>Yes, sometimes</c:v>
                </c:pt>
                <c:pt idx="2">
                  <c:v>Yes, rarely</c:v>
                </c:pt>
                <c:pt idx="3">
                  <c:v>Never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95</c:v>
                </c:pt>
                <c:pt idx="1">
                  <c:v>60</c:v>
                </c:pt>
                <c:pt idx="2">
                  <c:v>14</c:v>
                </c:pt>
                <c:pt idx="3">
                  <c:v>6</c:v>
                </c:pt>
              </c:numCache>
            </c:numRef>
          </c:val>
        </c:ser>
        <c:dLbls>
          <c:numFmt formatCode="0.00%" sourceLinked="0"/>
          <c:dLblPos val="bestFit"/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Chart>
    </c:plotArea>
    <c:legend>
      <c:overlay val="0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autoTitleDeleted val="0"/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dPt>
            <c:idx val="0"/>
            <c:spPr>
              <a:solidFill>
                <a:srgbClr val="4B8BBE"/>
              </a:solidFill>
            </c:spPr>
          </c:dPt>
          <c:dPt>
            <c:idx val="1"/>
            <c:spPr>
              <a:solidFill>
                <a:srgbClr val="FFCC00"/>
              </a:solidFill>
            </c:spPr>
          </c:dPt>
          <c:dPt>
            <c:idx val="2"/>
            <c:spPr>
              <a:solidFill>
                <a:srgbClr val="5DADEC"/>
              </a:solidFill>
            </c:spPr>
          </c:dPt>
          <c:dPt>
            <c:idx val="3"/>
            <c:spPr>
              <a:solidFill>
                <a:srgbClr val="9B59B6"/>
              </a:solidFill>
            </c:spPr>
          </c:dPt>
          <c:dPt>
            <c:idx val="4"/>
            <c:spPr>
              <a:solidFill>
                <a:srgbClr val="4B8BBE"/>
              </a:solidFill>
            </c:spPr>
          </c:dPt>
          <c:dPt>
            <c:idx val="5"/>
            <c:spPr>
              <a:solidFill>
                <a:srgbClr val="FFCC00"/>
              </a:solidFill>
            </c:spPr>
          </c:dPt>
          <c:dPt>
            <c:idx val="6"/>
            <c:spPr>
              <a:solidFill>
                <a:srgbClr val="5DADEC"/>
              </a:solidFill>
            </c:spPr>
          </c:dPt>
          <c:dPt>
            <c:idx val="7"/>
            <c:spPr>
              <a:solidFill>
                <a:srgbClr val="9B59B6"/>
              </a:solidFill>
            </c:spPr>
          </c:dPt>
          <c:cat>
            <c:strRef>
              <c:f>Sheet1!$A$2:$A$9</c:f>
              <c:strCache>
                <c:ptCount val="8"/>
                <c:pt idx="0">
                  <c:v>Tea</c:v>
                </c:pt>
                <c:pt idx="1">
                  <c:v>Tea, Coffee</c:v>
                </c:pt>
                <c:pt idx="2">
                  <c:v>Coffee</c:v>
                </c:pt>
                <c:pt idx="3">
                  <c:v>Other</c:v>
                </c:pt>
                <c:pt idx="4">
                  <c:v>None, Tea</c:v>
                </c:pt>
                <c:pt idx="5">
                  <c:v>Smoke</c:v>
                </c:pt>
                <c:pt idx="6">
                  <c:v>Coffee, Other</c:v>
                </c:pt>
                <c:pt idx="7">
                  <c:v>Tea, Coffee, Other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28</c:v>
                </c:pt>
                <c:pt idx="1">
                  <c:v>8</c:v>
                </c:pt>
                <c:pt idx="2">
                  <c:v>6</c:v>
                </c:pt>
                <c:pt idx="3">
                  <c:v>5</c:v>
                </c:pt>
                <c:pt idx="4">
                  <c:v>2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</c:numCache>
            </c:numRef>
          </c:val>
        </c:ser>
        <c:dLbls>
          <c:numFmt formatCode="0.00%" sourceLinked="0"/>
          <c:dLblPos val="bestFit"/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Chart>
    </c:plotArea>
    <c:legend>
      <c:overlay val="0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autoTitleDeleted val="0"/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dPt>
            <c:idx val="0"/>
            <c:spPr>
              <a:solidFill>
                <a:srgbClr val="4B8BBE"/>
              </a:solidFill>
            </c:spPr>
          </c:dPt>
          <c:dPt>
            <c:idx val="1"/>
            <c:spPr>
              <a:solidFill>
                <a:srgbClr val="FFCC00"/>
              </a:solidFill>
            </c:spPr>
          </c:dPt>
          <c:dPt>
            <c:idx val="2"/>
            <c:spPr>
              <a:solidFill>
                <a:srgbClr val="5DADEC"/>
              </a:solidFill>
            </c:spPr>
          </c:dPt>
          <c:dPt>
            <c:idx val="3"/>
            <c:spPr>
              <a:solidFill>
                <a:srgbClr val="9B59B6"/>
              </a:solidFill>
            </c:spPr>
          </c:dPt>
          <c:cat>
            <c:strRef>
              <c:f>Sheet1!$A$2:$A$5</c:f>
              <c:strCache>
                <c:ptCount val="4"/>
                <c:pt idx="0">
                  <c:v>6-8 hour</c:v>
                </c:pt>
                <c:pt idx="1">
                  <c:v>&lt;6 hour</c:v>
                </c:pt>
                <c:pt idx="2">
                  <c:v>8-10 hours</c:v>
                </c:pt>
                <c:pt idx="3">
                  <c:v>&gt;10 hours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105</c:v>
                </c:pt>
                <c:pt idx="1">
                  <c:v>49</c:v>
                </c:pt>
                <c:pt idx="2">
                  <c:v>19</c:v>
                </c:pt>
                <c:pt idx="3">
                  <c:v>2</c:v>
                </c:pt>
              </c:numCache>
            </c:numRef>
          </c:val>
        </c:ser>
        <c:dLbls>
          <c:numFmt formatCode="0.00%" sourceLinked="0"/>
          <c:dLblPos val="bestFit"/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Chart>
    </c:plotArea>
    <c:legend>
      <c:overlay val="0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autoTitleDeleted val="0"/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dPt>
            <c:idx val="0"/>
            <c:spPr>
              <a:solidFill>
                <a:srgbClr val="4B8BBE"/>
              </a:solidFill>
            </c:spPr>
          </c:dPt>
          <c:dPt>
            <c:idx val="1"/>
            <c:spPr>
              <a:solidFill>
                <a:srgbClr val="FFCC00"/>
              </a:solidFill>
            </c:spPr>
          </c:dPt>
          <c:dPt>
            <c:idx val="2"/>
            <c:spPr>
              <a:solidFill>
                <a:srgbClr val="5DADEC"/>
              </a:solidFill>
            </c:spPr>
          </c:dPt>
          <c:dPt>
            <c:idx val="3"/>
            <c:spPr>
              <a:solidFill>
                <a:srgbClr val="9B59B6"/>
              </a:solidFill>
            </c:spPr>
          </c:dPt>
          <c:cat>
            <c:strRef>
              <c:f>Sheet1!$A$2:$A$5</c:f>
              <c:strCache>
                <c:ptCount val="4"/>
                <c:pt idx="0">
                  <c:v>6-8 hour</c:v>
                </c:pt>
                <c:pt idx="1">
                  <c:v>&lt;6 hour</c:v>
                </c:pt>
                <c:pt idx="2">
                  <c:v>8-10 hours</c:v>
                </c:pt>
                <c:pt idx="3">
                  <c:v>&gt;10 hours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89</c:v>
                </c:pt>
                <c:pt idx="1">
                  <c:v>82</c:v>
                </c:pt>
                <c:pt idx="2">
                  <c:v>3</c:v>
                </c:pt>
                <c:pt idx="3">
                  <c:v>1</c:v>
                </c:pt>
              </c:numCache>
            </c:numRef>
          </c:val>
        </c:ser>
        <c:dLbls>
          <c:numFmt formatCode="0.00%" sourceLinked="0"/>
          <c:dLblPos val="bestFit"/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Chart>
    </c:plotArea>
    <c:legend>
      <c:overlay val="0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5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6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8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9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10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1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12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13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14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15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16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17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18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19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2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20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21.xm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22.xml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23.xml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24.xml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25.xml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26.xml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27.xml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28.xml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29.xml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3.xml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30.xml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31.xml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32.xml"/></Relationships>
</file>

<file path=ppt/slides/_rels/slide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33.xml"/></Relationships>
</file>

<file path=ppt/slides/_rels/slide6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34.xml"/></Relationships>
</file>

<file path=ppt/slides/_rels/slide6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35.xml"/></Relationships>
</file>

<file path=ppt/slides/_rels/slide7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36.xml"/></Relationships>
</file>

<file path=ppt/slides/_rels/slide7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37.xml"/></Relationships>
</file>

<file path=ppt/slides/_rels/slide7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38.xml"/></Relationships>
</file>

<file path=ppt/slides/_rels/slide7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39.xml"/></Relationships>
</file>

<file path=ppt/slides/_rels/slide7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4.xml"/></Relationships>
</file>

<file path=ppt/slides/_rels/slide8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40.xml"/></Relationships>
</file>

<file path=ppt/slides/_rels/slide8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4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000">
                <a:solidFill>
                  <a:srgbClr val="000000"/>
                </a:solidFill>
              </a:rPr>
              <a:t>Table 1. Distribution on the basis of Age (n=175)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286000" y="1371600"/>
          <a:ext cx="45720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</a:tblGrid>
              <a:tr h="457200">
                <a:tc>
                  <a:txBody>
                    <a:bodyPr/>
                    <a:lstStyle/>
                    <a:p>
                      <a:r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Frequency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Percentage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18-22yr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3625.0%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23-25yr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650.0%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&gt;25yr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75.0%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&lt;18yr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25.0%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sz="1800" b="1">
                          <a:solidFill>
                            <a:srgbClr val="FFFFFF"/>
                          </a:solidFill>
                        </a:rPr>
                        <a:t>Total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800" b="1">
                          <a:solidFill>
                            <a:srgbClr val="FFFFFF"/>
                          </a:solidFill>
                        </a:rPr>
                        <a:t>175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800" b="1">
                          <a:solidFill>
                            <a:srgbClr val="FFFFFF"/>
                          </a:solidFill>
                        </a:rPr>
                        <a:t>4375.0%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000">
                <a:solidFill>
                  <a:srgbClr val="000000"/>
                </a:solidFill>
              </a:rPr>
              <a:t>Figure 5. Distribution of study participants according to screentime combined/day ( mobile phone + ipad/tab + laptop) (n=175)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2286000" y="1828800"/>
          <a:ext cx="457200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000">
                <a:solidFill>
                  <a:srgbClr val="000000"/>
                </a:solidFill>
              </a:rPr>
              <a:t>Table 6. Distribution on the basis of Do you use any electronic gadget before going to sleep (n=175)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286000" y="1371600"/>
          <a:ext cx="45720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</a:tblGrid>
              <a:tr h="457200">
                <a:tc>
                  <a:txBody>
                    <a:bodyPr/>
                    <a:lstStyle/>
                    <a:p>
                      <a:r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Frequency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Percentage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Yes,always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2375.0%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Yes, sometimes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1500.0%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Yes, rarely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350.0%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Never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150.0%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sz="1800" b="1">
                          <a:solidFill>
                            <a:srgbClr val="FFFFFF"/>
                          </a:solidFill>
                        </a:rPr>
                        <a:t>Total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800" b="1">
                          <a:solidFill>
                            <a:srgbClr val="FFFFFF"/>
                          </a:solidFill>
                        </a:rPr>
                        <a:t>175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800" b="1">
                          <a:solidFill>
                            <a:srgbClr val="FFFFFF"/>
                          </a:solidFill>
                        </a:rPr>
                        <a:t>4375.0%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000">
                <a:solidFill>
                  <a:srgbClr val="000000"/>
                </a:solidFill>
              </a:rPr>
              <a:t>Figure 6. Distribution of study participants according to do you use any electronic gadget before going to sleep (n=175)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2286000" y="1828800"/>
          <a:ext cx="457200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000">
                <a:solidFill>
                  <a:srgbClr val="000000"/>
                </a:solidFill>
              </a:rPr>
              <a:t>Table 7. Distribution on the basis of Addiction (n=175)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286000" y="1371600"/>
          <a:ext cx="45720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</a:tblGrid>
              <a:tr h="457200">
                <a:tc>
                  <a:txBody>
                    <a:bodyPr/>
                    <a:lstStyle/>
                    <a:p>
                      <a:r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Frequency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Percentage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Tea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350.0%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Tea, Coffee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100.0%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Coffee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75.0%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Other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62.5%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None, Tea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25.0%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Smoke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12.5%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Coffee, Other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12.5%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Tea, Coffee, Other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12.5%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sz="1800" b="1">
                          <a:solidFill>
                            <a:srgbClr val="FFFFFF"/>
                          </a:solidFill>
                        </a:rPr>
                        <a:t>Total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800" b="1">
                          <a:solidFill>
                            <a:srgbClr val="FFFFFF"/>
                          </a:solidFill>
                        </a:rPr>
                        <a:t>52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800" b="1">
                          <a:solidFill>
                            <a:srgbClr val="FFFFFF"/>
                          </a:solidFill>
                        </a:rPr>
                        <a:t>650.0%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000">
                <a:solidFill>
                  <a:srgbClr val="000000"/>
                </a:solidFill>
              </a:rPr>
              <a:t>Figure 7. Distribution of study participants according to addiction (n=175)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2286000" y="1828800"/>
          <a:ext cx="457200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000">
                <a:solidFill>
                  <a:srgbClr val="000000"/>
                </a:solidFill>
              </a:rPr>
              <a:t>Table 8. Distribution on the basis of How many hour of sleep do you get per day (n=175)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286000" y="1371600"/>
          <a:ext cx="45720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</a:tblGrid>
              <a:tr h="457200">
                <a:tc>
                  <a:txBody>
                    <a:bodyPr/>
                    <a:lstStyle/>
                    <a:p>
                      <a:r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Frequency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Percentage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6-8 hour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2625.0%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&lt;6 hour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1225.0%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8-10 hours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475.0%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&gt;10 hours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50.0%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sz="1800" b="1">
                          <a:solidFill>
                            <a:srgbClr val="FFFFFF"/>
                          </a:solidFill>
                        </a:rPr>
                        <a:t>Total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800" b="1">
                          <a:solidFill>
                            <a:srgbClr val="FFFFFF"/>
                          </a:solidFill>
                        </a:rPr>
                        <a:t>175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800" b="1">
                          <a:solidFill>
                            <a:srgbClr val="FFFFFF"/>
                          </a:solidFill>
                        </a:rPr>
                        <a:t>4375.0%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000">
                <a:solidFill>
                  <a:srgbClr val="000000"/>
                </a:solidFill>
              </a:rPr>
              <a:t>Figure 8. Distribution of study participants according to how many hour of sleep do you get per day (n=175)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2286000" y="1828800"/>
          <a:ext cx="457200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000">
                <a:solidFill>
                  <a:srgbClr val="000000"/>
                </a:solidFill>
              </a:rPr>
              <a:t>Table 9. Distribution on the basis of How many hours do you usually sleep at night every day? (n=175)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286000" y="1371600"/>
          <a:ext cx="45720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</a:tblGrid>
              <a:tr h="457200">
                <a:tc>
                  <a:txBody>
                    <a:bodyPr/>
                    <a:lstStyle/>
                    <a:p>
                      <a:r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Frequency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Percentage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6-8 hour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2225.0%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&lt;6 hour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2050.0%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8-10 hours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75.0%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&gt;10 hours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25.0%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sz="1800" b="1">
                          <a:solidFill>
                            <a:srgbClr val="FFFFFF"/>
                          </a:solidFill>
                        </a:rPr>
                        <a:t>Total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800" b="1">
                          <a:solidFill>
                            <a:srgbClr val="FFFFFF"/>
                          </a:solidFill>
                        </a:rPr>
                        <a:t>175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800" b="1">
                          <a:solidFill>
                            <a:srgbClr val="FFFFFF"/>
                          </a:solidFill>
                        </a:rPr>
                        <a:t>4375.0%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000">
                <a:solidFill>
                  <a:srgbClr val="000000"/>
                </a:solidFill>
              </a:rPr>
              <a:t>Figure 9. Distribution of study participants according to how many hours do you usually sleep at night every day? (n=175)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2286000" y="1828800"/>
          <a:ext cx="457200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000">
                <a:solidFill>
                  <a:srgbClr val="000000"/>
                </a:solidFill>
              </a:rPr>
              <a:t>Table 10. Distribution on the basis of How many hours do you usually sleep during the day every day? (n=175)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286000" y="1371600"/>
          <a:ext cx="45720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</a:tblGrid>
              <a:tr h="457200">
                <a:tc>
                  <a:txBody>
                    <a:bodyPr/>
                    <a:lstStyle/>
                    <a:p>
                      <a:r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Frequency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Percentage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1-2 hours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3825.0%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2-4 hours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350.0%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4-6 hours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125.0%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&gt;6 hours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75.0%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sz="1800" b="1">
                          <a:solidFill>
                            <a:srgbClr val="FFFFFF"/>
                          </a:solidFill>
                        </a:rPr>
                        <a:t>Total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800" b="1">
                          <a:solidFill>
                            <a:srgbClr val="FFFFFF"/>
                          </a:solidFill>
                        </a:rPr>
                        <a:t>175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800" b="1">
                          <a:solidFill>
                            <a:srgbClr val="FFFFFF"/>
                          </a:solidFill>
                        </a:rPr>
                        <a:t>4375.0%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000">
                <a:solidFill>
                  <a:srgbClr val="000000"/>
                </a:solidFill>
              </a:rPr>
              <a:t>Figure 1. Distribution of study participants according to age (n=175)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2286000" y="1828800"/>
          <a:ext cx="457200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000">
                <a:solidFill>
                  <a:srgbClr val="000000"/>
                </a:solidFill>
              </a:rPr>
              <a:t>Figure 10. Distribution of study participants according to how many hours do you usually sleep during the day every day? (n=175)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2286000" y="1828800"/>
          <a:ext cx="457200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000">
                <a:solidFill>
                  <a:srgbClr val="000000"/>
                </a:solidFill>
              </a:rPr>
              <a:t>Table 11. Distribution on the basis of I have difficulty falling asleep. (n=175)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286000" y="1371600"/>
          <a:ext cx="45720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</a:tblGrid>
              <a:tr h="457200">
                <a:tc>
                  <a:txBody>
                    <a:bodyPr/>
                    <a:lstStyle/>
                    <a:p>
                      <a:r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Frequency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Percentage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Rarely (none or 1-3 times a month)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2300.0%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Sometimes (1-2 times a week)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1350.0%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Often (3-5 times a week)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500.0%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Almost Always (6-7 times a week)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225.0%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sz="1800" b="1">
                          <a:solidFill>
                            <a:srgbClr val="FFFFFF"/>
                          </a:solidFill>
                        </a:rPr>
                        <a:t>Total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800" b="1">
                          <a:solidFill>
                            <a:srgbClr val="FFFFFF"/>
                          </a:solidFill>
                        </a:rPr>
                        <a:t>175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800" b="1">
                          <a:solidFill>
                            <a:srgbClr val="FFFFFF"/>
                          </a:solidFill>
                        </a:rPr>
                        <a:t>4375.0%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000">
                <a:solidFill>
                  <a:srgbClr val="000000"/>
                </a:solidFill>
              </a:rPr>
              <a:t>Figure 11. Distribution of study participants according to i have difficulty falling asleep. (n=175)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2286000" y="1828800"/>
          <a:ext cx="457200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000">
                <a:solidFill>
                  <a:srgbClr val="000000"/>
                </a:solidFill>
              </a:rPr>
              <a:t>Table 12. Distribution on the basis of I fall into deep sleep. (n=175)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286000" y="1371600"/>
          <a:ext cx="45720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</a:tblGrid>
              <a:tr h="457200">
                <a:tc>
                  <a:txBody>
                    <a:bodyPr/>
                    <a:lstStyle/>
                    <a:p>
                      <a:r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Frequency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Percentage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Often (3-5 times a week)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1375.0%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Almost Always (6-7 times a week)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1325.0%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Sometimes(1-2 times a week)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1050.0%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Rarely (none or 1-3 times a month)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625.0%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sz="1800" b="1">
                          <a:solidFill>
                            <a:srgbClr val="FFFFFF"/>
                          </a:solidFill>
                        </a:rPr>
                        <a:t>Total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800" b="1">
                          <a:solidFill>
                            <a:srgbClr val="FFFFFF"/>
                          </a:solidFill>
                        </a:rPr>
                        <a:t>175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800" b="1">
                          <a:solidFill>
                            <a:srgbClr val="FFFFFF"/>
                          </a:solidFill>
                        </a:rPr>
                        <a:t>4375.0%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000">
                <a:solidFill>
                  <a:srgbClr val="000000"/>
                </a:solidFill>
              </a:rPr>
              <a:t>Figure 12. Distribution of study participants according to i fall into deep sleep. (n=175)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2286000" y="1828800"/>
          <a:ext cx="457200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000">
                <a:solidFill>
                  <a:srgbClr val="000000"/>
                </a:solidFill>
              </a:rPr>
              <a:t>Table 13. Distribution on the basis of I wake up while sleeping. (n=175)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286000" y="1371600"/>
          <a:ext cx="45720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</a:tblGrid>
              <a:tr h="457200">
                <a:tc>
                  <a:txBody>
                    <a:bodyPr/>
                    <a:lstStyle/>
                    <a:p>
                      <a:r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Frequency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Percentage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Rarely (none or 1-3 times a month)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2175.0%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Sometimes (1-2 times a week)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1500.0%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Often (3-5 times a week)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425.0%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Almost Always (6-7 times a week)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275.0%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sz="1800" b="1">
                          <a:solidFill>
                            <a:srgbClr val="FFFFFF"/>
                          </a:solidFill>
                        </a:rPr>
                        <a:t>Total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800" b="1">
                          <a:solidFill>
                            <a:srgbClr val="FFFFFF"/>
                          </a:solidFill>
                        </a:rPr>
                        <a:t>175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800" b="1">
                          <a:solidFill>
                            <a:srgbClr val="FFFFFF"/>
                          </a:solidFill>
                        </a:rPr>
                        <a:t>4375.0%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000">
                <a:solidFill>
                  <a:srgbClr val="000000"/>
                </a:solidFill>
              </a:rPr>
              <a:t>Figure 13. Distribution of study participants according to i wake up while sleeping. (n=175)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2286000" y="1828800"/>
          <a:ext cx="457200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000">
                <a:solidFill>
                  <a:srgbClr val="000000"/>
                </a:solidFill>
              </a:rPr>
              <a:t>Table 14. Distribution on the basis of I have difficulty getting back to sleep once I wake up in the middle. (n=175)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286000" y="1371600"/>
          <a:ext cx="45720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</a:tblGrid>
              <a:tr h="457200">
                <a:tc>
                  <a:txBody>
                    <a:bodyPr/>
                    <a:lstStyle/>
                    <a:p>
                      <a:r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Frequency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Percentage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Rarely (none or 1-3 times a month)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2200.0%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Sometimes (1-2 times a week)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1400.0%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Often (3-5 times a week)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475.0%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Almost Always (6-7 times a week)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300.0%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sz="1800" b="1">
                          <a:solidFill>
                            <a:srgbClr val="FFFFFF"/>
                          </a:solidFill>
                        </a:rPr>
                        <a:t>Total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800" b="1">
                          <a:solidFill>
                            <a:srgbClr val="FFFFFF"/>
                          </a:solidFill>
                        </a:rPr>
                        <a:t>175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800" b="1">
                          <a:solidFill>
                            <a:srgbClr val="FFFFFF"/>
                          </a:solidFill>
                        </a:rPr>
                        <a:t>4375.0%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000">
                <a:solidFill>
                  <a:srgbClr val="000000"/>
                </a:solidFill>
              </a:rPr>
              <a:t>Figure 14. Distribution of study participants according to i have difficulty getting back to sleep once i wake up in the middle. (n=175)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2286000" y="1828800"/>
          <a:ext cx="457200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000">
                <a:solidFill>
                  <a:srgbClr val="000000"/>
                </a:solidFill>
              </a:rPr>
              <a:t>Table 15. Distribution on the basis of I wake up easily because of noise. (n=175)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286000" y="1371600"/>
          <a:ext cx="45720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</a:tblGrid>
              <a:tr h="457200">
                <a:tc>
                  <a:txBody>
                    <a:bodyPr/>
                    <a:lstStyle/>
                    <a:p>
                      <a:r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Frequency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Percentage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Sometimes (1-2 times a week)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1500.0%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Rarely (none or 1-3 times a month)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1375.0%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Often (3-5 times a week)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750.0%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Almost Always (6-7 times a week)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750.0%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sz="1800" b="1">
                          <a:solidFill>
                            <a:srgbClr val="FFFFFF"/>
                          </a:solidFill>
                        </a:rPr>
                        <a:t>Total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800" b="1">
                          <a:solidFill>
                            <a:srgbClr val="FFFFFF"/>
                          </a:solidFill>
                        </a:rPr>
                        <a:t>175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800" b="1">
                          <a:solidFill>
                            <a:srgbClr val="FFFFFF"/>
                          </a:solidFill>
                        </a:rPr>
                        <a:t>4375.0%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000">
                <a:solidFill>
                  <a:srgbClr val="000000"/>
                </a:solidFill>
              </a:rPr>
              <a:t>Table 2. Distribution on the basis of Gender (n=175)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286000" y="1371600"/>
          <a:ext cx="45720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</a:tblGrid>
              <a:tr h="457200">
                <a:tc>
                  <a:txBody>
                    <a:bodyPr/>
                    <a:lstStyle/>
                    <a:p>
                      <a:r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Frequency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Percentage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5400.0%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3350.0%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sz="1800" b="1">
                          <a:solidFill>
                            <a:srgbClr val="FFFFFF"/>
                          </a:solidFill>
                        </a:rPr>
                        <a:t>Total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800" b="1">
                          <a:solidFill>
                            <a:srgbClr val="FFFFFF"/>
                          </a:solidFill>
                        </a:rPr>
                        <a:t>175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800" b="1">
                          <a:solidFill>
                            <a:srgbClr val="FFFFFF"/>
                          </a:solidFill>
                        </a:rPr>
                        <a:t>8750.0%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000">
                <a:solidFill>
                  <a:srgbClr val="000000"/>
                </a:solidFill>
              </a:rPr>
              <a:t>Figure 15. Distribution of study participants according to i wake up easily because of noise. (n=175)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2286000" y="1828800"/>
          <a:ext cx="457200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000">
                <a:solidFill>
                  <a:srgbClr val="000000"/>
                </a:solidFill>
              </a:rPr>
              <a:t>Table 16. Distribution on the basis of I toss and turn during sleep. (n=175)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286000" y="1371600"/>
          <a:ext cx="45720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</a:tblGrid>
              <a:tr h="457200">
                <a:tc>
                  <a:txBody>
                    <a:bodyPr/>
                    <a:lstStyle/>
                    <a:p>
                      <a:r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Frequency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Percentage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Rarely (none or 1-3 times a month)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1325.0%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Sometimes (1-2 times a week)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1325.0%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Almost Always (6-7 times a week)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900.0%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Often (3-5 times a week)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825.0%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sz="1800" b="1">
                          <a:solidFill>
                            <a:srgbClr val="FFFFFF"/>
                          </a:solidFill>
                        </a:rPr>
                        <a:t>Total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800" b="1">
                          <a:solidFill>
                            <a:srgbClr val="FFFFFF"/>
                          </a:solidFill>
                        </a:rPr>
                        <a:t>175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800" b="1">
                          <a:solidFill>
                            <a:srgbClr val="FFFFFF"/>
                          </a:solidFill>
                        </a:rPr>
                        <a:t>4375.0%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000">
                <a:solidFill>
                  <a:srgbClr val="000000"/>
                </a:solidFill>
              </a:rPr>
              <a:t>Figure 16. Distribution of study participants according to i toss and turn during sleep. (n=175)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2286000" y="1828800"/>
          <a:ext cx="457200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000">
                <a:solidFill>
                  <a:srgbClr val="000000"/>
                </a:solidFill>
              </a:rPr>
              <a:t>Table 17. Distribution on the basis of I never go back to sleep after awakening during sleep. (n=175)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286000" y="1371600"/>
          <a:ext cx="45720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</a:tblGrid>
              <a:tr h="457200">
                <a:tc>
                  <a:txBody>
                    <a:bodyPr/>
                    <a:lstStyle/>
                    <a:p>
                      <a:r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Frequency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Percentage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Rarely (none or 1-3 times a month)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2900.0%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Sometimes (1-2 times a week)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900.0%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Often (3-5 times a week)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450.0%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Almost Always (6-7 times a week)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125.0%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sz="1800" b="1">
                          <a:solidFill>
                            <a:srgbClr val="FFFFFF"/>
                          </a:solidFill>
                        </a:rPr>
                        <a:t>Total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800" b="1">
                          <a:solidFill>
                            <a:srgbClr val="FFFFFF"/>
                          </a:solidFill>
                        </a:rPr>
                        <a:t>175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800" b="1">
                          <a:solidFill>
                            <a:srgbClr val="FFFFFF"/>
                          </a:solidFill>
                        </a:rPr>
                        <a:t>4375.0%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000">
                <a:solidFill>
                  <a:srgbClr val="000000"/>
                </a:solidFill>
              </a:rPr>
              <a:t>Figure 17. Distribution of study participants according to i never go back to sleep after awakening during sleep. (n=175)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2286000" y="1828800"/>
          <a:ext cx="457200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000">
                <a:solidFill>
                  <a:srgbClr val="000000"/>
                </a:solidFill>
              </a:rPr>
              <a:t>Table 18. Distribution on the basis of I feel refreshed after sleep. (n=175)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286000" y="1371600"/>
          <a:ext cx="45720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</a:tblGrid>
              <a:tr h="457200">
                <a:tc>
                  <a:txBody>
                    <a:bodyPr/>
                    <a:lstStyle/>
                    <a:p>
                      <a:r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Frequency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Percentage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Almost Always (6-7 times a week)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1775.0%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Often (3-5 times a week)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1275.0%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Sometimes (1-2 times a week)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825.0%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Rarely (none or 1-3 times a month)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500.0%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sz="1800" b="1">
                          <a:solidFill>
                            <a:srgbClr val="FFFFFF"/>
                          </a:solidFill>
                        </a:rPr>
                        <a:t>Total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800" b="1">
                          <a:solidFill>
                            <a:srgbClr val="FFFFFF"/>
                          </a:solidFill>
                        </a:rPr>
                        <a:t>175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800" b="1">
                          <a:solidFill>
                            <a:srgbClr val="FFFFFF"/>
                          </a:solidFill>
                        </a:rPr>
                        <a:t>4375.0%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000">
                <a:solidFill>
                  <a:srgbClr val="000000"/>
                </a:solidFill>
              </a:rPr>
              <a:t>Figure 18. Distribution of study participants according to i feel refreshed after sleep. (n=175)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2286000" y="1828800"/>
          <a:ext cx="457200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000">
                <a:solidFill>
                  <a:srgbClr val="000000"/>
                </a:solidFill>
              </a:rPr>
              <a:t>Table 19. Distribution on the basis of I feel unlikely to sleep after sleep. (n=175)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286000" y="1371600"/>
          <a:ext cx="45720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</a:tblGrid>
              <a:tr h="457200">
                <a:tc>
                  <a:txBody>
                    <a:bodyPr/>
                    <a:lstStyle/>
                    <a:p>
                      <a:r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Frequency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Percentage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Sometimes (1-2 times a week)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1450.0%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Rarely (none or 1-3 times a month)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1350.0%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Almost Always (6-7 times a week)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800.0%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Often (3-5 times a week)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775.0%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sz="1800" b="1">
                          <a:solidFill>
                            <a:srgbClr val="FFFFFF"/>
                          </a:solidFill>
                        </a:rPr>
                        <a:t>Total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800" b="1">
                          <a:solidFill>
                            <a:srgbClr val="FFFFFF"/>
                          </a:solidFill>
                        </a:rPr>
                        <a:t>175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800" b="1">
                          <a:solidFill>
                            <a:srgbClr val="FFFFFF"/>
                          </a:solidFill>
                        </a:rPr>
                        <a:t>4375.0%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000">
                <a:solidFill>
                  <a:srgbClr val="000000"/>
                </a:solidFill>
              </a:rPr>
              <a:t>Figure 19. Distribution of study participants according to i feel unlikely to sleep after sleep. (n=175)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2286000" y="1828800"/>
          <a:ext cx="457200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000">
                <a:solidFill>
                  <a:srgbClr val="000000"/>
                </a:solidFill>
              </a:rPr>
              <a:t>Table 20. Distribution on the basis of Poor sleep gives me headaches. (n=175)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286000" y="1371600"/>
          <a:ext cx="45720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</a:tblGrid>
              <a:tr h="457200">
                <a:tc>
                  <a:txBody>
                    <a:bodyPr/>
                    <a:lstStyle/>
                    <a:p>
                      <a:r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Frequency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Percentage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Sometimes (1-2 times a week)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1375.0%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Almost Always (6-7 times a week)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1050.0%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Rarely (none or 1-3 times a month)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1000.0%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Often (3-5 times a week)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950.0%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sz="1800" b="1">
                          <a:solidFill>
                            <a:srgbClr val="FFFFFF"/>
                          </a:solidFill>
                        </a:rPr>
                        <a:t>Total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800" b="1">
                          <a:solidFill>
                            <a:srgbClr val="FFFFFF"/>
                          </a:solidFill>
                        </a:rPr>
                        <a:t>175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800" b="1">
                          <a:solidFill>
                            <a:srgbClr val="FFFFFF"/>
                          </a:solidFill>
                        </a:rPr>
                        <a:t>4375.0%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000">
                <a:solidFill>
                  <a:srgbClr val="000000"/>
                </a:solidFill>
              </a:rPr>
              <a:t>Figure 2. Distribution of study participants according to gender (n=175)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2286000" y="1828800"/>
          <a:ext cx="457200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000">
                <a:solidFill>
                  <a:srgbClr val="000000"/>
                </a:solidFill>
              </a:rPr>
              <a:t>Figure 20. Distribution of study participants according to poor sleep gives me headaches. (n=175)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2286000" y="1828800"/>
          <a:ext cx="457200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000">
                <a:solidFill>
                  <a:srgbClr val="000000"/>
                </a:solidFill>
              </a:rPr>
              <a:t>Table 21. Distribution on the basis of Poor sleep makes me irritated. (n=175)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286000" y="1371600"/>
          <a:ext cx="45720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</a:tblGrid>
              <a:tr h="457200">
                <a:tc>
                  <a:txBody>
                    <a:bodyPr/>
                    <a:lstStyle/>
                    <a:p>
                      <a:r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Frequency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Percentage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Sometimes (1-2 times a week)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1400.0%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Almost Always (6-7 times a week)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1100.0%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Rarely (none or 1-3 times a month)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950.0%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Often (3-5 times a week)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925.0%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sz="1800" b="1">
                          <a:solidFill>
                            <a:srgbClr val="FFFFFF"/>
                          </a:solidFill>
                        </a:rPr>
                        <a:t>Total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800" b="1">
                          <a:solidFill>
                            <a:srgbClr val="FFFFFF"/>
                          </a:solidFill>
                        </a:rPr>
                        <a:t>175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800" b="1">
                          <a:solidFill>
                            <a:srgbClr val="FFFFFF"/>
                          </a:solidFill>
                        </a:rPr>
                        <a:t>4375.0%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000">
                <a:solidFill>
                  <a:srgbClr val="000000"/>
                </a:solidFill>
              </a:rPr>
              <a:t>Figure 21. Distribution of study participants according to poor sleep makes me irritated. (n=175)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2286000" y="1828800"/>
          <a:ext cx="457200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000">
                <a:solidFill>
                  <a:srgbClr val="000000"/>
                </a:solidFill>
              </a:rPr>
              <a:t>Table 22. Distribution on the basis of I would like to sleep more after waking up. (n=175)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286000" y="1371600"/>
          <a:ext cx="45720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</a:tblGrid>
              <a:tr h="457200">
                <a:tc>
                  <a:txBody>
                    <a:bodyPr/>
                    <a:lstStyle/>
                    <a:p>
                      <a:r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Frequency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Percentage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Sometimes (1-2 times a week)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1475.0%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Rarely (none or 1-3 times a month)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1350.0%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Often (3-5 times a week)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800.0%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Almost Always (6-7 times a week)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750.0%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sz="1800" b="1">
                          <a:solidFill>
                            <a:srgbClr val="FFFFFF"/>
                          </a:solidFill>
                        </a:rPr>
                        <a:t>Total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800" b="1">
                          <a:solidFill>
                            <a:srgbClr val="FFFFFF"/>
                          </a:solidFill>
                        </a:rPr>
                        <a:t>175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800" b="1">
                          <a:solidFill>
                            <a:srgbClr val="FFFFFF"/>
                          </a:solidFill>
                        </a:rPr>
                        <a:t>4375.0%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000">
                <a:solidFill>
                  <a:srgbClr val="000000"/>
                </a:solidFill>
              </a:rPr>
              <a:t>Figure 22. Distribution of study participants according to i would like to sleep more after waking up. (n=175)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2286000" y="1828800"/>
          <a:ext cx="457200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000">
                <a:solidFill>
                  <a:srgbClr val="000000"/>
                </a:solidFill>
              </a:rPr>
              <a:t>Table 23. Distribution on the basis of My sleep hours are enough. (n=175)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286000" y="1371600"/>
          <a:ext cx="45720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</a:tblGrid>
              <a:tr h="457200">
                <a:tc>
                  <a:txBody>
                    <a:bodyPr/>
                    <a:lstStyle/>
                    <a:p>
                      <a:r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Frequency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Percentage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Sometimes(1-2 times a week)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1275.0%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Often (3-5 times a week)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1250.0%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Almost Always (6-7 times a week)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1175.0%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Rarely (none or 1-3 times a month)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675.0%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sz="1800" b="1">
                          <a:solidFill>
                            <a:srgbClr val="FFFFFF"/>
                          </a:solidFill>
                        </a:rPr>
                        <a:t>Total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800" b="1">
                          <a:solidFill>
                            <a:srgbClr val="FFFFFF"/>
                          </a:solidFill>
                        </a:rPr>
                        <a:t>175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800" b="1">
                          <a:solidFill>
                            <a:srgbClr val="FFFFFF"/>
                          </a:solidFill>
                        </a:rPr>
                        <a:t>4375.0%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000">
                <a:solidFill>
                  <a:srgbClr val="000000"/>
                </a:solidFill>
              </a:rPr>
              <a:t>Figure 23. Distribution of study participants according to my sleep hours are enough. (n=175)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2286000" y="1828800"/>
          <a:ext cx="457200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000">
                <a:solidFill>
                  <a:srgbClr val="000000"/>
                </a:solidFill>
              </a:rPr>
              <a:t>Table 24. Distribution on the basis of Poor sleep makes me lose my appetite. (n=175)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286000" y="1371600"/>
          <a:ext cx="45720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</a:tblGrid>
              <a:tr h="457200">
                <a:tc>
                  <a:txBody>
                    <a:bodyPr/>
                    <a:lstStyle/>
                    <a:p>
                      <a:r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Frequency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Percentage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Rarely (none or 1-3 times a month)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1775.0%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Sometimes(1-2 times a week)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1625.0%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Often (3-5 times a week)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650.0%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Almost Always (6-7 times a week)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325.0%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sz="1800" b="1">
                          <a:solidFill>
                            <a:srgbClr val="FFFFFF"/>
                          </a:solidFill>
                        </a:rPr>
                        <a:t>Total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800" b="1">
                          <a:solidFill>
                            <a:srgbClr val="FFFFFF"/>
                          </a:solidFill>
                        </a:rPr>
                        <a:t>175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800" b="1">
                          <a:solidFill>
                            <a:srgbClr val="FFFFFF"/>
                          </a:solidFill>
                        </a:rPr>
                        <a:t>4375.0%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000">
                <a:solidFill>
                  <a:srgbClr val="000000"/>
                </a:solidFill>
              </a:rPr>
              <a:t>Figure 24. Distribution of study participants according to poor sleep makes me lose my appetite. (n=175)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2286000" y="1828800"/>
          <a:ext cx="457200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000">
                <a:solidFill>
                  <a:srgbClr val="000000"/>
                </a:solidFill>
              </a:rPr>
              <a:t>Table 25. Distribution on the basis of Poor sleep makes hard for me to think. (n=175)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286000" y="1371600"/>
          <a:ext cx="45720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</a:tblGrid>
              <a:tr h="457200">
                <a:tc>
                  <a:txBody>
                    <a:bodyPr/>
                    <a:lstStyle/>
                    <a:p>
                      <a:r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Frequency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Percentage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Sometimes(1-2 times a week)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1800.0%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Almost Always (6-7 times a week)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900.0%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Often (3-5 times a week)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875.0%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Rarely (none or 1-3 times a month)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800.0%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sz="1800" b="1">
                          <a:solidFill>
                            <a:srgbClr val="FFFFFF"/>
                          </a:solidFill>
                        </a:rPr>
                        <a:t>Total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800" b="1">
                          <a:solidFill>
                            <a:srgbClr val="FFFFFF"/>
                          </a:solidFill>
                        </a:rPr>
                        <a:t>175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800" b="1">
                          <a:solidFill>
                            <a:srgbClr val="FFFFFF"/>
                          </a:solidFill>
                        </a:rPr>
                        <a:t>4375.0%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000">
                <a:solidFill>
                  <a:srgbClr val="000000"/>
                </a:solidFill>
              </a:rPr>
              <a:t>Table 3. Distribution on the basis of Place of residence  (n=175)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286000" y="1371600"/>
          <a:ext cx="45720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</a:tblGrid>
              <a:tr h="457200">
                <a:tc>
                  <a:txBody>
                    <a:bodyPr/>
                    <a:lstStyle/>
                    <a:p>
                      <a:r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Frequency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Percentage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Hostel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5166.7%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Paying Guest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366.7%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Home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300.0%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sz="1800" b="1">
                          <a:solidFill>
                            <a:srgbClr val="FFFFFF"/>
                          </a:solidFill>
                        </a:rPr>
                        <a:t>Total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800" b="1">
                          <a:solidFill>
                            <a:srgbClr val="FFFFFF"/>
                          </a:solidFill>
                        </a:rPr>
                        <a:t>175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800" b="1">
                          <a:solidFill>
                            <a:srgbClr val="FFFFFF"/>
                          </a:solidFill>
                        </a:rPr>
                        <a:t>5833.3%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000">
                <a:solidFill>
                  <a:srgbClr val="000000"/>
                </a:solidFill>
              </a:rPr>
              <a:t>Figure 25. Distribution of study participants according to poor sleep makes hard for me to think. (n=175)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2286000" y="1828800"/>
          <a:ext cx="457200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000">
                <a:solidFill>
                  <a:srgbClr val="000000"/>
                </a:solidFill>
              </a:rPr>
              <a:t>Table 26. Distribution on the basis of I feel vigorous after sleep. (n=175)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286000" y="1371600"/>
          <a:ext cx="45720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</a:tblGrid>
              <a:tr h="457200">
                <a:tc>
                  <a:txBody>
                    <a:bodyPr/>
                    <a:lstStyle/>
                    <a:p>
                      <a:r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Frequency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Percentage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Sometimes(1-2 times a week)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1875.0%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Rarely (none or 1-3 times a month)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1375.0%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Often (3-5 times a week)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725.0%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Almost Always (6-7 times a week)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400.0%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sz="1800" b="1">
                          <a:solidFill>
                            <a:srgbClr val="FFFFFF"/>
                          </a:solidFill>
                        </a:rPr>
                        <a:t>Total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800" b="1">
                          <a:solidFill>
                            <a:srgbClr val="FFFFFF"/>
                          </a:solidFill>
                        </a:rPr>
                        <a:t>175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800" b="1">
                          <a:solidFill>
                            <a:srgbClr val="FFFFFF"/>
                          </a:solidFill>
                        </a:rPr>
                        <a:t>4375.0%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000">
                <a:solidFill>
                  <a:srgbClr val="000000"/>
                </a:solidFill>
              </a:rPr>
              <a:t>Figure 26. Distribution of study participants according to i feel vigorous after sleep. (n=175)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2286000" y="1828800"/>
          <a:ext cx="457200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000">
                <a:solidFill>
                  <a:srgbClr val="000000"/>
                </a:solidFill>
              </a:rPr>
              <a:t>Table 27. Distribution on the basis of Poor sleep makes me lose interest in work or others. (n=175)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286000" y="1371600"/>
          <a:ext cx="45720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</a:tblGrid>
              <a:tr h="457200">
                <a:tc>
                  <a:txBody>
                    <a:bodyPr/>
                    <a:lstStyle/>
                    <a:p>
                      <a:r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Frequency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Percentage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Sometimes(1-2 times a week)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1500.0%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Often (3-5 times a week)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1050.0%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Almost Always (6-7 times a week)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1000.0%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Rarely (none or 1-3 times a month)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825.0%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sz="1800" b="1">
                          <a:solidFill>
                            <a:srgbClr val="FFFFFF"/>
                          </a:solidFill>
                        </a:rPr>
                        <a:t>Total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800" b="1">
                          <a:solidFill>
                            <a:srgbClr val="FFFFFF"/>
                          </a:solidFill>
                        </a:rPr>
                        <a:t>175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800" b="1">
                          <a:solidFill>
                            <a:srgbClr val="FFFFFF"/>
                          </a:solidFill>
                        </a:rPr>
                        <a:t>4375.0%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000">
                <a:solidFill>
                  <a:srgbClr val="000000"/>
                </a:solidFill>
              </a:rPr>
              <a:t>Figure 27. Distribution of study participants according to poor sleep makes me lose interest in work or others. (n=175)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2286000" y="1828800"/>
          <a:ext cx="457200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000">
                <a:solidFill>
                  <a:srgbClr val="000000"/>
                </a:solidFill>
              </a:rPr>
              <a:t>Table 28. Distribution on the basis of My fatigue is relieved after sleep. (n=175)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286000" y="1371600"/>
          <a:ext cx="45720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</a:tblGrid>
              <a:tr h="457200">
                <a:tc>
                  <a:txBody>
                    <a:bodyPr/>
                    <a:lstStyle/>
                    <a:p>
                      <a:r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Frequency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Percentage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Almost Always (6-7 times a week)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1725.0%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Often (3-5 times a week)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1325.0%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Sometimes(1-2 times a week)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1075.0%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Rarely (none or 1-3 times a month)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250.0%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sz="1800" b="1">
                          <a:solidFill>
                            <a:srgbClr val="FFFFFF"/>
                          </a:solidFill>
                        </a:rPr>
                        <a:t>Total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800" b="1">
                          <a:solidFill>
                            <a:srgbClr val="FFFFFF"/>
                          </a:solidFill>
                        </a:rPr>
                        <a:t>175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800" b="1">
                          <a:solidFill>
                            <a:srgbClr val="FFFFFF"/>
                          </a:solidFill>
                        </a:rPr>
                        <a:t>4375.0%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000">
                <a:solidFill>
                  <a:srgbClr val="000000"/>
                </a:solidFill>
              </a:rPr>
              <a:t>Figure 28. Distribution of study participants according to my fatigue is relieved after sleep. (n=175)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2286000" y="1828800"/>
          <a:ext cx="457200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000">
                <a:solidFill>
                  <a:srgbClr val="000000"/>
                </a:solidFill>
              </a:rPr>
              <a:t>Table 29. Distribution on the basis of Poor sleep causes me to make mistake at work. (n=175)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286000" y="1371600"/>
          <a:ext cx="45720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</a:tblGrid>
              <a:tr h="457200">
                <a:tc>
                  <a:txBody>
                    <a:bodyPr/>
                    <a:lstStyle/>
                    <a:p>
                      <a:r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Frequency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Percentage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Sometimes(1-2 times a week)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1875.0%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Often (3-5 times a week)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950.0%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Rarely (none or 1-3 times a month)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925.0%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Almost Always (6-7 times a week)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625.0%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sz="1800" b="1">
                          <a:solidFill>
                            <a:srgbClr val="FFFFFF"/>
                          </a:solidFill>
                        </a:rPr>
                        <a:t>Total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800" b="1">
                          <a:solidFill>
                            <a:srgbClr val="FFFFFF"/>
                          </a:solidFill>
                        </a:rPr>
                        <a:t>175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800" b="1">
                          <a:solidFill>
                            <a:srgbClr val="FFFFFF"/>
                          </a:solidFill>
                        </a:rPr>
                        <a:t>4375.0%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000">
                <a:solidFill>
                  <a:srgbClr val="000000"/>
                </a:solidFill>
              </a:rPr>
              <a:t>Figure 29. Distribution of study participants according to poor sleep causes me to make mistake at work. (n=175)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2286000" y="1828800"/>
          <a:ext cx="457200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000">
                <a:solidFill>
                  <a:srgbClr val="000000"/>
                </a:solidFill>
              </a:rPr>
              <a:t>Table 30. Distribution on the basis of I'm satisfied with my sleep. (n=175)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286000" y="1371600"/>
          <a:ext cx="45720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</a:tblGrid>
              <a:tr h="457200">
                <a:tc>
                  <a:txBody>
                    <a:bodyPr/>
                    <a:lstStyle/>
                    <a:p>
                      <a:r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Frequency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Percentage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Often (3-5 times a week)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1500.0%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Sometimes(1-2 times a week)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1200.0%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Almost Always (6-7 times a week)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1000.0%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Rarely (none or 1-3 times a month)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675.0%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sz="1800" b="1">
                          <a:solidFill>
                            <a:srgbClr val="FFFFFF"/>
                          </a:solidFill>
                        </a:rPr>
                        <a:t>Total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800" b="1">
                          <a:solidFill>
                            <a:srgbClr val="FFFFFF"/>
                          </a:solidFill>
                        </a:rPr>
                        <a:t>175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800" b="1">
                          <a:solidFill>
                            <a:srgbClr val="FFFFFF"/>
                          </a:solidFill>
                        </a:rPr>
                        <a:t>4375.0%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000">
                <a:solidFill>
                  <a:srgbClr val="000000"/>
                </a:solidFill>
              </a:rPr>
              <a:t>Figure 3. Distribution of study participants according to place of residence  (n=175)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2286000" y="1828800"/>
          <a:ext cx="457200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000">
                <a:solidFill>
                  <a:srgbClr val="000000"/>
                </a:solidFill>
              </a:rPr>
              <a:t>Figure 30. Distribution of study participants according to i'm satisfied with my sleep. (n=175)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2286000" y="1828800"/>
          <a:ext cx="457200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000">
                <a:solidFill>
                  <a:srgbClr val="000000"/>
                </a:solidFill>
              </a:rPr>
              <a:t>Table 31. Distribution on the basis of Poor sleep makes me forget things more easily. (n=175)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286000" y="1371600"/>
          <a:ext cx="45720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</a:tblGrid>
              <a:tr h="457200">
                <a:tc>
                  <a:txBody>
                    <a:bodyPr/>
                    <a:lstStyle/>
                    <a:p>
                      <a:r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Frequency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Percentage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Sometimes(1-2 times a week)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1550.0%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Rarely (none or 1-3 times a month)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1200.0%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Often (3-5 times a week)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1050.0%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Almost Always (6-7 times a week)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575.0%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sz="1800" b="1">
                          <a:solidFill>
                            <a:srgbClr val="FFFFFF"/>
                          </a:solidFill>
                        </a:rPr>
                        <a:t>Total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800" b="1">
                          <a:solidFill>
                            <a:srgbClr val="FFFFFF"/>
                          </a:solidFill>
                        </a:rPr>
                        <a:t>175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800" b="1">
                          <a:solidFill>
                            <a:srgbClr val="FFFFFF"/>
                          </a:solidFill>
                        </a:rPr>
                        <a:t>4375.0%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000">
                <a:solidFill>
                  <a:srgbClr val="000000"/>
                </a:solidFill>
              </a:rPr>
              <a:t>Figure 31. Distribution of study participants according to poor sleep makes me forget things more easily. (n=175)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2286000" y="1828800"/>
          <a:ext cx="457200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000">
                <a:solidFill>
                  <a:srgbClr val="000000"/>
                </a:solidFill>
              </a:rPr>
              <a:t>Table 32. Distribution on the basis of Poor sleep makes it hard to concentrate at work. (n=175)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286000" y="1371600"/>
          <a:ext cx="45720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</a:tblGrid>
              <a:tr h="457200">
                <a:tc>
                  <a:txBody>
                    <a:bodyPr/>
                    <a:lstStyle/>
                    <a:p>
                      <a:r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Frequency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Percentage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Often (3-5 times a week)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1600.0%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Sometimes(1-2 times a week)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1400.0%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Almost Always (6-7 times a week)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800.0%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Rarely (none or 1-3 times a month)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575.0%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sz="1800" b="1">
                          <a:solidFill>
                            <a:srgbClr val="FFFFFF"/>
                          </a:solidFill>
                        </a:rPr>
                        <a:t>Total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800" b="1">
                          <a:solidFill>
                            <a:srgbClr val="FFFFFF"/>
                          </a:solidFill>
                        </a:rPr>
                        <a:t>175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800" b="1">
                          <a:solidFill>
                            <a:srgbClr val="FFFFFF"/>
                          </a:solidFill>
                        </a:rPr>
                        <a:t>4375.0%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000">
                <a:solidFill>
                  <a:srgbClr val="000000"/>
                </a:solidFill>
              </a:rPr>
              <a:t>Figure 32. Distribution of study participants according to poor sleep makes it hard to concentrate at work. (n=175)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2286000" y="1828800"/>
          <a:ext cx="457200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000">
                <a:solidFill>
                  <a:srgbClr val="000000"/>
                </a:solidFill>
              </a:rPr>
              <a:t>Table 33. Distribution on the basis of Sleepiness  interferes with my daily life. (n=175)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286000" y="1371600"/>
          <a:ext cx="45720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</a:tblGrid>
              <a:tr h="457200">
                <a:tc>
                  <a:txBody>
                    <a:bodyPr/>
                    <a:lstStyle/>
                    <a:p>
                      <a:r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Frequency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Percentage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Sometimes(1-2 times a week)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1525.0%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Rarely (none or 1-3 times a month)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1200.0%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Often (3-5 times a week)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1000.0%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Almost Always (6-7 times a week)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650.0%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sz="1800" b="1">
                          <a:solidFill>
                            <a:srgbClr val="FFFFFF"/>
                          </a:solidFill>
                        </a:rPr>
                        <a:t>Total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800" b="1">
                          <a:solidFill>
                            <a:srgbClr val="FFFFFF"/>
                          </a:solidFill>
                        </a:rPr>
                        <a:t>175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800" b="1">
                          <a:solidFill>
                            <a:srgbClr val="FFFFFF"/>
                          </a:solidFill>
                        </a:rPr>
                        <a:t>4375.0%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000">
                <a:solidFill>
                  <a:srgbClr val="000000"/>
                </a:solidFill>
              </a:rPr>
              <a:t>Figure 33. Distribution of study participants according to sleepiness  interferes with my daily life. (n=175)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2286000" y="1828800"/>
          <a:ext cx="457200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000">
                <a:solidFill>
                  <a:srgbClr val="000000"/>
                </a:solidFill>
              </a:rPr>
              <a:t>Table 34. Distribution on the basis of Poor sleep makes me loose  desire in all things. (n=175)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286000" y="1371600"/>
          <a:ext cx="45720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</a:tblGrid>
              <a:tr h="457200">
                <a:tc>
                  <a:txBody>
                    <a:bodyPr/>
                    <a:lstStyle/>
                    <a:p>
                      <a:r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Frequency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Percentage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Rarely (none or 1-3 times a month)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1625.0%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Sometimes(1-2 times a week)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1375.0%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Often (3-5 times a week)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800.0%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Almost Always (6-7 times a week)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575.0%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sz="1800" b="1">
                          <a:solidFill>
                            <a:srgbClr val="FFFFFF"/>
                          </a:solidFill>
                        </a:rPr>
                        <a:t>Total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800" b="1">
                          <a:solidFill>
                            <a:srgbClr val="FFFFFF"/>
                          </a:solidFill>
                        </a:rPr>
                        <a:t>175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800" b="1">
                          <a:solidFill>
                            <a:srgbClr val="FFFFFF"/>
                          </a:solidFill>
                        </a:rPr>
                        <a:t>4375.0%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000">
                <a:solidFill>
                  <a:srgbClr val="000000"/>
                </a:solidFill>
              </a:rPr>
              <a:t>Figure 34. Distribution of study participants according to poor sleep makes me loose  desire in all things. (n=175)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2286000" y="1828800"/>
          <a:ext cx="457200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6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000">
                <a:solidFill>
                  <a:srgbClr val="000000"/>
                </a:solidFill>
              </a:rPr>
              <a:t>Table 35. Distribution on the basis of I have difficulty getting out of bed. (n=175)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286000" y="1371600"/>
          <a:ext cx="45720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</a:tblGrid>
              <a:tr h="457200">
                <a:tc>
                  <a:txBody>
                    <a:bodyPr/>
                    <a:lstStyle/>
                    <a:p>
                      <a:r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Frequency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Percentage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Sometimes(1-2 times a week)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1725.0%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Often (3-5 times a week)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1100.0%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Rarely (none or 1-3 times a month)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775.0%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Almost Always (6-7 times a week)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775.0%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sz="1800" b="1">
                          <a:solidFill>
                            <a:srgbClr val="FFFFFF"/>
                          </a:solidFill>
                        </a:rPr>
                        <a:t>Total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800" b="1">
                          <a:solidFill>
                            <a:srgbClr val="FFFFFF"/>
                          </a:solidFill>
                        </a:rPr>
                        <a:t>175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800" b="1">
                          <a:solidFill>
                            <a:srgbClr val="FFFFFF"/>
                          </a:solidFill>
                        </a:rPr>
                        <a:t>4375.0%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000">
                <a:solidFill>
                  <a:srgbClr val="000000"/>
                </a:solidFill>
              </a:rPr>
              <a:t>Table 4. Distribution on the basis of Relationship Status (n=175)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286000" y="1371600"/>
          <a:ext cx="45720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</a:tblGrid>
              <a:tr h="457200">
                <a:tc>
                  <a:txBody>
                    <a:bodyPr/>
                    <a:lstStyle/>
                    <a:p>
                      <a:r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Frequency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Percentage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Single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4800.0%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In a relationship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933.3%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Recent Breakup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100.0%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sz="1800" b="1">
                          <a:solidFill>
                            <a:srgbClr val="FFFFFF"/>
                          </a:solidFill>
                        </a:rPr>
                        <a:t>Total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800" b="1">
                          <a:solidFill>
                            <a:srgbClr val="FFFFFF"/>
                          </a:solidFill>
                        </a:rPr>
                        <a:t>175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800" b="1">
                          <a:solidFill>
                            <a:srgbClr val="FFFFFF"/>
                          </a:solidFill>
                        </a:rPr>
                        <a:t>5833.3%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000">
                <a:solidFill>
                  <a:srgbClr val="000000"/>
                </a:solidFill>
              </a:rPr>
              <a:t>Figure 35. Distribution of study participants according to i have difficulty getting out of bed. (n=175)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2286000" y="1828800"/>
          <a:ext cx="457200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7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000">
                <a:solidFill>
                  <a:srgbClr val="000000"/>
                </a:solidFill>
              </a:rPr>
              <a:t>Table 36. Distribution on the basis of Poor sleep makes me easily tired at work. (n=175)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286000" y="1371600"/>
          <a:ext cx="45720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</a:tblGrid>
              <a:tr h="457200">
                <a:tc>
                  <a:txBody>
                    <a:bodyPr/>
                    <a:lstStyle/>
                    <a:p>
                      <a:r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Frequency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Percentage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Sometimes(1-2 times a week)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1575.0%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Often (3-5 times a week)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1375.0%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Almost Always (6-7 times a week)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725.0%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Rarely (none or 1-3 times a month)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700.0%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sz="1800" b="1">
                          <a:solidFill>
                            <a:srgbClr val="FFFFFF"/>
                          </a:solidFill>
                        </a:rPr>
                        <a:t>Total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800" b="1">
                          <a:solidFill>
                            <a:srgbClr val="FFFFFF"/>
                          </a:solidFill>
                        </a:rPr>
                        <a:t>175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800" b="1">
                          <a:solidFill>
                            <a:srgbClr val="FFFFFF"/>
                          </a:solidFill>
                        </a:rPr>
                        <a:t>4375.0%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000">
                <a:solidFill>
                  <a:srgbClr val="000000"/>
                </a:solidFill>
              </a:rPr>
              <a:t>Figure 36. Distribution of study participants according to poor sleep makes me easily tired at work. (n=175)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2286000" y="1828800"/>
          <a:ext cx="457200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7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000">
                <a:solidFill>
                  <a:srgbClr val="000000"/>
                </a:solidFill>
              </a:rPr>
              <a:t>Table 37. Distribution on the basis of I have a clear head after sleep. (n=175)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286000" y="1371600"/>
          <a:ext cx="45720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</a:tblGrid>
              <a:tr h="457200">
                <a:tc>
                  <a:txBody>
                    <a:bodyPr/>
                    <a:lstStyle/>
                    <a:p>
                      <a:r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Frequency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Percentage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Often (3-5 times a week)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1650.0%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Almost Always (6-7 times a week)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1400.0%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Sometimes(1-2 times a week)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950.0%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Rarely (none or 1-3 times a month)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375.0%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sz="1800" b="1">
                          <a:solidFill>
                            <a:srgbClr val="FFFFFF"/>
                          </a:solidFill>
                        </a:rPr>
                        <a:t>Total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800" b="1">
                          <a:solidFill>
                            <a:srgbClr val="FFFFFF"/>
                          </a:solidFill>
                        </a:rPr>
                        <a:t>175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800" b="1">
                          <a:solidFill>
                            <a:srgbClr val="FFFFFF"/>
                          </a:solidFill>
                        </a:rPr>
                        <a:t>4375.0%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000">
                <a:solidFill>
                  <a:srgbClr val="000000"/>
                </a:solidFill>
              </a:rPr>
              <a:t>Figure 37. Distribution of study participants according to i have a clear head after sleep. (n=175)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2286000" y="1828800"/>
          <a:ext cx="457200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7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000">
                <a:solidFill>
                  <a:srgbClr val="000000"/>
                </a:solidFill>
              </a:rPr>
              <a:t>Table 38. Distribution on the basis of Poor sleep makes my life painful. (n=175)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286000" y="1371600"/>
          <a:ext cx="45720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</a:tblGrid>
              <a:tr h="457200">
                <a:tc>
                  <a:txBody>
                    <a:bodyPr/>
                    <a:lstStyle/>
                    <a:p>
                      <a:r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Frequency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Percentage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Sometimes(1-2 times a week)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1400.0%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Rarely (none or 1-3 times a month)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1375.0%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Often (3-5 times a week)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825.0%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Almost Always (6-7 times a week)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775.0%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sz="1800" b="1">
                          <a:solidFill>
                            <a:srgbClr val="FFFFFF"/>
                          </a:solidFill>
                        </a:rPr>
                        <a:t>Total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800" b="1">
                          <a:solidFill>
                            <a:srgbClr val="FFFFFF"/>
                          </a:solidFill>
                        </a:rPr>
                        <a:t>175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800" b="1">
                          <a:solidFill>
                            <a:srgbClr val="FFFFFF"/>
                          </a:solidFill>
                        </a:rPr>
                        <a:t>4375.0%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000">
                <a:solidFill>
                  <a:srgbClr val="000000"/>
                </a:solidFill>
              </a:rPr>
              <a:t>Figure 38. Distribution of study participants according to poor sleep makes my life painful. (n=175)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2286000" y="1828800"/>
          <a:ext cx="457200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7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000">
                <a:solidFill>
                  <a:srgbClr val="000000"/>
                </a:solidFill>
              </a:rPr>
              <a:t>Table 39. Distribution on the basis of Poor sleep makes me easily tired at work.2 (n=175)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286000" y="1371600"/>
          <a:ext cx="45720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</a:tblGrid>
              <a:tr h="457200">
                <a:tc>
                  <a:txBody>
                    <a:bodyPr/>
                    <a:lstStyle/>
                    <a:p>
                      <a:r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Frequency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Percentage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Sometimes(1-2 times a week)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1575.0%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Often (3-5 times a week)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1375.0%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Almost Always (6-7 times a week)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725.0%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Rarely (none or 1-3 times a month)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700.0%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sz="1800" b="1">
                          <a:solidFill>
                            <a:srgbClr val="FFFFFF"/>
                          </a:solidFill>
                        </a:rPr>
                        <a:t>Total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800" b="1">
                          <a:solidFill>
                            <a:srgbClr val="FFFFFF"/>
                          </a:solidFill>
                        </a:rPr>
                        <a:t>175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800" b="1">
                          <a:solidFill>
                            <a:srgbClr val="FFFFFF"/>
                          </a:solidFill>
                        </a:rPr>
                        <a:t>4375.0%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000">
                <a:solidFill>
                  <a:srgbClr val="000000"/>
                </a:solidFill>
              </a:rPr>
              <a:t>Figure 39. Distribution of study participants according to poor sleep makes me easily tired at work.2 (n=175)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2286000" y="1828800"/>
          <a:ext cx="457200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7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000">
                <a:solidFill>
                  <a:srgbClr val="000000"/>
                </a:solidFill>
              </a:rPr>
              <a:t>Table 40. Distribution on the basis of I have a clear head after sleep.3 (n=175)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286000" y="1371600"/>
          <a:ext cx="45720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</a:tblGrid>
              <a:tr h="457200">
                <a:tc>
                  <a:txBody>
                    <a:bodyPr/>
                    <a:lstStyle/>
                    <a:p>
                      <a:r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Frequency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Percentage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Often (3-5 times a week)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1650.0%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Almost Always (6-7 times a week)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1400.0%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Sometimes(1-2 times a week)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950.0%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Rarely (none or 1-3 times a month)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375.0%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sz="1800" b="1">
                          <a:solidFill>
                            <a:srgbClr val="FFFFFF"/>
                          </a:solidFill>
                        </a:rPr>
                        <a:t>Total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800" b="1">
                          <a:solidFill>
                            <a:srgbClr val="FFFFFF"/>
                          </a:solidFill>
                        </a:rPr>
                        <a:t>175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800" b="1">
                          <a:solidFill>
                            <a:srgbClr val="FFFFFF"/>
                          </a:solidFill>
                        </a:rPr>
                        <a:t>4375.0%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000">
                <a:solidFill>
                  <a:srgbClr val="000000"/>
                </a:solidFill>
              </a:rPr>
              <a:t>Figure 4. Distribution of study participants according to relationship status (n=175)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2286000" y="1828800"/>
          <a:ext cx="457200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8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000">
                <a:solidFill>
                  <a:srgbClr val="000000"/>
                </a:solidFill>
              </a:rPr>
              <a:t>Figure 40. Distribution of study participants according to i have a clear head after sleep.3 (n=175)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2286000" y="1828800"/>
          <a:ext cx="457200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8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000">
                <a:solidFill>
                  <a:srgbClr val="000000"/>
                </a:solidFill>
              </a:rPr>
              <a:t>Table 41. Distribution on the basis of Poor sleep makes my life painful.4 (n=175)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286000" y="1371600"/>
          <a:ext cx="45720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</a:tblGrid>
              <a:tr h="457200">
                <a:tc>
                  <a:txBody>
                    <a:bodyPr/>
                    <a:lstStyle/>
                    <a:p>
                      <a:r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Frequency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Percentage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Sometimes(1-2 times a week)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1400.0%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Rarely (none or 1-3 times a month)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1375.0%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Often (3-5 times a week)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825.0%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Almost Always (6-7 times a week)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775.0%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sz="1800" b="1">
                          <a:solidFill>
                            <a:srgbClr val="FFFFFF"/>
                          </a:solidFill>
                        </a:rPr>
                        <a:t>Total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800" b="1">
                          <a:solidFill>
                            <a:srgbClr val="FFFFFF"/>
                          </a:solidFill>
                        </a:rPr>
                        <a:t>175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800" b="1">
                          <a:solidFill>
                            <a:srgbClr val="FFFFFF"/>
                          </a:solidFill>
                        </a:rPr>
                        <a:t>4375.0%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000">
                <a:solidFill>
                  <a:srgbClr val="000000"/>
                </a:solidFill>
              </a:rPr>
              <a:t>Figure 41. Distribution of study participants according to poor sleep makes my life painful.4 (n=175)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2286000" y="1828800"/>
          <a:ext cx="457200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000">
                <a:solidFill>
                  <a:srgbClr val="000000"/>
                </a:solidFill>
              </a:rPr>
              <a:t>Table 5. Distribution on the basis of Screentime combined/day ( mobile phone + ipad/tab + laptop) (n=175)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286000" y="1371600"/>
          <a:ext cx="45720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</a:tblGrid>
              <a:tr h="457200">
                <a:tc>
                  <a:txBody>
                    <a:bodyPr/>
                    <a:lstStyle/>
                    <a:p>
                      <a:r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Frequency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Percentage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5-10 hour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3133.3%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&lt;5 hour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2066.7%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&gt;10 hour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633.3%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sz="1800" b="1">
                          <a:solidFill>
                            <a:srgbClr val="FFFFFF"/>
                          </a:solidFill>
                        </a:rPr>
                        <a:t>Total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800" b="1">
                          <a:solidFill>
                            <a:srgbClr val="FFFFFF"/>
                          </a:solidFill>
                        </a:rPr>
                        <a:t>175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800" b="1">
                          <a:solidFill>
                            <a:srgbClr val="FFFFFF"/>
                          </a:solidFill>
                        </a:rPr>
                        <a:t>5833.3%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