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Lst>
  <p:notesMasterIdLst>
    <p:notesMasterId r:id="rId12"/>
  </p:notesMasterIdLst>
  <p:sldIdLst>
    <p:sldId id="256" r:id="rId2"/>
    <p:sldId id="257" r:id="rId3"/>
    <p:sldId id="258" r:id="rId4"/>
    <p:sldId id="259" r:id="rId5"/>
    <p:sldId id="260" r:id="rId6"/>
    <p:sldId id="261" r:id="rId7"/>
    <p:sldId id="265" r:id="rId8"/>
    <p:sldId id="264" r:id="rId9"/>
    <p:sldId id="263" r:id="rId10"/>
    <p:sldId id="262"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
      <p:font typeface="Wingdings 3" panose="05040102010807070707" pitchFamily="18" charset="2"/>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104" d="100"/>
          <a:sy n="104" d="100"/>
        </p:scale>
        <p:origin x="22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a:extLst>
            <a:ext uri="{FF2B5EF4-FFF2-40B4-BE49-F238E27FC236}">
              <a16:creationId xmlns:a16="http://schemas.microsoft.com/office/drawing/2014/main" id="{CEA76AAA-EBB6-0636-2703-3450A3F45FD9}"/>
            </a:ext>
          </a:extLst>
        </p:cNvPr>
        <p:cNvGrpSpPr/>
        <p:nvPr/>
      </p:nvGrpSpPr>
      <p:grpSpPr>
        <a:xfrm>
          <a:off x="0" y="0"/>
          <a:ext cx="0" cy="0"/>
          <a:chOff x="0" y="0"/>
          <a:chExt cx="0" cy="0"/>
        </a:xfrm>
      </p:grpSpPr>
      <p:sp>
        <p:nvSpPr>
          <p:cNvPr id="246" name="Google Shape;246;p6:notes">
            <a:extLst>
              <a:ext uri="{FF2B5EF4-FFF2-40B4-BE49-F238E27FC236}">
                <a16:creationId xmlns:a16="http://schemas.microsoft.com/office/drawing/2014/main" id="{3AC301D3-8FD9-4B55-0C7F-906B58F483A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a:extLst>
              <a:ext uri="{FF2B5EF4-FFF2-40B4-BE49-F238E27FC236}">
                <a16:creationId xmlns:a16="http://schemas.microsoft.com/office/drawing/2014/main" id="{82818F01-FAA2-1543-0442-031C6462402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3133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a:extLst>
            <a:ext uri="{FF2B5EF4-FFF2-40B4-BE49-F238E27FC236}">
              <a16:creationId xmlns:a16="http://schemas.microsoft.com/office/drawing/2014/main" id="{6FD37DA0-8B38-BFAC-9ABB-629E81C471AD}"/>
            </a:ext>
          </a:extLst>
        </p:cNvPr>
        <p:cNvGrpSpPr/>
        <p:nvPr/>
      </p:nvGrpSpPr>
      <p:grpSpPr>
        <a:xfrm>
          <a:off x="0" y="0"/>
          <a:ext cx="0" cy="0"/>
          <a:chOff x="0" y="0"/>
          <a:chExt cx="0" cy="0"/>
        </a:xfrm>
      </p:grpSpPr>
      <p:sp>
        <p:nvSpPr>
          <p:cNvPr id="246" name="Google Shape;246;p6:notes">
            <a:extLst>
              <a:ext uri="{FF2B5EF4-FFF2-40B4-BE49-F238E27FC236}">
                <a16:creationId xmlns:a16="http://schemas.microsoft.com/office/drawing/2014/main" id="{DB23B1E1-4840-8261-D15B-F34C8946812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a:extLst>
              <a:ext uri="{FF2B5EF4-FFF2-40B4-BE49-F238E27FC236}">
                <a16:creationId xmlns:a16="http://schemas.microsoft.com/office/drawing/2014/main" id="{255CAC4D-92F6-D667-3134-5A85E85C621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9141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801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12299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075854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561892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3475139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699204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582309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522835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455234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chemeClr val="accent2"/>
        </a:solidFill>
        <a:effectLst/>
      </p:bgPr>
    </p:bg>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580031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36642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566885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301225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480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653004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37987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8443518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9278264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175058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168621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55023320"/>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3" name="Rectangle 2">
            <a:extLst>
              <a:ext uri="{FF2B5EF4-FFF2-40B4-BE49-F238E27FC236}">
                <a16:creationId xmlns:a16="http://schemas.microsoft.com/office/drawing/2014/main" id="{71A33EB2-88B9-2E95-8514-F8B02C749D7A}"/>
              </a:ext>
            </a:extLst>
          </p:cNvPr>
          <p:cNvSpPr/>
          <p:nvPr/>
        </p:nvSpPr>
        <p:spPr>
          <a:xfrm>
            <a:off x="1" y="1"/>
            <a:ext cx="12192000" cy="6858000"/>
          </a:xfrm>
          <a:prstGeom prst="rect">
            <a:avLst/>
          </a:prstGeom>
          <a:solidFill>
            <a:srgbClr val="D9D9D9">
              <a:alpha val="3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0" name="Google Shape;190;p1"/>
          <p:cNvSpPr txBox="1">
            <a:spLocks noGrp="1"/>
          </p:cNvSpPr>
          <p:nvPr>
            <p:ph type="ctrTitle"/>
          </p:nvPr>
        </p:nvSpPr>
        <p:spPr>
          <a:xfrm>
            <a:off x="1167493" y="1122363"/>
            <a:ext cx="7888825" cy="146637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400" dirty="0">
                <a:effectLst>
                  <a:outerShdw blurRad="38100" dist="38100" dir="2700000" algn="tl">
                    <a:srgbClr val="000000">
                      <a:alpha val="43137"/>
                    </a:srgbClr>
                  </a:outerShdw>
                </a:effectLst>
              </a:rPr>
              <a:t>BIRD STRIKE Analysis</a:t>
            </a:r>
            <a:endParaRPr dirty="0">
              <a:effectLst>
                <a:outerShdw blurRad="38100" dist="38100" dir="2700000" algn="tl">
                  <a:srgbClr val="000000">
                    <a:alpha val="43137"/>
                  </a:srgbClr>
                </a:outerShdw>
              </a:effectLst>
            </a:endParaRPr>
          </a:p>
        </p:txBody>
      </p:sp>
      <p:sp>
        <p:nvSpPr>
          <p:cNvPr id="2" name="Google Shape;190;p1">
            <a:extLst>
              <a:ext uri="{FF2B5EF4-FFF2-40B4-BE49-F238E27FC236}">
                <a16:creationId xmlns:a16="http://schemas.microsoft.com/office/drawing/2014/main" id="{FC317D71-ED87-8D0E-7169-AEB92C6EA488}"/>
              </a:ext>
            </a:extLst>
          </p:cNvPr>
          <p:cNvSpPr txBox="1">
            <a:spLocks/>
          </p:cNvSpPr>
          <p:nvPr/>
        </p:nvSpPr>
        <p:spPr>
          <a:xfrm>
            <a:off x="1167492" y="3429000"/>
            <a:ext cx="7888825" cy="1466378"/>
          </a:xfrm>
          <a:prstGeom prst="rect">
            <a:avLst/>
          </a:prstGeom>
          <a:noFill/>
          <a:ln>
            <a:noFill/>
          </a:ln>
          <a:effectLst/>
        </p:spPr>
        <p:txBody>
          <a:bodyPr spcFirstLastPara="1" vert="horz" wrap="square" lIns="91425" tIns="45700" rIns="91425" bIns="45700" rtlCol="0" anchor="b"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dk1"/>
              </a:buClr>
              <a:buSzPts val="5400"/>
              <a:buFont typeface="Arial"/>
              <a:buNone/>
            </a:pPr>
            <a:r>
              <a:rPr lang="en-US" sz="2400" dirty="0">
                <a:solidFill>
                  <a:schemeClr val="bg2">
                    <a:lumMod val="50000"/>
                  </a:schemeClr>
                </a:solidFill>
              </a:rPr>
              <a:t>RAKSHITH G</a:t>
            </a:r>
          </a:p>
          <a:p>
            <a:pPr>
              <a:lnSpc>
                <a:spcPct val="90000"/>
              </a:lnSpc>
              <a:spcBef>
                <a:spcPts val="0"/>
              </a:spcBef>
              <a:buClr>
                <a:schemeClr val="dk1"/>
              </a:buClr>
              <a:buSzPts val="5400"/>
              <a:buFont typeface="Arial"/>
              <a:buNone/>
            </a:pPr>
            <a:r>
              <a:rPr lang="en-US" sz="2400" dirty="0">
                <a:solidFill>
                  <a:schemeClr val="bg2">
                    <a:lumMod val="50000"/>
                  </a:schemeClr>
                </a:solidFill>
              </a:rPr>
              <a:t>7</a:t>
            </a:r>
            <a:r>
              <a:rPr lang="en-US" sz="2400" baseline="30000" dirty="0">
                <a:solidFill>
                  <a:schemeClr val="bg2">
                    <a:lumMod val="50000"/>
                  </a:schemeClr>
                </a:solidFill>
              </a:rPr>
              <a:t>th</a:t>
            </a:r>
            <a:r>
              <a:rPr lang="en-US" sz="2400" dirty="0">
                <a:solidFill>
                  <a:schemeClr val="bg2">
                    <a:lumMod val="50000"/>
                  </a:schemeClr>
                </a:solidFill>
              </a:rPr>
              <a:t> February,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 name="Rectangle 1">
            <a:extLst>
              <a:ext uri="{FF2B5EF4-FFF2-40B4-BE49-F238E27FC236}">
                <a16:creationId xmlns:a16="http://schemas.microsoft.com/office/drawing/2014/main" id="{AD9A7C65-F3C0-3310-9D81-51586F8E1909}"/>
              </a:ext>
            </a:extLst>
          </p:cNvPr>
          <p:cNvSpPr/>
          <p:nvPr/>
        </p:nvSpPr>
        <p:spPr>
          <a:xfrm>
            <a:off x="1" y="1"/>
            <a:ext cx="12192000" cy="6858000"/>
          </a:xfrm>
          <a:prstGeom prst="rect">
            <a:avLst/>
          </a:prstGeom>
          <a:solidFill>
            <a:srgbClr val="D9D9D9">
              <a:alpha val="3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1" name="Google Shape;261;p7"/>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dirty="0">
                <a:effectLst>
                  <a:outerShdw blurRad="38100" dist="38100" dir="2700000" algn="tl">
                    <a:srgbClr val="000000">
                      <a:alpha val="43137"/>
                    </a:srgbClr>
                  </a:outerShdw>
                </a:effectLst>
              </a:rPr>
              <a:t>Thank you</a:t>
            </a:r>
            <a:endParaRPr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2" name="Rectangle 1">
            <a:extLst>
              <a:ext uri="{FF2B5EF4-FFF2-40B4-BE49-F238E27FC236}">
                <a16:creationId xmlns:a16="http://schemas.microsoft.com/office/drawing/2014/main" id="{D016F09E-6801-EEA0-4365-6686DDCA03C1}"/>
              </a:ext>
            </a:extLst>
          </p:cNvPr>
          <p:cNvSpPr/>
          <p:nvPr/>
        </p:nvSpPr>
        <p:spPr>
          <a:xfrm>
            <a:off x="1" y="1"/>
            <a:ext cx="12192000" cy="6858000"/>
          </a:xfrm>
          <a:prstGeom prst="rect">
            <a:avLst/>
          </a:prstGeom>
          <a:solidFill>
            <a:srgbClr val="D9D9D9">
              <a:alpha val="3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6" name="Google Shape;196;p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effectLst>
                  <a:outerShdw blurRad="38100" dist="38100" dir="2700000" algn="tl">
                    <a:srgbClr val="000000">
                      <a:alpha val="43137"/>
                    </a:srgbClr>
                  </a:outerShdw>
                </a:effectLst>
              </a:rPr>
              <a:t>Introduction</a:t>
            </a:r>
            <a:endParaRPr dirty="0">
              <a:effectLst>
                <a:outerShdw blurRad="38100" dist="38100" dir="2700000" algn="tl">
                  <a:srgbClr val="000000">
                    <a:alpha val="43137"/>
                  </a:srgbClr>
                </a:outerShdw>
              </a:effectLst>
            </a:endParaRPr>
          </a:p>
        </p:txBody>
      </p:sp>
      <p:sp>
        <p:nvSpPr>
          <p:cNvPr id="197" name="Google Shape;197;p2"/>
          <p:cNvSpPr txBox="1">
            <a:spLocks noGrp="1"/>
          </p:cNvSpPr>
          <p:nvPr>
            <p:ph type="body" idx="1"/>
          </p:nvPr>
        </p:nvSpPr>
        <p:spPr>
          <a:xfrm>
            <a:off x="1167492" y="2057401"/>
            <a:ext cx="9779183" cy="403225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600" dirty="0">
                <a:solidFill>
                  <a:schemeClr val="accent6">
                    <a:lumMod val="20000"/>
                    <a:lumOff val="80000"/>
                  </a:schemeClr>
                </a:solidFill>
              </a:rPr>
              <a:t>A bird strike is strictly defined as a collision between a bird and an aircraft which is in flight or on a take-off or landing roll. Bird Strike is common and can be a significant threat to aircraft safety. For smaller aircraft, significant damage may be caused to the aircraft structure and all aircrafts are vulnerable to the loss of thrust which can follow the ingestion of birds into engine air intakes. </a:t>
            </a:r>
          </a:p>
          <a:p>
            <a:pPr marL="0" lvl="0" indent="0" algn="l" rtl="0">
              <a:lnSpc>
                <a:spcPct val="150000"/>
              </a:lnSpc>
              <a:spcBef>
                <a:spcPts val="0"/>
              </a:spcBef>
              <a:spcAft>
                <a:spcPts val="0"/>
              </a:spcAft>
              <a:buClr>
                <a:schemeClr val="lt1"/>
              </a:buClr>
              <a:buSzPts val="1800"/>
              <a:buNone/>
            </a:pPr>
            <a:endParaRPr lang="en-US" sz="1600" dirty="0">
              <a:solidFill>
                <a:schemeClr val="accent6">
                  <a:lumMod val="20000"/>
                  <a:lumOff val="80000"/>
                </a:schemeClr>
              </a:solidFill>
            </a:endParaRPr>
          </a:p>
        </p:txBody>
      </p:sp>
      <p:sp>
        <p:nvSpPr>
          <p:cNvPr id="198" name="Google Shape;198;p2"/>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7/1/2024</a:t>
            </a:r>
          </a:p>
        </p:txBody>
      </p:sp>
      <p:sp>
        <p:nvSpPr>
          <p:cNvPr id="199" name="Google Shape;199;p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BIRD STRIKE ANALYSIS</a:t>
            </a:r>
          </a:p>
        </p:txBody>
      </p:sp>
      <p:sp>
        <p:nvSpPr>
          <p:cNvPr id="200" name="Google Shape;200;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3" name="Rectangle 2">
            <a:extLst>
              <a:ext uri="{FF2B5EF4-FFF2-40B4-BE49-F238E27FC236}">
                <a16:creationId xmlns:a16="http://schemas.microsoft.com/office/drawing/2014/main" id="{0CE2B819-E474-1F93-AF52-F51A0A7C6969}"/>
              </a:ext>
            </a:extLst>
          </p:cNvPr>
          <p:cNvSpPr/>
          <p:nvPr/>
        </p:nvSpPr>
        <p:spPr>
          <a:xfrm>
            <a:off x="1" y="1"/>
            <a:ext cx="12192000" cy="6858000"/>
          </a:xfrm>
          <a:prstGeom prst="rect">
            <a:avLst/>
          </a:prstGeom>
          <a:solidFill>
            <a:srgbClr val="D9D9D9">
              <a:alpha val="3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5" name="Google Shape;205;p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effectLst>
                  <a:outerShdw blurRad="38100" dist="38100" dir="2700000" algn="tl">
                    <a:srgbClr val="000000">
                      <a:alpha val="43137"/>
                    </a:srgbClr>
                  </a:outerShdw>
                </a:effectLst>
              </a:rPr>
              <a:t>DATASET INFORMATION</a:t>
            </a:r>
            <a:endParaRPr sz="4000" dirty="0">
              <a:effectLst>
                <a:outerShdw blurRad="38100" dist="38100" dir="2700000" algn="tl">
                  <a:srgbClr val="000000">
                    <a:alpha val="43137"/>
                  </a:srgbClr>
                </a:outerShdw>
              </a:effectLst>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6" name="Google Shape;206;p3"/>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bg2">
                    <a:lumMod val="75000"/>
                  </a:schemeClr>
                </a:solidFill>
              </a:rPr>
              <a:t>7/1/2024</a:t>
            </a:r>
            <a:endParaRPr dirty="0">
              <a:solidFill>
                <a:schemeClr val="bg2">
                  <a:lumMod val="75000"/>
                </a:schemeClr>
              </a:solidFill>
            </a:endParaRPr>
          </a:p>
        </p:txBody>
      </p:sp>
      <p:sp>
        <p:nvSpPr>
          <p:cNvPr id="207" name="Google Shape;207;p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2">
                    <a:lumMod val="75000"/>
                  </a:schemeClr>
                </a:solidFill>
              </a:rPr>
              <a:t>BIRD STRIKE ANALYSIS</a:t>
            </a:r>
            <a:endParaRPr dirty="0">
              <a:solidFill>
                <a:schemeClr val="bg2">
                  <a:lumMod val="75000"/>
                </a:schemeClr>
              </a:solidFill>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bg2">
                    <a:lumMod val="75000"/>
                  </a:schemeClr>
                </a:solidFill>
              </a:rPr>
              <a:t>3</a:t>
            </a:fld>
            <a:endParaRPr dirty="0">
              <a:solidFill>
                <a:schemeClr val="bg2">
                  <a:lumMod val="75000"/>
                </a:schemeClr>
              </a:solidFill>
            </a:endParaRPr>
          </a:p>
        </p:txBody>
      </p:sp>
      <p:sp>
        <p:nvSpPr>
          <p:cNvPr id="209" name="Google Shape;209;p3"/>
          <p:cNvSpPr txBox="1">
            <a:spLocks noGrp="1"/>
          </p:cNvSpPr>
          <p:nvPr>
            <p:ph type="body" idx="2"/>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3"/>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 name="Google Shape;197;p2">
            <a:extLst>
              <a:ext uri="{FF2B5EF4-FFF2-40B4-BE49-F238E27FC236}">
                <a16:creationId xmlns:a16="http://schemas.microsoft.com/office/drawing/2014/main" id="{7C7E8E87-0FBA-14A9-CDCA-4F66F90D25F7}"/>
              </a:ext>
            </a:extLst>
          </p:cNvPr>
          <p:cNvSpPr txBox="1">
            <a:spLocks/>
          </p:cNvSpPr>
          <p:nvPr/>
        </p:nvSpPr>
        <p:spPr>
          <a:xfrm>
            <a:off x="1167492" y="2057401"/>
            <a:ext cx="9779183" cy="4032250"/>
          </a:xfrm>
          <a:prstGeom prst="rect">
            <a:avLst/>
          </a:prstGeom>
          <a:noFill/>
          <a:ln>
            <a:noFill/>
          </a:ln>
        </p:spPr>
        <p:txBody>
          <a:bodyPr spcFirstLastPara="1" vert="horz" wrap="square" lIns="91425" tIns="45700" rIns="91425" bIns="45700" rtlCol="0" anchor="t" anchorCtr="0">
            <a:normAutofit/>
          </a:bodyPr>
          <a:lstStyle>
            <a:lvl1pPr marL="457200" lvl="0" indent="-228600" algn="l" defTabSz="457200" rtl="0" eaLnBrk="1" latinLnBrk="0" hangingPunct="1">
              <a:lnSpc>
                <a:spcPct val="90000"/>
              </a:lnSpc>
              <a:spcBef>
                <a:spcPts val="1000"/>
              </a:spcBef>
              <a:spcAft>
                <a:spcPts val="0"/>
              </a:spcAft>
              <a:buClr>
                <a:schemeClr val="dk1"/>
              </a:buClr>
              <a:buSzPts val="2000"/>
              <a:buFont typeface="Wingdings 3" panose="05040102010807070707" pitchFamily="18" charset="2"/>
              <a:buNone/>
              <a:defRPr sz="2000" kern="1200" cap="none">
                <a:solidFill>
                  <a:schemeClr val="bg2">
                    <a:lumMod val="75000"/>
                  </a:schemeClr>
                </a:solidFill>
                <a:effectLst/>
                <a:latin typeface="Arial"/>
                <a:ea typeface="Arial"/>
                <a:cs typeface="Arial"/>
                <a:sym typeface="Arial"/>
              </a:defRPr>
            </a:lvl1pPr>
            <a:lvl2pPr marL="914400" lvl="1" indent="-228600" algn="l" defTabSz="457200" rtl="0" eaLnBrk="1" latinLnBrk="0" hangingPunct="1">
              <a:lnSpc>
                <a:spcPct val="90000"/>
              </a:lnSpc>
              <a:spcBef>
                <a:spcPts val="500"/>
              </a:spcBef>
              <a:spcAft>
                <a:spcPts val="0"/>
              </a:spcAft>
              <a:buClr>
                <a:schemeClr val="dk1"/>
              </a:buClr>
              <a:buSzPts val="1800"/>
              <a:buFont typeface="Wingdings 3" panose="05040102010807070707" pitchFamily="18" charset="2"/>
              <a:buNone/>
              <a:defRPr sz="1800" kern="1200" cap="none">
                <a:solidFill>
                  <a:schemeClr val="bg2">
                    <a:lumMod val="75000"/>
                  </a:schemeClr>
                </a:solidFill>
                <a:effectLst/>
                <a:latin typeface="Arial"/>
                <a:ea typeface="Arial"/>
                <a:cs typeface="Arial"/>
                <a:sym typeface="Arial"/>
              </a:defRPr>
            </a:lvl2pPr>
            <a:lvl3pPr marL="1371600" lvl="2" indent="-228600" algn="l" defTabSz="457200" rtl="0" eaLnBrk="1" latinLnBrk="0" hangingPunct="1">
              <a:lnSpc>
                <a:spcPct val="90000"/>
              </a:lnSpc>
              <a:spcBef>
                <a:spcPts val="500"/>
              </a:spcBef>
              <a:spcAft>
                <a:spcPts val="0"/>
              </a:spcAft>
              <a:buClr>
                <a:schemeClr val="dk1"/>
              </a:buClr>
              <a:buSzPts val="1600"/>
              <a:buFont typeface="Wingdings 3" panose="05040102010807070707" pitchFamily="18" charset="2"/>
              <a:buNone/>
              <a:defRPr sz="1600" kern="1200" cap="none">
                <a:solidFill>
                  <a:schemeClr val="bg2">
                    <a:lumMod val="75000"/>
                  </a:schemeClr>
                </a:solidFill>
                <a:effectLst/>
                <a:latin typeface="Arial"/>
                <a:ea typeface="Arial"/>
                <a:cs typeface="Arial"/>
                <a:sym typeface="Arial"/>
              </a:defRPr>
            </a:lvl3pPr>
            <a:lvl4pPr marL="1828800" lvl="3" indent="-228600" algn="l" defTabSz="457200" rtl="0" eaLnBrk="1" latinLnBrk="0" hangingPunct="1">
              <a:lnSpc>
                <a:spcPct val="90000"/>
              </a:lnSpc>
              <a:spcBef>
                <a:spcPts val="500"/>
              </a:spcBef>
              <a:spcAft>
                <a:spcPts val="0"/>
              </a:spcAft>
              <a:buClr>
                <a:schemeClr val="dk1"/>
              </a:buClr>
              <a:buSzPts val="1400"/>
              <a:buFont typeface="Wingdings 3" panose="05040102010807070707" pitchFamily="18" charset="2"/>
              <a:buNone/>
              <a:defRPr sz="1400" kern="1200" cap="none">
                <a:solidFill>
                  <a:schemeClr val="bg2">
                    <a:lumMod val="75000"/>
                  </a:schemeClr>
                </a:solidFill>
                <a:effectLst/>
                <a:latin typeface="Arial"/>
                <a:ea typeface="Arial"/>
                <a:cs typeface="Arial"/>
                <a:sym typeface="Arial"/>
              </a:defRPr>
            </a:lvl4pPr>
            <a:lvl5pPr marL="2286000" lvl="4" indent="-228600" algn="l" defTabSz="457200" rtl="0" eaLnBrk="1" latinLnBrk="0" hangingPunct="1">
              <a:lnSpc>
                <a:spcPct val="90000"/>
              </a:lnSpc>
              <a:spcBef>
                <a:spcPts val="500"/>
              </a:spcBef>
              <a:spcAft>
                <a:spcPts val="0"/>
              </a:spcAft>
              <a:buClr>
                <a:schemeClr val="dk1"/>
              </a:buClr>
              <a:buSzPts val="1400"/>
              <a:buFont typeface="Wingdings 3" panose="05040102010807070707" pitchFamily="18" charset="2"/>
              <a:buNone/>
              <a:defRPr sz="1400" kern="1200" cap="none">
                <a:solidFill>
                  <a:schemeClr val="bg2">
                    <a:lumMod val="75000"/>
                  </a:schemeClr>
                </a:solidFill>
                <a:effectLst/>
                <a:latin typeface="Arial"/>
                <a:ea typeface="Arial"/>
                <a:cs typeface="Arial"/>
                <a:sym typeface="Arial"/>
              </a:defRPr>
            </a:lvl5pPr>
            <a:lvl6pPr marL="2743200" lvl="5" indent="-342900" algn="l" defTabSz="457200" rtl="0" eaLnBrk="1" latinLnBrk="0" hangingPunct="1">
              <a:lnSpc>
                <a:spcPct val="90000"/>
              </a:lnSpc>
              <a:spcBef>
                <a:spcPts val="500"/>
              </a:spcBef>
              <a:spcAft>
                <a:spcPts val="0"/>
              </a:spcAft>
              <a:buClr>
                <a:schemeClr val="dk1"/>
              </a:buClr>
              <a:buSzPts val="18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3200400" lvl="6" indent="-342900" algn="l" defTabSz="457200" rtl="0" eaLnBrk="1" latinLnBrk="0" hangingPunct="1">
              <a:lnSpc>
                <a:spcPct val="90000"/>
              </a:lnSpc>
              <a:spcBef>
                <a:spcPts val="500"/>
              </a:spcBef>
              <a:spcAft>
                <a:spcPts val="0"/>
              </a:spcAft>
              <a:buClr>
                <a:schemeClr val="dk1"/>
              </a:buClr>
              <a:buSzPts val="18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657600" lvl="7" indent="-342900" algn="l" defTabSz="457200" rtl="0" eaLnBrk="1" latinLnBrk="0" hangingPunct="1">
              <a:lnSpc>
                <a:spcPct val="90000"/>
              </a:lnSpc>
              <a:spcBef>
                <a:spcPts val="500"/>
              </a:spcBef>
              <a:spcAft>
                <a:spcPts val="0"/>
              </a:spcAft>
              <a:buClr>
                <a:schemeClr val="dk1"/>
              </a:buClr>
              <a:buSzPts val="18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4114800" lvl="8" indent="-342900" algn="l" defTabSz="457200" rtl="0" eaLnBrk="1" latinLnBrk="0" hangingPunct="1">
              <a:lnSpc>
                <a:spcPct val="90000"/>
              </a:lnSpc>
              <a:spcBef>
                <a:spcPts val="500"/>
              </a:spcBef>
              <a:spcAft>
                <a:spcPts val="0"/>
              </a:spcAft>
              <a:buClr>
                <a:schemeClr val="dk1"/>
              </a:buClr>
              <a:buSzPts val="18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50000"/>
              </a:lnSpc>
              <a:spcBef>
                <a:spcPts val="0"/>
              </a:spcBef>
              <a:buClr>
                <a:schemeClr val="lt1"/>
              </a:buClr>
              <a:buSzPts val="1800"/>
            </a:pPr>
            <a:r>
              <a:rPr lang="en-US" sz="1600" dirty="0">
                <a:solidFill>
                  <a:schemeClr val="bg2">
                    <a:lumMod val="50000"/>
                  </a:schemeClr>
                </a:solidFill>
              </a:rPr>
              <a:t>Dataset consists of data collected on Bird Strikes by FAA between the years 2000 to 2011.</a:t>
            </a:r>
          </a:p>
          <a:p>
            <a:pPr marL="285750" indent="-285750">
              <a:lnSpc>
                <a:spcPct val="150000"/>
              </a:lnSpc>
              <a:spcBef>
                <a:spcPts val="0"/>
              </a:spcBef>
              <a:buClr>
                <a:schemeClr val="lt1"/>
              </a:buClr>
              <a:buSzPts val="1800"/>
              <a:buFont typeface="Arial" panose="020B0604020202020204" pitchFamily="34" charset="0"/>
              <a:buChar char="•"/>
            </a:pPr>
            <a:r>
              <a:rPr lang="en-US" sz="1600" dirty="0">
                <a:solidFill>
                  <a:schemeClr val="bg2">
                    <a:lumMod val="50000"/>
                  </a:schemeClr>
                </a:solidFill>
              </a:rPr>
              <a:t>Aircraft Type, Make/Model, Size, Number of Engines, and Airline Operator</a:t>
            </a:r>
          </a:p>
          <a:p>
            <a:pPr marL="285750" indent="-285750">
              <a:lnSpc>
                <a:spcPct val="150000"/>
              </a:lnSpc>
              <a:spcBef>
                <a:spcPts val="0"/>
              </a:spcBef>
              <a:buClr>
                <a:schemeClr val="lt1"/>
              </a:buClr>
              <a:buSzPts val="1800"/>
              <a:buFont typeface="Arial" panose="020B0604020202020204" pitchFamily="34" charset="0"/>
              <a:buChar char="•"/>
            </a:pPr>
            <a:r>
              <a:rPr lang="en-US" sz="1600" dirty="0">
                <a:solidFill>
                  <a:schemeClr val="bg2">
                    <a:lumMod val="50000"/>
                  </a:schemeClr>
                </a:solidFill>
              </a:rPr>
              <a:t>Date, Airport and State which the flight took off from</a:t>
            </a:r>
          </a:p>
          <a:p>
            <a:pPr marL="285750" indent="-285750">
              <a:lnSpc>
                <a:spcPct val="150000"/>
              </a:lnSpc>
              <a:spcBef>
                <a:spcPts val="0"/>
              </a:spcBef>
              <a:buClr>
                <a:schemeClr val="lt1"/>
              </a:buClr>
              <a:buSzPts val="1800"/>
              <a:buFont typeface="Arial" panose="020B0604020202020204" pitchFamily="34" charset="0"/>
              <a:buChar char="•"/>
            </a:pPr>
            <a:r>
              <a:rPr lang="en-US" sz="1600" dirty="0">
                <a:solidFill>
                  <a:schemeClr val="bg2">
                    <a:lumMod val="50000"/>
                  </a:schemeClr>
                </a:solidFill>
              </a:rPr>
              <a:t>Weather Conditions, and Altitude at which the bird strike occurred </a:t>
            </a:r>
          </a:p>
          <a:p>
            <a:pPr marL="285750" indent="-285750">
              <a:lnSpc>
                <a:spcPct val="150000"/>
              </a:lnSpc>
              <a:spcBef>
                <a:spcPts val="0"/>
              </a:spcBef>
              <a:buClr>
                <a:schemeClr val="lt1"/>
              </a:buClr>
              <a:buSzPts val="1800"/>
              <a:buFont typeface="Arial" panose="020B0604020202020204" pitchFamily="34" charset="0"/>
              <a:buChar char="•"/>
            </a:pPr>
            <a:r>
              <a:rPr lang="en-US" sz="1600" dirty="0">
                <a:solidFill>
                  <a:schemeClr val="bg2">
                    <a:lumMod val="50000"/>
                  </a:schemeClr>
                </a:solidFill>
              </a:rPr>
              <a:t>Number, Size and Species of the type of wildlife that struck</a:t>
            </a:r>
          </a:p>
          <a:p>
            <a:pPr marL="285750" indent="-285750">
              <a:lnSpc>
                <a:spcPct val="150000"/>
              </a:lnSpc>
              <a:spcBef>
                <a:spcPts val="0"/>
              </a:spcBef>
              <a:buClr>
                <a:schemeClr val="lt1"/>
              </a:buClr>
              <a:buSzPts val="1800"/>
              <a:buFont typeface="Arial" panose="020B0604020202020204" pitchFamily="34" charset="0"/>
              <a:buChar char="•"/>
            </a:pPr>
            <a:r>
              <a:rPr lang="en-US" sz="1600" dirty="0">
                <a:solidFill>
                  <a:schemeClr val="bg2">
                    <a:lumMod val="50000"/>
                  </a:schemeClr>
                </a:solidFill>
              </a:rPr>
              <a:t>Effect of Bird Strikes &amp; Impact on Flight</a:t>
            </a:r>
          </a:p>
          <a:p>
            <a:pPr marL="285750" indent="-285750">
              <a:lnSpc>
                <a:spcPct val="150000"/>
              </a:lnSpc>
              <a:spcBef>
                <a:spcPts val="0"/>
              </a:spcBef>
              <a:buClr>
                <a:schemeClr val="lt1"/>
              </a:buClr>
              <a:buSzPts val="1800"/>
              <a:buFont typeface="Arial" panose="020B0604020202020204" pitchFamily="34" charset="0"/>
              <a:buChar char="•"/>
            </a:pPr>
            <a:r>
              <a:rPr lang="en-US" sz="1600" dirty="0">
                <a:solidFill>
                  <a:schemeClr val="bg2">
                    <a:lumMod val="50000"/>
                  </a:schemeClr>
                </a:solidFill>
              </a:rPr>
              <a:t>Damage and Cost incurred and Number of People injured</a:t>
            </a:r>
          </a:p>
          <a:p>
            <a:pPr marL="285750" indent="-285750">
              <a:lnSpc>
                <a:spcPct val="150000"/>
              </a:lnSpc>
              <a:spcBef>
                <a:spcPts val="0"/>
              </a:spcBef>
              <a:buClr>
                <a:schemeClr val="lt1"/>
              </a:buClr>
              <a:buSzPts val="1800"/>
              <a:buFont typeface="Arial" panose="020B0604020202020204" pitchFamily="34" charset="0"/>
              <a:buChar char="•"/>
            </a:pPr>
            <a:r>
              <a:rPr lang="en-US" sz="1600" dirty="0">
                <a:solidFill>
                  <a:schemeClr val="bg2">
                    <a:lumMod val="50000"/>
                  </a:schemeClr>
                </a:solidFill>
              </a:rPr>
              <a:t>Whether or not the pilot was warned of the birds or wildlife</a:t>
            </a:r>
          </a:p>
          <a:p>
            <a:pPr marL="285750" indent="-285750">
              <a:lnSpc>
                <a:spcPct val="150000"/>
              </a:lnSpc>
              <a:spcBef>
                <a:spcPts val="0"/>
              </a:spcBef>
              <a:buClr>
                <a:schemeClr val="lt1"/>
              </a:buClr>
              <a:buSzPts val="1800"/>
              <a:buFont typeface="Arial" panose="020B0604020202020204" pitchFamily="34" charset="0"/>
              <a:buChar char="•"/>
            </a:pPr>
            <a:endParaRPr lang="en-US" sz="1600" dirty="0">
              <a:solidFill>
                <a:schemeClr val="bg2">
                  <a:lumMod val="50000"/>
                </a:schemeClr>
              </a:solidFill>
            </a:endParaRPr>
          </a:p>
          <a:p>
            <a:pPr marL="0" indent="0">
              <a:lnSpc>
                <a:spcPct val="150000"/>
              </a:lnSpc>
              <a:spcBef>
                <a:spcPts val="0"/>
              </a:spcBef>
              <a:buClr>
                <a:schemeClr val="lt1"/>
              </a:buClr>
              <a:buSzPts val="1800"/>
            </a:pPr>
            <a:r>
              <a:rPr lang="en-US" sz="1600" dirty="0">
                <a:solidFill>
                  <a:schemeClr val="bg2">
                    <a:lumMod val="50000"/>
                  </a:schemeClr>
                </a:solidFill>
              </a:rPr>
              <a:t>After cleaning the data and removing null entries, there are a little over 25000 records of bird strikes.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3" name="Rectangle 2">
            <a:extLst>
              <a:ext uri="{FF2B5EF4-FFF2-40B4-BE49-F238E27FC236}">
                <a16:creationId xmlns:a16="http://schemas.microsoft.com/office/drawing/2014/main" id="{3CC65095-67A4-4C8E-C337-6FEB624E2136}"/>
              </a:ext>
            </a:extLst>
          </p:cNvPr>
          <p:cNvSpPr/>
          <p:nvPr/>
        </p:nvSpPr>
        <p:spPr>
          <a:xfrm>
            <a:off x="1" y="1"/>
            <a:ext cx="12192000" cy="6858000"/>
          </a:xfrm>
          <a:prstGeom prst="rect">
            <a:avLst/>
          </a:prstGeom>
          <a:solidFill>
            <a:srgbClr val="D9D9D9">
              <a:alpha val="3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4" name="Google Shape;224;p4"/>
          <p:cNvSpPr txBox="1">
            <a:spLocks noGrp="1"/>
          </p:cNvSpPr>
          <p:nvPr>
            <p:ph type="title"/>
          </p:nvPr>
        </p:nvSpPr>
        <p:spPr>
          <a:xfrm>
            <a:off x="1206408" y="376821"/>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effectLst>
                  <a:outerShdw blurRad="38100" dist="38100" dir="2700000" algn="tl">
                    <a:srgbClr val="000000">
                      <a:alpha val="43137"/>
                    </a:srgbClr>
                  </a:outerShdw>
                </a:effectLst>
              </a:rPr>
              <a:t>KEY PERFORMANCE INDICATORS</a:t>
            </a:r>
            <a:endParaRPr sz="4000" dirty="0">
              <a:effectLst>
                <a:outerShdw blurRad="38100" dist="38100" dir="2700000" algn="tl">
                  <a:srgbClr val="000000">
                    <a:alpha val="43137"/>
                  </a:srgbClr>
                </a:outerShdw>
              </a:effectLst>
            </a:endParaRPr>
          </a:p>
        </p:txBody>
      </p:sp>
      <p:sp>
        <p:nvSpPr>
          <p:cNvPr id="229" name="Google Shape;229;p4"/>
          <p:cNvSpPr txBox="1">
            <a:spLocks noGrp="1"/>
          </p:cNvSpPr>
          <p:nvPr>
            <p:ph type="body" idx="1"/>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27" name="Google Shape;227;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bg2">
                    <a:lumMod val="75000"/>
                  </a:schemeClr>
                </a:solidFill>
              </a:rPr>
              <a:t>4</a:t>
            </a:fld>
            <a:endParaRPr dirty="0">
              <a:solidFill>
                <a:schemeClr val="bg2">
                  <a:lumMod val="75000"/>
                </a:schemeClr>
              </a:solidFill>
            </a:endParaRPr>
          </a:p>
        </p:txBody>
      </p:sp>
      <p:sp>
        <p:nvSpPr>
          <p:cNvPr id="228" name="Google Shape;228;p4"/>
          <p:cNvSpPr txBox="1">
            <a:spLocks noGrp="1"/>
          </p:cNvSpPr>
          <p:nvPr>
            <p:ph type="body" idx="2"/>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 name="Google Shape;197;p2">
            <a:extLst>
              <a:ext uri="{FF2B5EF4-FFF2-40B4-BE49-F238E27FC236}">
                <a16:creationId xmlns:a16="http://schemas.microsoft.com/office/drawing/2014/main" id="{7D7DFEF0-0183-EA40-5DE6-CD166A4ED46D}"/>
              </a:ext>
            </a:extLst>
          </p:cNvPr>
          <p:cNvSpPr txBox="1">
            <a:spLocks/>
          </p:cNvSpPr>
          <p:nvPr/>
        </p:nvSpPr>
        <p:spPr>
          <a:xfrm>
            <a:off x="1167492" y="2057401"/>
            <a:ext cx="9779183" cy="4032250"/>
          </a:xfrm>
          <a:prstGeom prst="rect">
            <a:avLst/>
          </a:prstGeom>
          <a:noFill/>
          <a:ln>
            <a:noFill/>
          </a:ln>
        </p:spPr>
        <p:txBody>
          <a:bodyPr spcFirstLastPara="1" vert="horz" wrap="square" lIns="91425" tIns="45700" rIns="91425" bIns="45700" rtlCol="0" anchor="t" anchorCtr="0">
            <a:normAutofit/>
          </a:bodyPr>
          <a:lstStyle>
            <a:lvl1pPr marL="457200" lvl="0" indent="-228600" algn="l" defTabSz="457200" rtl="0" eaLnBrk="1" latinLnBrk="0" hangingPunct="1">
              <a:lnSpc>
                <a:spcPct val="90000"/>
              </a:lnSpc>
              <a:spcBef>
                <a:spcPts val="1000"/>
              </a:spcBef>
              <a:spcAft>
                <a:spcPts val="0"/>
              </a:spcAft>
              <a:buClr>
                <a:schemeClr val="dk1"/>
              </a:buClr>
              <a:buSzPts val="2000"/>
              <a:buFont typeface="Wingdings 3" panose="05040102010807070707" pitchFamily="18" charset="2"/>
              <a:buNone/>
              <a:defRPr sz="2000" kern="1200" cap="none">
                <a:solidFill>
                  <a:schemeClr val="bg2">
                    <a:lumMod val="75000"/>
                  </a:schemeClr>
                </a:solidFill>
                <a:effectLst/>
                <a:latin typeface="Arial"/>
                <a:ea typeface="Arial"/>
                <a:cs typeface="Arial"/>
                <a:sym typeface="Arial"/>
              </a:defRPr>
            </a:lvl1pPr>
            <a:lvl2pPr marL="914400" lvl="1" indent="-228600" algn="l" defTabSz="457200" rtl="0" eaLnBrk="1" latinLnBrk="0" hangingPunct="1">
              <a:lnSpc>
                <a:spcPct val="90000"/>
              </a:lnSpc>
              <a:spcBef>
                <a:spcPts val="500"/>
              </a:spcBef>
              <a:spcAft>
                <a:spcPts val="0"/>
              </a:spcAft>
              <a:buClr>
                <a:schemeClr val="dk1"/>
              </a:buClr>
              <a:buSzPts val="1800"/>
              <a:buFont typeface="Wingdings 3" panose="05040102010807070707" pitchFamily="18" charset="2"/>
              <a:buNone/>
              <a:defRPr sz="1800" kern="1200" cap="none">
                <a:solidFill>
                  <a:schemeClr val="bg2">
                    <a:lumMod val="75000"/>
                  </a:schemeClr>
                </a:solidFill>
                <a:effectLst/>
                <a:latin typeface="Arial"/>
                <a:ea typeface="Arial"/>
                <a:cs typeface="Arial"/>
                <a:sym typeface="Arial"/>
              </a:defRPr>
            </a:lvl2pPr>
            <a:lvl3pPr marL="1371600" lvl="2" indent="-228600" algn="l" defTabSz="457200" rtl="0" eaLnBrk="1" latinLnBrk="0" hangingPunct="1">
              <a:lnSpc>
                <a:spcPct val="90000"/>
              </a:lnSpc>
              <a:spcBef>
                <a:spcPts val="500"/>
              </a:spcBef>
              <a:spcAft>
                <a:spcPts val="0"/>
              </a:spcAft>
              <a:buClr>
                <a:schemeClr val="dk1"/>
              </a:buClr>
              <a:buSzPts val="1600"/>
              <a:buFont typeface="Wingdings 3" panose="05040102010807070707" pitchFamily="18" charset="2"/>
              <a:buNone/>
              <a:defRPr sz="1600" kern="1200" cap="none">
                <a:solidFill>
                  <a:schemeClr val="bg2">
                    <a:lumMod val="75000"/>
                  </a:schemeClr>
                </a:solidFill>
                <a:effectLst/>
                <a:latin typeface="Arial"/>
                <a:ea typeface="Arial"/>
                <a:cs typeface="Arial"/>
                <a:sym typeface="Arial"/>
              </a:defRPr>
            </a:lvl3pPr>
            <a:lvl4pPr marL="1828800" lvl="3" indent="-228600" algn="l" defTabSz="457200" rtl="0" eaLnBrk="1" latinLnBrk="0" hangingPunct="1">
              <a:lnSpc>
                <a:spcPct val="90000"/>
              </a:lnSpc>
              <a:spcBef>
                <a:spcPts val="500"/>
              </a:spcBef>
              <a:spcAft>
                <a:spcPts val="0"/>
              </a:spcAft>
              <a:buClr>
                <a:schemeClr val="dk1"/>
              </a:buClr>
              <a:buSzPts val="1400"/>
              <a:buFont typeface="Wingdings 3" panose="05040102010807070707" pitchFamily="18" charset="2"/>
              <a:buNone/>
              <a:defRPr sz="1400" kern="1200" cap="none">
                <a:solidFill>
                  <a:schemeClr val="bg2">
                    <a:lumMod val="75000"/>
                  </a:schemeClr>
                </a:solidFill>
                <a:effectLst/>
                <a:latin typeface="Arial"/>
                <a:ea typeface="Arial"/>
                <a:cs typeface="Arial"/>
                <a:sym typeface="Arial"/>
              </a:defRPr>
            </a:lvl4pPr>
            <a:lvl5pPr marL="2286000" lvl="4" indent="-228600" algn="l" defTabSz="457200" rtl="0" eaLnBrk="1" latinLnBrk="0" hangingPunct="1">
              <a:lnSpc>
                <a:spcPct val="90000"/>
              </a:lnSpc>
              <a:spcBef>
                <a:spcPts val="500"/>
              </a:spcBef>
              <a:spcAft>
                <a:spcPts val="0"/>
              </a:spcAft>
              <a:buClr>
                <a:schemeClr val="dk1"/>
              </a:buClr>
              <a:buSzPts val="1400"/>
              <a:buFont typeface="Wingdings 3" panose="05040102010807070707" pitchFamily="18" charset="2"/>
              <a:buNone/>
              <a:defRPr sz="1400" kern="1200" cap="none">
                <a:solidFill>
                  <a:schemeClr val="bg2">
                    <a:lumMod val="75000"/>
                  </a:schemeClr>
                </a:solidFill>
                <a:effectLst/>
                <a:latin typeface="Arial"/>
                <a:ea typeface="Arial"/>
                <a:cs typeface="Arial"/>
                <a:sym typeface="Arial"/>
              </a:defRPr>
            </a:lvl5pPr>
            <a:lvl6pPr marL="2743200" lvl="5" indent="-342900" algn="l" defTabSz="457200" rtl="0" eaLnBrk="1" latinLnBrk="0" hangingPunct="1">
              <a:lnSpc>
                <a:spcPct val="90000"/>
              </a:lnSpc>
              <a:spcBef>
                <a:spcPts val="500"/>
              </a:spcBef>
              <a:spcAft>
                <a:spcPts val="0"/>
              </a:spcAft>
              <a:buClr>
                <a:schemeClr val="dk1"/>
              </a:buClr>
              <a:buSzPts val="18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3200400" lvl="6" indent="-342900" algn="l" defTabSz="457200" rtl="0" eaLnBrk="1" latinLnBrk="0" hangingPunct="1">
              <a:lnSpc>
                <a:spcPct val="90000"/>
              </a:lnSpc>
              <a:spcBef>
                <a:spcPts val="500"/>
              </a:spcBef>
              <a:spcAft>
                <a:spcPts val="0"/>
              </a:spcAft>
              <a:buClr>
                <a:schemeClr val="dk1"/>
              </a:buClr>
              <a:buSzPts val="18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657600" lvl="7" indent="-342900" algn="l" defTabSz="457200" rtl="0" eaLnBrk="1" latinLnBrk="0" hangingPunct="1">
              <a:lnSpc>
                <a:spcPct val="90000"/>
              </a:lnSpc>
              <a:spcBef>
                <a:spcPts val="500"/>
              </a:spcBef>
              <a:spcAft>
                <a:spcPts val="0"/>
              </a:spcAft>
              <a:buClr>
                <a:schemeClr val="dk1"/>
              </a:buClr>
              <a:buSzPts val="18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4114800" lvl="8" indent="-342900" algn="l" defTabSz="457200" rtl="0" eaLnBrk="1" latinLnBrk="0" hangingPunct="1">
              <a:lnSpc>
                <a:spcPct val="90000"/>
              </a:lnSpc>
              <a:spcBef>
                <a:spcPts val="500"/>
              </a:spcBef>
              <a:spcAft>
                <a:spcPts val="0"/>
              </a:spcAft>
              <a:buClr>
                <a:schemeClr val="dk1"/>
              </a:buClr>
              <a:buSzPts val="18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indent="-285750">
              <a:lnSpc>
                <a:spcPct val="150000"/>
              </a:lnSpc>
              <a:spcBef>
                <a:spcPts val="0"/>
              </a:spcBef>
              <a:buClr>
                <a:schemeClr val="lt1"/>
              </a:buClr>
              <a:buSzPts val="1800"/>
              <a:buFont typeface="Arial" panose="020B0604020202020204" pitchFamily="34" charset="0"/>
              <a:buChar char="•"/>
            </a:pPr>
            <a:r>
              <a:rPr lang="en-US" sz="1600" dirty="0">
                <a:solidFill>
                  <a:schemeClr val="bg2">
                    <a:lumMod val="50000"/>
                  </a:schemeClr>
                </a:solidFill>
              </a:rPr>
              <a:t>Average number of bird strikes per year</a:t>
            </a:r>
          </a:p>
          <a:p>
            <a:pPr marL="285750" indent="-285750">
              <a:lnSpc>
                <a:spcPct val="150000"/>
              </a:lnSpc>
              <a:spcBef>
                <a:spcPts val="0"/>
              </a:spcBef>
              <a:buClr>
                <a:schemeClr val="lt1"/>
              </a:buClr>
              <a:buSzPts val="1800"/>
              <a:buFont typeface="Arial" panose="020B0604020202020204" pitchFamily="34" charset="0"/>
              <a:buChar char="•"/>
            </a:pPr>
            <a:r>
              <a:rPr lang="en-US" sz="1600" dirty="0">
                <a:solidFill>
                  <a:schemeClr val="bg2">
                    <a:lumMod val="50000"/>
                  </a:schemeClr>
                </a:solidFill>
              </a:rPr>
              <a:t>Bird Strikes that incurred damage to the airplane</a:t>
            </a:r>
          </a:p>
          <a:p>
            <a:pPr marL="285750" indent="-285750">
              <a:lnSpc>
                <a:spcPct val="150000"/>
              </a:lnSpc>
              <a:spcBef>
                <a:spcPts val="0"/>
              </a:spcBef>
              <a:buClr>
                <a:schemeClr val="lt1"/>
              </a:buClr>
              <a:buSzPts val="1800"/>
              <a:buFont typeface="Arial" panose="020B0604020202020204" pitchFamily="34" charset="0"/>
              <a:buChar char="•"/>
            </a:pPr>
            <a:r>
              <a:rPr lang="en-US" sz="1600" dirty="0">
                <a:solidFill>
                  <a:schemeClr val="bg2">
                    <a:lumMod val="50000"/>
                  </a:schemeClr>
                </a:solidFill>
              </a:rPr>
              <a:t>Cost Incurred due to Bird Strikes</a:t>
            </a:r>
          </a:p>
          <a:p>
            <a:pPr marL="285750" indent="-285750">
              <a:lnSpc>
                <a:spcPct val="150000"/>
              </a:lnSpc>
              <a:spcBef>
                <a:spcPts val="0"/>
              </a:spcBef>
              <a:buClr>
                <a:schemeClr val="lt1"/>
              </a:buClr>
              <a:buSzPts val="1800"/>
              <a:buFont typeface="Arial" panose="020B0604020202020204" pitchFamily="34" charset="0"/>
              <a:buChar char="•"/>
            </a:pPr>
            <a:r>
              <a:rPr lang="en-US" sz="1600" dirty="0">
                <a:solidFill>
                  <a:schemeClr val="bg2">
                    <a:lumMod val="50000"/>
                  </a:schemeClr>
                </a:solidFill>
              </a:rPr>
              <a:t>Average Altitude of the airplanes in at the time of strike </a:t>
            </a:r>
          </a:p>
          <a:p>
            <a:pPr marL="285750" indent="-285750">
              <a:lnSpc>
                <a:spcPct val="150000"/>
              </a:lnSpc>
              <a:spcBef>
                <a:spcPts val="0"/>
              </a:spcBef>
              <a:buClr>
                <a:schemeClr val="lt1"/>
              </a:buClr>
              <a:buSzPts val="1800"/>
              <a:buFont typeface="Arial" panose="020B0604020202020204" pitchFamily="34" charset="0"/>
              <a:buChar char="•"/>
            </a:pPr>
            <a:r>
              <a:rPr lang="en-US" sz="1600" dirty="0">
                <a:solidFill>
                  <a:schemeClr val="bg2">
                    <a:lumMod val="50000"/>
                  </a:schemeClr>
                </a:solidFill>
              </a:rPr>
              <a:t>Total people injured due to Bird Strikes</a:t>
            </a:r>
          </a:p>
        </p:txBody>
      </p:sp>
      <p:sp>
        <p:nvSpPr>
          <p:cNvPr id="4" name="Google Shape;206;p3">
            <a:extLst>
              <a:ext uri="{FF2B5EF4-FFF2-40B4-BE49-F238E27FC236}">
                <a16:creationId xmlns:a16="http://schemas.microsoft.com/office/drawing/2014/main" id="{C436C1A3-240B-25D1-8DC0-EE74B550F3A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bg2">
                    <a:lumMod val="75000"/>
                  </a:schemeClr>
                </a:solidFill>
              </a:rPr>
              <a:t>7/1/2024</a:t>
            </a:r>
            <a:endParaRPr dirty="0">
              <a:solidFill>
                <a:schemeClr val="bg2">
                  <a:lumMod val="75000"/>
                </a:schemeClr>
              </a:solidFill>
            </a:endParaRPr>
          </a:p>
        </p:txBody>
      </p:sp>
      <p:sp>
        <p:nvSpPr>
          <p:cNvPr id="5" name="Google Shape;207;p3">
            <a:extLst>
              <a:ext uri="{FF2B5EF4-FFF2-40B4-BE49-F238E27FC236}">
                <a16:creationId xmlns:a16="http://schemas.microsoft.com/office/drawing/2014/main" id="{667876C2-8A90-110E-4732-C3469F8751DF}"/>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2">
                    <a:lumMod val="75000"/>
                  </a:schemeClr>
                </a:solidFill>
              </a:rPr>
              <a:t>BIRD STRIKE ANALYSIS</a:t>
            </a:r>
            <a:endParaRPr dirty="0">
              <a:solidFill>
                <a:schemeClr val="bg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Rectangle 1">
            <a:extLst>
              <a:ext uri="{FF2B5EF4-FFF2-40B4-BE49-F238E27FC236}">
                <a16:creationId xmlns:a16="http://schemas.microsoft.com/office/drawing/2014/main" id="{401CE57A-E825-725D-21D6-658FC95D69BE}"/>
              </a:ext>
            </a:extLst>
          </p:cNvPr>
          <p:cNvSpPr/>
          <p:nvPr/>
        </p:nvSpPr>
        <p:spPr>
          <a:xfrm>
            <a:off x="1" y="1"/>
            <a:ext cx="12192000" cy="6858000"/>
          </a:xfrm>
          <a:prstGeom prst="rect">
            <a:avLst/>
          </a:prstGeom>
          <a:solidFill>
            <a:srgbClr val="D9D9D9">
              <a:alpha val="3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5" name="Google Shape;235;p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effectLst>
                  <a:outerShdw blurRad="38100" dist="38100" dir="2700000" algn="tl">
                    <a:srgbClr val="000000">
                      <a:alpha val="43137"/>
                    </a:srgbClr>
                  </a:outerShdw>
                </a:effectLst>
              </a:rPr>
              <a:t>Mock–up Dashboard</a:t>
            </a:r>
            <a:endParaRPr sz="4000" dirty="0">
              <a:effectLst>
                <a:outerShdw blurRad="38100" dist="38100" dir="2700000" algn="tl">
                  <a:srgbClr val="000000">
                    <a:alpha val="43137"/>
                  </a:srgbClr>
                </a:outerShdw>
              </a:effectLst>
            </a:endParaRPr>
          </a:p>
        </p:txBody>
      </p:sp>
      <p:sp>
        <p:nvSpPr>
          <p:cNvPr id="238" name="Google Shape;238;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bg2">
                    <a:lumMod val="75000"/>
                  </a:schemeClr>
                </a:solidFill>
              </a:rPr>
              <a:t>5</a:t>
            </a:fld>
            <a:endParaRPr dirty="0">
              <a:solidFill>
                <a:schemeClr val="bg2">
                  <a:lumMod val="75000"/>
                </a:schemeClr>
              </a:solidFill>
            </a:endParaRPr>
          </a:p>
        </p:txBody>
      </p:sp>
      <p:pic>
        <p:nvPicPr>
          <p:cNvPr id="4" name="Picture 3">
            <a:extLst>
              <a:ext uri="{FF2B5EF4-FFF2-40B4-BE49-F238E27FC236}">
                <a16:creationId xmlns:a16="http://schemas.microsoft.com/office/drawing/2014/main" id="{DAD0B442-5381-1EF0-2F8E-438AC28FB6A2}"/>
              </a:ext>
            </a:extLst>
          </p:cNvPr>
          <p:cNvPicPr>
            <a:picLocks noChangeAspect="1"/>
          </p:cNvPicPr>
          <p:nvPr/>
        </p:nvPicPr>
        <p:blipFill>
          <a:blip r:embed="rId3"/>
          <a:stretch>
            <a:fillRect/>
          </a:stretch>
        </p:blipFill>
        <p:spPr>
          <a:xfrm>
            <a:off x="597577" y="1865163"/>
            <a:ext cx="4207460" cy="2366696"/>
          </a:xfrm>
          <a:prstGeom prst="rect">
            <a:avLst/>
          </a:prstGeom>
        </p:spPr>
      </p:pic>
      <p:pic>
        <p:nvPicPr>
          <p:cNvPr id="8" name="Picture 7">
            <a:extLst>
              <a:ext uri="{FF2B5EF4-FFF2-40B4-BE49-F238E27FC236}">
                <a16:creationId xmlns:a16="http://schemas.microsoft.com/office/drawing/2014/main" id="{F18459BD-0F31-7117-C9CC-7DF642381499}"/>
              </a:ext>
            </a:extLst>
          </p:cNvPr>
          <p:cNvPicPr>
            <a:picLocks noChangeAspect="1"/>
          </p:cNvPicPr>
          <p:nvPr/>
        </p:nvPicPr>
        <p:blipFill>
          <a:blip r:embed="rId4"/>
          <a:stretch>
            <a:fillRect/>
          </a:stretch>
        </p:blipFill>
        <p:spPr>
          <a:xfrm>
            <a:off x="4021975" y="2645707"/>
            <a:ext cx="4207460" cy="2366696"/>
          </a:xfrm>
          <a:prstGeom prst="rect">
            <a:avLst/>
          </a:prstGeom>
        </p:spPr>
      </p:pic>
      <p:pic>
        <p:nvPicPr>
          <p:cNvPr id="10" name="Picture 9">
            <a:extLst>
              <a:ext uri="{FF2B5EF4-FFF2-40B4-BE49-F238E27FC236}">
                <a16:creationId xmlns:a16="http://schemas.microsoft.com/office/drawing/2014/main" id="{E48E25F3-6BD2-1704-49D8-954029B2D524}"/>
              </a:ext>
            </a:extLst>
          </p:cNvPr>
          <p:cNvPicPr>
            <a:picLocks noChangeAspect="1"/>
          </p:cNvPicPr>
          <p:nvPr/>
        </p:nvPicPr>
        <p:blipFill>
          <a:blip r:embed="rId5"/>
          <a:stretch>
            <a:fillRect/>
          </a:stretch>
        </p:blipFill>
        <p:spPr>
          <a:xfrm>
            <a:off x="7446373" y="3687869"/>
            <a:ext cx="4207460" cy="2366696"/>
          </a:xfrm>
          <a:prstGeom prst="rect">
            <a:avLst/>
          </a:prstGeom>
        </p:spPr>
      </p:pic>
      <p:sp>
        <p:nvSpPr>
          <p:cNvPr id="3" name="Google Shape;206;p3">
            <a:extLst>
              <a:ext uri="{FF2B5EF4-FFF2-40B4-BE49-F238E27FC236}">
                <a16:creationId xmlns:a16="http://schemas.microsoft.com/office/drawing/2014/main" id="{AE5AA3DE-15DC-A599-4A88-0C520CE85BDA}"/>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bg2">
                    <a:lumMod val="75000"/>
                  </a:schemeClr>
                </a:solidFill>
              </a:rPr>
              <a:t>7/1/2024</a:t>
            </a:r>
            <a:endParaRPr dirty="0">
              <a:solidFill>
                <a:schemeClr val="bg2">
                  <a:lumMod val="75000"/>
                </a:schemeClr>
              </a:solidFill>
            </a:endParaRPr>
          </a:p>
        </p:txBody>
      </p:sp>
      <p:sp>
        <p:nvSpPr>
          <p:cNvPr id="5" name="Google Shape;207;p3">
            <a:extLst>
              <a:ext uri="{FF2B5EF4-FFF2-40B4-BE49-F238E27FC236}">
                <a16:creationId xmlns:a16="http://schemas.microsoft.com/office/drawing/2014/main" id="{DF5BC99B-CE7F-CB08-D606-41588C72F1D6}"/>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2">
                    <a:lumMod val="75000"/>
                  </a:schemeClr>
                </a:solidFill>
              </a:rPr>
              <a:t>BIRD STRIKE ANALYSIS</a:t>
            </a:r>
            <a:endParaRPr dirty="0">
              <a:solidFill>
                <a:schemeClr val="bg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3" name="Rectangle 2">
            <a:extLst>
              <a:ext uri="{FF2B5EF4-FFF2-40B4-BE49-F238E27FC236}">
                <a16:creationId xmlns:a16="http://schemas.microsoft.com/office/drawing/2014/main" id="{313FD391-AB6D-E0EA-A7C9-75F59060099D}"/>
              </a:ext>
            </a:extLst>
          </p:cNvPr>
          <p:cNvSpPr/>
          <p:nvPr/>
        </p:nvSpPr>
        <p:spPr>
          <a:xfrm>
            <a:off x="1" y="1"/>
            <a:ext cx="12192000" cy="6858000"/>
          </a:xfrm>
          <a:prstGeom prst="rect">
            <a:avLst/>
          </a:prstGeom>
          <a:solidFill>
            <a:srgbClr val="D9D9D9">
              <a:alpha val="3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9" name="Google Shape;249;p6"/>
          <p:cNvSpPr txBox="1">
            <a:spLocks noGrp="1"/>
          </p:cNvSpPr>
          <p:nvPr>
            <p:ph type="title"/>
          </p:nvPr>
        </p:nvSpPr>
        <p:spPr>
          <a:xfrm>
            <a:off x="1206408" y="497834"/>
            <a:ext cx="9779183" cy="72954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effectLst>
                  <a:outerShdw blurRad="38100" dist="38100" dir="2700000" algn="tl">
                    <a:srgbClr val="000000">
                      <a:alpha val="43137"/>
                    </a:srgbClr>
                  </a:outerShdw>
                </a:effectLst>
              </a:rPr>
              <a:t>DASHBOARD</a:t>
            </a:r>
            <a:endParaRPr dirty="0">
              <a:effectLst>
                <a:outerShdw blurRad="38100" dist="38100" dir="2700000" algn="tl">
                  <a:srgbClr val="000000">
                    <a:alpha val="43137"/>
                  </a:srgbClr>
                </a:outerShdw>
              </a:effectLst>
            </a:endParaRPr>
          </a:p>
        </p:txBody>
      </p:sp>
      <p:sp>
        <p:nvSpPr>
          <p:cNvPr id="252" name="Google Shape;252;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bg2">
                    <a:lumMod val="75000"/>
                  </a:schemeClr>
                </a:solidFill>
              </a:rPr>
              <a:t>6</a:t>
            </a:fld>
            <a:endParaRPr dirty="0">
              <a:solidFill>
                <a:schemeClr val="bg2">
                  <a:lumMod val="75000"/>
                </a:schemeClr>
              </a:solidFill>
            </a:endParaRPr>
          </a:p>
        </p:txBody>
      </p:sp>
      <p:pic>
        <p:nvPicPr>
          <p:cNvPr id="4" name="Picture 3">
            <a:extLst>
              <a:ext uri="{FF2B5EF4-FFF2-40B4-BE49-F238E27FC236}">
                <a16:creationId xmlns:a16="http://schemas.microsoft.com/office/drawing/2014/main" id="{323CF3A7-A311-FC35-6ACA-2F49DD136F25}"/>
              </a:ext>
            </a:extLst>
          </p:cNvPr>
          <p:cNvPicPr>
            <a:picLocks noChangeAspect="1"/>
          </p:cNvPicPr>
          <p:nvPr/>
        </p:nvPicPr>
        <p:blipFill>
          <a:blip r:embed="rId3"/>
          <a:stretch>
            <a:fillRect/>
          </a:stretch>
        </p:blipFill>
        <p:spPr>
          <a:xfrm>
            <a:off x="2269024" y="1578676"/>
            <a:ext cx="7653950" cy="4426380"/>
          </a:xfrm>
          <a:prstGeom prst="rect">
            <a:avLst/>
          </a:prstGeom>
        </p:spPr>
      </p:pic>
      <p:sp>
        <p:nvSpPr>
          <p:cNvPr id="8" name="Google Shape;206;p3">
            <a:extLst>
              <a:ext uri="{FF2B5EF4-FFF2-40B4-BE49-F238E27FC236}">
                <a16:creationId xmlns:a16="http://schemas.microsoft.com/office/drawing/2014/main" id="{64A74728-5EB1-CECB-DEE0-6434D0CC7AAF}"/>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bg2">
                    <a:lumMod val="75000"/>
                  </a:schemeClr>
                </a:solidFill>
              </a:rPr>
              <a:t>7/1/2024</a:t>
            </a:r>
            <a:endParaRPr dirty="0">
              <a:solidFill>
                <a:schemeClr val="bg2">
                  <a:lumMod val="75000"/>
                </a:schemeClr>
              </a:solidFill>
            </a:endParaRPr>
          </a:p>
        </p:txBody>
      </p:sp>
      <p:sp>
        <p:nvSpPr>
          <p:cNvPr id="9" name="Google Shape;207;p3">
            <a:extLst>
              <a:ext uri="{FF2B5EF4-FFF2-40B4-BE49-F238E27FC236}">
                <a16:creationId xmlns:a16="http://schemas.microsoft.com/office/drawing/2014/main" id="{77144D03-E299-23EE-A7E0-1657045C2DF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2">
                    <a:lumMod val="75000"/>
                  </a:schemeClr>
                </a:solidFill>
              </a:rPr>
              <a:t>BIRD STRIKE ANALYSIS</a:t>
            </a:r>
            <a:endParaRPr dirty="0">
              <a:solidFill>
                <a:schemeClr val="bg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a:extLst>
            <a:ext uri="{FF2B5EF4-FFF2-40B4-BE49-F238E27FC236}">
              <a16:creationId xmlns:a16="http://schemas.microsoft.com/office/drawing/2014/main" id="{A9A4BF47-71E8-836B-F49B-023132626E31}"/>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20AD1D31-BFC1-591D-4ED5-82B533B9B906}"/>
              </a:ext>
            </a:extLst>
          </p:cNvPr>
          <p:cNvSpPr/>
          <p:nvPr/>
        </p:nvSpPr>
        <p:spPr>
          <a:xfrm>
            <a:off x="1" y="1"/>
            <a:ext cx="12192000" cy="6858000"/>
          </a:xfrm>
          <a:prstGeom prst="rect">
            <a:avLst/>
          </a:prstGeom>
          <a:solidFill>
            <a:srgbClr val="D9D9D9">
              <a:alpha val="3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9" name="Google Shape;249;p6">
            <a:extLst>
              <a:ext uri="{FF2B5EF4-FFF2-40B4-BE49-F238E27FC236}">
                <a16:creationId xmlns:a16="http://schemas.microsoft.com/office/drawing/2014/main" id="{C4C79042-74A2-90DE-E7D1-B1EB7D2308F2}"/>
              </a:ext>
            </a:extLst>
          </p:cNvPr>
          <p:cNvSpPr txBox="1">
            <a:spLocks noGrp="1"/>
          </p:cNvSpPr>
          <p:nvPr>
            <p:ph type="title"/>
          </p:nvPr>
        </p:nvSpPr>
        <p:spPr>
          <a:xfrm>
            <a:off x="1206408" y="497834"/>
            <a:ext cx="9779183" cy="72954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effectLst>
                  <a:outerShdw blurRad="38100" dist="38100" dir="2700000" algn="tl">
                    <a:srgbClr val="000000">
                      <a:alpha val="43137"/>
                    </a:srgbClr>
                  </a:outerShdw>
                </a:effectLst>
              </a:rPr>
              <a:t>DASHBOARD</a:t>
            </a:r>
            <a:endParaRPr dirty="0">
              <a:effectLst>
                <a:outerShdw blurRad="38100" dist="38100" dir="2700000" algn="tl">
                  <a:srgbClr val="000000">
                    <a:alpha val="43137"/>
                  </a:srgbClr>
                </a:outerShdw>
              </a:effectLst>
            </a:endParaRPr>
          </a:p>
        </p:txBody>
      </p:sp>
      <p:sp>
        <p:nvSpPr>
          <p:cNvPr id="252" name="Google Shape;252;p6">
            <a:extLst>
              <a:ext uri="{FF2B5EF4-FFF2-40B4-BE49-F238E27FC236}">
                <a16:creationId xmlns:a16="http://schemas.microsoft.com/office/drawing/2014/main" id="{E284358B-A046-BB19-CEAB-99E1C14B684B}"/>
              </a:ext>
            </a:extLst>
          </p:cNvPr>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bg2">
                    <a:lumMod val="75000"/>
                  </a:schemeClr>
                </a:solidFill>
              </a:rPr>
              <a:t>7</a:t>
            </a:fld>
            <a:endParaRPr dirty="0">
              <a:solidFill>
                <a:schemeClr val="bg2">
                  <a:lumMod val="75000"/>
                </a:schemeClr>
              </a:solidFill>
            </a:endParaRPr>
          </a:p>
        </p:txBody>
      </p:sp>
      <p:pic>
        <p:nvPicPr>
          <p:cNvPr id="5" name="Picture 4">
            <a:extLst>
              <a:ext uri="{FF2B5EF4-FFF2-40B4-BE49-F238E27FC236}">
                <a16:creationId xmlns:a16="http://schemas.microsoft.com/office/drawing/2014/main" id="{A021F902-7EE1-78BE-CEDC-390BE91A7778}"/>
              </a:ext>
            </a:extLst>
          </p:cNvPr>
          <p:cNvPicPr>
            <a:picLocks noChangeAspect="1"/>
          </p:cNvPicPr>
          <p:nvPr/>
        </p:nvPicPr>
        <p:blipFill>
          <a:blip r:embed="rId3"/>
          <a:stretch>
            <a:fillRect/>
          </a:stretch>
        </p:blipFill>
        <p:spPr>
          <a:xfrm>
            <a:off x="2269023" y="1578676"/>
            <a:ext cx="7671107" cy="4426380"/>
          </a:xfrm>
          <a:prstGeom prst="rect">
            <a:avLst/>
          </a:prstGeom>
        </p:spPr>
      </p:pic>
      <p:sp>
        <p:nvSpPr>
          <p:cNvPr id="8" name="Google Shape;206;p3">
            <a:extLst>
              <a:ext uri="{FF2B5EF4-FFF2-40B4-BE49-F238E27FC236}">
                <a16:creationId xmlns:a16="http://schemas.microsoft.com/office/drawing/2014/main" id="{E6B809B1-6F8A-744C-C971-414D821893D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bg2">
                    <a:lumMod val="75000"/>
                  </a:schemeClr>
                </a:solidFill>
              </a:rPr>
              <a:t>7/1/2024</a:t>
            </a:r>
            <a:endParaRPr dirty="0">
              <a:solidFill>
                <a:schemeClr val="bg2">
                  <a:lumMod val="75000"/>
                </a:schemeClr>
              </a:solidFill>
            </a:endParaRPr>
          </a:p>
        </p:txBody>
      </p:sp>
      <p:sp>
        <p:nvSpPr>
          <p:cNvPr id="9" name="Google Shape;207;p3">
            <a:extLst>
              <a:ext uri="{FF2B5EF4-FFF2-40B4-BE49-F238E27FC236}">
                <a16:creationId xmlns:a16="http://schemas.microsoft.com/office/drawing/2014/main" id="{8C91F561-2AAE-3521-E7AA-33798B3EC9EF}"/>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2">
                    <a:lumMod val="75000"/>
                  </a:schemeClr>
                </a:solidFill>
              </a:rPr>
              <a:t>BIRD STRIKE ANALYSIS</a:t>
            </a:r>
            <a:endParaRPr dirty="0">
              <a:solidFill>
                <a:schemeClr val="bg2">
                  <a:lumMod val="75000"/>
                </a:schemeClr>
              </a:solidFill>
            </a:endParaRPr>
          </a:p>
        </p:txBody>
      </p:sp>
    </p:spTree>
    <p:extLst>
      <p:ext uri="{BB962C8B-B14F-4D97-AF65-F5344CB8AC3E}">
        <p14:creationId xmlns:p14="http://schemas.microsoft.com/office/powerpoint/2010/main" val="52387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a:extLst>
            <a:ext uri="{FF2B5EF4-FFF2-40B4-BE49-F238E27FC236}">
              <a16:creationId xmlns:a16="http://schemas.microsoft.com/office/drawing/2014/main" id="{FB9B3F33-DBE6-CC2F-F12A-0104ADE0919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8BD4CF2D-BBDF-E8BC-4B62-D68C693867F6}"/>
              </a:ext>
            </a:extLst>
          </p:cNvPr>
          <p:cNvSpPr/>
          <p:nvPr/>
        </p:nvSpPr>
        <p:spPr>
          <a:xfrm>
            <a:off x="1" y="1"/>
            <a:ext cx="12192000" cy="6858000"/>
          </a:xfrm>
          <a:prstGeom prst="rect">
            <a:avLst/>
          </a:prstGeom>
          <a:solidFill>
            <a:srgbClr val="D9D9D9">
              <a:alpha val="3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9" name="Google Shape;249;p6">
            <a:extLst>
              <a:ext uri="{FF2B5EF4-FFF2-40B4-BE49-F238E27FC236}">
                <a16:creationId xmlns:a16="http://schemas.microsoft.com/office/drawing/2014/main" id="{3344E78B-FE98-2D7A-CC78-586E0C8ECC2D}"/>
              </a:ext>
            </a:extLst>
          </p:cNvPr>
          <p:cNvSpPr txBox="1">
            <a:spLocks noGrp="1"/>
          </p:cNvSpPr>
          <p:nvPr>
            <p:ph type="title"/>
          </p:nvPr>
        </p:nvSpPr>
        <p:spPr>
          <a:xfrm>
            <a:off x="1206408" y="497834"/>
            <a:ext cx="9779183" cy="72954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effectLst>
                  <a:outerShdw blurRad="38100" dist="38100" dir="2700000" algn="tl">
                    <a:srgbClr val="000000">
                      <a:alpha val="43137"/>
                    </a:srgbClr>
                  </a:outerShdw>
                </a:effectLst>
              </a:rPr>
              <a:t>DASHBOARD</a:t>
            </a:r>
            <a:endParaRPr dirty="0">
              <a:effectLst>
                <a:outerShdw blurRad="38100" dist="38100" dir="2700000" algn="tl">
                  <a:srgbClr val="000000">
                    <a:alpha val="43137"/>
                  </a:srgbClr>
                </a:outerShdw>
              </a:effectLst>
            </a:endParaRPr>
          </a:p>
        </p:txBody>
      </p:sp>
      <p:sp>
        <p:nvSpPr>
          <p:cNvPr id="252" name="Google Shape;252;p6">
            <a:extLst>
              <a:ext uri="{FF2B5EF4-FFF2-40B4-BE49-F238E27FC236}">
                <a16:creationId xmlns:a16="http://schemas.microsoft.com/office/drawing/2014/main" id="{2FA88773-44DE-6B88-AD69-32D40C681450}"/>
              </a:ext>
            </a:extLst>
          </p:cNvPr>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bg2">
                    <a:lumMod val="75000"/>
                  </a:schemeClr>
                </a:solidFill>
              </a:rPr>
              <a:t>8</a:t>
            </a:fld>
            <a:endParaRPr dirty="0">
              <a:solidFill>
                <a:schemeClr val="bg2">
                  <a:lumMod val="75000"/>
                </a:schemeClr>
              </a:solidFill>
            </a:endParaRPr>
          </a:p>
        </p:txBody>
      </p:sp>
      <p:pic>
        <p:nvPicPr>
          <p:cNvPr id="2" name="Picture 1">
            <a:extLst>
              <a:ext uri="{FF2B5EF4-FFF2-40B4-BE49-F238E27FC236}">
                <a16:creationId xmlns:a16="http://schemas.microsoft.com/office/drawing/2014/main" id="{7464CFEE-0AC0-5B6A-F535-E446E2041D9B}"/>
              </a:ext>
            </a:extLst>
          </p:cNvPr>
          <p:cNvPicPr>
            <a:picLocks noChangeAspect="1"/>
          </p:cNvPicPr>
          <p:nvPr/>
        </p:nvPicPr>
        <p:blipFill>
          <a:blip r:embed="rId3"/>
          <a:stretch>
            <a:fillRect/>
          </a:stretch>
        </p:blipFill>
        <p:spPr>
          <a:xfrm>
            <a:off x="2269024" y="1578676"/>
            <a:ext cx="7671107" cy="4426380"/>
          </a:xfrm>
          <a:prstGeom prst="rect">
            <a:avLst/>
          </a:prstGeom>
        </p:spPr>
      </p:pic>
      <p:sp>
        <p:nvSpPr>
          <p:cNvPr id="8" name="Google Shape;206;p3">
            <a:extLst>
              <a:ext uri="{FF2B5EF4-FFF2-40B4-BE49-F238E27FC236}">
                <a16:creationId xmlns:a16="http://schemas.microsoft.com/office/drawing/2014/main" id="{3DBDA344-730A-EF62-A712-15E458CBBB6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bg2">
                    <a:lumMod val="75000"/>
                  </a:schemeClr>
                </a:solidFill>
              </a:rPr>
              <a:t>7/1/2024</a:t>
            </a:r>
            <a:endParaRPr dirty="0">
              <a:solidFill>
                <a:schemeClr val="bg2">
                  <a:lumMod val="75000"/>
                </a:schemeClr>
              </a:solidFill>
            </a:endParaRPr>
          </a:p>
        </p:txBody>
      </p:sp>
      <p:sp>
        <p:nvSpPr>
          <p:cNvPr id="9" name="Google Shape;207;p3">
            <a:extLst>
              <a:ext uri="{FF2B5EF4-FFF2-40B4-BE49-F238E27FC236}">
                <a16:creationId xmlns:a16="http://schemas.microsoft.com/office/drawing/2014/main" id="{1CB569B7-371E-C109-D2F8-12BF46A28DC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2">
                    <a:lumMod val="75000"/>
                  </a:schemeClr>
                </a:solidFill>
              </a:rPr>
              <a:t>BIRD STRIKE ANALYSIS</a:t>
            </a:r>
            <a:endParaRPr dirty="0">
              <a:solidFill>
                <a:schemeClr val="bg2">
                  <a:lumMod val="75000"/>
                </a:schemeClr>
              </a:solidFill>
            </a:endParaRPr>
          </a:p>
        </p:txBody>
      </p:sp>
    </p:spTree>
    <p:extLst>
      <p:ext uri="{BB962C8B-B14F-4D97-AF65-F5344CB8AC3E}">
        <p14:creationId xmlns:p14="http://schemas.microsoft.com/office/powerpoint/2010/main" val="146026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F391CA-D579-E824-C32B-7AF00E7E4D02}"/>
              </a:ext>
            </a:extLst>
          </p:cNvPr>
          <p:cNvSpPr/>
          <p:nvPr/>
        </p:nvSpPr>
        <p:spPr>
          <a:xfrm>
            <a:off x="1" y="1"/>
            <a:ext cx="12192000" cy="6858000"/>
          </a:xfrm>
          <a:prstGeom prst="rect">
            <a:avLst/>
          </a:prstGeom>
          <a:solidFill>
            <a:srgbClr val="D9D9D9">
              <a:alpha val="3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9A16D00D-4B05-94FA-DBAC-3C10540BA193}"/>
              </a:ext>
            </a:extLst>
          </p:cNvPr>
          <p:cNvSpPr>
            <a:spLocks noGrp="1"/>
          </p:cNvSpPr>
          <p:nvPr>
            <p:ph type="title"/>
          </p:nvPr>
        </p:nvSpPr>
        <p:spPr/>
        <p:txBody>
          <a:bodyPr/>
          <a:lstStyle/>
          <a:p>
            <a:r>
              <a:rPr lang="en-IN" sz="4000" dirty="0">
                <a:effectLst>
                  <a:outerShdw blurRad="38100" dist="38100" dir="2700000" algn="tl">
                    <a:srgbClr val="000000">
                      <a:alpha val="43137"/>
                    </a:srgbClr>
                  </a:outerShdw>
                </a:effectLst>
              </a:rPr>
              <a:t>KEY INSIGHTS</a:t>
            </a:r>
          </a:p>
        </p:txBody>
      </p:sp>
      <p:sp>
        <p:nvSpPr>
          <p:cNvPr id="3" name="Text Placeholder 2">
            <a:extLst>
              <a:ext uri="{FF2B5EF4-FFF2-40B4-BE49-F238E27FC236}">
                <a16:creationId xmlns:a16="http://schemas.microsoft.com/office/drawing/2014/main" id="{2ED1E0B8-1F0F-C888-A4B4-06EFD338609C}"/>
              </a:ext>
            </a:extLst>
          </p:cNvPr>
          <p:cNvSpPr>
            <a:spLocks noGrp="1"/>
          </p:cNvSpPr>
          <p:nvPr>
            <p:ph type="body" idx="1"/>
          </p:nvPr>
        </p:nvSpPr>
        <p:spPr>
          <a:xfrm>
            <a:off x="983384" y="2000634"/>
            <a:ext cx="9779183" cy="3552564"/>
          </a:xfrm>
        </p:spPr>
        <p:txBody>
          <a:bodyPr/>
          <a:lstStyle/>
          <a:p>
            <a:pPr marL="571500" indent="-342900">
              <a:buFont typeface="Arial" panose="020B0604020202020204" pitchFamily="34" charset="0"/>
              <a:buChar char="•"/>
            </a:pPr>
            <a:r>
              <a:rPr lang="en-IN" sz="1800" dirty="0">
                <a:solidFill>
                  <a:schemeClr val="bg2">
                    <a:lumMod val="50000"/>
                  </a:schemeClr>
                </a:solidFill>
              </a:rPr>
              <a:t>Most bird strike have occurred during the </a:t>
            </a:r>
            <a:r>
              <a:rPr lang="en-IN" sz="1800" b="1" dirty="0">
                <a:solidFill>
                  <a:schemeClr val="bg2">
                    <a:lumMod val="50000"/>
                  </a:schemeClr>
                </a:solidFill>
              </a:rPr>
              <a:t>approach</a:t>
            </a:r>
            <a:r>
              <a:rPr lang="en-IN" sz="1800" dirty="0">
                <a:solidFill>
                  <a:schemeClr val="bg2">
                    <a:lumMod val="50000"/>
                  </a:schemeClr>
                </a:solidFill>
              </a:rPr>
              <a:t> phase of flight, or at an altitude of </a:t>
            </a:r>
            <a:r>
              <a:rPr lang="en-IN" sz="1800" b="1" dirty="0">
                <a:solidFill>
                  <a:schemeClr val="bg2">
                    <a:lumMod val="50000"/>
                  </a:schemeClr>
                </a:solidFill>
              </a:rPr>
              <a:t>0-250 ft</a:t>
            </a:r>
            <a:r>
              <a:rPr lang="en-IN" sz="1800" dirty="0">
                <a:solidFill>
                  <a:schemeClr val="bg2">
                    <a:lumMod val="50000"/>
                  </a:schemeClr>
                </a:solidFill>
              </a:rPr>
              <a:t>. </a:t>
            </a:r>
            <a:r>
              <a:rPr lang="en-US" sz="1800" dirty="0">
                <a:solidFill>
                  <a:schemeClr val="bg2">
                    <a:lumMod val="50000"/>
                  </a:schemeClr>
                </a:solidFill>
              </a:rPr>
              <a:t>Bird strikes may occur during any phase of flight, but are more likely during the take-off, initial climb, approach and landing phases due to the greater numbers of birds in flight at </a:t>
            </a:r>
            <a:r>
              <a:rPr lang="en-US" sz="1800">
                <a:solidFill>
                  <a:schemeClr val="bg2">
                    <a:lumMod val="50000"/>
                  </a:schemeClr>
                </a:solidFill>
              </a:rPr>
              <a:t>lower levels.</a:t>
            </a:r>
            <a:endParaRPr lang="en-IN" sz="1800" dirty="0">
              <a:solidFill>
                <a:schemeClr val="bg2">
                  <a:lumMod val="50000"/>
                </a:schemeClr>
              </a:solidFill>
            </a:endParaRPr>
          </a:p>
          <a:p>
            <a:pPr marL="571500" indent="-342900">
              <a:buFont typeface="Arial" panose="020B0604020202020204" pitchFamily="34" charset="0"/>
              <a:buChar char="•"/>
            </a:pPr>
            <a:endParaRPr lang="en-IN" sz="1800" dirty="0">
              <a:solidFill>
                <a:schemeClr val="bg2">
                  <a:lumMod val="50000"/>
                </a:schemeClr>
              </a:solidFill>
            </a:endParaRPr>
          </a:p>
          <a:p>
            <a:pPr marL="571500" indent="-342900">
              <a:buFont typeface="Arial" panose="020B0604020202020204" pitchFamily="34" charset="0"/>
              <a:buChar char="•"/>
            </a:pPr>
            <a:r>
              <a:rPr lang="en-IN" sz="1800" dirty="0">
                <a:solidFill>
                  <a:schemeClr val="bg2">
                    <a:lumMod val="50000"/>
                  </a:schemeClr>
                </a:solidFill>
              </a:rPr>
              <a:t>In the 2430 bird strikes that caused damage to the flight, there was no major impact to over </a:t>
            </a:r>
            <a:r>
              <a:rPr lang="en-IN" sz="1800" b="1" dirty="0">
                <a:solidFill>
                  <a:schemeClr val="bg2">
                    <a:lumMod val="50000"/>
                  </a:schemeClr>
                </a:solidFill>
              </a:rPr>
              <a:t>1500</a:t>
            </a:r>
            <a:r>
              <a:rPr lang="en-IN" sz="1800" dirty="0">
                <a:solidFill>
                  <a:schemeClr val="bg2">
                    <a:lumMod val="50000"/>
                  </a:schemeClr>
                </a:solidFill>
              </a:rPr>
              <a:t>. Over 500 flights had to land as precaution, and </a:t>
            </a:r>
            <a:r>
              <a:rPr lang="en-IN" sz="1800" b="1" dirty="0">
                <a:solidFill>
                  <a:schemeClr val="bg2">
                    <a:lumMod val="50000"/>
                  </a:schemeClr>
                </a:solidFill>
              </a:rPr>
              <a:t>126</a:t>
            </a:r>
            <a:r>
              <a:rPr lang="en-IN" sz="1800" dirty="0">
                <a:solidFill>
                  <a:schemeClr val="bg2">
                    <a:lumMod val="50000"/>
                  </a:schemeClr>
                </a:solidFill>
              </a:rPr>
              <a:t> had to abort take-off. There is a higher cost incurred when the flight makes a precautionary landing or in the case of engine shut-down.</a:t>
            </a:r>
          </a:p>
          <a:p>
            <a:pPr marL="571500" indent="-342900">
              <a:buFont typeface="Arial" panose="020B0604020202020204" pitchFamily="34" charset="0"/>
              <a:buChar char="•"/>
            </a:pPr>
            <a:endParaRPr lang="en-IN" sz="1800" dirty="0">
              <a:solidFill>
                <a:schemeClr val="bg2">
                  <a:lumMod val="50000"/>
                </a:schemeClr>
              </a:solidFill>
            </a:endParaRPr>
          </a:p>
          <a:p>
            <a:pPr marL="571500" indent="-342900">
              <a:buFont typeface="Arial" panose="020B0604020202020204" pitchFamily="34" charset="0"/>
              <a:buChar char="•"/>
            </a:pPr>
            <a:r>
              <a:rPr lang="en-IN" sz="1800" dirty="0">
                <a:solidFill>
                  <a:schemeClr val="bg2">
                    <a:lumMod val="50000"/>
                  </a:schemeClr>
                </a:solidFill>
              </a:rPr>
              <a:t> In </a:t>
            </a:r>
            <a:r>
              <a:rPr lang="en-IN" sz="1800" b="1" dirty="0">
                <a:solidFill>
                  <a:schemeClr val="bg2">
                    <a:lumMod val="50000"/>
                  </a:schemeClr>
                </a:solidFill>
              </a:rPr>
              <a:t>57.5% </a:t>
            </a:r>
            <a:r>
              <a:rPr lang="en-IN" sz="1800" dirty="0">
                <a:solidFill>
                  <a:schemeClr val="bg2">
                    <a:lumMod val="50000"/>
                  </a:schemeClr>
                </a:solidFill>
              </a:rPr>
              <a:t>of the records, the pilot was not warned of the bird strikes, causing </a:t>
            </a:r>
            <a:r>
              <a:rPr lang="en-IN" sz="1800" b="1" dirty="0">
                <a:solidFill>
                  <a:schemeClr val="bg2">
                    <a:lumMod val="50000"/>
                  </a:schemeClr>
                </a:solidFill>
              </a:rPr>
              <a:t>19</a:t>
            </a:r>
            <a:r>
              <a:rPr lang="en-IN" sz="1800" dirty="0">
                <a:solidFill>
                  <a:schemeClr val="bg2">
                    <a:lumMod val="50000"/>
                  </a:schemeClr>
                </a:solidFill>
              </a:rPr>
              <a:t> injuries and incurring a total cost of </a:t>
            </a:r>
            <a:r>
              <a:rPr lang="en-IN" sz="1800" b="1" dirty="0">
                <a:solidFill>
                  <a:schemeClr val="bg2">
                    <a:lumMod val="50000"/>
                  </a:schemeClr>
                </a:solidFill>
              </a:rPr>
              <a:t>$81.97 million</a:t>
            </a:r>
            <a:r>
              <a:rPr lang="en-IN" sz="1800" dirty="0">
                <a:solidFill>
                  <a:schemeClr val="bg2">
                    <a:lumMod val="50000"/>
                  </a:schemeClr>
                </a:solidFill>
              </a:rPr>
              <a:t>. In records of the pilots being warned, only </a:t>
            </a:r>
            <a:r>
              <a:rPr lang="en-IN" sz="1800" b="1" dirty="0">
                <a:solidFill>
                  <a:schemeClr val="bg2">
                    <a:lumMod val="50000"/>
                  </a:schemeClr>
                </a:solidFill>
              </a:rPr>
              <a:t>2</a:t>
            </a:r>
            <a:r>
              <a:rPr lang="en-IN" sz="1800" dirty="0">
                <a:solidFill>
                  <a:schemeClr val="bg2">
                    <a:lumMod val="50000"/>
                  </a:schemeClr>
                </a:solidFill>
              </a:rPr>
              <a:t> injuries and a total cost of </a:t>
            </a:r>
            <a:r>
              <a:rPr lang="en-IN" sz="1800" b="1" dirty="0">
                <a:solidFill>
                  <a:schemeClr val="bg2">
                    <a:lumMod val="50000"/>
                  </a:schemeClr>
                </a:solidFill>
              </a:rPr>
              <a:t>$58.18 million </a:t>
            </a:r>
            <a:r>
              <a:rPr lang="en-IN" sz="1800" dirty="0">
                <a:solidFill>
                  <a:schemeClr val="bg2">
                    <a:lumMod val="50000"/>
                  </a:schemeClr>
                </a:solidFill>
              </a:rPr>
              <a:t>were recorded. There is a significant difference in injuries and cost incurred when the pilot is warned ahead.</a:t>
            </a:r>
          </a:p>
        </p:txBody>
      </p:sp>
      <p:sp>
        <p:nvSpPr>
          <p:cNvPr id="10" name="Google Shape;252;p6">
            <a:extLst>
              <a:ext uri="{FF2B5EF4-FFF2-40B4-BE49-F238E27FC236}">
                <a16:creationId xmlns:a16="http://schemas.microsoft.com/office/drawing/2014/main" id="{BD544B0D-E7D6-F427-C8E0-00DB12CB76A9}"/>
              </a:ext>
            </a:extLst>
          </p:cNvPr>
          <p:cNvSpPr txBox="1">
            <a:spLocks/>
          </p:cNvSpPr>
          <p:nvPr/>
        </p:nvSpPr>
        <p:spPr>
          <a:xfrm>
            <a:off x="10305676" y="6459654"/>
            <a:ext cx="1657723" cy="365125"/>
          </a:xfrm>
          <a:prstGeom prst="rect">
            <a:avLst/>
          </a:prstGeom>
          <a:noFill/>
          <a:ln>
            <a:noFill/>
          </a:ln>
        </p:spPr>
        <p:txBody>
          <a:bodyPr spcFirstLastPara="1" vert="horz" wrap="square" lIns="91425" tIns="45700" rIns="91425" bIns="45700" rtlCol="0" anchor="ctr" anchorCtr="0">
            <a:noAutofit/>
          </a:bodyPr>
          <a:lstStyle>
            <a:defPPr>
              <a:defRPr lang="en-US"/>
            </a:defPPr>
            <a:lvl1pPr marL="0" lvl="0" indent="0" algn="r" defTabSz="457200" rtl="0" eaLnBrk="1" latinLnBrk="0" hangingPunct="1">
              <a:spcBef>
                <a:spcPts val="0"/>
              </a:spcBef>
              <a:buNone/>
              <a:defRPr sz="1200" b="0" i="0" u="none" strike="noStrike" kern="1200" cap="none">
                <a:solidFill>
                  <a:schemeClr val="accent2"/>
                </a:solidFill>
                <a:effectLst/>
                <a:latin typeface="Arial"/>
                <a:ea typeface="Arial"/>
                <a:cs typeface="Arial"/>
                <a:sym typeface="Arial"/>
              </a:defRPr>
            </a:lvl1pPr>
            <a:lvl2pPr marL="0" lvl="1" indent="0" algn="r" defTabSz="457200" rtl="0" eaLnBrk="1" latinLnBrk="0" hangingPunct="1">
              <a:spcBef>
                <a:spcPts val="0"/>
              </a:spcBef>
              <a:buNone/>
              <a:defRPr sz="1200" b="0" i="0" u="none" strike="noStrike" kern="1200" cap="none">
                <a:solidFill>
                  <a:schemeClr val="accent2"/>
                </a:solidFill>
                <a:latin typeface="Arial"/>
                <a:ea typeface="Arial"/>
                <a:cs typeface="Arial"/>
                <a:sym typeface="Arial"/>
              </a:defRPr>
            </a:lvl2pPr>
            <a:lvl3pPr marL="0" lvl="2" indent="0" algn="r" defTabSz="457200" rtl="0" eaLnBrk="1" latinLnBrk="0" hangingPunct="1">
              <a:spcBef>
                <a:spcPts val="0"/>
              </a:spcBef>
              <a:buNone/>
              <a:defRPr sz="1200" b="0" i="0" u="none" strike="noStrike" kern="1200" cap="none">
                <a:solidFill>
                  <a:schemeClr val="accent2"/>
                </a:solidFill>
                <a:latin typeface="Arial"/>
                <a:ea typeface="Arial"/>
                <a:cs typeface="Arial"/>
                <a:sym typeface="Arial"/>
              </a:defRPr>
            </a:lvl3pPr>
            <a:lvl4pPr marL="0" lvl="3" indent="0" algn="r" defTabSz="457200" rtl="0" eaLnBrk="1" latinLnBrk="0" hangingPunct="1">
              <a:spcBef>
                <a:spcPts val="0"/>
              </a:spcBef>
              <a:buNone/>
              <a:defRPr sz="1200" b="0" i="0" u="none" strike="noStrike" kern="1200" cap="none">
                <a:solidFill>
                  <a:schemeClr val="accent2"/>
                </a:solidFill>
                <a:latin typeface="Arial"/>
                <a:ea typeface="Arial"/>
                <a:cs typeface="Arial"/>
                <a:sym typeface="Arial"/>
              </a:defRPr>
            </a:lvl4pPr>
            <a:lvl5pPr marL="0" lvl="4" indent="0" algn="r" defTabSz="457200" rtl="0" eaLnBrk="1" latinLnBrk="0" hangingPunct="1">
              <a:spcBef>
                <a:spcPts val="0"/>
              </a:spcBef>
              <a:buNone/>
              <a:defRPr sz="1200" b="0" i="0" u="none" strike="noStrike" kern="1200" cap="none">
                <a:solidFill>
                  <a:schemeClr val="accent2"/>
                </a:solidFill>
                <a:latin typeface="Arial"/>
                <a:ea typeface="Arial"/>
                <a:cs typeface="Arial"/>
                <a:sym typeface="Arial"/>
              </a:defRPr>
            </a:lvl5pPr>
            <a:lvl6pPr marL="0" lvl="5" indent="0" algn="r" defTabSz="457200" rtl="0" eaLnBrk="1" latinLnBrk="0" hangingPunct="1">
              <a:spcBef>
                <a:spcPts val="0"/>
              </a:spcBef>
              <a:buNone/>
              <a:defRPr sz="1200" b="0" i="0" u="none" strike="noStrike" kern="1200" cap="none">
                <a:solidFill>
                  <a:schemeClr val="accent2"/>
                </a:solidFill>
                <a:latin typeface="Arial"/>
                <a:ea typeface="Arial"/>
                <a:cs typeface="Arial"/>
                <a:sym typeface="Arial"/>
              </a:defRPr>
            </a:lvl6pPr>
            <a:lvl7pPr marL="0" lvl="6" indent="0" algn="r" defTabSz="457200" rtl="0" eaLnBrk="1" latinLnBrk="0" hangingPunct="1">
              <a:spcBef>
                <a:spcPts val="0"/>
              </a:spcBef>
              <a:buNone/>
              <a:defRPr sz="1200" b="0" i="0" u="none" strike="noStrike" kern="1200" cap="none">
                <a:solidFill>
                  <a:schemeClr val="accent2"/>
                </a:solidFill>
                <a:latin typeface="Arial"/>
                <a:ea typeface="Arial"/>
                <a:cs typeface="Arial"/>
                <a:sym typeface="Arial"/>
              </a:defRPr>
            </a:lvl7pPr>
            <a:lvl8pPr marL="0" lvl="7" indent="0" algn="r" defTabSz="457200" rtl="0" eaLnBrk="1" latinLnBrk="0" hangingPunct="1">
              <a:spcBef>
                <a:spcPts val="0"/>
              </a:spcBef>
              <a:buNone/>
              <a:defRPr sz="1200" b="0" i="0" u="none" strike="noStrike" kern="1200" cap="none">
                <a:solidFill>
                  <a:schemeClr val="accent2"/>
                </a:solidFill>
                <a:latin typeface="Arial"/>
                <a:ea typeface="Arial"/>
                <a:cs typeface="Arial"/>
                <a:sym typeface="Arial"/>
              </a:defRPr>
            </a:lvl8pPr>
            <a:lvl9pPr marL="0" lvl="8" indent="0" algn="r" defTabSz="457200" rtl="0" eaLnBrk="1" latinLnBrk="0" hangingPunct="1">
              <a:spcBef>
                <a:spcPts val="0"/>
              </a:spcBef>
              <a:buNone/>
              <a:defRPr sz="1200" b="0" i="0" u="none" strike="noStrike" kern="1200" cap="none">
                <a:solidFill>
                  <a:schemeClr val="accent2"/>
                </a:solidFill>
                <a:latin typeface="Arial"/>
                <a:ea typeface="Arial"/>
                <a:cs typeface="Arial"/>
                <a:sym typeface="Arial"/>
              </a:defRPr>
            </a:lvl9pPr>
          </a:lstStyle>
          <a:p>
            <a:fld id="{00000000-1234-1234-1234-123412341234}" type="slidenum">
              <a:rPr lang="en-US" smtClean="0">
                <a:solidFill>
                  <a:schemeClr val="bg2">
                    <a:lumMod val="75000"/>
                  </a:schemeClr>
                </a:solidFill>
              </a:rPr>
              <a:pPr/>
              <a:t>9</a:t>
            </a:fld>
            <a:endParaRPr lang="en-US" dirty="0">
              <a:solidFill>
                <a:schemeClr val="bg2">
                  <a:lumMod val="75000"/>
                </a:schemeClr>
              </a:solidFill>
            </a:endParaRPr>
          </a:p>
        </p:txBody>
      </p:sp>
      <p:sp>
        <p:nvSpPr>
          <p:cNvPr id="5" name="Google Shape;206;p3">
            <a:extLst>
              <a:ext uri="{FF2B5EF4-FFF2-40B4-BE49-F238E27FC236}">
                <a16:creationId xmlns:a16="http://schemas.microsoft.com/office/drawing/2014/main" id="{CC5D4AF4-576A-DAE6-7BE1-382C87FCE1E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solidFill>
                  <a:schemeClr val="bg2">
                    <a:lumMod val="75000"/>
                  </a:schemeClr>
                </a:solidFill>
              </a:rPr>
              <a:t>7/1/2024</a:t>
            </a:r>
            <a:endParaRPr dirty="0">
              <a:solidFill>
                <a:schemeClr val="bg2">
                  <a:lumMod val="75000"/>
                </a:schemeClr>
              </a:solidFill>
            </a:endParaRPr>
          </a:p>
        </p:txBody>
      </p:sp>
      <p:sp>
        <p:nvSpPr>
          <p:cNvPr id="6" name="Google Shape;207;p3">
            <a:extLst>
              <a:ext uri="{FF2B5EF4-FFF2-40B4-BE49-F238E27FC236}">
                <a16:creationId xmlns:a16="http://schemas.microsoft.com/office/drawing/2014/main" id="{9814059C-0624-5FE8-1D96-23B367A3BBB6}"/>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2">
                    <a:lumMod val="75000"/>
                  </a:schemeClr>
                </a:solidFill>
              </a:rPr>
              <a:t>BIRD STRIKE ANALYSIS</a:t>
            </a:r>
            <a:endParaRPr dirty="0">
              <a:solidFill>
                <a:schemeClr val="bg2">
                  <a:lumMod val="75000"/>
                </a:schemeClr>
              </a:solidFill>
            </a:endParaRPr>
          </a:p>
        </p:txBody>
      </p:sp>
    </p:spTree>
    <p:extLst>
      <p:ext uri="{BB962C8B-B14F-4D97-AF65-F5344CB8AC3E}">
        <p14:creationId xmlns:p14="http://schemas.microsoft.com/office/powerpoint/2010/main" val="5588805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2021</TotalTime>
  <Words>488</Words>
  <Application>Microsoft Office PowerPoint</Application>
  <PresentationFormat>Widescreen</PresentationFormat>
  <Paragraphs>62</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vt:lpstr>
      <vt:lpstr>Wingdings 3</vt:lpstr>
      <vt:lpstr>Century Gothic</vt:lpstr>
      <vt:lpstr>Slice</vt:lpstr>
      <vt:lpstr>BIRD STRIKE Analysis</vt:lpstr>
      <vt:lpstr>Introduction</vt:lpstr>
      <vt:lpstr>DATASET INFORMATION</vt:lpstr>
      <vt:lpstr>KEY PERFORMANCE INDICATORS</vt:lpstr>
      <vt:lpstr>Mock–up Dashboard</vt:lpstr>
      <vt:lpstr>DASHBOARD</vt:lpstr>
      <vt:lpstr>DASHBOARD</vt:lpstr>
      <vt:lpstr>DASHBOARD</vt:lpstr>
      <vt:lpstr>KEY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STRIKE Analysis</dc:title>
  <dc:creator>Rakshith G</dc:creator>
  <cp:lastModifiedBy>Rakshith G</cp:lastModifiedBy>
  <cp:revision>12</cp:revision>
  <dcterms:created xsi:type="dcterms:W3CDTF">2022-12-29T06:36:15Z</dcterms:created>
  <dcterms:modified xsi:type="dcterms:W3CDTF">2024-02-07T14:21:00Z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