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2" r:id="rId4"/>
    <p:sldId id="273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07797" indent="-16054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15594" indent="-32108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224250" indent="-482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632047" indent="-64303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236269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483523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1730776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1978030" algn="l" defTabSz="247254" rtl="0" eaLnBrk="1" latinLnBrk="0" hangingPunct="1">
      <a:defRPr sz="2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48115" autoAdjust="0"/>
  </p:normalViewPr>
  <p:slideViewPr>
    <p:cSldViewPr>
      <p:cViewPr varScale="1">
        <p:scale>
          <a:sx n="84" d="100"/>
          <a:sy n="84" d="100"/>
        </p:scale>
        <p:origin x="236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2868E68-BDA5-7A4B-AD68-EB513AB858CE}" type="datetimeFigureOut">
              <a:rPr lang="en-US"/>
              <a:pPr>
                <a:defRPr/>
              </a:pPr>
              <a:t>1/27/2014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44277D06-48D0-CA46-906A-DDE54A1F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9EFB707-C2EB-1249-8B45-4C3229CA2942}" type="datetimeFigureOut">
              <a:rPr lang="en-US"/>
              <a:pPr>
                <a:defRPr/>
              </a:pPr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EE70ADDC-18D6-EF44-BE1E-8FF5E1022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3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0779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1559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242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3204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40709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851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6992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134" algn="l" defTabSz="8162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This concludes OpenGL Essentials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LiveLessons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2DD0DF-89BD-7D4A-9A34-CB657C763FF6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4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8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9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surveyed a number of additional rendering topics including post processing, shadow mapping, skeletal animation, geometry and tessellation shaders, deferred rendering, global illumination, and compute shaders.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964B50-2C54-7E48-8B01-833EA9594D5E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08142" indent="0" algn="ctr">
              <a:buNone/>
              <a:defRPr/>
            </a:lvl2pPr>
            <a:lvl3pPr marL="816284" indent="0" algn="ctr">
              <a:buNone/>
              <a:defRPr/>
            </a:lvl3pPr>
            <a:lvl4pPr marL="1224425" indent="0" algn="ctr">
              <a:buNone/>
              <a:defRPr/>
            </a:lvl4pPr>
            <a:lvl5pPr marL="1632567" indent="0" algn="ctr">
              <a:buNone/>
              <a:defRPr/>
            </a:lvl5pPr>
            <a:lvl6pPr marL="2040709" indent="0" algn="ctr">
              <a:buNone/>
              <a:defRPr/>
            </a:lvl6pPr>
            <a:lvl7pPr marL="2448851" indent="0" algn="ctr">
              <a:buNone/>
              <a:defRPr/>
            </a:lvl7pPr>
            <a:lvl8pPr marL="2856992" indent="0" algn="ctr">
              <a:buNone/>
              <a:defRPr/>
            </a:lvl8pPr>
            <a:lvl9pPr marL="326513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124197" y="4683728"/>
            <a:ext cx="2895615" cy="35769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-57070"/>
            <a:ext cx="9144000" cy="4750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9451" tIns="24725" rIns="49451" bIns="247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60" y="205772"/>
            <a:ext cx="8229689" cy="8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28" tIns="40814" rIns="81628" bIns="408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160" y="1200070"/>
            <a:ext cx="8229689" cy="339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28" tIns="40814" rIns="81628" bIns="40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  <a:ea typeface="ＭＳ Ｐゴシック" charset="0"/>
          <a:cs typeface="ＭＳ Ｐゴシック" charset="0"/>
        </a:defRPr>
      </a:lvl5pPr>
      <a:lvl6pPr marL="408142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816284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224425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632567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543443" indent="-543443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884276" indent="-47562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1224250" indent="-407797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564223" indent="-339974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972021" indent="-33997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380827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788969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197111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605252" indent="-34011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7254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4508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1761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9015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6269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523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0776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030" algn="l" defTabSz="24725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ctrTitle"/>
          </p:nvPr>
        </p:nvSpPr>
        <p:spPr>
          <a:xfrm>
            <a:off x="4038600" y="1428750"/>
            <a:ext cx="4725129" cy="1905000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  <a:t>OpenGL Essentials</a:t>
            </a:r>
            <a:b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  <a:t>Image Credits</a:t>
            </a:r>
            <a:br>
              <a:rPr lang="en-US" b="1" dirty="0" smtClean="0">
                <a:solidFill>
                  <a:srgbClr val="5B5A5F"/>
                </a:solidFill>
                <a:latin typeface="Arial"/>
                <a:cs typeface="Arial"/>
              </a:rPr>
            </a:b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Animated model by Brian Salisbury, Florida Interactive Entertainment Academy.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0" y="1150233"/>
            <a:ext cx="2263295" cy="17562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0" y="3141234"/>
            <a:ext cx="2293775" cy="17962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2965" y="3141234"/>
            <a:ext cx="4800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Skybox texture by Emil </a:t>
            </a:r>
            <a:r>
              <a:rPr lang="en-US" sz="1800" dirty="0" err="1" smtClean="0"/>
              <a:t>Persson</a:t>
            </a:r>
            <a:r>
              <a:rPr lang="en-US" sz="1800" dirty="0" smtClean="0"/>
              <a:t>, aka Humus.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Creative Commons 3.0 (http://creativecommons.org/licenses/by/3.0</a:t>
            </a:r>
            <a:r>
              <a:rPr lang="en-US" sz="1800" dirty="0" smtClean="0"/>
              <a:t>/)</a:t>
            </a:r>
          </a:p>
          <a:p>
            <a:pPr>
              <a:spcBef>
                <a:spcPts val="6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48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Earth texture by </a:t>
            </a:r>
            <a:r>
              <a:rPr lang="en-US" sz="1800" dirty="0" err="1" smtClean="0"/>
              <a:t>Reto</a:t>
            </a:r>
            <a:r>
              <a:rPr lang="en-US" sz="1800" dirty="0" smtClean="0"/>
              <a:t> </a:t>
            </a:r>
            <a:r>
              <a:rPr lang="en-US" sz="1800" dirty="0" err="1"/>
              <a:t>Stöckli</a:t>
            </a:r>
            <a:r>
              <a:rPr lang="en-US" sz="1800" dirty="0"/>
              <a:t>, NASA Earth </a:t>
            </a:r>
            <a:r>
              <a:rPr lang="en-US" sz="1800" dirty="0" smtClean="0"/>
              <a:t>Observatory.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2965" y="31412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Original earth </a:t>
            </a:r>
            <a:r>
              <a:rPr lang="en-US" sz="1800" dirty="0"/>
              <a:t>texture by </a:t>
            </a:r>
            <a:r>
              <a:rPr lang="en-US" sz="1800" dirty="0" err="1"/>
              <a:t>Reto</a:t>
            </a:r>
            <a:r>
              <a:rPr lang="en-US" sz="1800" dirty="0"/>
              <a:t> </a:t>
            </a:r>
            <a:r>
              <a:rPr lang="en-US" sz="1800" dirty="0" err="1"/>
              <a:t>Stöckli</a:t>
            </a:r>
            <a:r>
              <a:rPr lang="en-US" sz="1800" dirty="0"/>
              <a:t>, NASA Earth Observatory</a:t>
            </a:r>
            <a:r>
              <a:rPr lang="en-US" sz="1800" dirty="0" smtClean="0"/>
              <a:t>. </a:t>
            </a:r>
            <a:r>
              <a:rPr lang="en-US" sz="1800" dirty="0" smtClean="0"/>
              <a:t>Additional texturing by Nick Zuccarello, Florida Interactive Entertainment Academy.</a:t>
            </a: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3" y="1116328"/>
            <a:ext cx="2329288" cy="182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14" y="3150105"/>
            <a:ext cx="2281051" cy="17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70" y="392241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Credits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972965" y="11252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Stone wall texture and normal map by Nick Zuccarello, Florida Interactive Entertainment Academy.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8" y="1151870"/>
            <a:ext cx="2298497" cy="17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W_MasterTemplateRev_2013_1280_80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Pearson PTG Video Product PowerPoint Template 111006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192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Times New Roman</vt:lpstr>
      <vt:lpstr>Wingdings</vt:lpstr>
      <vt:lpstr>AW_MasterTemplateRev_2013_1280_800</vt:lpstr>
      <vt:lpstr>OpenGL Essentials Image Credits 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Pearson</dc:creator>
  <cp:lastModifiedBy>Paul Varcholik</cp:lastModifiedBy>
  <cp:revision>153</cp:revision>
  <dcterms:created xsi:type="dcterms:W3CDTF">2012-07-09T20:02:25Z</dcterms:created>
  <dcterms:modified xsi:type="dcterms:W3CDTF">2014-01-27T20:05:14Z</dcterms:modified>
</cp:coreProperties>
</file>