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78" r:id="rId10"/>
    <p:sldId id="279" r:id="rId11"/>
    <p:sldId id="280" r:id="rId12"/>
    <p:sldId id="265" r:id="rId13"/>
    <p:sldId id="264" r:id="rId14"/>
    <p:sldId id="266" r:id="rId15"/>
    <p:sldId id="267" r:id="rId16"/>
    <p:sldId id="275" r:id="rId17"/>
    <p:sldId id="270" r:id="rId18"/>
    <p:sldId id="273" r:id="rId19"/>
    <p:sldId id="274"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 Smith" initials="RS" lastIdx="2" clrIdx="0">
    <p:extLst>
      <p:ext uri="{19B8F6BF-5375-455C-9EA6-DF929625EA0E}">
        <p15:presenceInfo xmlns:p15="http://schemas.microsoft.com/office/powerpoint/2012/main" userId="1636379387278d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7" autoAdjust="0"/>
    <p:restoredTop sz="94660"/>
  </p:normalViewPr>
  <p:slideViewPr>
    <p:cSldViewPr snapToGrid="0">
      <p:cViewPr>
        <p:scale>
          <a:sx n="60" d="100"/>
          <a:sy n="60" d="100"/>
        </p:scale>
        <p:origin x="1035" y="7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3T22:37:19.26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8CB06-0D0B-4FB5-9EB0-FEB63DC25F6A}"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7FF53-460A-4043-B3E2-0EEE0D0FE9D4}" type="slidenum">
              <a:rPr lang="en-US" smtClean="0"/>
              <a:t>‹#›</a:t>
            </a:fld>
            <a:endParaRPr lang="en-US"/>
          </a:p>
        </p:txBody>
      </p:sp>
    </p:spTree>
    <p:extLst>
      <p:ext uri="{BB962C8B-B14F-4D97-AF65-F5344CB8AC3E}">
        <p14:creationId xmlns:p14="http://schemas.microsoft.com/office/powerpoint/2010/main" val="1605224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B289-A253-40A0-B9AF-36D13DA2F2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747F06-A0D2-40E2-A2D8-A296025F9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5374D4-D62D-43F5-BD28-F53CFD53BAD2}"/>
              </a:ext>
            </a:extLst>
          </p:cNvPr>
          <p:cNvSpPr>
            <a:spLocks noGrp="1"/>
          </p:cNvSpPr>
          <p:nvPr>
            <p:ph type="dt" sz="half" idx="10"/>
          </p:nvPr>
        </p:nvSpPr>
        <p:spPr/>
        <p:txBody>
          <a:bodyPr/>
          <a:lstStyle/>
          <a:p>
            <a:fld id="{D5D1E1E4-254F-4843-B905-8B5E1930164B}" type="datetimeFigureOut">
              <a:rPr lang="en-US" smtClean="0"/>
              <a:t>6/14/2020</a:t>
            </a:fld>
            <a:endParaRPr lang="en-US"/>
          </a:p>
        </p:txBody>
      </p:sp>
      <p:sp>
        <p:nvSpPr>
          <p:cNvPr id="5" name="Footer Placeholder 4">
            <a:extLst>
              <a:ext uri="{FF2B5EF4-FFF2-40B4-BE49-F238E27FC236}">
                <a16:creationId xmlns:a16="http://schemas.microsoft.com/office/drawing/2014/main" id="{BD8EBB1C-E283-447B-B625-35C4BFCD7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512FC-2A45-4309-9A7A-82BFA63F8A84}"/>
              </a:ext>
            </a:extLst>
          </p:cNvPr>
          <p:cNvSpPr>
            <a:spLocks noGrp="1"/>
          </p:cNvSpPr>
          <p:nvPr>
            <p:ph type="sldNum" sz="quarter" idx="12"/>
          </p:nvPr>
        </p:nvSpPr>
        <p:spPr/>
        <p:txBody>
          <a:bodyPr/>
          <a:lstStyle/>
          <a:p>
            <a:fld id="{F82FAF8D-BAD9-4324-9DEA-FB898A3E1112}" type="slidenum">
              <a:rPr lang="en-US" smtClean="0"/>
              <a:t>‹#›</a:t>
            </a:fld>
            <a:endParaRPr lang="en-US"/>
          </a:p>
        </p:txBody>
      </p:sp>
    </p:spTree>
    <p:extLst>
      <p:ext uri="{BB962C8B-B14F-4D97-AF65-F5344CB8AC3E}">
        <p14:creationId xmlns:p14="http://schemas.microsoft.com/office/powerpoint/2010/main" val="234428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665CE-C0B5-4165-AF58-6B5A359B3E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440314-5085-4A55-A28B-0A00D57B5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B1290-6D3A-4A6E-A982-1E980E74521F}"/>
              </a:ext>
            </a:extLst>
          </p:cNvPr>
          <p:cNvSpPr>
            <a:spLocks noGrp="1"/>
          </p:cNvSpPr>
          <p:nvPr>
            <p:ph type="dt" sz="half" idx="10"/>
          </p:nvPr>
        </p:nvSpPr>
        <p:spPr/>
        <p:txBody>
          <a:bodyPr/>
          <a:lstStyle/>
          <a:p>
            <a:fld id="{D5D1E1E4-254F-4843-B905-8B5E1930164B}" type="datetimeFigureOut">
              <a:rPr lang="en-US" smtClean="0"/>
              <a:t>6/14/2020</a:t>
            </a:fld>
            <a:endParaRPr lang="en-US"/>
          </a:p>
        </p:txBody>
      </p:sp>
      <p:sp>
        <p:nvSpPr>
          <p:cNvPr id="5" name="Footer Placeholder 4">
            <a:extLst>
              <a:ext uri="{FF2B5EF4-FFF2-40B4-BE49-F238E27FC236}">
                <a16:creationId xmlns:a16="http://schemas.microsoft.com/office/drawing/2014/main" id="{57DB6B76-3F9E-4CE1-BF95-388F0ED1D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62BAF-2B32-4942-A915-773C86920BA8}"/>
              </a:ext>
            </a:extLst>
          </p:cNvPr>
          <p:cNvSpPr>
            <a:spLocks noGrp="1"/>
          </p:cNvSpPr>
          <p:nvPr>
            <p:ph type="sldNum" sz="quarter" idx="12"/>
          </p:nvPr>
        </p:nvSpPr>
        <p:spPr/>
        <p:txBody>
          <a:bodyPr/>
          <a:lstStyle/>
          <a:p>
            <a:fld id="{F82FAF8D-BAD9-4324-9DEA-FB898A3E1112}" type="slidenum">
              <a:rPr lang="en-US" smtClean="0"/>
              <a:t>‹#›</a:t>
            </a:fld>
            <a:endParaRPr lang="en-US"/>
          </a:p>
        </p:txBody>
      </p:sp>
    </p:spTree>
    <p:extLst>
      <p:ext uri="{BB962C8B-B14F-4D97-AF65-F5344CB8AC3E}">
        <p14:creationId xmlns:p14="http://schemas.microsoft.com/office/powerpoint/2010/main" val="124062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9878D-D8B7-4ABF-B682-6C41F77F67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CB0BE8-0E3E-4C52-8B28-E539DD97CC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1D64-AD01-4774-8FF5-D18BC17DBB2F}"/>
              </a:ext>
            </a:extLst>
          </p:cNvPr>
          <p:cNvSpPr>
            <a:spLocks noGrp="1"/>
          </p:cNvSpPr>
          <p:nvPr>
            <p:ph type="dt" sz="half" idx="10"/>
          </p:nvPr>
        </p:nvSpPr>
        <p:spPr/>
        <p:txBody>
          <a:bodyPr/>
          <a:lstStyle/>
          <a:p>
            <a:fld id="{D5D1E1E4-254F-4843-B905-8B5E1930164B}" type="datetimeFigureOut">
              <a:rPr lang="en-US" smtClean="0"/>
              <a:t>6/14/2020</a:t>
            </a:fld>
            <a:endParaRPr lang="en-US"/>
          </a:p>
        </p:txBody>
      </p:sp>
      <p:sp>
        <p:nvSpPr>
          <p:cNvPr id="5" name="Footer Placeholder 4">
            <a:extLst>
              <a:ext uri="{FF2B5EF4-FFF2-40B4-BE49-F238E27FC236}">
                <a16:creationId xmlns:a16="http://schemas.microsoft.com/office/drawing/2014/main" id="{97063574-0AB1-4D46-9D3B-B438871C2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307C7-CB34-4C38-BE81-B2EA827C6DD1}"/>
              </a:ext>
            </a:extLst>
          </p:cNvPr>
          <p:cNvSpPr>
            <a:spLocks noGrp="1"/>
          </p:cNvSpPr>
          <p:nvPr>
            <p:ph type="sldNum" sz="quarter" idx="12"/>
          </p:nvPr>
        </p:nvSpPr>
        <p:spPr/>
        <p:txBody>
          <a:bodyPr/>
          <a:lstStyle/>
          <a:p>
            <a:fld id="{F82FAF8D-BAD9-4324-9DEA-FB898A3E1112}" type="slidenum">
              <a:rPr lang="en-US" smtClean="0"/>
              <a:t>‹#›</a:t>
            </a:fld>
            <a:endParaRPr lang="en-US"/>
          </a:p>
        </p:txBody>
      </p:sp>
    </p:spTree>
    <p:extLst>
      <p:ext uri="{BB962C8B-B14F-4D97-AF65-F5344CB8AC3E}">
        <p14:creationId xmlns:p14="http://schemas.microsoft.com/office/powerpoint/2010/main" val="837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AC2E-BD7F-4B69-B0DA-8BF8D2C4D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FC7881-98F2-42F6-8272-0686397131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F2B31-A7AC-456A-9FF1-CEAB8E739E63}"/>
              </a:ext>
            </a:extLst>
          </p:cNvPr>
          <p:cNvSpPr>
            <a:spLocks noGrp="1"/>
          </p:cNvSpPr>
          <p:nvPr>
            <p:ph type="dt" sz="half" idx="10"/>
          </p:nvPr>
        </p:nvSpPr>
        <p:spPr/>
        <p:txBody>
          <a:bodyPr/>
          <a:lstStyle/>
          <a:p>
            <a:fld id="{D5D1E1E4-254F-4843-B905-8B5E1930164B}" type="datetimeFigureOut">
              <a:rPr lang="en-US" smtClean="0"/>
              <a:t>6/14/2020</a:t>
            </a:fld>
            <a:endParaRPr lang="en-US"/>
          </a:p>
        </p:txBody>
      </p:sp>
      <p:sp>
        <p:nvSpPr>
          <p:cNvPr id="5" name="Footer Placeholder 4">
            <a:extLst>
              <a:ext uri="{FF2B5EF4-FFF2-40B4-BE49-F238E27FC236}">
                <a16:creationId xmlns:a16="http://schemas.microsoft.com/office/drawing/2014/main" id="{1B056BC7-A157-4FEA-ABB9-C98D18E7D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3502B-3B00-485E-B048-80C8D359D62C}"/>
              </a:ext>
            </a:extLst>
          </p:cNvPr>
          <p:cNvSpPr>
            <a:spLocks noGrp="1"/>
          </p:cNvSpPr>
          <p:nvPr>
            <p:ph type="sldNum" sz="quarter" idx="12"/>
          </p:nvPr>
        </p:nvSpPr>
        <p:spPr/>
        <p:txBody>
          <a:bodyPr/>
          <a:lstStyle/>
          <a:p>
            <a:fld id="{F82FAF8D-BAD9-4324-9DEA-FB898A3E1112}" type="slidenum">
              <a:rPr lang="en-US" smtClean="0"/>
              <a:t>‹#›</a:t>
            </a:fld>
            <a:endParaRPr lang="en-US"/>
          </a:p>
        </p:txBody>
      </p:sp>
    </p:spTree>
    <p:extLst>
      <p:ext uri="{BB962C8B-B14F-4D97-AF65-F5344CB8AC3E}">
        <p14:creationId xmlns:p14="http://schemas.microsoft.com/office/powerpoint/2010/main" val="391247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1EE1-F8A9-4481-A747-F26FE498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E4FFA5-8CD4-422F-B704-EF3C6732B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A63E5D-7F1B-4EFE-8EDE-ECA4E20C9C94}"/>
              </a:ext>
            </a:extLst>
          </p:cNvPr>
          <p:cNvSpPr>
            <a:spLocks noGrp="1"/>
          </p:cNvSpPr>
          <p:nvPr>
            <p:ph type="dt" sz="half" idx="10"/>
          </p:nvPr>
        </p:nvSpPr>
        <p:spPr/>
        <p:txBody>
          <a:bodyPr/>
          <a:lstStyle/>
          <a:p>
            <a:fld id="{D5D1E1E4-254F-4843-B905-8B5E1930164B}" type="datetimeFigureOut">
              <a:rPr lang="en-US" smtClean="0"/>
              <a:t>6/14/2020</a:t>
            </a:fld>
            <a:endParaRPr lang="en-US"/>
          </a:p>
        </p:txBody>
      </p:sp>
      <p:sp>
        <p:nvSpPr>
          <p:cNvPr id="5" name="Footer Placeholder 4">
            <a:extLst>
              <a:ext uri="{FF2B5EF4-FFF2-40B4-BE49-F238E27FC236}">
                <a16:creationId xmlns:a16="http://schemas.microsoft.com/office/drawing/2014/main" id="{4013F5D7-B4CF-4BF1-92DC-3707D1486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1CCCB-2EB2-45BD-A4C1-E8F5E32BA2F0}"/>
              </a:ext>
            </a:extLst>
          </p:cNvPr>
          <p:cNvSpPr>
            <a:spLocks noGrp="1"/>
          </p:cNvSpPr>
          <p:nvPr>
            <p:ph type="sldNum" sz="quarter" idx="12"/>
          </p:nvPr>
        </p:nvSpPr>
        <p:spPr/>
        <p:txBody>
          <a:bodyPr/>
          <a:lstStyle/>
          <a:p>
            <a:fld id="{F82FAF8D-BAD9-4324-9DEA-FB898A3E1112}" type="slidenum">
              <a:rPr lang="en-US" smtClean="0"/>
              <a:t>‹#›</a:t>
            </a:fld>
            <a:endParaRPr lang="en-US"/>
          </a:p>
        </p:txBody>
      </p:sp>
    </p:spTree>
    <p:extLst>
      <p:ext uri="{BB962C8B-B14F-4D97-AF65-F5344CB8AC3E}">
        <p14:creationId xmlns:p14="http://schemas.microsoft.com/office/powerpoint/2010/main" val="101245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A128-E873-4160-AC7F-4C5AE2A8F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287941-2ACA-480D-B9D3-A7AAC9AAF2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967298-D0D2-429A-88F2-F84FD7E82B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D0F0-B382-4F85-B391-5FCECD9DBC70}"/>
              </a:ext>
            </a:extLst>
          </p:cNvPr>
          <p:cNvSpPr>
            <a:spLocks noGrp="1"/>
          </p:cNvSpPr>
          <p:nvPr>
            <p:ph type="dt" sz="half" idx="10"/>
          </p:nvPr>
        </p:nvSpPr>
        <p:spPr/>
        <p:txBody>
          <a:bodyPr/>
          <a:lstStyle/>
          <a:p>
            <a:fld id="{D5D1E1E4-254F-4843-B905-8B5E1930164B}" type="datetimeFigureOut">
              <a:rPr lang="en-US" smtClean="0"/>
              <a:t>6/14/2020</a:t>
            </a:fld>
            <a:endParaRPr lang="en-US"/>
          </a:p>
        </p:txBody>
      </p:sp>
      <p:sp>
        <p:nvSpPr>
          <p:cNvPr id="6" name="Footer Placeholder 5">
            <a:extLst>
              <a:ext uri="{FF2B5EF4-FFF2-40B4-BE49-F238E27FC236}">
                <a16:creationId xmlns:a16="http://schemas.microsoft.com/office/drawing/2014/main" id="{1BD10CDF-760C-462F-80E3-8C8E66BB0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6C7F4-CFC6-4495-8744-43B424382D2D}"/>
              </a:ext>
            </a:extLst>
          </p:cNvPr>
          <p:cNvSpPr>
            <a:spLocks noGrp="1"/>
          </p:cNvSpPr>
          <p:nvPr>
            <p:ph type="sldNum" sz="quarter" idx="12"/>
          </p:nvPr>
        </p:nvSpPr>
        <p:spPr/>
        <p:txBody>
          <a:bodyPr/>
          <a:lstStyle/>
          <a:p>
            <a:fld id="{F82FAF8D-BAD9-4324-9DEA-FB898A3E1112}" type="slidenum">
              <a:rPr lang="en-US" smtClean="0"/>
              <a:t>‹#›</a:t>
            </a:fld>
            <a:endParaRPr lang="en-US"/>
          </a:p>
        </p:txBody>
      </p:sp>
    </p:spTree>
    <p:extLst>
      <p:ext uri="{BB962C8B-B14F-4D97-AF65-F5344CB8AC3E}">
        <p14:creationId xmlns:p14="http://schemas.microsoft.com/office/powerpoint/2010/main" val="397454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5261-BD0E-4096-AC02-FBB794EB6E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EE5D11-8511-4C97-915F-AFA0670736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82D11F-F43C-4C38-98A6-F3C4DB127B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A86148-547C-410A-B0BA-17FD31D5A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3DCDD9-1DCA-4493-8F24-202B8FE5DD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374E13-820D-4EC9-B99C-C6974012D47E}"/>
              </a:ext>
            </a:extLst>
          </p:cNvPr>
          <p:cNvSpPr>
            <a:spLocks noGrp="1"/>
          </p:cNvSpPr>
          <p:nvPr>
            <p:ph type="dt" sz="half" idx="10"/>
          </p:nvPr>
        </p:nvSpPr>
        <p:spPr/>
        <p:txBody>
          <a:bodyPr/>
          <a:lstStyle/>
          <a:p>
            <a:fld id="{D5D1E1E4-254F-4843-B905-8B5E1930164B}" type="datetimeFigureOut">
              <a:rPr lang="en-US" smtClean="0"/>
              <a:t>6/14/2020</a:t>
            </a:fld>
            <a:endParaRPr lang="en-US"/>
          </a:p>
        </p:txBody>
      </p:sp>
      <p:sp>
        <p:nvSpPr>
          <p:cNvPr id="8" name="Footer Placeholder 7">
            <a:extLst>
              <a:ext uri="{FF2B5EF4-FFF2-40B4-BE49-F238E27FC236}">
                <a16:creationId xmlns:a16="http://schemas.microsoft.com/office/drawing/2014/main" id="{93CF306F-3DEB-4C3F-94C4-6F8139B8E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15DDC2-F462-4251-8683-8047BF9393FA}"/>
              </a:ext>
            </a:extLst>
          </p:cNvPr>
          <p:cNvSpPr>
            <a:spLocks noGrp="1"/>
          </p:cNvSpPr>
          <p:nvPr>
            <p:ph type="sldNum" sz="quarter" idx="12"/>
          </p:nvPr>
        </p:nvSpPr>
        <p:spPr/>
        <p:txBody>
          <a:bodyPr/>
          <a:lstStyle/>
          <a:p>
            <a:fld id="{F82FAF8D-BAD9-4324-9DEA-FB898A3E1112}" type="slidenum">
              <a:rPr lang="en-US" smtClean="0"/>
              <a:t>‹#›</a:t>
            </a:fld>
            <a:endParaRPr lang="en-US"/>
          </a:p>
        </p:txBody>
      </p:sp>
    </p:spTree>
    <p:extLst>
      <p:ext uri="{BB962C8B-B14F-4D97-AF65-F5344CB8AC3E}">
        <p14:creationId xmlns:p14="http://schemas.microsoft.com/office/powerpoint/2010/main" val="324325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771F-EAAA-4DAB-B91B-A7BA492129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32B960-72B9-4A1C-8853-D93D0B52FC87}"/>
              </a:ext>
            </a:extLst>
          </p:cNvPr>
          <p:cNvSpPr>
            <a:spLocks noGrp="1"/>
          </p:cNvSpPr>
          <p:nvPr>
            <p:ph type="dt" sz="half" idx="10"/>
          </p:nvPr>
        </p:nvSpPr>
        <p:spPr/>
        <p:txBody>
          <a:bodyPr/>
          <a:lstStyle/>
          <a:p>
            <a:fld id="{D5D1E1E4-254F-4843-B905-8B5E1930164B}" type="datetimeFigureOut">
              <a:rPr lang="en-US" smtClean="0"/>
              <a:t>6/14/2020</a:t>
            </a:fld>
            <a:endParaRPr lang="en-US"/>
          </a:p>
        </p:txBody>
      </p:sp>
      <p:sp>
        <p:nvSpPr>
          <p:cNvPr id="4" name="Footer Placeholder 3">
            <a:extLst>
              <a:ext uri="{FF2B5EF4-FFF2-40B4-BE49-F238E27FC236}">
                <a16:creationId xmlns:a16="http://schemas.microsoft.com/office/drawing/2014/main" id="{71C44EDA-8565-4A60-BED0-A58BC96D1D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6E6CC-17B3-4F44-BDD2-FF9D6E72D855}"/>
              </a:ext>
            </a:extLst>
          </p:cNvPr>
          <p:cNvSpPr>
            <a:spLocks noGrp="1"/>
          </p:cNvSpPr>
          <p:nvPr>
            <p:ph type="sldNum" sz="quarter" idx="12"/>
          </p:nvPr>
        </p:nvSpPr>
        <p:spPr/>
        <p:txBody>
          <a:bodyPr/>
          <a:lstStyle/>
          <a:p>
            <a:fld id="{F82FAF8D-BAD9-4324-9DEA-FB898A3E1112}" type="slidenum">
              <a:rPr lang="en-US" smtClean="0"/>
              <a:t>‹#›</a:t>
            </a:fld>
            <a:endParaRPr lang="en-US"/>
          </a:p>
        </p:txBody>
      </p:sp>
    </p:spTree>
    <p:extLst>
      <p:ext uri="{BB962C8B-B14F-4D97-AF65-F5344CB8AC3E}">
        <p14:creationId xmlns:p14="http://schemas.microsoft.com/office/powerpoint/2010/main" val="201478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D03FB-A081-412D-8180-C85EBBAA6761}"/>
              </a:ext>
            </a:extLst>
          </p:cNvPr>
          <p:cNvSpPr>
            <a:spLocks noGrp="1"/>
          </p:cNvSpPr>
          <p:nvPr>
            <p:ph type="dt" sz="half" idx="10"/>
          </p:nvPr>
        </p:nvSpPr>
        <p:spPr/>
        <p:txBody>
          <a:bodyPr/>
          <a:lstStyle/>
          <a:p>
            <a:fld id="{D5D1E1E4-254F-4843-B905-8B5E1930164B}" type="datetimeFigureOut">
              <a:rPr lang="en-US" smtClean="0"/>
              <a:t>6/14/2020</a:t>
            </a:fld>
            <a:endParaRPr lang="en-US"/>
          </a:p>
        </p:txBody>
      </p:sp>
      <p:sp>
        <p:nvSpPr>
          <p:cNvPr id="3" name="Footer Placeholder 2">
            <a:extLst>
              <a:ext uri="{FF2B5EF4-FFF2-40B4-BE49-F238E27FC236}">
                <a16:creationId xmlns:a16="http://schemas.microsoft.com/office/drawing/2014/main" id="{C96F6053-8735-49F8-B222-F64FF685CC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310E3C-ACD8-4A27-B808-8C04618C24E3}"/>
              </a:ext>
            </a:extLst>
          </p:cNvPr>
          <p:cNvSpPr>
            <a:spLocks noGrp="1"/>
          </p:cNvSpPr>
          <p:nvPr>
            <p:ph type="sldNum" sz="quarter" idx="12"/>
          </p:nvPr>
        </p:nvSpPr>
        <p:spPr/>
        <p:txBody>
          <a:bodyPr/>
          <a:lstStyle/>
          <a:p>
            <a:fld id="{F82FAF8D-BAD9-4324-9DEA-FB898A3E1112}" type="slidenum">
              <a:rPr lang="en-US" smtClean="0"/>
              <a:t>‹#›</a:t>
            </a:fld>
            <a:endParaRPr lang="en-US"/>
          </a:p>
        </p:txBody>
      </p:sp>
    </p:spTree>
    <p:extLst>
      <p:ext uri="{BB962C8B-B14F-4D97-AF65-F5344CB8AC3E}">
        <p14:creationId xmlns:p14="http://schemas.microsoft.com/office/powerpoint/2010/main" val="90941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F17F-D141-4338-A951-C6BCA1C6E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BDEEE7-67AC-49BE-8863-EA248400C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4E5A7-3F1A-4D5F-9188-B3DF67BBA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B6668-D7FC-4ABB-BEC3-B29A8CDA43BC}"/>
              </a:ext>
            </a:extLst>
          </p:cNvPr>
          <p:cNvSpPr>
            <a:spLocks noGrp="1"/>
          </p:cNvSpPr>
          <p:nvPr>
            <p:ph type="dt" sz="half" idx="10"/>
          </p:nvPr>
        </p:nvSpPr>
        <p:spPr/>
        <p:txBody>
          <a:bodyPr/>
          <a:lstStyle/>
          <a:p>
            <a:fld id="{D5D1E1E4-254F-4843-B905-8B5E1930164B}" type="datetimeFigureOut">
              <a:rPr lang="en-US" smtClean="0"/>
              <a:t>6/14/2020</a:t>
            </a:fld>
            <a:endParaRPr lang="en-US"/>
          </a:p>
        </p:txBody>
      </p:sp>
      <p:sp>
        <p:nvSpPr>
          <p:cNvPr id="6" name="Footer Placeholder 5">
            <a:extLst>
              <a:ext uri="{FF2B5EF4-FFF2-40B4-BE49-F238E27FC236}">
                <a16:creationId xmlns:a16="http://schemas.microsoft.com/office/drawing/2014/main" id="{E31798AB-B3F2-4A64-B5D7-D341AEAF1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A8371F-59C3-4673-AC34-77A31ECE7372}"/>
              </a:ext>
            </a:extLst>
          </p:cNvPr>
          <p:cNvSpPr>
            <a:spLocks noGrp="1"/>
          </p:cNvSpPr>
          <p:nvPr>
            <p:ph type="sldNum" sz="quarter" idx="12"/>
          </p:nvPr>
        </p:nvSpPr>
        <p:spPr/>
        <p:txBody>
          <a:bodyPr/>
          <a:lstStyle/>
          <a:p>
            <a:fld id="{F82FAF8D-BAD9-4324-9DEA-FB898A3E1112}" type="slidenum">
              <a:rPr lang="en-US" smtClean="0"/>
              <a:t>‹#›</a:t>
            </a:fld>
            <a:endParaRPr lang="en-US"/>
          </a:p>
        </p:txBody>
      </p:sp>
    </p:spTree>
    <p:extLst>
      <p:ext uri="{BB962C8B-B14F-4D97-AF65-F5344CB8AC3E}">
        <p14:creationId xmlns:p14="http://schemas.microsoft.com/office/powerpoint/2010/main" val="3397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7FB8-F95D-4159-A37B-4BDE7AF42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5C3E3-90C0-479B-80A2-BD23A33EF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95A3FF-8280-4CC0-B150-953DAD566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0B64F-DFAA-4BFC-8365-1E403D77DDC2}"/>
              </a:ext>
            </a:extLst>
          </p:cNvPr>
          <p:cNvSpPr>
            <a:spLocks noGrp="1"/>
          </p:cNvSpPr>
          <p:nvPr>
            <p:ph type="dt" sz="half" idx="10"/>
          </p:nvPr>
        </p:nvSpPr>
        <p:spPr/>
        <p:txBody>
          <a:bodyPr/>
          <a:lstStyle/>
          <a:p>
            <a:fld id="{D5D1E1E4-254F-4843-B905-8B5E1930164B}" type="datetimeFigureOut">
              <a:rPr lang="en-US" smtClean="0"/>
              <a:t>6/14/2020</a:t>
            </a:fld>
            <a:endParaRPr lang="en-US"/>
          </a:p>
        </p:txBody>
      </p:sp>
      <p:sp>
        <p:nvSpPr>
          <p:cNvPr id="6" name="Footer Placeholder 5">
            <a:extLst>
              <a:ext uri="{FF2B5EF4-FFF2-40B4-BE49-F238E27FC236}">
                <a16:creationId xmlns:a16="http://schemas.microsoft.com/office/drawing/2014/main" id="{EC9964A8-B8C9-4581-B4DD-BFAB33BB0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30CFD-DF2A-4708-8088-266B22E979FE}"/>
              </a:ext>
            </a:extLst>
          </p:cNvPr>
          <p:cNvSpPr>
            <a:spLocks noGrp="1"/>
          </p:cNvSpPr>
          <p:nvPr>
            <p:ph type="sldNum" sz="quarter" idx="12"/>
          </p:nvPr>
        </p:nvSpPr>
        <p:spPr/>
        <p:txBody>
          <a:bodyPr/>
          <a:lstStyle/>
          <a:p>
            <a:fld id="{F82FAF8D-BAD9-4324-9DEA-FB898A3E1112}" type="slidenum">
              <a:rPr lang="en-US" smtClean="0"/>
              <a:t>‹#›</a:t>
            </a:fld>
            <a:endParaRPr lang="en-US"/>
          </a:p>
        </p:txBody>
      </p:sp>
    </p:spTree>
    <p:extLst>
      <p:ext uri="{BB962C8B-B14F-4D97-AF65-F5344CB8AC3E}">
        <p14:creationId xmlns:p14="http://schemas.microsoft.com/office/powerpoint/2010/main" val="382042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A9052F-FEB4-4914-B274-E7791984D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B33B0D-5A20-4A64-BFA0-D73D6DB83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702C5-ED54-431C-9D22-FC82F527D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1E1E4-254F-4843-B905-8B5E1930164B}" type="datetimeFigureOut">
              <a:rPr lang="en-US" smtClean="0"/>
              <a:t>6/14/2020</a:t>
            </a:fld>
            <a:endParaRPr lang="en-US"/>
          </a:p>
        </p:txBody>
      </p:sp>
      <p:sp>
        <p:nvSpPr>
          <p:cNvPr id="5" name="Footer Placeholder 4">
            <a:extLst>
              <a:ext uri="{FF2B5EF4-FFF2-40B4-BE49-F238E27FC236}">
                <a16:creationId xmlns:a16="http://schemas.microsoft.com/office/drawing/2014/main" id="{7C89C0B0-7A94-4399-8538-49B092478D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10ADD-09EF-4016-8257-4C444E9669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FAF8D-BAD9-4324-9DEA-FB898A3E1112}" type="slidenum">
              <a:rPr lang="en-US" smtClean="0"/>
              <a:t>‹#›</a:t>
            </a:fld>
            <a:endParaRPr lang="en-US"/>
          </a:p>
        </p:txBody>
      </p:sp>
    </p:spTree>
    <p:extLst>
      <p:ext uri="{BB962C8B-B14F-4D97-AF65-F5344CB8AC3E}">
        <p14:creationId xmlns:p14="http://schemas.microsoft.com/office/powerpoint/2010/main" val="1041207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E399-6095-4101-981F-9C3126E04020}"/>
              </a:ext>
            </a:extLst>
          </p:cNvPr>
          <p:cNvSpPr>
            <a:spLocks noGrp="1"/>
          </p:cNvSpPr>
          <p:nvPr>
            <p:ph type="ctrTitle"/>
          </p:nvPr>
        </p:nvSpPr>
        <p:spPr>
          <a:xfrm>
            <a:off x="6600772" y="981717"/>
            <a:ext cx="4697397" cy="4538342"/>
          </a:xfrm>
        </p:spPr>
        <p:txBody>
          <a:bodyPr anchor="b">
            <a:normAutofit fontScale="90000"/>
          </a:bodyPr>
          <a:lstStyle/>
          <a:p>
            <a:pPr algn="l"/>
            <a:br>
              <a:rPr lang="en-US" sz="2000" dirty="0"/>
            </a:br>
            <a:br>
              <a:rPr lang="en-US" sz="2000" dirty="0"/>
            </a:br>
            <a:br>
              <a:rPr lang="en-US" sz="2000" dirty="0"/>
            </a:br>
            <a:br>
              <a:rPr lang="en-US" sz="2000" dirty="0"/>
            </a:br>
            <a:r>
              <a:rPr lang="en-US" sz="4000" b="1" i="1" dirty="0"/>
              <a:t>Marketing and Research  Analysis Project</a:t>
            </a:r>
            <a:br>
              <a:rPr lang="en-US" sz="4000" b="1" i="1" dirty="0"/>
            </a:br>
            <a:br>
              <a:rPr lang="en-US" sz="4000" b="1" i="1" dirty="0"/>
            </a:br>
            <a:r>
              <a:rPr lang="en-US" sz="4000" b="1" i="1" dirty="0"/>
              <a:t>Café Coffee Night</a:t>
            </a:r>
            <a:br>
              <a:rPr lang="en-US" sz="4000" b="1" i="1" dirty="0"/>
            </a:br>
            <a:r>
              <a:rPr lang="en-US" sz="4000" b="1" i="1" dirty="0"/>
              <a:t>By – Santhosh Sadasivam</a:t>
            </a:r>
            <a:br>
              <a:rPr lang="en-US" sz="2000" dirty="0"/>
            </a:br>
            <a:endParaRPr lang="en-US" sz="2000" dirty="0"/>
          </a:p>
        </p:txBody>
      </p:sp>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The 7 Best Coffee Shops In Ho Chi Minh – Big 7 Travel">
            <a:extLst>
              <a:ext uri="{FF2B5EF4-FFF2-40B4-BE49-F238E27FC236}">
                <a16:creationId xmlns:a16="http://schemas.microsoft.com/office/drawing/2014/main" id="{A5CCE5B4-351E-4D62-B2E3-77E995B81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64" r="24501" b="-1"/>
          <a:stretch/>
        </p:blipFill>
        <p:spPr bwMode="auto">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1489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25D802-1C16-4AE0-BF10-ADBA210E37D8}"/>
              </a:ext>
            </a:extLst>
          </p:cNvPr>
          <p:cNvPicPr>
            <a:picLocks noChangeAspect="1"/>
          </p:cNvPicPr>
          <p:nvPr/>
        </p:nvPicPr>
        <p:blipFill>
          <a:blip r:embed="rId2"/>
          <a:stretch>
            <a:fillRect/>
          </a:stretch>
        </p:blipFill>
        <p:spPr>
          <a:xfrm>
            <a:off x="302740" y="0"/>
            <a:ext cx="6007758" cy="6858000"/>
          </a:xfrm>
          <a:prstGeom prst="rect">
            <a:avLst/>
          </a:prstGeom>
        </p:spPr>
      </p:pic>
      <p:sp>
        <p:nvSpPr>
          <p:cNvPr id="5" name="TextBox 4">
            <a:extLst>
              <a:ext uri="{FF2B5EF4-FFF2-40B4-BE49-F238E27FC236}">
                <a16:creationId xmlns:a16="http://schemas.microsoft.com/office/drawing/2014/main" id="{694B5782-2AA4-4576-8411-FC480DBB2520}"/>
              </a:ext>
            </a:extLst>
          </p:cNvPr>
          <p:cNvSpPr txBox="1"/>
          <p:nvPr/>
        </p:nvSpPr>
        <p:spPr>
          <a:xfrm>
            <a:off x="7315200" y="1869141"/>
            <a:ext cx="3758453" cy="4154984"/>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6">
                    <a:lumMod val="75000"/>
                  </a:schemeClr>
                </a:solidFill>
              </a:rPr>
              <a:t>The sales is high during the afternoon and evening compared to morning</a:t>
            </a:r>
          </a:p>
          <a:p>
            <a:pPr marL="285750" indent="-285750">
              <a:buFont typeface="Arial" panose="020B0604020202020204" pitchFamily="34" charset="0"/>
              <a:buChar char="•"/>
            </a:pPr>
            <a:endParaRPr lang="en-US" sz="2400" b="1" dirty="0">
              <a:solidFill>
                <a:schemeClr val="accent6">
                  <a:lumMod val="75000"/>
                </a:schemeClr>
              </a:solidFill>
            </a:endParaRPr>
          </a:p>
          <a:p>
            <a:pPr marL="285750" indent="-285750">
              <a:buFont typeface="Arial" panose="020B0604020202020204" pitchFamily="34" charset="0"/>
              <a:buChar char="•"/>
            </a:pPr>
            <a:r>
              <a:rPr lang="en-US" sz="2400" b="1" dirty="0">
                <a:solidFill>
                  <a:schemeClr val="accent6">
                    <a:lumMod val="75000"/>
                  </a:schemeClr>
                </a:solidFill>
              </a:rPr>
              <a:t>The sales is down during the morning between 3 AM – 11 AM</a:t>
            </a:r>
          </a:p>
          <a:p>
            <a:pPr marL="285750" indent="-285750">
              <a:buFont typeface="Arial" panose="020B0604020202020204" pitchFamily="34" charset="0"/>
              <a:buChar char="•"/>
            </a:pPr>
            <a:endParaRPr lang="en-US" sz="2400" b="1" dirty="0">
              <a:solidFill>
                <a:schemeClr val="accent6">
                  <a:lumMod val="75000"/>
                </a:schemeClr>
              </a:solidFill>
            </a:endParaRPr>
          </a:p>
          <a:p>
            <a:pPr marL="285750" indent="-285750">
              <a:buFont typeface="Arial" panose="020B0604020202020204" pitchFamily="34" charset="0"/>
              <a:buChar char="•"/>
            </a:pPr>
            <a:r>
              <a:rPr lang="en-US" sz="2400" b="1" dirty="0">
                <a:solidFill>
                  <a:schemeClr val="accent6">
                    <a:lumMod val="75000"/>
                  </a:schemeClr>
                </a:solidFill>
              </a:rPr>
              <a:t>Sales is extremely high during Midnight</a:t>
            </a:r>
          </a:p>
        </p:txBody>
      </p:sp>
    </p:spTree>
    <p:extLst>
      <p:ext uri="{BB962C8B-B14F-4D97-AF65-F5344CB8AC3E}">
        <p14:creationId xmlns:p14="http://schemas.microsoft.com/office/powerpoint/2010/main" val="5274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3F846E-6631-4CCD-9D14-7619F8C8CC06}"/>
              </a:ext>
            </a:extLst>
          </p:cNvPr>
          <p:cNvPicPr>
            <a:picLocks noChangeAspect="1"/>
          </p:cNvPicPr>
          <p:nvPr/>
        </p:nvPicPr>
        <p:blipFill>
          <a:blip r:embed="rId2"/>
          <a:stretch>
            <a:fillRect/>
          </a:stretch>
        </p:blipFill>
        <p:spPr>
          <a:xfrm>
            <a:off x="174928" y="-2811"/>
            <a:ext cx="7768425" cy="6858000"/>
          </a:xfrm>
          <a:prstGeom prst="rect">
            <a:avLst/>
          </a:prstGeom>
        </p:spPr>
      </p:pic>
      <p:sp>
        <p:nvSpPr>
          <p:cNvPr id="5" name="TextBox 4">
            <a:extLst>
              <a:ext uri="{FF2B5EF4-FFF2-40B4-BE49-F238E27FC236}">
                <a16:creationId xmlns:a16="http://schemas.microsoft.com/office/drawing/2014/main" id="{B64589A1-9F88-456D-88F6-5C84922CBB23}"/>
              </a:ext>
            </a:extLst>
          </p:cNvPr>
          <p:cNvSpPr txBox="1"/>
          <p:nvPr/>
        </p:nvSpPr>
        <p:spPr>
          <a:xfrm>
            <a:off x="8142136" y="1942428"/>
            <a:ext cx="3873257"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Nirvana Hookah Single is the highest selling item in Tobacco</a:t>
            </a:r>
          </a:p>
          <a:p>
            <a:endParaRPr lang="en-US" b="1" dirty="0"/>
          </a:p>
          <a:p>
            <a:pPr marL="285750" indent="-285750">
              <a:buFont typeface="Arial" panose="020B0604020202020204" pitchFamily="34" charset="0"/>
              <a:buChar char="•"/>
            </a:pPr>
            <a:r>
              <a:rPr lang="en-US" b="1" dirty="0"/>
              <a:t>Cappuccino is the highest selling item in Beverages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Great Lakes Shake is the highest selling item in Food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Carlsberg is the highest selling item in Liquor</a:t>
            </a:r>
            <a:br>
              <a:rPr lang="en-US" dirty="0"/>
            </a:br>
            <a:endParaRPr lang="en-US" dirty="0"/>
          </a:p>
          <a:p>
            <a:endParaRPr lang="en-US" dirty="0"/>
          </a:p>
        </p:txBody>
      </p:sp>
    </p:spTree>
    <p:extLst>
      <p:ext uri="{BB962C8B-B14F-4D97-AF65-F5344CB8AC3E}">
        <p14:creationId xmlns:p14="http://schemas.microsoft.com/office/powerpoint/2010/main" val="355989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AEE1E4-9DC5-4F1B-B451-15F4ADF26C30}"/>
              </a:ext>
            </a:extLst>
          </p:cNvPr>
          <p:cNvPicPr>
            <a:picLocks noChangeAspect="1"/>
          </p:cNvPicPr>
          <p:nvPr/>
        </p:nvPicPr>
        <p:blipFill>
          <a:blip r:embed="rId2"/>
          <a:stretch>
            <a:fillRect/>
          </a:stretch>
        </p:blipFill>
        <p:spPr>
          <a:xfrm>
            <a:off x="583232" y="1505084"/>
            <a:ext cx="8427217" cy="4400287"/>
          </a:xfrm>
          <a:prstGeom prst="rect">
            <a:avLst/>
          </a:prstGeom>
        </p:spPr>
      </p:pic>
      <p:sp>
        <p:nvSpPr>
          <p:cNvPr id="3" name="TextBox 2">
            <a:extLst>
              <a:ext uri="{FF2B5EF4-FFF2-40B4-BE49-F238E27FC236}">
                <a16:creationId xmlns:a16="http://schemas.microsoft.com/office/drawing/2014/main" id="{4027D48F-66B6-4EA0-8364-15C40A137712}"/>
              </a:ext>
            </a:extLst>
          </p:cNvPr>
          <p:cNvSpPr txBox="1"/>
          <p:nvPr/>
        </p:nvSpPr>
        <p:spPr>
          <a:xfrm>
            <a:off x="496561" y="308837"/>
            <a:ext cx="10666973" cy="646331"/>
          </a:xfrm>
          <a:prstGeom prst="rect">
            <a:avLst/>
          </a:prstGeom>
          <a:noFill/>
        </p:spPr>
        <p:txBody>
          <a:bodyPr wrap="square" rtlCol="0">
            <a:spAutoFit/>
          </a:bodyPr>
          <a:lstStyle/>
          <a:p>
            <a:r>
              <a:rPr lang="en-US" sz="3600" b="1" dirty="0">
                <a:solidFill>
                  <a:schemeClr val="accent2">
                    <a:lumMod val="75000"/>
                  </a:schemeClr>
                </a:solidFill>
              </a:rPr>
              <a:t>Trend of Sales across categories on a random day</a:t>
            </a:r>
          </a:p>
        </p:txBody>
      </p:sp>
    </p:spTree>
    <p:extLst>
      <p:ext uri="{BB962C8B-B14F-4D97-AF65-F5344CB8AC3E}">
        <p14:creationId xmlns:p14="http://schemas.microsoft.com/office/powerpoint/2010/main" val="117847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3B5F0A-1473-48E0-9919-4B9D7462FD5D}"/>
              </a:ext>
            </a:extLst>
          </p:cNvPr>
          <p:cNvPicPr>
            <a:picLocks noChangeAspect="1"/>
          </p:cNvPicPr>
          <p:nvPr/>
        </p:nvPicPr>
        <p:blipFill>
          <a:blip r:embed="rId2"/>
          <a:stretch>
            <a:fillRect/>
          </a:stretch>
        </p:blipFill>
        <p:spPr>
          <a:xfrm>
            <a:off x="45205" y="1174792"/>
            <a:ext cx="6191295" cy="5683208"/>
          </a:xfrm>
          <a:prstGeom prst="rect">
            <a:avLst/>
          </a:prstGeom>
        </p:spPr>
      </p:pic>
      <p:sp>
        <p:nvSpPr>
          <p:cNvPr id="2" name="TextBox 1">
            <a:extLst>
              <a:ext uri="{FF2B5EF4-FFF2-40B4-BE49-F238E27FC236}">
                <a16:creationId xmlns:a16="http://schemas.microsoft.com/office/drawing/2014/main" id="{280C48E0-2D84-48DD-ABA4-F170893D9F22}"/>
              </a:ext>
            </a:extLst>
          </p:cNvPr>
          <p:cNvSpPr txBox="1"/>
          <p:nvPr/>
        </p:nvSpPr>
        <p:spPr>
          <a:xfrm>
            <a:off x="6382634" y="3597042"/>
            <a:ext cx="4802114" cy="1569660"/>
          </a:xfrm>
          <a:prstGeom prst="rect">
            <a:avLst/>
          </a:prstGeom>
          <a:noFill/>
        </p:spPr>
        <p:txBody>
          <a:bodyPr wrap="square" rtlCol="0">
            <a:spAutoFit/>
          </a:bodyPr>
          <a:lstStyle/>
          <a:p>
            <a:r>
              <a:rPr lang="en-US" sz="2400" b="1" dirty="0"/>
              <a:t>Sales by Category for a particular day shows that Tobacco, Food, Liquor and Beverages sell more than other categories</a:t>
            </a:r>
          </a:p>
        </p:txBody>
      </p:sp>
      <p:sp>
        <p:nvSpPr>
          <p:cNvPr id="3" name="TextBox 2">
            <a:extLst>
              <a:ext uri="{FF2B5EF4-FFF2-40B4-BE49-F238E27FC236}">
                <a16:creationId xmlns:a16="http://schemas.microsoft.com/office/drawing/2014/main" id="{6F11DB0F-B7D1-434B-A7A1-F453F5FDDFFA}"/>
              </a:ext>
            </a:extLst>
          </p:cNvPr>
          <p:cNvSpPr txBox="1"/>
          <p:nvPr/>
        </p:nvSpPr>
        <p:spPr>
          <a:xfrm>
            <a:off x="496562" y="308837"/>
            <a:ext cx="6618802" cy="646331"/>
          </a:xfrm>
          <a:prstGeom prst="rect">
            <a:avLst/>
          </a:prstGeom>
          <a:noFill/>
        </p:spPr>
        <p:txBody>
          <a:bodyPr wrap="square" rtlCol="0">
            <a:spAutoFit/>
          </a:bodyPr>
          <a:lstStyle/>
          <a:p>
            <a:r>
              <a:rPr lang="en-US" sz="3600" b="1" dirty="0">
                <a:solidFill>
                  <a:schemeClr val="accent2">
                    <a:lumMod val="75000"/>
                  </a:schemeClr>
                </a:solidFill>
              </a:rPr>
              <a:t>Trend of Sales across categories</a:t>
            </a:r>
          </a:p>
        </p:txBody>
      </p:sp>
    </p:spTree>
    <p:extLst>
      <p:ext uri="{BB962C8B-B14F-4D97-AF65-F5344CB8AC3E}">
        <p14:creationId xmlns:p14="http://schemas.microsoft.com/office/powerpoint/2010/main" val="4186079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E01D40-3CC9-4BAD-886E-DD2AA91A72CA}"/>
              </a:ext>
            </a:extLst>
          </p:cNvPr>
          <p:cNvSpPr/>
          <p:nvPr/>
        </p:nvSpPr>
        <p:spPr>
          <a:xfrm>
            <a:off x="3203971" y="2210963"/>
            <a:ext cx="8988029" cy="1969770"/>
          </a:xfrm>
          <a:prstGeom prst="rect">
            <a:avLst/>
          </a:prstGeom>
        </p:spPr>
        <p:txBody>
          <a:bodyPr wrap="square">
            <a:spAutoFit/>
          </a:bodyPr>
          <a:lstStyle/>
          <a:p>
            <a:r>
              <a:rPr lang="en-US" sz="3200" b="1" dirty="0">
                <a:solidFill>
                  <a:schemeClr val="accent2">
                    <a:lumMod val="75000"/>
                  </a:schemeClr>
                </a:solidFill>
              </a:rPr>
              <a:t>Items with high Monetary Value</a:t>
            </a:r>
          </a:p>
          <a:p>
            <a:r>
              <a:rPr lang="en-US" dirty="0"/>
              <a:t>             </a:t>
            </a:r>
          </a:p>
          <a:p>
            <a:pPr marL="285750" indent="-285750">
              <a:buFont typeface="Arial" panose="020B0604020202020204" pitchFamily="34" charset="0"/>
              <a:buChar char="•"/>
            </a:pPr>
            <a:r>
              <a:rPr lang="en-US" b="1" dirty="0">
                <a:highlight>
                  <a:srgbClr val="FFFF00"/>
                </a:highlight>
              </a:rPr>
              <a:t>NIRVANA HOOKAH SINGLE </a:t>
            </a:r>
          </a:p>
          <a:p>
            <a:pPr marL="285750" indent="-285750">
              <a:buFont typeface="Arial" panose="020B0604020202020204" pitchFamily="34" charset="0"/>
              <a:buChar char="•"/>
            </a:pPr>
            <a:r>
              <a:rPr lang="en-US" b="1" dirty="0">
                <a:highlight>
                  <a:srgbClr val="FFFF00"/>
                </a:highlight>
              </a:rPr>
              <a:t>SAMBUCA     </a:t>
            </a:r>
          </a:p>
          <a:p>
            <a:pPr marL="285750" indent="-285750">
              <a:buFont typeface="Arial" panose="020B0604020202020204" pitchFamily="34" charset="0"/>
              <a:buChar char="•"/>
            </a:pPr>
            <a:r>
              <a:rPr lang="en-US" b="1" dirty="0">
                <a:highlight>
                  <a:srgbClr val="FFFF00"/>
                </a:highlight>
              </a:rPr>
              <a:t>MINT FLAVOUR SINGLE </a:t>
            </a:r>
          </a:p>
          <a:p>
            <a:pPr marL="285750" indent="-285750">
              <a:buFont typeface="Arial" panose="020B0604020202020204" pitchFamily="34" charset="0"/>
              <a:buChar char="•"/>
            </a:pPr>
            <a:r>
              <a:rPr lang="en-US" b="1" dirty="0">
                <a:highlight>
                  <a:srgbClr val="FFFF00"/>
                </a:highlight>
              </a:rPr>
              <a:t>CALCUTTA MINT </a:t>
            </a:r>
          </a:p>
        </p:txBody>
      </p:sp>
      <p:sp>
        <p:nvSpPr>
          <p:cNvPr id="3" name="TextBox 2">
            <a:extLst>
              <a:ext uri="{FF2B5EF4-FFF2-40B4-BE49-F238E27FC236}">
                <a16:creationId xmlns:a16="http://schemas.microsoft.com/office/drawing/2014/main" id="{CDB69AD5-7883-4B59-AF21-B047BD0751B4}"/>
              </a:ext>
            </a:extLst>
          </p:cNvPr>
          <p:cNvSpPr txBox="1"/>
          <p:nvPr/>
        </p:nvSpPr>
        <p:spPr>
          <a:xfrm>
            <a:off x="1739042" y="639519"/>
            <a:ext cx="7887401" cy="584775"/>
          </a:xfrm>
          <a:prstGeom prst="rect">
            <a:avLst/>
          </a:prstGeom>
          <a:noFill/>
        </p:spPr>
        <p:txBody>
          <a:bodyPr wrap="square" rtlCol="0">
            <a:spAutoFit/>
          </a:bodyPr>
          <a:lstStyle/>
          <a:p>
            <a:r>
              <a:rPr lang="en-US" sz="3200" b="1" dirty="0">
                <a:solidFill>
                  <a:schemeClr val="accent5">
                    <a:lumMod val="50000"/>
                  </a:schemeClr>
                </a:solidFill>
              </a:rPr>
              <a:t>Analysis Through RFM</a:t>
            </a:r>
          </a:p>
        </p:txBody>
      </p:sp>
    </p:spTree>
    <p:extLst>
      <p:ext uri="{BB962C8B-B14F-4D97-AF65-F5344CB8AC3E}">
        <p14:creationId xmlns:p14="http://schemas.microsoft.com/office/powerpoint/2010/main" val="7348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343E74-A68D-4971-BDA8-181342F48E6B}"/>
              </a:ext>
            </a:extLst>
          </p:cNvPr>
          <p:cNvSpPr txBox="1"/>
          <p:nvPr/>
        </p:nvSpPr>
        <p:spPr>
          <a:xfrm>
            <a:off x="989189" y="233126"/>
            <a:ext cx="9136529" cy="369332"/>
          </a:xfrm>
          <a:prstGeom prst="rect">
            <a:avLst/>
          </a:prstGeom>
          <a:noFill/>
        </p:spPr>
        <p:txBody>
          <a:bodyPr wrap="square" rtlCol="0">
            <a:spAutoFit/>
          </a:bodyPr>
          <a:lstStyle/>
          <a:p>
            <a:r>
              <a:rPr lang="en-US" dirty="0"/>
              <a:t>Recommendation of removal or menu items / Corrective action required</a:t>
            </a:r>
          </a:p>
        </p:txBody>
      </p:sp>
      <p:sp>
        <p:nvSpPr>
          <p:cNvPr id="5" name="Rectangle: Rounded Corners 4">
            <a:extLst>
              <a:ext uri="{FF2B5EF4-FFF2-40B4-BE49-F238E27FC236}">
                <a16:creationId xmlns:a16="http://schemas.microsoft.com/office/drawing/2014/main" id="{51B634C2-0205-4248-B71B-8D26A13E542F}"/>
              </a:ext>
            </a:extLst>
          </p:cNvPr>
          <p:cNvSpPr/>
          <p:nvPr/>
        </p:nvSpPr>
        <p:spPr>
          <a:xfrm>
            <a:off x="4330906" y="5274068"/>
            <a:ext cx="2610197" cy="139653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STELLA ARTOIS</a:t>
            </a:r>
          </a:p>
          <a:p>
            <a:pPr marL="285750" indent="-285750" algn="ctr">
              <a:buFont typeface="Arial" panose="020B0604020202020204" pitchFamily="34" charset="0"/>
              <a:buChar char="•"/>
            </a:pPr>
            <a:r>
              <a:rPr lang="en-US" dirty="0"/>
              <a:t>ZINZI WHITE (BTL) </a:t>
            </a:r>
          </a:p>
        </p:txBody>
      </p:sp>
      <p:sp>
        <p:nvSpPr>
          <p:cNvPr id="8" name="Rectangle: Rounded Corners 7">
            <a:extLst>
              <a:ext uri="{FF2B5EF4-FFF2-40B4-BE49-F238E27FC236}">
                <a16:creationId xmlns:a16="http://schemas.microsoft.com/office/drawing/2014/main" id="{3F120ED3-E5DD-4F78-A422-85FBC59E1515}"/>
              </a:ext>
            </a:extLst>
          </p:cNvPr>
          <p:cNvSpPr/>
          <p:nvPr/>
        </p:nvSpPr>
        <p:spPr>
          <a:xfrm>
            <a:off x="7443033" y="5126559"/>
            <a:ext cx="3512863" cy="1396538"/>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2 AXE TWIST</a:t>
            </a:r>
          </a:p>
          <a:p>
            <a:pPr marL="742950" lvl="1" indent="-285750" algn="ctr">
              <a:buFont typeface="Arial" panose="020B0604020202020204" pitchFamily="34" charset="0"/>
              <a:buChar char="•"/>
            </a:pPr>
            <a:r>
              <a:rPr lang="en-US" dirty="0"/>
              <a:t>DECAFFINATE COFFEE FRAPPE  </a:t>
            </a:r>
          </a:p>
          <a:p>
            <a:pPr marL="285750" indent="-285750" algn="ctr">
              <a:buFont typeface="Arial" panose="020B0604020202020204" pitchFamily="34" charset="0"/>
              <a:buChar char="•"/>
            </a:pPr>
            <a:r>
              <a:rPr lang="en-US" dirty="0"/>
              <a:t>MOCAFE HOT CHOCOLATE(SF) </a:t>
            </a:r>
          </a:p>
        </p:txBody>
      </p:sp>
      <p:sp>
        <p:nvSpPr>
          <p:cNvPr id="9" name="Rectangle: Rounded Corners 8">
            <a:extLst>
              <a:ext uri="{FF2B5EF4-FFF2-40B4-BE49-F238E27FC236}">
                <a16:creationId xmlns:a16="http://schemas.microsoft.com/office/drawing/2014/main" id="{B13F489F-FBBB-4993-A6D4-9486CC81555F}"/>
              </a:ext>
            </a:extLst>
          </p:cNvPr>
          <p:cNvSpPr/>
          <p:nvPr/>
        </p:nvSpPr>
        <p:spPr>
          <a:xfrm>
            <a:off x="343878" y="1294775"/>
            <a:ext cx="3349383" cy="53685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AU LAIT SET </a:t>
            </a:r>
          </a:p>
          <a:p>
            <a:pPr marL="285750" indent="-285750" algn="ctr">
              <a:buFont typeface="Arial" panose="020B0604020202020204" pitchFamily="34" charset="0"/>
              <a:buChar char="•"/>
            </a:pPr>
            <a:r>
              <a:rPr lang="en-US" dirty="0"/>
              <a:t>BEACH GREEN</a:t>
            </a:r>
          </a:p>
          <a:p>
            <a:pPr marL="285750" indent="-285750" algn="ctr">
              <a:buFont typeface="Arial" panose="020B0604020202020204" pitchFamily="34" charset="0"/>
              <a:buChar char="•"/>
            </a:pPr>
            <a:r>
              <a:rPr lang="en-IN" dirty="0"/>
              <a:t>CH COASTER SET OF 4 </a:t>
            </a:r>
            <a:r>
              <a:rPr lang="en-US" dirty="0"/>
              <a:t> </a:t>
            </a:r>
          </a:p>
          <a:p>
            <a:pPr marL="285750" indent="-285750" algn="ctr">
              <a:buFont typeface="Arial" panose="020B0604020202020204" pitchFamily="34" charset="0"/>
              <a:buChar char="•"/>
            </a:pPr>
            <a:r>
              <a:rPr lang="en-US" dirty="0"/>
              <a:t>COUNTRY LEMONADE GLASS(HANSA)</a:t>
            </a:r>
          </a:p>
          <a:p>
            <a:pPr marL="285750" indent="-285750" algn="ctr">
              <a:buFont typeface="Arial" panose="020B0604020202020204" pitchFamily="34" charset="0"/>
              <a:buChar char="•"/>
            </a:pPr>
            <a:r>
              <a:rPr lang="en-US" dirty="0"/>
              <a:t>CUTTING GLASS</a:t>
            </a:r>
          </a:p>
          <a:p>
            <a:pPr marL="285750" indent="-285750" algn="ctr">
              <a:buFont typeface="Arial" panose="020B0604020202020204" pitchFamily="34" charset="0"/>
              <a:buChar char="•"/>
            </a:pPr>
            <a:r>
              <a:rPr lang="en-US" dirty="0"/>
              <a:t>DAAKU SHOT GLASSES S-O 2 </a:t>
            </a:r>
          </a:p>
          <a:p>
            <a:pPr marL="285750" indent="-285750" algn="ctr">
              <a:buFont typeface="Arial" panose="020B0604020202020204" pitchFamily="34" charset="0"/>
              <a:buChar char="•"/>
            </a:pPr>
            <a:r>
              <a:rPr lang="en-US" dirty="0"/>
              <a:t>DAARU BEER GLASS </a:t>
            </a:r>
          </a:p>
          <a:p>
            <a:pPr marL="285750" indent="-285750" algn="ctr">
              <a:buFont typeface="Arial" panose="020B0604020202020204" pitchFamily="34" charset="0"/>
              <a:buChar char="•"/>
            </a:pPr>
            <a:r>
              <a:rPr lang="en-US" dirty="0"/>
              <a:t>DHARMATEA LIGHT HOLDER</a:t>
            </a:r>
          </a:p>
          <a:p>
            <a:pPr marL="285750" indent="-285750" algn="ctr">
              <a:buFont typeface="Arial" panose="020B0604020202020204" pitchFamily="34" charset="0"/>
              <a:buChar char="•"/>
            </a:pPr>
            <a:r>
              <a:rPr lang="en-US" dirty="0"/>
              <a:t>DIP BOWL</a:t>
            </a:r>
          </a:p>
          <a:p>
            <a:pPr marL="285750" indent="-285750" algn="ctr">
              <a:buFont typeface="Arial" panose="020B0604020202020204" pitchFamily="34" charset="0"/>
              <a:buChar char="•"/>
            </a:pPr>
            <a:r>
              <a:rPr lang="en-US" dirty="0"/>
              <a:t>GUERILLA COOL </a:t>
            </a:r>
          </a:p>
          <a:p>
            <a:pPr marL="285750" indent="-285750" algn="ctr">
              <a:buFont typeface="Arial" panose="020B0604020202020204" pitchFamily="34" charset="0"/>
              <a:buChar char="•"/>
            </a:pPr>
            <a:r>
              <a:rPr lang="en-US" dirty="0"/>
              <a:t>HH COOL</a:t>
            </a:r>
          </a:p>
          <a:p>
            <a:pPr marL="285750" indent="-285750" algn="ctr">
              <a:buFont typeface="Arial" panose="020B0604020202020204" pitchFamily="34" charset="0"/>
              <a:buChar char="•"/>
            </a:pPr>
            <a:r>
              <a:rPr lang="en-US" dirty="0"/>
              <a:t>JAIPUR LILY </a:t>
            </a:r>
          </a:p>
          <a:p>
            <a:pPr marL="285750" indent="-285750" algn="ctr">
              <a:buFont typeface="Arial" panose="020B0604020202020204" pitchFamily="34" charset="0"/>
              <a:buChar char="•"/>
            </a:pPr>
            <a:r>
              <a:rPr lang="en-US" dirty="0"/>
              <a:t>JAISALMER LILY</a:t>
            </a:r>
          </a:p>
          <a:p>
            <a:pPr marL="285750" indent="-285750" algn="ctr">
              <a:buFont typeface="Arial" panose="020B0604020202020204" pitchFamily="34" charset="0"/>
              <a:buChar char="•"/>
            </a:pPr>
            <a:r>
              <a:rPr lang="en-US" dirty="0"/>
              <a:t>JODHPUR LILY </a:t>
            </a:r>
          </a:p>
          <a:p>
            <a:pPr marL="285750" indent="-285750" algn="ctr">
              <a:buFont typeface="Arial" panose="020B0604020202020204" pitchFamily="34" charset="0"/>
              <a:buChar char="•"/>
            </a:pPr>
            <a:r>
              <a:rPr lang="en-US" dirty="0"/>
              <a:t>KONKAN STRIPE</a:t>
            </a:r>
          </a:p>
          <a:p>
            <a:pPr marL="285750" indent="-285750" algn="ctr">
              <a:buFont typeface="Arial" panose="020B0604020202020204" pitchFamily="34" charset="0"/>
              <a:buChar char="•"/>
            </a:pPr>
            <a:r>
              <a:rPr lang="en-US" dirty="0"/>
              <a:t>MADIBA COOL </a:t>
            </a:r>
          </a:p>
        </p:txBody>
      </p:sp>
      <p:sp>
        <p:nvSpPr>
          <p:cNvPr id="10" name="Rectangle: Rounded Corners 9">
            <a:extLst>
              <a:ext uri="{FF2B5EF4-FFF2-40B4-BE49-F238E27FC236}">
                <a16:creationId xmlns:a16="http://schemas.microsoft.com/office/drawing/2014/main" id="{48224D4A-08B0-43A0-A57C-6B5617A7D004}"/>
              </a:ext>
            </a:extLst>
          </p:cNvPr>
          <p:cNvSpPr/>
          <p:nvPr/>
        </p:nvSpPr>
        <p:spPr>
          <a:xfrm>
            <a:off x="7781815" y="1330375"/>
            <a:ext cx="3784768" cy="268412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BEANS NACHO CHILLI W MEAT</a:t>
            </a:r>
          </a:p>
          <a:p>
            <a:pPr marL="285750" indent="-285750" algn="ctr">
              <a:buFont typeface="Arial" panose="020B0604020202020204" pitchFamily="34" charset="0"/>
              <a:buChar char="•"/>
            </a:pPr>
            <a:r>
              <a:rPr lang="en-US" dirty="0"/>
              <a:t>CALAMARI FRITO  </a:t>
            </a:r>
          </a:p>
          <a:p>
            <a:pPr marL="285750" indent="-285750" algn="ctr">
              <a:buFont typeface="Arial" panose="020B0604020202020204" pitchFamily="34" charset="0"/>
              <a:buChar char="•"/>
            </a:pPr>
            <a:r>
              <a:rPr lang="en-US" dirty="0"/>
              <a:t>CAPONATA </a:t>
            </a:r>
          </a:p>
          <a:p>
            <a:pPr marL="285750" indent="-285750" algn="ctr">
              <a:buFont typeface="Arial" panose="020B0604020202020204" pitchFamily="34" charset="0"/>
              <a:buChar char="•"/>
            </a:pPr>
            <a:r>
              <a:rPr lang="en-US" dirty="0"/>
              <a:t>CARROT CAKE</a:t>
            </a:r>
          </a:p>
          <a:p>
            <a:pPr marL="285750" indent="-285750" algn="ctr">
              <a:buFont typeface="Arial" panose="020B0604020202020204" pitchFamily="34" charset="0"/>
              <a:buChar char="•"/>
            </a:pPr>
            <a:r>
              <a:rPr lang="en-US" dirty="0"/>
              <a:t>MOTHERS DAY SPL</a:t>
            </a:r>
          </a:p>
          <a:p>
            <a:pPr marL="285750" indent="-285750" algn="ctr">
              <a:buFont typeface="Arial" panose="020B0604020202020204" pitchFamily="34" charset="0"/>
              <a:buChar char="•"/>
            </a:pPr>
            <a:r>
              <a:rPr lang="en-US" dirty="0"/>
              <a:t>NIRVANA HOOKAH DOUBLE</a:t>
            </a:r>
          </a:p>
          <a:p>
            <a:pPr marL="285750" indent="-285750" algn="ctr">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0C78F56B-72EB-4FDB-A8FF-AD03BD5B1C5E}"/>
              </a:ext>
            </a:extLst>
          </p:cNvPr>
          <p:cNvSpPr txBox="1"/>
          <p:nvPr/>
        </p:nvSpPr>
        <p:spPr>
          <a:xfrm>
            <a:off x="5894390" y="2343946"/>
            <a:ext cx="964277" cy="369332"/>
          </a:xfrm>
          <a:prstGeom prst="rect">
            <a:avLst/>
          </a:prstGeom>
          <a:noFill/>
        </p:spPr>
        <p:txBody>
          <a:bodyPr wrap="square" rtlCol="0">
            <a:spAutoFit/>
          </a:bodyPr>
          <a:lstStyle/>
          <a:p>
            <a:r>
              <a:rPr lang="en-US" dirty="0"/>
              <a:t>  </a:t>
            </a:r>
            <a:r>
              <a:rPr lang="en-US" dirty="0" err="1"/>
              <a:t>Misc</a:t>
            </a:r>
            <a:endParaRPr lang="en-US" dirty="0"/>
          </a:p>
        </p:txBody>
      </p:sp>
      <p:sp>
        <p:nvSpPr>
          <p:cNvPr id="12" name="TextBox 11">
            <a:extLst>
              <a:ext uri="{FF2B5EF4-FFF2-40B4-BE49-F238E27FC236}">
                <a16:creationId xmlns:a16="http://schemas.microsoft.com/office/drawing/2014/main" id="{4724DCE9-DBF0-4216-96D1-EAA0133CC531}"/>
              </a:ext>
            </a:extLst>
          </p:cNvPr>
          <p:cNvSpPr txBox="1"/>
          <p:nvPr/>
        </p:nvSpPr>
        <p:spPr>
          <a:xfrm>
            <a:off x="1135970" y="815470"/>
            <a:ext cx="1433946" cy="369332"/>
          </a:xfrm>
          <a:prstGeom prst="rect">
            <a:avLst/>
          </a:prstGeom>
          <a:noFill/>
        </p:spPr>
        <p:txBody>
          <a:bodyPr wrap="square" rtlCol="0">
            <a:spAutoFit/>
          </a:bodyPr>
          <a:lstStyle/>
          <a:p>
            <a:r>
              <a:rPr lang="en-US" dirty="0"/>
              <a:t>Merchandise</a:t>
            </a:r>
          </a:p>
        </p:txBody>
      </p:sp>
      <p:sp>
        <p:nvSpPr>
          <p:cNvPr id="14" name="TextBox 13">
            <a:extLst>
              <a:ext uri="{FF2B5EF4-FFF2-40B4-BE49-F238E27FC236}">
                <a16:creationId xmlns:a16="http://schemas.microsoft.com/office/drawing/2014/main" id="{4285A6C0-F9AA-4F8F-BACC-725D8D7E6B58}"/>
              </a:ext>
            </a:extLst>
          </p:cNvPr>
          <p:cNvSpPr txBox="1"/>
          <p:nvPr/>
        </p:nvSpPr>
        <p:spPr>
          <a:xfrm>
            <a:off x="8969586" y="718829"/>
            <a:ext cx="964277" cy="369332"/>
          </a:xfrm>
          <a:prstGeom prst="rect">
            <a:avLst/>
          </a:prstGeom>
          <a:noFill/>
        </p:spPr>
        <p:txBody>
          <a:bodyPr wrap="square" rtlCol="0">
            <a:spAutoFit/>
          </a:bodyPr>
          <a:lstStyle/>
          <a:p>
            <a:r>
              <a:rPr lang="en-US" dirty="0"/>
              <a:t>Food</a:t>
            </a:r>
          </a:p>
        </p:txBody>
      </p:sp>
      <p:sp>
        <p:nvSpPr>
          <p:cNvPr id="15" name="TextBox 14">
            <a:extLst>
              <a:ext uri="{FF2B5EF4-FFF2-40B4-BE49-F238E27FC236}">
                <a16:creationId xmlns:a16="http://schemas.microsoft.com/office/drawing/2014/main" id="{5D232198-3619-4353-A625-BDC1BA8883FF}"/>
              </a:ext>
            </a:extLst>
          </p:cNvPr>
          <p:cNvSpPr txBox="1"/>
          <p:nvPr/>
        </p:nvSpPr>
        <p:spPr>
          <a:xfrm>
            <a:off x="8754272" y="4597559"/>
            <a:ext cx="1246910" cy="369332"/>
          </a:xfrm>
          <a:prstGeom prst="rect">
            <a:avLst/>
          </a:prstGeom>
          <a:noFill/>
        </p:spPr>
        <p:txBody>
          <a:bodyPr wrap="square" rtlCol="0">
            <a:spAutoFit/>
          </a:bodyPr>
          <a:lstStyle/>
          <a:p>
            <a:r>
              <a:rPr lang="en-US" dirty="0"/>
              <a:t>Beverages</a:t>
            </a:r>
          </a:p>
        </p:txBody>
      </p:sp>
      <p:sp>
        <p:nvSpPr>
          <p:cNvPr id="19" name="Rectangle: Rounded Corners 18">
            <a:extLst>
              <a:ext uri="{FF2B5EF4-FFF2-40B4-BE49-F238E27FC236}">
                <a16:creationId xmlns:a16="http://schemas.microsoft.com/office/drawing/2014/main" id="{C2EC468F-39E9-40A7-966D-DE86692701E9}"/>
              </a:ext>
            </a:extLst>
          </p:cNvPr>
          <p:cNvSpPr/>
          <p:nvPr/>
        </p:nvSpPr>
        <p:spPr>
          <a:xfrm>
            <a:off x="4078635" y="1294775"/>
            <a:ext cx="2932432" cy="319212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MODEL-P (IRON ASHTRAY) </a:t>
            </a:r>
          </a:p>
          <a:p>
            <a:pPr marL="285750" indent="-285750" algn="ctr">
              <a:buFont typeface="Arial" panose="020B0604020202020204" pitchFamily="34" charset="0"/>
              <a:buChar char="•"/>
            </a:pPr>
            <a:r>
              <a:rPr lang="en-US" dirty="0"/>
              <a:t>MUGS - PLAIN COLOUR </a:t>
            </a:r>
          </a:p>
          <a:p>
            <a:pPr marL="285750" indent="-285750" algn="ctr">
              <a:buFont typeface="Arial" panose="020B0604020202020204" pitchFamily="34" charset="0"/>
              <a:buChar char="•"/>
            </a:pPr>
            <a:r>
              <a:rPr lang="en-US" dirty="0"/>
              <a:t>MUGS - TOP BOTTOM </a:t>
            </a:r>
          </a:p>
          <a:p>
            <a:pPr marL="285750" indent="-285750" algn="ctr">
              <a:buFont typeface="Arial" panose="020B0604020202020204" pitchFamily="34" charset="0"/>
              <a:buChar char="•"/>
            </a:pPr>
            <a:r>
              <a:rPr lang="en-US" dirty="0"/>
              <a:t>NAPKIN STAND </a:t>
            </a:r>
          </a:p>
          <a:p>
            <a:pPr marL="285750" indent="-285750" algn="ctr">
              <a:buFont typeface="Arial" panose="020B0604020202020204" pitchFamily="34" charset="0"/>
              <a:buChar char="•"/>
            </a:pPr>
            <a:r>
              <a:rPr lang="en-US" dirty="0"/>
              <a:t>PROFESSOR COOL </a:t>
            </a:r>
          </a:p>
          <a:p>
            <a:pPr marL="285750" indent="-285750" algn="ctr">
              <a:buFont typeface="Arial" panose="020B0604020202020204" pitchFamily="34" charset="0"/>
              <a:buChar char="•"/>
            </a:pPr>
            <a:r>
              <a:rPr lang="en-US" dirty="0"/>
              <a:t>SHAKE GLASS </a:t>
            </a:r>
          </a:p>
          <a:p>
            <a:pPr marL="285750" indent="-285750" algn="ctr">
              <a:buFont typeface="Arial" panose="020B0604020202020204" pitchFamily="34" charset="0"/>
              <a:buChar char="•"/>
            </a:pPr>
            <a:r>
              <a:rPr lang="en-US" dirty="0"/>
              <a:t>ZEN ROCK SQUARE VASE </a:t>
            </a:r>
          </a:p>
          <a:p>
            <a:pPr marL="285750" indent="-285750" algn="ctr">
              <a:buFont typeface="Arial" panose="020B0604020202020204" pitchFamily="34" charset="0"/>
              <a:buChar char="•"/>
            </a:pPr>
            <a:endParaRPr lang="en-US" dirty="0"/>
          </a:p>
        </p:txBody>
      </p:sp>
      <p:sp>
        <p:nvSpPr>
          <p:cNvPr id="20" name="TextBox 19">
            <a:extLst>
              <a:ext uri="{FF2B5EF4-FFF2-40B4-BE49-F238E27FC236}">
                <a16:creationId xmlns:a16="http://schemas.microsoft.com/office/drawing/2014/main" id="{A19CFA1F-11D5-4192-84EC-097A5C1D4C77}"/>
              </a:ext>
            </a:extLst>
          </p:cNvPr>
          <p:cNvSpPr txBox="1"/>
          <p:nvPr/>
        </p:nvSpPr>
        <p:spPr>
          <a:xfrm>
            <a:off x="4738403" y="833230"/>
            <a:ext cx="1433946" cy="369332"/>
          </a:xfrm>
          <a:prstGeom prst="rect">
            <a:avLst/>
          </a:prstGeom>
          <a:noFill/>
        </p:spPr>
        <p:txBody>
          <a:bodyPr wrap="square" rtlCol="0">
            <a:spAutoFit/>
          </a:bodyPr>
          <a:lstStyle/>
          <a:p>
            <a:r>
              <a:rPr lang="en-US" dirty="0"/>
              <a:t>Merchandise</a:t>
            </a:r>
          </a:p>
        </p:txBody>
      </p:sp>
      <p:sp>
        <p:nvSpPr>
          <p:cNvPr id="22" name="TextBox 21">
            <a:extLst>
              <a:ext uri="{FF2B5EF4-FFF2-40B4-BE49-F238E27FC236}">
                <a16:creationId xmlns:a16="http://schemas.microsoft.com/office/drawing/2014/main" id="{CEC67BDE-262F-466F-AE60-F8A1C0996E62}"/>
              </a:ext>
            </a:extLst>
          </p:cNvPr>
          <p:cNvSpPr txBox="1"/>
          <p:nvPr/>
        </p:nvSpPr>
        <p:spPr>
          <a:xfrm>
            <a:off x="5087003" y="4757227"/>
            <a:ext cx="1240869" cy="369332"/>
          </a:xfrm>
          <a:prstGeom prst="rect">
            <a:avLst/>
          </a:prstGeom>
          <a:noFill/>
        </p:spPr>
        <p:txBody>
          <a:bodyPr wrap="square" rtlCol="0">
            <a:spAutoFit/>
          </a:bodyPr>
          <a:lstStyle/>
          <a:p>
            <a:r>
              <a:rPr lang="en-US" dirty="0"/>
              <a:t>Liquor</a:t>
            </a:r>
          </a:p>
        </p:txBody>
      </p:sp>
    </p:spTree>
    <p:extLst>
      <p:ext uri="{BB962C8B-B14F-4D97-AF65-F5344CB8AC3E}">
        <p14:creationId xmlns:p14="http://schemas.microsoft.com/office/powerpoint/2010/main" val="322961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3C57E45-2C9D-4D67-BDE0-4793373E6709}"/>
              </a:ext>
            </a:extLst>
          </p:cNvPr>
          <p:cNvSpPr/>
          <p:nvPr/>
        </p:nvSpPr>
        <p:spPr>
          <a:xfrm>
            <a:off x="6496167" y="1548310"/>
            <a:ext cx="4540211" cy="499437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1+1 VLN CAB SAUV (BTL) </a:t>
            </a:r>
          </a:p>
          <a:p>
            <a:pPr marL="285750" indent="-285750" algn="ctr">
              <a:buFont typeface="Arial" panose="020B0604020202020204" pitchFamily="34" charset="0"/>
              <a:buChar char="•"/>
            </a:pPr>
            <a:r>
              <a:rPr lang="en-US" dirty="0"/>
              <a:t>1+1 VLN SAUV BLANC (BTL) </a:t>
            </a:r>
          </a:p>
          <a:p>
            <a:pPr marL="285750" indent="-285750" algn="ctr">
              <a:buFont typeface="Arial" panose="020B0604020202020204" pitchFamily="34" charset="0"/>
              <a:buChar char="•"/>
            </a:pPr>
            <a:r>
              <a:rPr lang="en-IN" dirty="0"/>
              <a:t>4 SEASONS CLAS SAUV(GLS </a:t>
            </a:r>
          </a:p>
          <a:p>
            <a:pPr marL="285750" indent="-285750" algn="ctr">
              <a:buFont typeface="Arial" panose="020B0604020202020204" pitchFamily="34" charset="0"/>
              <a:buChar char="•"/>
            </a:pPr>
            <a:r>
              <a:rPr lang="en-IN" dirty="0"/>
              <a:t>4 SEASONS CLAS SYRAH(BTL)</a:t>
            </a:r>
          </a:p>
          <a:p>
            <a:pPr marL="285750" indent="-285750" algn="ctr">
              <a:buFont typeface="Arial" panose="020B0604020202020204" pitchFamily="34" charset="0"/>
              <a:buChar char="•"/>
            </a:pPr>
            <a:r>
              <a:rPr lang="en-IN" dirty="0"/>
              <a:t>4 SEASONS CLAS SYRAH(GLS) </a:t>
            </a:r>
          </a:p>
          <a:p>
            <a:pPr marL="285750" indent="-285750" algn="ctr">
              <a:buFont typeface="Arial" panose="020B0604020202020204" pitchFamily="34" charset="0"/>
              <a:buChar char="•"/>
            </a:pPr>
            <a:r>
              <a:rPr lang="en-IN" dirty="0"/>
              <a:t>B1G1 4SEASON CLAS SAUV(BTL) </a:t>
            </a:r>
          </a:p>
          <a:p>
            <a:pPr marL="285750" indent="-285750" algn="ctr">
              <a:buFont typeface="Arial" panose="020B0604020202020204" pitchFamily="34" charset="0"/>
              <a:buChar char="•"/>
            </a:pPr>
            <a:r>
              <a:rPr lang="en-IN" dirty="0"/>
              <a:t>B1G1 4SEASON CLAS SAUV(GLS) </a:t>
            </a:r>
          </a:p>
          <a:p>
            <a:pPr marL="285750" indent="-285750" algn="ctr">
              <a:buFont typeface="Arial" panose="020B0604020202020204" pitchFamily="34" charset="0"/>
              <a:buChar char="•"/>
            </a:pPr>
            <a:r>
              <a:rPr lang="en-IN" dirty="0"/>
              <a:t>B1G1 4SEASON CLAS SYRAH(GLS)</a:t>
            </a:r>
          </a:p>
          <a:p>
            <a:pPr marL="285750" indent="-285750" algn="ctr">
              <a:buFont typeface="Arial" panose="020B0604020202020204" pitchFamily="34" charset="0"/>
              <a:buChar char="•"/>
            </a:pPr>
            <a:r>
              <a:rPr lang="en-IN" dirty="0"/>
              <a:t>MANDALA VALLEY CHENIN BLANC(GL</a:t>
            </a:r>
          </a:p>
          <a:p>
            <a:pPr marL="285750" indent="-285750" algn="ctr">
              <a:buFont typeface="Arial" panose="020B0604020202020204" pitchFamily="34" charset="0"/>
              <a:buChar char="•"/>
            </a:pPr>
            <a:r>
              <a:rPr lang="en-IN" dirty="0"/>
              <a:t>MANDALA VALLEY RED ZINFANDEL(G </a:t>
            </a:r>
          </a:p>
          <a:p>
            <a:pPr marL="285750" indent="-285750" algn="ctr">
              <a:buFont typeface="Arial" panose="020B0604020202020204" pitchFamily="34" charset="0"/>
              <a:buChar char="•"/>
            </a:pPr>
            <a:r>
              <a:rPr lang="en-US" dirty="0"/>
              <a:t>SULA CHENIN BLANC (BTL) </a:t>
            </a:r>
          </a:p>
          <a:p>
            <a:pPr marL="285750" indent="-285750" algn="ctr">
              <a:buFont typeface="Arial" panose="020B0604020202020204" pitchFamily="34" charset="0"/>
              <a:buChar char="•"/>
            </a:pPr>
            <a:endParaRPr lang="en-US" dirty="0"/>
          </a:p>
        </p:txBody>
      </p:sp>
      <p:sp>
        <p:nvSpPr>
          <p:cNvPr id="6" name="Rectangle: Rounded Corners 5">
            <a:extLst>
              <a:ext uri="{FF2B5EF4-FFF2-40B4-BE49-F238E27FC236}">
                <a16:creationId xmlns:a16="http://schemas.microsoft.com/office/drawing/2014/main" id="{6EA4D0FF-760E-45E0-83C9-A2B01A024BB1}"/>
              </a:ext>
            </a:extLst>
          </p:cNvPr>
          <p:cNvSpPr/>
          <p:nvPr/>
        </p:nvSpPr>
        <p:spPr>
          <a:xfrm>
            <a:off x="1683737" y="5026141"/>
            <a:ext cx="3851108" cy="139653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AL SIKANDARI HOOKAH DOUBLE</a:t>
            </a:r>
          </a:p>
          <a:p>
            <a:pPr marL="285750" indent="-285750" algn="ctr">
              <a:buFont typeface="Arial" panose="020B0604020202020204" pitchFamily="34" charset="0"/>
              <a:buChar char="•"/>
            </a:pPr>
            <a:r>
              <a:rPr lang="en-US" dirty="0"/>
              <a:t>APPLE FLAVOUR DOUBLE </a:t>
            </a:r>
          </a:p>
          <a:p>
            <a:pPr marL="285750" indent="-285750">
              <a:buFont typeface="Arial" panose="020B0604020202020204" pitchFamily="34" charset="0"/>
              <a:buChar char="•"/>
            </a:pPr>
            <a:r>
              <a:rPr lang="en-US" dirty="0"/>
              <a:t>CLASSIC MENTHOL </a:t>
            </a:r>
          </a:p>
          <a:p>
            <a:pPr marL="285750" indent="-285750">
              <a:buFont typeface="Arial" panose="020B0604020202020204" pitchFamily="34" charset="0"/>
              <a:buChar char="•"/>
            </a:pPr>
            <a:r>
              <a:rPr lang="en-US" dirty="0"/>
              <a:t>CLASSIC MENTHOL RUSH</a:t>
            </a:r>
          </a:p>
          <a:p>
            <a:pPr marL="285750" indent="-285750" algn="ctr">
              <a:buFont typeface="Arial" panose="020B0604020202020204" pitchFamily="34" charset="0"/>
              <a:buChar char="•"/>
            </a:pPr>
            <a:r>
              <a:rPr lang="en-US" dirty="0"/>
              <a:t>CLASSIC REGULAR </a:t>
            </a:r>
          </a:p>
          <a:p>
            <a:pPr marL="285750" indent="-285750" algn="ctr">
              <a:buFont typeface="Arial" panose="020B0604020202020204" pitchFamily="34" charset="0"/>
              <a:buChar char="•"/>
            </a:pPr>
            <a:r>
              <a:rPr lang="en-IN" dirty="0"/>
              <a:t>GOLD FLAKE LIGHTS-BIG         </a:t>
            </a:r>
          </a:p>
          <a:p>
            <a:pPr marL="285750" indent="-285750" algn="ctr">
              <a:buFont typeface="Arial" panose="020B0604020202020204" pitchFamily="34" charset="0"/>
              <a:buChar char="•"/>
            </a:pPr>
            <a:r>
              <a:rPr lang="en-IN" dirty="0"/>
              <a:t>GOLD FLAKE ULTRA LIGHTS(20)   </a:t>
            </a:r>
          </a:p>
          <a:p>
            <a:pPr marL="285750" indent="-285750" algn="ctr">
              <a:buFont typeface="Arial" panose="020B0604020202020204" pitchFamily="34" charset="0"/>
              <a:buChar char="•"/>
            </a:pPr>
            <a:r>
              <a:rPr lang="en-IN" dirty="0"/>
              <a:t>GREAT LAKES HOOKAH SINGLE   </a:t>
            </a:r>
          </a:p>
          <a:p>
            <a:pPr marL="285750" indent="-285750" algn="ctr">
              <a:buFont typeface="Arial" panose="020B0604020202020204" pitchFamily="34" charset="0"/>
              <a:buChar char="•"/>
            </a:pPr>
            <a:r>
              <a:rPr lang="en-IN" dirty="0"/>
              <a:t>ICE SPICE SHEESHA </a:t>
            </a:r>
          </a:p>
          <a:p>
            <a:pPr marL="285750" indent="-285750" algn="ctr">
              <a:buFont typeface="Arial" panose="020B0604020202020204" pitchFamily="34" charset="0"/>
              <a:buChar char="•"/>
            </a:pPr>
            <a:r>
              <a:rPr lang="en-IN" dirty="0"/>
              <a:t>INDIA KINGS OCEAN BLUE</a:t>
            </a:r>
          </a:p>
          <a:p>
            <a:pPr marL="285750" indent="-285750" algn="ctr">
              <a:buFont typeface="Arial" panose="020B0604020202020204" pitchFamily="34" charset="0"/>
              <a:buChar char="•"/>
            </a:pPr>
            <a:endParaRPr lang="en-IN" dirty="0"/>
          </a:p>
          <a:p>
            <a:pPr marL="285750" indent="-285750" algn="ctr">
              <a:buFont typeface="Arial" panose="020B0604020202020204" pitchFamily="34" charset="0"/>
              <a:buChar char="•"/>
            </a:pPr>
            <a:r>
              <a:rPr lang="en-IN" dirty="0"/>
              <a:t>        </a:t>
            </a:r>
          </a:p>
          <a:p>
            <a:pPr marL="285750" indent="-285750" algn="ctr">
              <a:buFont typeface="Arial" panose="020B0604020202020204" pitchFamily="34" charset="0"/>
              <a:buChar char="•"/>
            </a:pPr>
            <a:r>
              <a:rPr lang="en-IN" dirty="0"/>
              <a:t>GREAT LAKES ORGANISER </a:t>
            </a: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F91838AA-E4F3-4F13-97B8-2F6D3D5DED00}"/>
              </a:ext>
            </a:extLst>
          </p:cNvPr>
          <p:cNvSpPr txBox="1"/>
          <p:nvPr/>
        </p:nvSpPr>
        <p:spPr>
          <a:xfrm>
            <a:off x="432459" y="5203152"/>
            <a:ext cx="964277" cy="369332"/>
          </a:xfrm>
          <a:prstGeom prst="rect">
            <a:avLst/>
          </a:prstGeom>
          <a:noFill/>
        </p:spPr>
        <p:txBody>
          <a:bodyPr wrap="square" rtlCol="0">
            <a:spAutoFit/>
          </a:bodyPr>
          <a:lstStyle/>
          <a:p>
            <a:r>
              <a:rPr lang="en-US" dirty="0"/>
              <a:t>Tobacco</a:t>
            </a:r>
          </a:p>
        </p:txBody>
      </p:sp>
      <p:sp>
        <p:nvSpPr>
          <p:cNvPr id="8" name="TextBox 7">
            <a:extLst>
              <a:ext uri="{FF2B5EF4-FFF2-40B4-BE49-F238E27FC236}">
                <a16:creationId xmlns:a16="http://schemas.microsoft.com/office/drawing/2014/main" id="{A7F5D8C3-5D65-4DDE-900E-3817183F40A7}"/>
              </a:ext>
            </a:extLst>
          </p:cNvPr>
          <p:cNvSpPr txBox="1"/>
          <p:nvPr/>
        </p:nvSpPr>
        <p:spPr>
          <a:xfrm>
            <a:off x="8294516" y="909373"/>
            <a:ext cx="964277" cy="369332"/>
          </a:xfrm>
          <a:prstGeom prst="rect">
            <a:avLst/>
          </a:prstGeom>
          <a:noFill/>
        </p:spPr>
        <p:txBody>
          <a:bodyPr wrap="square" rtlCol="0">
            <a:spAutoFit/>
          </a:bodyPr>
          <a:lstStyle/>
          <a:p>
            <a:r>
              <a:rPr lang="en-US" dirty="0"/>
              <a:t>Wines</a:t>
            </a:r>
          </a:p>
        </p:txBody>
      </p:sp>
      <p:sp>
        <p:nvSpPr>
          <p:cNvPr id="9" name="Rectangle: Rounded Corners 8">
            <a:extLst>
              <a:ext uri="{FF2B5EF4-FFF2-40B4-BE49-F238E27FC236}">
                <a16:creationId xmlns:a16="http://schemas.microsoft.com/office/drawing/2014/main" id="{876872A1-15A7-4FB3-9D1D-D376F4793D6A}"/>
              </a:ext>
            </a:extLst>
          </p:cNvPr>
          <p:cNvSpPr/>
          <p:nvPr/>
        </p:nvSpPr>
        <p:spPr>
          <a:xfrm>
            <a:off x="1683737" y="1278705"/>
            <a:ext cx="2932432" cy="319212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1 AXE TWIST </a:t>
            </a:r>
          </a:p>
          <a:p>
            <a:pPr marL="285750" indent="-285750" algn="ctr">
              <a:buFont typeface="Arial" panose="020B0604020202020204" pitchFamily="34" charset="0"/>
              <a:buChar char="•"/>
            </a:pPr>
            <a:r>
              <a:rPr lang="en-US" dirty="0"/>
              <a:t>ADD CHICKEN BACON </a:t>
            </a:r>
          </a:p>
          <a:p>
            <a:pPr marL="285750" indent="-285750" algn="ctr">
              <a:buFont typeface="Arial" panose="020B0604020202020204" pitchFamily="34" charset="0"/>
              <a:buChar char="•"/>
            </a:pPr>
            <a:r>
              <a:rPr lang="en-US" dirty="0"/>
              <a:t>ADD GROUND MEAT</a:t>
            </a:r>
          </a:p>
          <a:p>
            <a:pPr marL="285750" indent="-285750" algn="ctr">
              <a:buFont typeface="Arial" panose="020B0604020202020204" pitchFamily="34" charset="0"/>
              <a:buChar char="•"/>
            </a:pPr>
            <a:r>
              <a:rPr lang="en-US" dirty="0"/>
              <a:t>MANGO FLAVOUR SINGLE  </a:t>
            </a:r>
          </a:p>
          <a:p>
            <a:pPr marL="285750" indent="-285750" algn="ctr">
              <a:buFont typeface="Arial" panose="020B0604020202020204" pitchFamily="34" charset="0"/>
              <a:buChar char="•"/>
            </a:pPr>
            <a:r>
              <a:rPr lang="en-US" dirty="0"/>
              <a:t>MINT FLAVOUR DOUBLE </a:t>
            </a:r>
          </a:p>
        </p:txBody>
      </p:sp>
      <p:sp>
        <p:nvSpPr>
          <p:cNvPr id="10" name="TextBox 9">
            <a:extLst>
              <a:ext uri="{FF2B5EF4-FFF2-40B4-BE49-F238E27FC236}">
                <a16:creationId xmlns:a16="http://schemas.microsoft.com/office/drawing/2014/main" id="{354A1916-9608-4AFA-8F5E-5F01455A294D}"/>
              </a:ext>
            </a:extLst>
          </p:cNvPr>
          <p:cNvSpPr txBox="1"/>
          <p:nvPr/>
        </p:nvSpPr>
        <p:spPr>
          <a:xfrm>
            <a:off x="989189" y="233126"/>
            <a:ext cx="9136529" cy="369332"/>
          </a:xfrm>
          <a:prstGeom prst="rect">
            <a:avLst/>
          </a:prstGeom>
          <a:noFill/>
        </p:spPr>
        <p:txBody>
          <a:bodyPr wrap="square" rtlCol="0">
            <a:spAutoFit/>
          </a:bodyPr>
          <a:lstStyle/>
          <a:p>
            <a:r>
              <a:rPr lang="en-US" dirty="0"/>
              <a:t>Recommendation of removal or menu items / Corrective action required</a:t>
            </a:r>
          </a:p>
        </p:txBody>
      </p:sp>
      <p:sp>
        <p:nvSpPr>
          <p:cNvPr id="11" name="TextBox 10">
            <a:extLst>
              <a:ext uri="{FF2B5EF4-FFF2-40B4-BE49-F238E27FC236}">
                <a16:creationId xmlns:a16="http://schemas.microsoft.com/office/drawing/2014/main" id="{B62D05C3-051E-449D-8B79-235B236098AF}"/>
              </a:ext>
            </a:extLst>
          </p:cNvPr>
          <p:cNvSpPr txBox="1"/>
          <p:nvPr/>
        </p:nvSpPr>
        <p:spPr>
          <a:xfrm>
            <a:off x="621238" y="2598861"/>
            <a:ext cx="964277" cy="369332"/>
          </a:xfrm>
          <a:prstGeom prst="rect">
            <a:avLst/>
          </a:prstGeom>
          <a:noFill/>
        </p:spPr>
        <p:txBody>
          <a:bodyPr wrap="square" rtlCol="0">
            <a:spAutoFit/>
          </a:bodyPr>
          <a:lstStyle/>
          <a:p>
            <a:r>
              <a:rPr lang="en-US" dirty="0"/>
              <a:t>MISC</a:t>
            </a:r>
          </a:p>
        </p:txBody>
      </p:sp>
    </p:spTree>
    <p:extLst>
      <p:ext uri="{BB962C8B-B14F-4D97-AF65-F5344CB8AC3E}">
        <p14:creationId xmlns:p14="http://schemas.microsoft.com/office/powerpoint/2010/main" val="330745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6DBC-D8CD-4521-B4A5-8E4979136BE9}"/>
              </a:ext>
            </a:extLst>
          </p:cNvPr>
          <p:cNvSpPr>
            <a:spLocks noGrp="1"/>
          </p:cNvSpPr>
          <p:nvPr>
            <p:ph type="title"/>
          </p:nvPr>
        </p:nvSpPr>
        <p:spPr/>
        <p:txBody>
          <a:bodyPr>
            <a:normAutofit/>
          </a:bodyPr>
          <a:lstStyle/>
          <a:p>
            <a:r>
              <a:rPr lang="en-US" b="1" dirty="0">
                <a:solidFill>
                  <a:srgbClr val="C00000"/>
                </a:solidFill>
              </a:rPr>
              <a:t>Market Basket Analysis </a:t>
            </a:r>
            <a:r>
              <a:rPr lang="en-US" dirty="0"/>
              <a:t>– </a:t>
            </a:r>
            <a:r>
              <a:rPr lang="en-US" sz="3100" dirty="0"/>
              <a:t>Frequently bought items</a:t>
            </a:r>
          </a:p>
        </p:txBody>
      </p:sp>
      <p:pic>
        <p:nvPicPr>
          <p:cNvPr id="4" name="Content Placeholder 3">
            <a:extLst>
              <a:ext uri="{FF2B5EF4-FFF2-40B4-BE49-F238E27FC236}">
                <a16:creationId xmlns:a16="http://schemas.microsoft.com/office/drawing/2014/main" id="{69DC3A32-1BD0-472E-A639-6856EBD3977E}"/>
              </a:ext>
            </a:extLst>
          </p:cNvPr>
          <p:cNvPicPr>
            <a:picLocks noGrp="1" noChangeAspect="1"/>
          </p:cNvPicPr>
          <p:nvPr>
            <p:ph idx="1"/>
          </p:nvPr>
        </p:nvPicPr>
        <p:blipFill>
          <a:blip r:embed="rId2"/>
          <a:stretch>
            <a:fillRect/>
          </a:stretch>
        </p:blipFill>
        <p:spPr>
          <a:xfrm>
            <a:off x="761963" y="1628978"/>
            <a:ext cx="8233413" cy="4351338"/>
          </a:xfrm>
          <a:prstGeom prst="rect">
            <a:avLst/>
          </a:prstGeom>
        </p:spPr>
      </p:pic>
    </p:spTree>
    <p:extLst>
      <p:ext uri="{BB962C8B-B14F-4D97-AF65-F5344CB8AC3E}">
        <p14:creationId xmlns:p14="http://schemas.microsoft.com/office/powerpoint/2010/main" val="387726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B902-F40E-43D9-A5FF-73AE868501EA}"/>
              </a:ext>
            </a:extLst>
          </p:cNvPr>
          <p:cNvSpPr>
            <a:spLocks noGrp="1"/>
          </p:cNvSpPr>
          <p:nvPr>
            <p:ph type="title"/>
          </p:nvPr>
        </p:nvSpPr>
        <p:spPr>
          <a:xfrm>
            <a:off x="838200" y="374650"/>
            <a:ext cx="10515600" cy="1316038"/>
          </a:xfrm>
        </p:spPr>
        <p:txBody>
          <a:bodyPr/>
          <a:lstStyle/>
          <a:p>
            <a:r>
              <a:rPr lang="en-US" b="1" dirty="0">
                <a:solidFill>
                  <a:srgbClr val="C00000"/>
                </a:solidFill>
              </a:rPr>
              <a:t>Market Basket Analysis - </a:t>
            </a:r>
            <a:r>
              <a:rPr lang="en-US" sz="3200" i="1" dirty="0"/>
              <a:t>Graph of Rules</a:t>
            </a:r>
          </a:p>
        </p:txBody>
      </p:sp>
      <p:pic>
        <p:nvPicPr>
          <p:cNvPr id="4" name="Content Placeholder 3">
            <a:extLst>
              <a:ext uri="{FF2B5EF4-FFF2-40B4-BE49-F238E27FC236}">
                <a16:creationId xmlns:a16="http://schemas.microsoft.com/office/drawing/2014/main" id="{D187867E-DB36-441C-A565-1C92129AAB58}"/>
              </a:ext>
            </a:extLst>
          </p:cNvPr>
          <p:cNvPicPr>
            <a:picLocks noGrp="1" noChangeAspect="1"/>
          </p:cNvPicPr>
          <p:nvPr>
            <p:ph idx="1"/>
          </p:nvPr>
        </p:nvPicPr>
        <p:blipFill>
          <a:blip r:embed="rId2"/>
          <a:stretch>
            <a:fillRect/>
          </a:stretch>
        </p:blipFill>
        <p:spPr>
          <a:xfrm>
            <a:off x="2037773" y="1825625"/>
            <a:ext cx="8116454" cy="4351338"/>
          </a:xfrm>
          <a:prstGeom prst="rect">
            <a:avLst/>
          </a:prstGeom>
        </p:spPr>
      </p:pic>
    </p:spTree>
    <p:extLst>
      <p:ext uri="{BB962C8B-B14F-4D97-AF65-F5344CB8AC3E}">
        <p14:creationId xmlns:p14="http://schemas.microsoft.com/office/powerpoint/2010/main" val="789884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3899D-5EAE-4F89-BFDF-516307575B83}"/>
              </a:ext>
            </a:extLst>
          </p:cNvPr>
          <p:cNvSpPr>
            <a:spLocks noGrp="1"/>
          </p:cNvSpPr>
          <p:nvPr>
            <p:ph idx="1"/>
          </p:nvPr>
        </p:nvSpPr>
        <p:spPr>
          <a:xfrm>
            <a:off x="838200" y="1690688"/>
            <a:ext cx="10515600" cy="4486275"/>
          </a:xfrm>
        </p:spPr>
        <p:txBody>
          <a:bodyPr>
            <a:normAutofit fontScale="92500" lnSpcReduction="10000"/>
          </a:bodyPr>
          <a:lstStyle/>
          <a:p>
            <a:pPr marL="0" indent="0">
              <a:buNone/>
            </a:pPr>
            <a:r>
              <a:rPr lang="en-US" sz="2200" dirty="0"/>
              <a:t>As per our MBA analysis these top items are brought together </a:t>
            </a:r>
            <a:r>
              <a:rPr lang="en-US" sz="2200" dirty="0" err="1"/>
              <a:t>frequenty</a:t>
            </a:r>
            <a:r>
              <a:rPr lang="en-US" sz="2200" dirty="0"/>
              <a:t> and hence we suggest the below combos</a:t>
            </a:r>
          </a:p>
          <a:p>
            <a:pPr marL="0" indent="0">
              <a:buNone/>
            </a:pPr>
            <a:endParaRPr lang="en-US" dirty="0"/>
          </a:p>
          <a:p>
            <a:r>
              <a:rPr lang="en-US" b="1" dirty="0">
                <a:solidFill>
                  <a:schemeClr val="accent5">
                    <a:lumMod val="75000"/>
                  </a:schemeClr>
                </a:solidFill>
              </a:rPr>
              <a:t>N R G HOOKAH </a:t>
            </a:r>
            <a:r>
              <a:rPr lang="en-US" dirty="0"/>
              <a:t>And </a:t>
            </a:r>
            <a:r>
              <a:rPr lang="en-US" b="1" dirty="0">
                <a:solidFill>
                  <a:schemeClr val="accent2">
                    <a:lumMod val="75000"/>
                  </a:schemeClr>
                </a:solidFill>
              </a:rPr>
              <a:t>2 RED BULL  </a:t>
            </a:r>
          </a:p>
          <a:p>
            <a:r>
              <a:rPr lang="en-US" b="1" dirty="0">
                <a:solidFill>
                  <a:schemeClr val="accent5">
                    <a:lumMod val="75000"/>
                  </a:schemeClr>
                </a:solidFill>
              </a:rPr>
              <a:t>RED BULL, PASTA ALFREDO VEG </a:t>
            </a:r>
            <a:r>
              <a:rPr lang="en-US" dirty="0"/>
              <a:t>And </a:t>
            </a:r>
            <a:r>
              <a:rPr lang="en-US" b="1" dirty="0">
                <a:solidFill>
                  <a:schemeClr val="accent2">
                    <a:lumMod val="75000"/>
                  </a:schemeClr>
                </a:solidFill>
              </a:rPr>
              <a:t>BEER HOOKAH  </a:t>
            </a:r>
          </a:p>
          <a:p>
            <a:r>
              <a:rPr lang="en-US" dirty="0"/>
              <a:t>{</a:t>
            </a:r>
            <a:r>
              <a:rPr lang="en-US" b="1" dirty="0">
                <a:solidFill>
                  <a:schemeClr val="accent5">
                    <a:lumMod val="75000"/>
                  </a:schemeClr>
                </a:solidFill>
              </a:rPr>
              <a:t>SAIGON NOODLES </a:t>
            </a:r>
            <a:r>
              <a:rPr lang="en-US" dirty="0"/>
              <a:t>And </a:t>
            </a:r>
            <a:r>
              <a:rPr lang="en-US" b="1" dirty="0">
                <a:solidFill>
                  <a:schemeClr val="accent2">
                    <a:lumMod val="75000"/>
                  </a:schemeClr>
                </a:solidFill>
              </a:rPr>
              <a:t>ADD CHICKEN  </a:t>
            </a:r>
          </a:p>
          <a:p>
            <a:r>
              <a:rPr lang="en-US" b="1" dirty="0">
                <a:solidFill>
                  <a:schemeClr val="accent5">
                    <a:lumMod val="75000"/>
                  </a:schemeClr>
                </a:solidFill>
              </a:rPr>
              <a:t>MUSHROOM  </a:t>
            </a:r>
            <a:r>
              <a:rPr lang="en-US" dirty="0"/>
              <a:t>And </a:t>
            </a:r>
            <a:r>
              <a:rPr lang="en-US" b="1" dirty="0">
                <a:solidFill>
                  <a:schemeClr val="accent2">
                    <a:lumMod val="75000"/>
                  </a:schemeClr>
                </a:solidFill>
              </a:rPr>
              <a:t>CHEDDAR CHEESE </a:t>
            </a:r>
          </a:p>
          <a:p>
            <a:r>
              <a:rPr lang="en-US" b="1" dirty="0">
                <a:solidFill>
                  <a:schemeClr val="accent5">
                    <a:lumMod val="75000"/>
                  </a:schemeClr>
                </a:solidFill>
              </a:rPr>
              <a:t>ADD CHICKEN  </a:t>
            </a:r>
            <a:r>
              <a:rPr lang="en-US" dirty="0"/>
              <a:t>And </a:t>
            </a:r>
            <a:r>
              <a:rPr lang="en-US" b="1" dirty="0">
                <a:solidFill>
                  <a:schemeClr val="accent2">
                    <a:lumMod val="75000"/>
                  </a:schemeClr>
                </a:solidFill>
              </a:rPr>
              <a:t>MAC N CHEESE    </a:t>
            </a:r>
          </a:p>
          <a:p>
            <a:r>
              <a:rPr lang="en-US" b="1" dirty="0">
                <a:solidFill>
                  <a:schemeClr val="accent5">
                    <a:lumMod val="75000"/>
                  </a:schemeClr>
                </a:solidFill>
              </a:rPr>
              <a:t>CHICKEN SALAMI  </a:t>
            </a:r>
            <a:r>
              <a:rPr lang="en-US" dirty="0"/>
              <a:t>And </a:t>
            </a:r>
            <a:r>
              <a:rPr lang="en-US" b="1" dirty="0">
                <a:solidFill>
                  <a:schemeClr val="accent2">
                    <a:lumMod val="75000"/>
                  </a:schemeClr>
                </a:solidFill>
              </a:rPr>
              <a:t>CEASAR SALAD BOWL </a:t>
            </a:r>
          </a:p>
          <a:p>
            <a:r>
              <a:rPr lang="en-US" b="1" dirty="0">
                <a:solidFill>
                  <a:schemeClr val="accent5">
                    <a:lumMod val="75000"/>
                  </a:schemeClr>
                </a:solidFill>
              </a:rPr>
              <a:t>CHEDDAR CHEESE  </a:t>
            </a:r>
            <a:r>
              <a:rPr lang="en-US" dirty="0"/>
              <a:t>And </a:t>
            </a:r>
            <a:r>
              <a:rPr lang="en-US" b="1" dirty="0">
                <a:solidFill>
                  <a:schemeClr val="accent2">
                    <a:lumMod val="75000"/>
                  </a:schemeClr>
                </a:solidFill>
              </a:rPr>
              <a:t>MASALA OMELETTE </a:t>
            </a:r>
          </a:p>
        </p:txBody>
      </p:sp>
      <p:sp>
        <p:nvSpPr>
          <p:cNvPr id="4" name="Title 1">
            <a:extLst>
              <a:ext uri="{FF2B5EF4-FFF2-40B4-BE49-F238E27FC236}">
                <a16:creationId xmlns:a16="http://schemas.microsoft.com/office/drawing/2014/main" id="{A10E669B-D7C9-440E-8380-74557E1A9ACD}"/>
              </a:ext>
            </a:extLst>
          </p:cNvPr>
          <p:cNvSpPr>
            <a:spLocks noGrp="1"/>
          </p:cNvSpPr>
          <p:nvPr>
            <p:ph type="title"/>
          </p:nvPr>
        </p:nvSpPr>
        <p:spPr>
          <a:xfrm>
            <a:off x="838200" y="365125"/>
            <a:ext cx="10515600" cy="1325563"/>
          </a:xfrm>
        </p:spPr>
        <p:txBody>
          <a:bodyPr/>
          <a:lstStyle/>
          <a:p>
            <a:r>
              <a:rPr lang="en-US" b="1" dirty="0">
                <a:solidFill>
                  <a:srgbClr val="C00000"/>
                </a:solidFill>
              </a:rPr>
              <a:t>Market Basket Analysis – </a:t>
            </a:r>
            <a:r>
              <a:rPr lang="en-US" sz="3200" i="1" dirty="0"/>
              <a:t>Suggested Combos</a:t>
            </a:r>
          </a:p>
        </p:txBody>
      </p:sp>
    </p:spTree>
    <p:extLst>
      <p:ext uri="{BB962C8B-B14F-4D97-AF65-F5344CB8AC3E}">
        <p14:creationId xmlns:p14="http://schemas.microsoft.com/office/powerpoint/2010/main" val="219256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9DE6E8B-C3D2-4B93-B0AD-847D0D88F574}"/>
              </a:ext>
            </a:extLst>
          </p:cNvPr>
          <p:cNvSpPr txBox="1"/>
          <p:nvPr/>
        </p:nvSpPr>
        <p:spPr>
          <a:xfrm>
            <a:off x="1162050" y="1165225"/>
            <a:ext cx="8099425" cy="752475"/>
          </a:xfrm>
          <a:prstGeom prst="rect">
            <a:avLst/>
          </a:prstGeom>
          <a:noFill/>
        </p:spPr>
        <p:txBody>
          <a:bodyPr wrap="square" rtlCol="0" anchor="t">
            <a:normAutofit/>
          </a:bodyPr>
          <a:lstStyle/>
          <a:p>
            <a:pPr>
              <a:spcAft>
                <a:spcPts val="600"/>
              </a:spcAft>
            </a:pPr>
            <a:r>
              <a:rPr lang="en-US" sz="2800">
                <a:solidFill>
                  <a:schemeClr val="accent6">
                    <a:lumMod val="50000"/>
                  </a:schemeClr>
                </a:solidFill>
              </a:rPr>
              <a:t>Problem Statement and Dataset Details</a:t>
            </a:r>
          </a:p>
          <a:p>
            <a:pPr>
              <a:spcAft>
                <a:spcPts val="600"/>
              </a:spcAft>
            </a:pPr>
            <a:endParaRPr lang="en-US" sz="2800"/>
          </a:p>
        </p:txBody>
      </p:sp>
      <p:sp>
        <p:nvSpPr>
          <p:cNvPr id="7" name="TextBox 6">
            <a:extLst>
              <a:ext uri="{FF2B5EF4-FFF2-40B4-BE49-F238E27FC236}">
                <a16:creationId xmlns:a16="http://schemas.microsoft.com/office/drawing/2014/main" id="{F8F1976F-31C5-461D-B872-DA87925A4445}"/>
              </a:ext>
            </a:extLst>
          </p:cNvPr>
          <p:cNvSpPr txBox="1"/>
          <p:nvPr/>
        </p:nvSpPr>
        <p:spPr>
          <a:xfrm>
            <a:off x="9344025" y="1165225"/>
            <a:ext cx="1687513" cy="752475"/>
          </a:xfrm>
          <a:prstGeom prst="rect">
            <a:avLst/>
          </a:prstGeom>
          <a:noFill/>
        </p:spPr>
        <p:txBody>
          <a:bodyPr wrap="square" rtlCol="0" anchor="t">
            <a:normAutofit/>
          </a:bodyPr>
          <a:lstStyle/>
          <a:p>
            <a:pPr>
              <a:spcAft>
                <a:spcPts val="600"/>
              </a:spcAft>
            </a:pPr>
            <a:r>
              <a:rPr lang="en-US" sz="2800">
                <a:solidFill>
                  <a:schemeClr val="accent2">
                    <a:lumMod val="50000"/>
                  </a:schemeClr>
                </a:solidFill>
              </a:rPr>
              <a:t>Approach</a:t>
            </a:r>
          </a:p>
          <a:p>
            <a:pPr>
              <a:spcAft>
                <a:spcPts val="600"/>
              </a:spcAft>
            </a:pPr>
            <a:endParaRPr lang="en-US" sz="2800"/>
          </a:p>
        </p:txBody>
      </p:sp>
      <p:sp>
        <p:nvSpPr>
          <p:cNvPr id="8" name="TextBox 7">
            <a:extLst>
              <a:ext uri="{FF2B5EF4-FFF2-40B4-BE49-F238E27FC236}">
                <a16:creationId xmlns:a16="http://schemas.microsoft.com/office/drawing/2014/main" id="{74BA3C60-1C7C-4EFD-A24F-486CD2B581D9}"/>
              </a:ext>
            </a:extLst>
          </p:cNvPr>
          <p:cNvSpPr txBox="1"/>
          <p:nvPr/>
        </p:nvSpPr>
        <p:spPr>
          <a:xfrm>
            <a:off x="1292681" y="2160963"/>
            <a:ext cx="6094413" cy="3686175"/>
          </a:xfrm>
          <a:prstGeom prst="rect">
            <a:avLst/>
          </a:prstGeom>
          <a:noFill/>
        </p:spPr>
        <p:txBody>
          <a:bodyPr wrap="square" rtlCol="0" anchor="t">
            <a:normAutofit/>
          </a:bodyPr>
          <a:lstStyle/>
          <a:p>
            <a:pPr marL="457200" indent="-457200">
              <a:spcAft>
                <a:spcPts val="600"/>
              </a:spcAft>
              <a:buFont typeface="Arial" panose="020B0604020202020204" pitchFamily="34" charset="0"/>
              <a:buChar char="•"/>
            </a:pPr>
            <a:r>
              <a:rPr lang="en-US" sz="2800" dirty="0"/>
              <a:t>Dataset : Café Coffee Night  Dataset</a:t>
            </a:r>
          </a:p>
          <a:p>
            <a:pPr marL="457200" indent="-457200">
              <a:spcAft>
                <a:spcPts val="600"/>
              </a:spcAft>
              <a:buFont typeface="Arial" panose="020B0604020202020204" pitchFamily="34" charset="0"/>
              <a:buChar char="•"/>
            </a:pPr>
            <a:r>
              <a:rPr lang="en-US" sz="2800" dirty="0"/>
              <a:t>Recommend the Café chain Owner the point which can increase the revenue of his café chain.</a:t>
            </a:r>
          </a:p>
          <a:p>
            <a:pPr marL="457200" indent="-457200">
              <a:spcAft>
                <a:spcPts val="600"/>
              </a:spcAft>
              <a:buFont typeface="Arial" panose="020B0604020202020204" pitchFamily="34" charset="0"/>
              <a:buChar char="•"/>
            </a:pPr>
            <a:r>
              <a:rPr lang="en-US" sz="2800" dirty="0"/>
              <a:t>Recommend the owner on removing the menu items and suggesting best combos</a:t>
            </a:r>
          </a:p>
        </p:txBody>
      </p:sp>
      <p:sp>
        <p:nvSpPr>
          <p:cNvPr id="9" name="TextBox 8">
            <a:extLst>
              <a:ext uri="{FF2B5EF4-FFF2-40B4-BE49-F238E27FC236}">
                <a16:creationId xmlns:a16="http://schemas.microsoft.com/office/drawing/2014/main" id="{C4930B12-693D-40E9-827B-04A10F35A821}"/>
              </a:ext>
            </a:extLst>
          </p:cNvPr>
          <p:cNvSpPr txBox="1"/>
          <p:nvPr/>
        </p:nvSpPr>
        <p:spPr>
          <a:xfrm>
            <a:off x="7625600" y="2081108"/>
            <a:ext cx="3692525" cy="3686175"/>
          </a:xfrm>
          <a:prstGeom prst="rect">
            <a:avLst/>
          </a:prstGeom>
          <a:noFill/>
        </p:spPr>
        <p:txBody>
          <a:bodyPr wrap="square" rtlCol="0" anchor="t">
            <a:normAutofit/>
          </a:bodyPr>
          <a:lstStyle/>
          <a:p>
            <a:pPr marL="457200" indent="-457200">
              <a:spcAft>
                <a:spcPts val="600"/>
              </a:spcAft>
              <a:buFont typeface="Arial" panose="020B0604020202020204" pitchFamily="34" charset="0"/>
              <a:buChar char="•"/>
            </a:pPr>
            <a:r>
              <a:rPr lang="en-US" sz="2800" dirty="0"/>
              <a:t>Exploratory Analysis.</a:t>
            </a:r>
          </a:p>
          <a:p>
            <a:pPr marL="457200" indent="-457200">
              <a:spcAft>
                <a:spcPts val="600"/>
              </a:spcAft>
              <a:buFont typeface="Arial" panose="020B0604020202020204" pitchFamily="34" charset="0"/>
              <a:buChar char="•"/>
            </a:pPr>
            <a:r>
              <a:rPr lang="en-US" sz="2800" dirty="0"/>
              <a:t>RFM Analysis</a:t>
            </a:r>
          </a:p>
          <a:p>
            <a:pPr marL="457200" indent="-457200">
              <a:spcAft>
                <a:spcPts val="600"/>
              </a:spcAft>
              <a:buFont typeface="Arial" panose="020B0604020202020204" pitchFamily="34" charset="0"/>
              <a:buChar char="•"/>
            </a:pPr>
            <a:r>
              <a:rPr lang="en-US" sz="2800" dirty="0"/>
              <a:t>Menu Analysis via Market Basket analysis.</a:t>
            </a:r>
          </a:p>
          <a:p>
            <a:pPr marL="457200" indent="-457200">
              <a:spcAft>
                <a:spcPts val="600"/>
              </a:spcAft>
              <a:buFont typeface="Arial" panose="020B0604020202020204" pitchFamily="34" charset="0"/>
              <a:buChar char="•"/>
            </a:pPr>
            <a:r>
              <a:rPr lang="en-US" sz="2800" dirty="0"/>
              <a:t>Recommendations</a:t>
            </a:r>
          </a:p>
          <a:p>
            <a:pPr>
              <a:spcAft>
                <a:spcPts val="600"/>
              </a:spcAft>
            </a:pPr>
            <a:endParaRPr lang="en-US" sz="2800" dirty="0"/>
          </a:p>
          <a:p>
            <a:pPr>
              <a:spcAft>
                <a:spcPts val="600"/>
              </a:spcAft>
            </a:pPr>
            <a:endParaRPr lang="en-US" sz="2800" dirty="0"/>
          </a:p>
        </p:txBody>
      </p:sp>
    </p:spTree>
    <p:extLst>
      <p:ext uri="{BB962C8B-B14F-4D97-AF65-F5344CB8AC3E}">
        <p14:creationId xmlns:p14="http://schemas.microsoft.com/office/powerpoint/2010/main" val="2902920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53EB-7AEC-43EB-B004-B54C58CFB05B}"/>
              </a:ext>
            </a:extLst>
          </p:cNvPr>
          <p:cNvSpPr>
            <a:spLocks noGrp="1"/>
          </p:cNvSpPr>
          <p:nvPr>
            <p:ph type="title"/>
          </p:nvPr>
        </p:nvSpPr>
        <p:spPr/>
        <p:txBody>
          <a:bodyPr/>
          <a:lstStyle/>
          <a:p>
            <a:r>
              <a:rPr lang="en-US" b="1" dirty="0">
                <a:solidFill>
                  <a:schemeClr val="accent4">
                    <a:lumMod val="50000"/>
                  </a:schemeClr>
                </a:solidFill>
              </a:rPr>
              <a:t>Recommendations and Conclusion</a:t>
            </a:r>
          </a:p>
        </p:txBody>
      </p:sp>
      <p:sp>
        <p:nvSpPr>
          <p:cNvPr id="3" name="Content Placeholder 2">
            <a:extLst>
              <a:ext uri="{FF2B5EF4-FFF2-40B4-BE49-F238E27FC236}">
                <a16:creationId xmlns:a16="http://schemas.microsoft.com/office/drawing/2014/main" id="{B0B5756F-3E7F-42CA-BAC4-DEFF53683A58}"/>
              </a:ext>
            </a:extLst>
          </p:cNvPr>
          <p:cNvSpPr>
            <a:spLocks noGrp="1"/>
          </p:cNvSpPr>
          <p:nvPr>
            <p:ph idx="1"/>
          </p:nvPr>
        </p:nvSpPr>
        <p:spPr>
          <a:xfrm>
            <a:off x="838199" y="1825625"/>
            <a:ext cx="10768149" cy="4667250"/>
          </a:xfrm>
        </p:spPr>
        <p:txBody>
          <a:bodyPr>
            <a:normAutofit fontScale="70000" lnSpcReduction="20000"/>
          </a:bodyPr>
          <a:lstStyle/>
          <a:p>
            <a:pPr marL="285750" indent="-285750"/>
            <a:r>
              <a:rPr lang="en-US" dirty="0"/>
              <a:t>Provide happy Hours offers during daytime to increase revenue from Liquor category. Introduce breakfast combo to bring in more customers during that time</a:t>
            </a:r>
          </a:p>
          <a:p>
            <a:pPr marL="285750" indent="-285750"/>
            <a:r>
              <a:rPr lang="en-US" dirty="0"/>
              <a:t>Tobacco is highest selling so we can give goodies of less selling products in combo with the tobacco products top up sales also minimizing wastage</a:t>
            </a:r>
          </a:p>
          <a:p>
            <a:pPr marL="285750" indent="-285750"/>
            <a:r>
              <a:rPr lang="en-US" dirty="0"/>
              <a:t>Combine the food items in combo as shown in previous MBA and give combo offers.</a:t>
            </a:r>
          </a:p>
          <a:p>
            <a:pPr marL="285750" indent="-285750"/>
            <a:r>
              <a:rPr lang="en-US" dirty="0"/>
              <a:t>Items doesn’t contain the breakfast items. We can include those items to run café full during those hours. It is really empty those hours. Or give more discount during that period</a:t>
            </a:r>
          </a:p>
          <a:p>
            <a:pPr marL="285750" indent="-285750"/>
            <a:r>
              <a:rPr lang="en-US" dirty="0"/>
              <a:t>Recommended to lower the price during weekdays through discounts and mark it up on the weekend</a:t>
            </a:r>
          </a:p>
          <a:p>
            <a:pPr marL="285750" indent="-285750"/>
            <a:r>
              <a:rPr lang="en-US" dirty="0"/>
              <a:t>Combine merchandise items with other high selling products also can give merchandise as a membership or customer  loyalty badge for customer.</a:t>
            </a:r>
          </a:p>
          <a:p>
            <a:pPr marL="285750" indent="-285750"/>
            <a:r>
              <a:rPr lang="en-US" dirty="0"/>
              <a:t>Increase number of employees on weekends night hours to provide better service.</a:t>
            </a:r>
          </a:p>
          <a:p>
            <a:pPr marL="285750" indent="-285750"/>
            <a:r>
              <a:rPr lang="en-US" dirty="0"/>
              <a:t>Combine high selling items with any low selling items to  increase the sales.</a:t>
            </a:r>
          </a:p>
          <a:p>
            <a:pPr marL="285750" indent="-285750"/>
            <a:r>
              <a:rPr lang="en-US" dirty="0"/>
              <a:t>Give Buy one get one offers on Beverage items as many of them are frequently bought together</a:t>
            </a:r>
          </a:p>
          <a:p>
            <a:pPr marL="285750" indent="-285750"/>
            <a:r>
              <a:rPr lang="en-US" dirty="0"/>
              <a:t>Implement these recommendations and evaluate after 2-6 months to see the performance</a:t>
            </a:r>
          </a:p>
        </p:txBody>
      </p:sp>
    </p:spTree>
    <p:extLst>
      <p:ext uri="{BB962C8B-B14F-4D97-AF65-F5344CB8AC3E}">
        <p14:creationId xmlns:p14="http://schemas.microsoft.com/office/powerpoint/2010/main" val="186741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Stock Photos And Images - 123RF">
            <a:extLst>
              <a:ext uri="{FF2B5EF4-FFF2-40B4-BE49-F238E27FC236}">
                <a16:creationId xmlns:a16="http://schemas.microsoft.com/office/drawing/2014/main" id="{84D69F43-5A2B-432A-9562-8A3085EB3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86" y="297276"/>
            <a:ext cx="9766169" cy="646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82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21C11BB-3C3A-4F49-82E1-4C62F79934CF}"/>
              </a:ext>
            </a:extLst>
          </p:cNvPr>
          <p:cNvSpPr txBox="1"/>
          <p:nvPr/>
        </p:nvSpPr>
        <p:spPr>
          <a:xfrm>
            <a:off x="6027566" y="1611327"/>
            <a:ext cx="5319433" cy="3635345"/>
          </a:xfrm>
          <a:prstGeom prst="rect">
            <a:avLst/>
          </a:prstGeom>
        </p:spPr>
        <p:txBody>
          <a:bodyPr vert="horz" lIns="91440" tIns="45720" rIns="91440" bIns="45720" rtlCol="0" anchor="t">
            <a:normAutofit fontScale="77500" lnSpcReduction="20000"/>
          </a:bodyPr>
          <a:lstStyle/>
          <a:p>
            <a:pPr marL="457200" indent="-457200">
              <a:lnSpc>
                <a:spcPct val="90000"/>
              </a:lnSpc>
              <a:spcBef>
                <a:spcPct val="0"/>
              </a:spcBef>
              <a:spcAft>
                <a:spcPts val="600"/>
              </a:spcAft>
              <a:buFont typeface="Arial" panose="020B0604020202020204" pitchFamily="34" charset="0"/>
              <a:buChar char="•"/>
            </a:pPr>
            <a:r>
              <a:rPr lang="en-US" sz="3000" dirty="0">
                <a:latin typeface="+mj-lt"/>
                <a:ea typeface="+mj-ea"/>
                <a:cs typeface="+mj-cs"/>
              </a:rPr>
              <a:t>Café is open 24/7 – 365 days</a:t>
            </a:r>
          </a:p>
          <a:p>
            <a:pPr marL="457200" indent="-457200">
              <a:lnSpc>
                <a:spcPct val="90000"/>
              </a:lnSpc>
              <a:spcBef>
                <a:spcPct val="0"/>
              </a:spcBef>
              <a:spcAft>
                <a:spcPts val="600"/>
              </a:spcAft>
              <a:buFont typeface="Arial" panose="020B0604020202020204" pitchFamily="34" charset="0"/>
              <a:buChar char="•"/>
            </a:pPr>
            <a:endParaRPr lang="en-US" sz="3000" dirty="0">
              <a:latin typeface="+mj-lt"/>
              <a:ea typeface="+mj-ea"/>
              <a:cs typeface="+mj-cs"/>
            </a:endParaRPr>
          </a:p>
          <a:p>
            <a:pPr marL="457200" indent="-457200">
              <a:lnSpc>
                <a:spcPct val="90000"/>
              </a:lnSpc>
              <a:spcBef>
                <a:spcPct val="0"/>
              </a:spcBef>
              <a:spcAft>
                <a:spcPts val="600"/>
              </a:spcAft>
              <a:buFont typeface="Arial" panose="020B0604020202020204" pitchFamily="34" charset="0"/>
              <a:buChar char="•"/>
            </a:pPr>
            <a:r>
              <a:rPr lang="en-US" sz="3000" dirty="0">
                <a:latin typeface="+mj-lt"/>
                <a:ea typeface="+mj-ea"/>
                <a:cs typeface="+mj-cs"/>
              </a:rPr>
              <a:t>There are 145830 Transactions</a:t>
            </a:r>
          </a:p>
          <a:p>
            <a:pPr marL="457200" indent="-457200">
              <a:lnSpc>
                <a:spcPct val="90000"/>
              </a:lnSpc>
              <a:spcBef>
                <a:spcPct val="0"/>
              </a:spcBef>
              <a:spcAft>
                <a:spcPts val="600"/>
              </a:spcAft>
              <a:buFont typeface="Arial" panose="020B0604020202020204" pitchFamily="34" charset="0"/>
              <a:buChar char="•"/>
            </a:pPr>
            <a:endParaRPr lang="en-US" sz="3000" dirty="0">
              <a:latin typeface="+mj-lt"/>
              <a:ea typeface="+mj-ea"/>
              <a:cs typeface="+mj-cs"/>
            </a:endParaRPr>
          </a:p>
          <a:p>
            <a:pPr marL="457200" indent="-457200">
              <a:lnSpc>
                <a:spcPct val="90000"/>
              </a:lnSpc>
              <a:spcBef>
                <a:spcPct val="0"/>
              </a:spcBef>
              <a:spcAft>
                <a:spcPts val="600"/>
              </a:spcAft>
              <a:buFont typeface="Arial" panose="020B0604020202020204" pitchFamily="34" charset="0"/>
              <a:buChar char="•"/>
            </a:pPr>
            <a:r>
              <a:rPr lang="en-US" sz="3000" dirty="0">
                <a:latin typeface="+mj-lt"/>
                <a:ea typeface="+mj-ea"/>
                <a:cs typeface="+mj-cs"/>
              </a:rPr>
              <a:t>7 Categories of food items &amp; 580 food items are present in the dataset</a:t>
            </a:r>
          </a:p>
          <a:p>
            <a:pPr marL="457200" indent="-457200">
              <a:lnSpc>
                <a:spcPct val="90000"/>
              </a:lnSpc>
              <a:spcBef>
                <a:spcPct val="0"/>
              </a:spcBef>
              <a:spcAft>
                <a:spcPts val="600"/>
              </a:spcAft>
              <a:buFont typeface="Arial" panose="020B0604020202020204" pitchFamily="34" charset="0"/>
              <a:buChar char="•"/>
            </a:pPr>
            <a:endParaRPr lang="en-US" sz="3000" dirty="0">
              <a:latin typeface="+mj-lt"/>
              <a:ea typeface="+mj-ea"/>
              <a:cs typeface="+mj-cs"/>
            </a:endParaRPr>
          </a:p>
          <a:p>
            <a:pPr marL="457200" indent="-457200">
              <a:lnSpc>
                <a:spcPct val="90000"/>
              </a:lnSpc>
              <a:spcBef>
                <a:spcPct val="0"/>
              </a:spcBef>
              <a:spcAft>
                <a:spcPts val="600"/>
              </a:spcAft>
              <a:buFont typeface="Arial" panose="020B0604020202020204" pitchFamily="34" charset="0"/>
              <a:buChar char="•"/>
            </a:pPr>
            <a:r>
              <a:rPr lang="en-US" sz="3000" dirty="0">
                <a:latin typeface="+mj-lt"/>
                <a:ea typeface="+mj-ea"/>
                <a:cs typeface="+mj-cs"/>
              </a:rPr>
              <a:t>Food Items has the highest sales compared to other categories</a:t>
            </a:r>
          </a:p>
          <a:p>
            <a:pPr marL="457200" indent="-457200">
              <a:lnSpc>
                <a:spcPct val="90000"/>
              </a:lnSpc>
              <a:spcBef>
                <a:spcPct val="0"/>
              </a:spcBef>
              <a:spcAft>
                <a:spcPts val="600"/>
              </a:spcAft>
              <a:buFont typeface="Arial" panose="020B0604020202020204" pitchFamily="34" charset="0"/>
              <a:buChar char="•"/>
            </a:pPr>
            <a:endParaRPr lang="en-US" sz="3000" dirty="0">
              <a:latin typeface="+mj-lt"/>
              <a:ea typeface="+mj-ea"/>
              <a:cs typeface="+mj-cs"/>
            </a:endParaRPr>
          </a:p>
          <a:p>
            <a:pPr marL="457200" indent="-457200">
              <a:lnSpc>
                <a:spcPct val="90000"/>
              </a:lnSpc>
              <a:spcBef>
                <a:spcPct val="0"/>
              </a:spcBef>
              <a:spcAft>
                <a:spcPts val="600"/>
              </a:spcAft>
              <a:buFont typeface="Arial" panose="020B0604020202020204" pitchFamily="34" charset="0"/>
              <a:buChar char="•"/>
            </a:pPr>
            <a:r>
              <a:rPr lang="en-US" sz="3000" dirty="0">
                <a:latin typeface="+mj-lt"/>
                <a:ea typeface="+mj-ea"/>
                <a:cs typeface="+mj-cs"/>
              </a:rPr>
              <a:t>Liquor &amp; tobacco has the lowest sales</a:t>
            </a:r>
          </a:p>
          <a:p>
            <a:pPr>
              <a:lnSpc>
                <a:spcPct val="90000"/>
              </a:lnSpc>
              <a:spcBef>
                <a:spcPct val="0"/>
              </a:spcBef>
              <a:spcAft>
                <a:spcPts val="600"/>
              </a:spcAft>
            </a:pPr>
            <a:endParaRPr lang="en-US" sz="3000" dirty="0">
              <a:latin typeface="+mj-lt"/>
              <a:ea typeface="+mj-ea"/>
              <a:cs typeface="+mj-cs"/>
            </a:endParaRPr>
          </a:p>
          <a:p>
            <a:pPr>
              <a:lnSpc>
                <a:spcPct val="90000"/>
              </a:lnSpc>
              <a:spcBef>
                <a:spcPct val="0"/>
              </a:spcBef>
              <a:spcAft>
                <a:spcPts val="600"/>
              </a:spcAft>
            </a:pPr>
            <a:endParaRPr lang="en-US" sz="3000" dirty="0">
              <a:latin typeface="+mj-lt"/>
              <a:ea typeface="+mj-ea"/>
              <a:cs typeface="+mj-cs"/>
            </a:endParaRPr>
          </a:p>
        </p:txBody>
      </p:sp>
      <p:sp>
        <p:nvSpPr>
          <p:cNvPr id="40" name="Freeform: Shape 39">
            <a:extLst>
              <a:ext uri="{FF2B5EF4-FFF2-40B4-BE49-F238E27FC236}">
                <a16:creationId xmlns:a16="http://schemas.microsoft.com/office/drawing/2014/main" id="{2C6334C2-F73F-4B3B-A626-DD5F69DF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89868" cy="6374535"/>
          </a:xfrm>
          <a:custGeom>
            <a:avLst/>
            <a:gdLst>
              <a:gd name="connsiteX0" fmla="*/ 620377 w 5389868"/>
              <a:gd name="connsiteY0" fmla="*/ 6374535 h 6374535"/>
              <a:gd name="connsiteX1" fmla="*/ 3459520 w 5389868"/>
              <a:gd name="connsiteY1" fmla="*/ 6374535 h 6374535"/>
              <a:gd name="connsiteX2" fmla="*/ 3638761 w 5389868"/>
              <a:gd name="connsiteY2" fmla="*/ 6288190 h 6374535"/>
              <a:gd name="connsiteX3" fmla="*/ 5389868 w 5389868"/>
              <a:gd name="connsiteY3" fmla="*/ 3346018 h 6374535"/>
              <a:gd name="connsiteX4" fmla="*/ 2043850 w 5389868"/>
              <a:gd name="connsiteY4" fmla="*/ 0 h 6374535"/>
              <a:gd name="connsiteX5" fmla="*/ 139826 w 5389868"/>
              <a:gd name="connsiteY5" fmla="*/ 594192 h 6374535"/>
              <a:gd name="connsiteX6" fmla="*/ 0 w 5389868"/>
              <a:gd name="connsiteY6" fmla="*/ 700065 h 6374535"/>
              <a:gd name="connsiteX7" fmla="*/ 0 w 5389868"/>
              <a:gd name="connsiteY7" fmla="*/ 5991971 h 6374535"/>
              <a:gd name="connsiteX8" fmla="*/ 139827 w 5389868"/>
              <a:gd name="connsiteY8" fmla="*/ 6097845 h 6374535"/>
              <a:gd name="connsiteX9" fmla="*/ 378347 w 5389868"/>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89868" h="6374535">
                <a:moveTo>
                  <a:pt x="620377" y="6374535"/>
                </a:moveTo>
                <a:lnTo>
                  <a:pt x="3459520" y="6374535"/>
                </a:lnTo>
                <a:lnTo>
                  <a:pt x="3638761" y="6288190"/>
                </a:lnTo>
                <a:cubicBezTo>
                  <a:pt x="4681799" y="5721578"/>
                  <a:pt x="5389868" y="4616487"/>
                  <a:pt x="5389868" y="3346018"/>
                </a:cubicBezTo>
                <a:cubicBezTo>
                  <a:pt x="5389868" y="1498063"/>
                  <a:pt x="3891805" y="0"/>
                  <a:pt x="2043850" y="0"/>
                </a:cubicBezTo>
                <a:cubicBezTo>
                  <a:pt x="1336430" y="0"/>
                  <a:pt x="680285" y="219535"/>
                  <a:pt x="139826" y="594192"/>
                </a:cubicBezTo>
                <a:lnTo>
                  <a:pt x="0" y="700065"/>
                </a:lnTo>
                <a:lnTo>
                  <a:pt x="0" y="5991971"/>
                </a:lnTo>
                <a:lnTo>
                  <a:pt x="139827" y="6097845"/>
                </a:lnTo>
                <a:cubicBezTo>
                  <a:pt x="217035" y="6151367"/>
                  <a:pt x="296605" y="6201724"/>
                  <a:pt x="378347" y="624872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a:extLst>
              <a:ext uri="{FF2B5EF4-FFF2-40B4-BE49-F238E27FC236}">
                <a16:creationId xmlns:a16="http://schemas.microsoft.com/office/drawing/2014/main" id="{8A7D9CF4-7E0A-4CB8-A87D-A62D1E4645BC}"/>
              </a:ext>
            </a:extLst>
          </p:cNvPr>
          <p:cNvPicPr>
            <a:picLocks noChangeAspect="1"/>
          </p:cNvPicPr>
          <p:nvPr/>
        </p:nvPicPr>
        <p:blipFill rotWithShape="1">
          <a:blip r:embed="rId2"/>
          <a:srcRect l="6869" r="3" b="3"/>
          <a:stretch/>
        </p:blipFill>
        <p:spPr>
          <a:xfrm>
            <a:off x="20" y="10"/>
            <a:ext cx="5234499" cy="6210619"/>
          </a:xfrm>
          <a:custGeom>
            <a:avLst/>
            <a:gdLst/>
            <a:ahLst/>
            <a:cxnLst/>
            <a:rect l="l" t="t" r="r" b="b"/>
            <a:pathLst>
              <a:path w="5234519" h="6210629">
                <a:moveTo>
                  <a:pt x="1082595" y="0"/>
                </a:moveTo>
                <a:lnTo>
                  <a:pt x="3027450" y="0"/>
                </a:lnTo>
                <a:lnTo>
                  <a:pt x="3291029" y="96471"/>
                </a:lnTo>
                <a:cubicBezTo>
                  <a:pt x="4433137" y="579542"/>
                  <a:pt x="5234519" y="1710443"/>
                  <a:pt x="5234519" y="3028517"/>
                </a:cubicBezTo>
                <a:cubicBezTo>
                  <a:pt x="5234519" y="4785949"/>
                  <a:pt x="3809839" y="6210629"/>
                  <a:pt x="2052407" y="6210629"/>
                </a:cubicBezTo>
                <a:cubicBezTo>
                  <a:pt x="1283531" y="6210629"/>
                  <a:pt x="578345" y="5937936"/>
                  <a:pt x="28288" y="5483989"/>
                </a:cubicBezTo>
                <a:lnTo>
                  <a:pt x="0" y="5458279"/>
                </a:lnTo>
                <a:lnTo>
                  <a:pt x="0" y="598754"/>
                </a:lnTo>
                <a:lnTo>
                  <a:pt x="28288" y="573044"/>
                </a:lnTo>
                <a:cubicBezTo>
                  <a:pt x="303317" y="346070"/>
                  <a:pt x="617127" y="164410"/>
                  <a:pt x="958290" y="39494"/>
                </a:cubicBezTo>
                <a:close/>
              </a:path>
            </a:pathLst>
          </a:custGeom>
        </p:spPr>
      </p:pic>
    </p:spTree>
    <p:extLst>
      <p:ext uri="{BB962C8B-B14F-4D97-AF65-F5344CB8AC3E}">
        <p14:creationId xmlns:p14="http://schemas.microsoft.com/office/powerpoint/2010/main" val="3020026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059E79-6EFD-4085-8B2D-CC59FD7BB13E}"/>
              </a:ext>
            </a:extLst>
          </p:cNvPr>
          <p:cNvPicPr>
            <a:picLocks noChangeAspect="1"/>
          </p:cNvPicPr>
          <p:nvPr/>
        </p:nvPicPr>
        <p:blipFill>
          <a:blip r:embed="rId2"/>
          <a:stretch>
            <a:fillRect/>
          </a:stretch>
        </p:blipFill>
        <p:spPr>
          <a:xfrm>
            <a:off x="3500526" y="106588"/>
            <a:ext cx="8151062" cy="6501776"/>
          </a:xfrm>
          <a:prstGeom prst="rect">
            <a:avLst/>
          </a:prstGeom>
        </p:spPr>
      </p:pic>
      <p:sp>
        <p:nvSpPr>
          <p:cNvPr id="2" name="TextBox 1">
            <a:extLst>
              <a:ext uri="{FF2B5EF4-FFF2-40B4-BE49-F238E27FC236}">
                <a16:creationId xmlns:a16="http://schemas.microsoft.com/office/drawing/2014/main" id="{1DE19E2A-5AFB-4F85-B796-C51C53686843}"/>
              </a:ext>
            </a:extLst>
          </p:cNvPr>
          <p:cNvSpPr txBox="1"/>
          <p:nvPr/>
        </p:nvSpPr>
        <p:spPr>
          <a:xfrm>
            <a:off x="183252" y="2877834"/>
            <a:ext cx="4229801" cy="3139321"/>
          </a:xfrm>
          <a:prstGeom prst="rect">
            <a:avLst/>
          </a:prstGeom>
          <a:noFill/>
        </p:spPr>
        <p:txBody>
          <a:bodyPr wrap="square" rtlCol="0">
            <a:spAutoFit/>
          </a:bodyPr>
          <a:lstStyle/>
          <a:p>
            <a:pPr marL="285750" indent="-285750">
              <a:buFont typeface="Arial" panose="020B0604020202020204" pitchFamily="34" charset="0"/>
              <a:buChar char="•"/>
            </a:pPr>
            <a:r>
              <a:rPr lang="en-US" sz="2400" b="1" dirty="0"/>
              <a:t>Food  Category is the bulk of selling</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Beverages is the 2</a:t>
            </a:r>
            <a:r>
              <a:rPr lang="en-US" sz="2400" b="1" baseline="30000" dirty="0"/>
              <a:t>nd</a:t>
            </a:r>
            <a:r>
              <a:rPr lang="en-US" sz="2400" b="1" dirty="0"/>
              <a:t> highest selling category followed by Tobacco</a:t>
            </a:r>
          </a:p>
          <a:p>
            <a:endParaRPr lang="en-US" dirty="0"/>
          </a:p>
          <a:p>
            <a:endParaRPr lang="en-US" dirty="0"/>
          </a:p>
          <a:p>
            <a:endParaRPr lang="en-US" dirty="0"/>
          </a:p>
        </p:txBody>
      </p:sp>
    </p:spTree>
    <p:extLst>
      <p:ext uri="{BB962C8B-B14F-4D97-AF65-F5344CB8AC3E}">
        <p14:creationId xmlns:p14="http://schemas.microsoft.com/office/powerpoint/2010/main" val="429063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BA27A-B9E8-40D9-AB1E-8D165F729A1A}"/>
              </a:ext>
            </a:extLst>
          </p:cNvPr>
          <p:cNvPicPr>
            <a:picLocks noChangeAspect="1"/>
          </p:cNvPicPr>
          <p:nvPr/>
        </p:nvPicPr>
        <p:blipFill>
          <a:blip r:embed="rId2"/>
          <a:stretch>
            <a:fillRect/>
          </a:stretch>
        </p:blipFill>
        <p:spPr>
          <a:xfrm>
            <a:off x="2461459" y="80363"/>
            <a:ext cx="9526717" cy="6739063"/>
          </a:xfrm>
          <a:prstGeom prst="rect">
            <a:avLst/>
          </a:prstGeom>
        </p:spPr>
      </p:pic>
      <p:sp>
        <p:nvSpPr>
          <p:cNvPr id="2" name="TextBox 1">
            <a:extLst>
              <a:ext uri="{FF2B5EF4-FFF2-40B4-BE49-F238E27FC236}">
                <a16:creationId xmlns:a16="http://schemas.microsoft.com/office/drawing/2014/main" id="{C73DE004-45D1-4E02-91DE-22124E125A0E}"/>
              </a:ext>
            </a:extLst>
          </p:cNvPr>
          <p:cNvSpPr txBox="1"/>
          <p:nvPr/>
        </p:nvSpPr>
        <p:spPr>
          <a:xfrm>
            <a:off x="145855" y="409517"/>
            <a:ext cx="2221487" cy="2308324"/>
          </a:xfrm>
          <a:prstGeom prst="rect">
            <a:avLst/>
          </a:prstGeom>
          <a:noFill/>
        </p:spPr>
        <p:txBody>
          <a:bodyPr wrap="square" rtlCol="0">
            <a:spAutoFit/>
          </a:bodyPr>
          <a:lstStyle/>
          <a:p>
            <a:r>
              <a:rPr lang="en-US" dirty="0"/>
              <a:t>Top Selling items and their categories</a:t>
            </a:r>
          </a:p>
          <a:p>
            <a:endParaRPr lang="en-US" dirty="0"/>
          </a:p>
          <a:p>
            <a:pPr marL="285750" indent="-285750">
              <a:buFont typeface="Arial" panose="020B0604020202020204" pitchFamily="34" charset="0"/>
              <a:buChar char="•"/>
            </a:pPr>
            <a:r>
              <a:rPr lang="en-US" dirty="0"/>
              <a:t>Nirvana Hookah Single is the highest selling item  (Category Tobacco)</a:t>
            </a:r>
          </a:p>
        </p:txBody>
      </p:sp>
      <p:sp>
        <p:nvSpPr>
          <p:cNvPr id="8" name="TextBox 7">
            <a:extLst>
              <a:ext uri="{FF2B5EF4-FFF2-40B4-BE49-F238E27FC236}">
                <a16:creationId xmlns:a16="http://schemas.microsoft.com/office/drawing/2014/main" id="{1AF1A722-6662-4F97-88F3-55F2456E7643}"/>
              </a:ext>
            </a:extLst>
          </p:cNvPr>
          <p:cNvSpPr txBox="1"/>
          <p:nvPr/>
        </p:nvSpPr>
        <p:spPr>
          <a:xfrm>
            <a:off x="627153" y="3668652"/>
            <a:ext cx="1469771" cy="1200329"/>
          </a:xfrm>
          <a:prstGeom prst="rect">
            <a:avLst/>
          </a:prstGeom>
          <a:noFill/>
        </p:spPr>
        <p:txBody>
          <a:bodyPr wrap="square" rtlCol="0">
            <a:spAutoFit/>
          </a:bodyPr>
          <a:lstStyle/>
          <a:p>
            <a:r>
              <a:rPr lang="en-US" dirty="0"/>
              <a:t>Lowest Selling items and their categories</a:t>
            </a:r>
          </a:p>
        </p:txBody>
      </p:sp>
    </p:spTree>
    <p:extLst>
      <p:ext uri="{BB962C8B-B14F-4D97-AF65-F5344CB8AC3E}">
        <p14:creationId xmlns:p14="http://schemas.microsoft.com/office/powerpoint/2010/main" val="30730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241CB7-22CF-4501-BEB4-349CBF499B96}"/>
              </a:ext>
            </a:extLst>
          </p:cNvPr>
          <p:cNvPicPr>
            <a:picLocks noChangeAspect="1"/>
          </p:cNvPicPr>
          <p:nvPr/>
        </p:nvPicPr>
        <p:blipFill>
          <a:blip r:embed="rId2"/>
          <a:stretch>
            <a:fillRect/>
          </a:stretch>
        </p:blipFill>
        <p:spPr>
          <a:xfrm>
            <a:off x="3040128" y="0"/>
            <a:ext cx="6111743" cy="6858000"/>
          </a:xfrm>
          <a:prstGeom prst="rect">
            <a:avLst/>
          </a:prstGeom>
        </p:spPr>
      </p:pic>
      <p:sp>
        <p:nvSpPr>
          <p:cNvPr id="5" name="TextBox 4">
            <a:extLst>
              <a:ext uri="{FF2B5EF4-FFF2-40B4-BE49-F238E27FC236}">
                <a16:creationId xmlns:a16="http://schemas.microsoft.com/office/drawing/2014/main" id="{F330FC5F-27AA-4D05-B396-C5C07D33A550}"/>
              </a:ext>
            </a:extLst>
          </p:cNvPr>
          <p:cNvSpPr txBox="1"/>
          <p:nvPr/>
        </p:nvSpPr>
        <p:spPr>
          <a:xfrm>
            <a:off x="539477" y="1111679"/>
            <a:ext cx="2215878" cy="1565138"/>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F40E5BEB-37C4-4DC2-93F3-80C9C2648151}"/>
              </a:ext>
            </a:extLst>
          </p:cNvPr>
          <p:cNvSpPr txBox="1"/>
          <p:nvPr/>
        </p:nvSpPr>
        <p:spPr>
          <a:xfrm>
            <a:off x="9661973" y="959279"/>
            <a:ext cx="2215878" cy="1565138"/>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D03161E4-30EA-4743-BC93-F51F591845F2}"/>
              </a:ext>
            </a:extLst>
          </p:cNvPr>
          <p:cNvSpPr txBox="1"/>
          <p:nvPr/>
        </p:nvSpPr>
        <p:spPr>
          <a:xfrm>
            <a:off x="9814373" y="1111679"/>
            <a:ext cx="2215878" cy="923330"/>
          </a:xfrm>
          <a:prstGeom prst="rect">
            <a:avLst/>
          </a:prstGeom>
          <a:noFill/>
        </p:spPr>
        <p:txBody>
          <a:bodyPr wrap="square" rtlCol="0">
            <a:spAutoFit/>
          </a:bodyPr>
          <a:lstStyle/>
          <a:p>
            <a:r>
              <a:rPr lang="en-US" b="1" dirty="0">
                <a:solidFill>
                  <a:schemeClr val="accent2">
                    <a:lumMod val="75000"/>
                  </a:schemeClr>
                </a:solidFill>
              </a:rPr>
              <a:t>Unlimited Beer </a:t>
            </a:r>
            <a:r>
              <a:rPr lang="en-US" dirty="0"/>
              <a:t>is the top selling item in Liquor Category</a:t>
            </a:r>
          </a:p>
        </p:txBody>
      </p:sp>
      <p:sp>
        <p:nvSpPr>
          <p:cNvPr id="9" name="TextBox 8">
            <a:extLst>
              <a:ext uri="{FF2B5EF4-FFF2-40B4-BE49-F238E27FC236}">
                <a16:creationId xmlns:a16="http://schemas.microsoft.com/office/drawing/2014/main" id="{4F34B478-65B8-475F-8664-B0303B277348}"/>
              </a:ext>
            </a:extLst>
          </p:cNvPr>
          <p:cNvSpPr txBox="1"/>
          <p:nvPr/>
        </p:nvSpPr>
        <p:spPr>
          <a:xfrm>
            <a:off x="463277" y="882612"/>
            <a:ext cx="2215878" cy="923330"/>
          </a:xfrm>
          <a:prstGeom prst="rect">
            <a:avLst/>
          </a:prstGeom>
          <a:noFill/>
        </p:spPr>
        <p:txBody>
          <a:bodyPr wrap="square" rtlCol="0">
            <a:spAutoFit/>
          </a:bodyPr>
          <a:lstStyle/>
          <a:p>
            <a:r>
              <a:rPr lang="en-US" b="1" dirty="0">
                <a:solidFill>
                  <a:schemeClr val="accent2">
                    <a:lumMod val="75000"/>
                  </a:schemeClr>
                </a:solidFill>
              </a:rPr>
              <a:t>Lemon Iced Tea </a:t>
            </a:r>
            <a:r>
              <a:rPr lang="en-US" dirty="0"/>
              <a:t>is the top selling item in Beverages Category</a:t>
            </a:r>
          </a:p>
        </p:txBody>
      </p:sp>
      <p:sp>
        <p:nvSpPr>
          <p:cNvPr id="10" name="TextBox 9">
            <a:extLst>
              <a:ext uri="{FF2B5EF4-FFF2-40B4-BE49-F238E27FC236}">
                <a16:creationId xmlns:a16="http://schemas.microsoft.com/office/drawing/2014/main" id="{077FB3A8-ECC8-4D07-B04A-539FAFB49725}"/>
              </a:ext>
            </a:extLst>
          </p:cNvPr>
          <p:cNvSpPr txBox="1"/>
          <p:nvPr/>
        </p:nvSpPr>
        <p:spPr>
          <a:xfrm>
            <a:off x="481495" y="3947195"/>
            <a:ext cx="2215878" cy="923330"/>
          </a:xfrm>
          <a:prstGeom prst="rect">
            <a:avLst/>
          </a:prstGeom>
          <a:noFill/>
        </p:spPr>
        <p:txBody>
          <a:bodyPr wrap="square" rtlCol="0">
            <a:spAutoFit/>
          </a:bodyPr>
          <a:lstStyle/>
          <a:p>
            <a:r>
              <a:rPr lang="en-US" b="1" dirty="0">
                <a:solidFill>
                  <a:schemeClr val="accent2">
                    <a:lumMod val="75000"/>
                  </a:schemeClr>
                </a:solidFill>
              </a:rPr>
              <a:t>Pasta Arabiata </a:t>
            </a:r>
            <a:r>
              <a:rPr lang="en-US" dirty="0"/>
              <a:t>is the tope selling item in Food Category</a:t>
            </a:r>
          </a:p>
        </p:txBody>
      </p:sp>
      <p:sp>
        <p:nvSpPr>
          <p:cNvPr id="11" name="TextBox 10">
            <a:extLst>
              <a:ext uri="{FF2B5EF4-FFF2-40B4-BE49-F238E27FC236}">
                <a16:creationId xmlns:a16="http://schemas.microsoft.com/office/drawing/2014/main" id="{4C8FFD5E-82AF-4D60-9F80-F8CB5482B8BE}"/>
              </a:ext>
            </a:extLst>
          </p:cNvPr>
          <p:cNvSpPr txBox="1"/>
          <p:nvPr/>
        </p:nvSpPr>
        <p:spPr>
          <a:xfrm>
            <a:off x="9791933" y="4163410"/>
            <a:ext cx="2215878" cy="1200329"/>
          </a:xfrm>
          <a:prstGeom prst="rect">
            <a:avLst/>
          </a:prstGeom>
          <a:noFill/>
        </p:spPr>
        <p:txBody>
          <a:bodyPr wrap="square" rtlCol="0">
            <a:spAutoFit/>
          </a:bodyPr>
          <a:lstStyle/>
          <a:p>
            <a:r>
              <a:rPr lang="en-US" dirty="0"/>
              <a:t>Flavor 500 GMS is the top selling item in Merchandise Category</a:t>
            </a:r>
          </a:p>
        </p:txBody>
      </p:sp>
    </p:spTree>
    <p:extLst>
      <p:ext uri="{BB962C8B-B14F-4D97-AF65-F5344CB8AC3E}">
        <p14:creationId xmlns:p14="http://schemas.microsoft.com/office/powerpoint/2010/main" val="115073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02B2C6-3701-416E-86BF-FFC5E3CB3DE8}"/>
              </a:ext>
            </a:extLst>
          </p:cNvPr>
          <p:cNvPicPr>
            <a:picLocks noChangeAspect="1"/>
          </p:cNvPicPr>
          <p:nvPr/>
        </p:nvPicPr>
        <p:blipFill>
          <a:blip r:embed="rId2"/>
          <a:stretch>
            <a:fillRect/>
          </a:stretch>
        </p:blipFill>
        <p:spPr>
          <a:xfrm>
            <a:off x="3064633" y="0"/>
            <a:ext cx="6062734" cy="6858000"/>
          </a:xfrm>
          <a:prstGeom prst="rect">
            <a:avLst/>
          </a:prstGeom>
        </p:spPr>
      </p:pic>
      <p:sp>
        <p:nvSpPr>
          <p:cNvPr id="3" name="TextBox 2">
            <a:extLst>
              <a:ext uri="{FF2B5EF4-FFF2-40B4-BE49-F238E27FC236}">
                <a16:creationId xmlns:a16="http://schemas.microsoft.com/office/drawing/2014/main" id="{45210222-6FB4-4F3C-ADDB-09696549B0BC}"/>
              </a:ext>
            </a:extLst>
          </p:cNvPr>
          <p:cNvSpPr txBox="1"/>
          <p:nvPr/>
        </p:nvSpPr>
        <p:spPr>
          <a:xfrm>
            <a:off x="196344" y="1088304"/>
            <a:ext cx="2440269" cy="923330"/>
          </a:xfrm>
          <a:prstGeom prst="rect">
            <a:avLst/>
          </a:prstGeom>
          <a:noFill/>
        </p:spPr>
        <p:txBody>
          <a:bodyPr wrap="square" rtlCol="0">
            <a:spAutoFit/>
          </a:bodyPr>
          <a:lstStyle/>
          <a:p>
            <a:r>
              <a:rPr lang="en-US" b="1" dirty="0">
                <a:solidFill>
                  <a:schemeClr val="accent2">
                    <a:lumMod val="75000"/>
                  </a:schemeClr>
                </a:solidFill>
              </a:rPr>
              <a:t>Red Bull </a:t>
            </a:r>
            <a:r>
              <a:rPr lang="en-US" b="1" dirty="0" err="1">
                <a:solidFill>
                  <a:schemeClr val="accent2">
                    <a:lumMod val="75000"/>
                  </a:schemeClr>
                </a:solidFill>
              </a:rPr>
              <a:t>Sheesha</a:t>
            </a:r>
            <a:r>
              <a:rPr lang="en-US" b="1" dirty="0">
                <a:solidFill>
                  <a:schemeClr val="accent2">
                    <a:lumMod val="75000"/>
                  </a:schemeClr>
                </a:solidFill>
              </a:rPr>
              <a:t> </a:t>
            </a:r>
            <a:r>
              <a:rPr lang="en-US" dirty="0"/>
              <a:t>is the top selling item in Miscellaneous Category</a:t>
            </a:r>
          </a:p>
        </p:txBody>
      </p:sp>
      <p:sp>
        <p:nvSpPr>
          <p:cNvPr id="5" name="TextBox 4">
            <a:extLst>
              <a:ext uri="{FF2B5EF4-FFF2-40B4-BE49-F238E27FC236}">
                <a16:creationId xmlns:a16="http://schemas.microsoft.com/office/drawing/2014/main" id="{AE88D12A-4BA6-4B5C-A8F5-CD2F32BB0308}"/>
              </a:ext>
            </a:extLst>
          </p:cNvPr>
          <p:cNvSpPr txBox="1"/>
          <p:nvPr/>
        </p:nvSpPr>
        <p:spPr>
          <a:xfrm>
            <a:off x="225324" y="4471952"/>
            <a:ext cx="2440269" cy="1200329"/>
          </a:xfrm>
          <a:prstGeom prst="rect">
            <a:avLst/>
          </a:prstGeom>
          <a:noFill/>
        </p:spPr>
        <p:txBody>
          <a:bodyPr wrap="square" rtlCol="0">
            <a:spAutoFit/>
          </a:bodyPr>
          <a:lstStyle/>
          <a:p>
            <a:r>
              <a:rPr lang="en-US" b="1" dirty="0">
                <a:solidFill>
                  <a:schemeClr val="accent2">
                    <a:lumMod val="75000"/>
                  </a:schemeClr>
                </a:solidFill>
              </a:rPr>
              <a:t>MATEUS ROSE PORTUGAL(BTL) </a:t>
            </a:r>
            <a:r>
              <a:rPr lang="en-US" dirty="0"/>
              <a:t>is the tope selling item in Wine Category</a:t>
            </a:r>
          </a:p>
        </p:txBody>
      </p:sp>
      <p:sp>
        <p:nvSpPr>
          <p:cNvPr id="6" name="TextBox 5">
            <a:extLst>
              <a:ext uri="{FF2B5EF4-FFF2-40B4-BE49-F238E27FC236}">
                <a16:creationId xmlns:a16="http://schemas.microsoft.com/office/drawing/2014/main" id="{3CC06376-6F19-46D0-B81E-9CDD4A27A7C3}"/>
              </a:ext>
            </a:extLst>
          </p:cNvPr>
          <p:cNvSpPr txBox="1"/>
          <p:nvPr/>
        </p:nvSpPr>
        <p:spPr>
          <a:xfrm>
            <a:off x="9497464" y="791148"/>
            <a:ext cx="2440269" cy="923330"/>
          </a:xfrm>
          <a:prstGeom prst="rect">
            <a:avLst/>
          </a:prstGeom>
          <a:noFill/>
        </p:spPr>
        <p:txBody>
          <a:bodyPr wrap="square" rtlCol="0">
            <a:spAutoFit/>
          </a:bodyPr>
          <a:lstStyle/>
          <a:p>
            <a:r>
              <a:rPr lang="en-US" b="1" dirty="0">
                <a:solidFill>
                  <a:schemeClr val="accent2">
                    <a:lumMod val="75000"/>
                  </a:schemeClr>
                </a:solidFill>
              </a:rPr>
              <a:t>NRG </a:t>
            </a:r>
            <a:r>
              <a:rPr lang="en-US" b="1" dirty="0" err="1">
                <a:solidFill>
                  <a:schemeClr val="accent2">
                    <a:lumMod val="75000"/>
                  </a:schemeClr>
                </a:solidFill>
              </a:rPr>
              <a:t>Hookak</a:t>
            </a:r>
            <a:r>
              <a:rPr lang="en-US" b="1" dirty="0">
                <a:solidFill>
                  <a:schemeClr val="accent2">
                    <a:lumMod val="75000"/>
                  </a:schemeClr>
                </a:solidFill>
              </a:rPr>
              <a:t> </a:t>
            </a:r>
            <a:r>
              <a:rPr lang="en-US" dirty="0"/>
              <a:t>is the tope selling item in Tobacco Category</a:t>
            </a:r>
          </a:p>
        </p:txBody>
      </p:sp>
    </p:spTree>
    <p:extLst>
      <p:ext uri="{BB962C8B-B14F-4D97-AF65-F5344CB8AC3E}">
        <p14:creationId xmlns:p14="http://schemas.microsoft.com/office/powerpoint/2010/main" val="164455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72544F-B96F-40D4-813D-C0523E990054}"/>
              </a:ext>
            </a:extLst>
          </p:cNvPr>
          <p:cNvPicPr>
            <a:picLocks noChangeAspect="1"/>
          </p:cNvPicPr>
          <p:nvPr/>
        </p:nvPicPr>
        <p:blipFill>
          <a:blip r:embed="rId2"/>
          <a:stretch>
            <a:fillRect/>
          </a:stretch>
        </p:blipFill>
        <p:spPr>
          <a:xfrm>
            <a:off x="-1" y="0"/>
            <a:ext cx="8574771" cy="6858000"/>
          </a:xfrm>
          <a:prstGeom prst="rect">
            <a:avLst/>
          </a:prstGeom>
        </p:spPr>
      </p:pic>
      <p:sp>
        <p:nvSpPr>
          <p:cNvPr id="2" name="TextBox 1">
            <a:extLst>
              <a:ext uri="{FF2B5EF4-FFF2-40B4-BE49-F238E27FC236}">
                <a16:creationId xmlns:a16="http://schemas.microsoft.com/office/drawing/2014/main" id="{974E03E9-9B56-424F-9E41-4EEB200DCD97}"/>
              </a:ext>
            </a:extLst>
          </p:cNvPr>
          <p:cNvSpPr txBox="1"/>
          <p:nvPr/>
        </p:nvSpPr>
        <p:spPr>
          <a:xfrm>
            <a:off x="8810938" y="2864315"/>
            <a:ext cx="3263984" cy="2308324"/>
          </a:xfrm>
          <a:prstGeom prst="rect">
            <a:avLst/>
          </a:prstGeom>
          <a:noFill/>
        </p:spPr>
        <p:txBody>
          <a:bodyPr wrap="square" rtlCol="0">
            <a:spAutoFit/>
          </a:bodyPr>
          <a:lstStyle/>
          <a:p>
            <a:r>
              <a:rPr lang="en-US" sz="2400" b="1" dirty="0"/>
              <a:t>Quarters Q4 &amp; Q1 have higher sales compared to Q2 &amp; Q3</a:t>
            </a:r>
          </a:p>
          <a:p>
            <a:endParaRPr lang="en-US" sz="2400" b="1" dirty="0"/>
          </a:p>
          <a:p>
            <a:r>
              <a:rPr lang="en-US" sz="2400" b="1" dirty="0"/>
              <a:t>Sales of Tobacco is high across the quarters</a:t>
            </a:r>
          </a:p>
        </p:txBody>
      </p:sp>
    </p:spTree>
    <p:extLst>
      <p:ext uri="{BB962C8B-B14F-4D97-AF65-F5344CB8AC3E}">
        <p14:creationId xmlns:p14="http://schemas.microsoft.com/office/powerpoint/2010/main" val="241697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2886CD-EFFA-4455-87C6-43FC7F51A038}"/>
              </a:ext>
            </a:extLst>
          </p:cNvPr>
          <p:cNvPicPr>
            <a:picLocks noChangeAspect="1"/>
          </p:cNvPicPr>
          <p:nvPr/>
        </p:nvPicPr>
        <p:blipFill>
          <a:blip r:embed="rId2"/>
          <a:stretch>
            <a:fillRect/>
          </a:stretch>
        </p:blipFill>
        <p:spPr>
          <a:xfrm>
            <a:off x="143679" y="0"/>
            <a:ext cx="6130512" cy="6858000"/>
          </a:xfrm>
          <a:prstGeom prst="rect">
            <a:avLst/>
          </a:prstGeom>
        </p:spPr>
      </p:pic>
      <p:sp>
        <p:nvSpPr>
          <p:cNvPr id="6" name="TextBox 5">
            <a:extLst>
              <a:ext uri="{FF2B5EF4-FFF2-40B4-BE49-F238E27FC236}">
                <a16:creationId xmlns:a16="http://schemas.microsoft.com/office/drawing/2014/main" id="{4137CBE0-118B-4F0B-954D-908D68643177}"/>
              </a:ext>
            </a:extLst>
          </p:cNvPr>
          <p:cNvSpPr txBox="1"/>
          <p:nvPr/>
        </p:nvSpPr>
        <p:spPr>
          <a:xfrm>
            <a:off x="7301132" y="1512277"/>
            <a:ext cx="344658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sales is at the highest level in December. It could be for the holiday season</a:t>
            </a:r>
          </a:p>
          <a:p>
            <a:endParaRPr lang="en-US" dirty="0"/>
          </a:p>
          <a:p>
            <a:pPr marL="285750" indent="-285750">
              <a:buFont typeface="Arial" panose="020B0604020202020204" pitchFamily="34" charset="0"/>
              <a:buChar char="•"/>
            </a:pPr>
            <a:r>
              <a:rPr lang="en-US" dirty="0"/>
              <a:t>The sales is low in the month of June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Even in Category wise sales the same trend follows</a:t>
            </a:r>
          </a:p>
        </p:txBody>
      </p:sp>
    </p:spTree>
    <p:extLst>
      <p:ext uri="{BB962C8B-B14F-4D97-AF65-F5344CB8AC3E}">
        <p14:creationId xmlns:p14="http://schemas.microsoft.com/office/powerpoint/2010/main" val="4056290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949</Words>
  <Application>Microsoft Office PowerPoint</Application>
  <PresentationFormat>Widescreen</PresentationFormat>
  <Paragraphs>161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    Marketing and Research  Analysis Project  Café Coffee Night By – Santhosh Sadasivam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 Basket Analysis – Frequently bought items</vt:lpstr>
      <vt:lpstr>Market Basket Analysis - Graph of Rules</vt:lpstr>
      <vt:lpstr>Market Basket Analysis – Suggested Combos</vt:lpstr>
      <vt:lpstr>Recommendations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Marketing and Research  Analysis Project  Café Coffee Night By – Santhosh Sadasivam </dc:title>
  <dc:creator>Ron Smith</dc:creator>
  <cp:lastModifiedBy>Ron Smith</cp:lastModifiedBy>
  <cp:revision>17</cp:revision>
  <dcterms:created xsi:type="dcterms:W3CDTF">2020-06-14T01:18:47Z</dcterms:created>
  <dcterms:modified xsi:type="dcterms:W3CDTF">2020-06-14T03:52:39Z</dcterms:modified>
</cp:coreProperties>
</file>