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5"/>
  </p:notesMasterIdLst>
  <p:sldIdLst>
    <p:sldId id="256" r:id="rId2"/>
    <p:sldId id="275" r:id="rId3"/>
    <p:sldId id="257" r:id="rId4"/>
    <p:sldId id="3347" r:id="rId5"/>
    <p:sldId id="276" r:id="rId6"/>
    <p:sldId id="3346" r:id="rId7"/>
    <p:sldId id="3348" r:id="rId8"/>
    <p:sldId id="3349" r:id="rId9"/>
    <p:sldId id="3350" r:id="rId10"/>
    <p:sldId id="3352" r:id="rId11"/>
    <p:sldId id="3351" r:id="rId12"/>
    <p:sldId id="334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2EB96-5EF6-462E-B107-448D53DB498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E4DB93-A9D0-40C9-B4E5-6D1066D1429A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1. BUSINESS/DATA QUESTIONS</a:t>
          </a:r>
          <a:endParaRPr lang="en-US" dirty="0">
            <a:solidFill>
              <a:schemeClr val="tx1"/>
            </a:solidFill>
          </a:endParaRPr>
        </a:p>
      </dgm:t>
    </dgm:pt>
    <dgm:pt modelId="{7DF3BA47-D9C0-4BFF-804F-DDC0679419EC}" type="parTrans" cxnId="{D858F59D-3020-4CC7-8653-2DC990852C46}">
      <dgm:prSet/>
      <dgm:spPr/>
      <dgm:t>
        <a:bodyPr/>
        <a:lstStyle/>
        <a:p>
          <a:endParaRPr lang="en-US"/>
        </a:p>
      </dgm:t>
    </dgm:pt>
    <dgm:pt modelId="{E6DB0B23-50FB-4C67-9AB5-054675060989}" type="sibTrans" cxnId="{D858F59D-3020-4CC7-8653-2DC990852C46}">
      <dgm:prSet/>
      <dgm:spPr/>
      <dgm:t>
        <a:bodyPr/>
        <a:lstStyle/>
        <a:p>
          <a:endParaRPr lang="en-US"/>
        </a:p>
      </dgm:t>
    </dgm:pt>
    <dgm:pt modelId="{A2938E32-BFE9-46A5-8C41-53BA330A20A0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2. PROJECT PIPELINE</a:t>
          </a:r>
          <a:endParaRPr lang="en-US" dirty="0">
            <a:solidFill>
              <a:schemeClr val="tx1"/>
            </a:solidFill>
          </a:endParaRPr>
        </a:p>
      </dgm:t>
    </dgm:pt>
    <dgm:pt modelId="{14FE5651-F336-4503-A6F6-66EB9C6533BA}" type="parTrans" cxnId="{F3B0D408-FAAD-43F0-B998-18D37053AB56}">
      <dgm:prSet/>
      <dgm:spPr/>
      <dgm:t>
        <a:bodyPr/>
        <a:lstStyle/>
        <a:p>
          <a:endParaRPr lang="en-US"/>
        </a:p>
      </dgm:t>
    </dgm:pt>
    <dgm:pt modelId="{9708EB6B-CABB-42C3-8F44-1F495EAF1C0C}" type="sibTrans" cxnId="{F3B0D408-FAAD-43F0-B998-18D37053AB56}">
      <dgm:prSet/>
      <dgm:spPr/>
      <dgm:t>
        <a:bodyPr/>
        <a:lstStyle/>
        <a:p>
          <a:endParaRPr lang="en-US"/>
        </a:p>
      </dgm:t>
    </dgm:pt>
    <dgm:pt modelId="{B462ACEF-187D-48F1-8855-441A16271945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3. RESULTS</a:t>
          </a:r>
          <a:endParaRPr lang="en-US" dirty="0">
            <a:solidFill>
              <a:schemeClr val="tx1"/>
            </a:solidFill>
          </a:endParaRPr>
        </a:p>
      </dgm:t>
    </dgm:pt>
    <dgm:pt modelId="{A972CF34-37AE-4647-A698-A9C8C994B41A}" type="parTrans" cxnId="{BA9022C6-14B6-44D2-B6FB-607AFAA517ED}">
      <dgm:prSet/>
      <dgm:spPr/>
      <dgm:t>
        <a:bodyPr/>
        <a:lstStyle/>
        <a:p>
          <a:endParaRPr lang="en-US"/>
        </a:p>
      </dgm:t>
    </dgm:pt>
    <dgm:pt modelId="{8A102ABB-000F-491C-8CD3-4CD9DB2AA686}" type="sibTrans" cxnId="{BA9022C6-14B6-44D2-B6FB-607AFAA517ED}">
      <dgm:prSet/>
      <dgm:spPr/>
      <dgm:t>
        <a:bodyPr/>
        <a:lstStyle/>
        <a:p>
          <a:endParaRPr lang="en-US"/>
        </a:p>
      </dgm:t>
    </dgm:pt>
    <dgm:pt modelId="{0F310C70-462E-4F09-9D35-34109460C308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4. SUMMARY</a:t>
          </a:r>
          <a:endParaRPr lang="en-US" dirty="0">
            <a:solidFill>
              <a:schemeClr val="tx1"/>
            </a:solidFill>
          </a:endParaRPr>
        </a:p>
      </dgm:t>
    </dgm:pt>
    <dgm:pt modelId="{0D350EDB-477E-4A72-BF79-D5E5D40C2B16}" type="parTrans" cxnId="{D45A8868-858D-4610-983D-173D9B69D966}">
      <dgm:prSet/>
      <dgm:spPr/>
      <dgm:t>
        <a:bodyPr/>
        <a:lstStyle/>
        <a:p>
          <a:endParaRPr lang="en-US"/>
        </a:p>
      </dgm:t>
    </dgm:pt>
    <dgm:pt modelId="{FEEC4B9D-E7C5-4C39-8BAD-646341097BAB}" type="sibTrans" cxnId="{D45A8868-858D-4610-983D-173D9B69D966}">
      <dgm:prSet/>
      <dgm:spPr/>
      <dgm:t>
        <a:bodyPr/>
        <a:lstStyle/>
        <a:p>
          <a:endParaRPr lang="en-US"/>
        </a:p>
      </dgm:t>
    </dgm:pt>
    <dgm:pt modelId="{E8370596-E956-4F71-A31D-6706705B13DF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5. CONCLUSIONS AND FURTHER WORK</a:t>
          </a:r>
          <a:endParaRPr lang="en-US" dirty="0">
            <a:solidFill>
              <a:schemeClr val="tx1"/>
            </a:solidFill>
          </a:endParaRPr>
        </a:p>
      </dgm:t>
    </dgm:pt>
    <dgm:pt modelId="{780EB5CB-9A7E-4A7E-A3EE-9231DA18EC69}" type="parTrans" cxnId="{AD60BE8D-A696-487D-8FE3-D037E4AF466B}">
      <dgm:prSet/>
      <dgm:spPr/>
      <dgm:t>
        <a:bodyPr/>
        <a:lstStyle/>
        <a:p>
          <a:endParaRPr lang="en-US"/>
        </a:p>
      </dgm:t>
    </dgm:pt>
    <dgm:pt modelId="{BE73D873-5E3A-4BA6-9693-39E63A800CEB}" type="sibTrans" cxnId="{AD60BE8D-A696-487D-8FE3-D037E4AF466B}">
      <dgm:prSet/>
      <dgm:spPr/>
      <dgm:t>
        <a:bodyPr/>
        <a:lstStyle/>
        <a:p>
          <a:endParaRPr lang="en-US"/>
        </a:p>
      </dgm:t>
    </dgm:pt>
    <dgm:pt modelId="{E755CB2A-B0B6-4F61-9CC2-9B5EBA127C16}" type="pres">
      <dgm:prSet presAssocID="{3092EB96-5EF6-462E-B107-448D53DB498C}" presName="diagram" presStyleCnt="0">
        <dgm:presLayoutVars>
          <dgm:dir/>
          <dgm:resizeHandles val="exact"/>
        </dgm:presLayoutVars>
      </dgm:prSet>
      <dgm:spPr/>
    </dgm:pt>
    <dgm:pt modelId="{626FF344-0FA4-447D-B8A6-743D73327CD4}" type="pres">
      <dgm:prSet presAssocID="{56E4DB93-A9D0-40C9-B4E5-6D1066D1429A}" presName="node" presStyleLbl="node1" presStyleIdx="0" presStyleCnt="5" custScaleX="117074">
        <dgm:presLayoutVars>
          <dgm:bulletEnabled val="1"/>
        </dgm:presLayoutVars>
      </dgm:prSet>
      <dgm:spPr/>
    </dgm:pt>
    <dgm:pt modelId="{7B82A3BD-FB0D-4008-A96C-F66A7EE5CAFE}" type="pres">
      <dgm:prSet presAssocID="{E6DB0B23-50FB-4C67-9AB5-054675060989}" presName="sibTrans" presStyleCnt="0"/>
      <dgm:spPr/>
    </dgm:pt>
    <dgm:pt modelId="{5D06CAFC-2FE4-47CC-B34F-9C674CBFE247}" type="pres">
      <dgm:prSet presAssocID="{A2938E32-BFE9-46A5-8C41-53BA330A20A0}" presName="node" presStyleLbl="node1" presStyleIdx="1" presStyleCnt="5">
        <dgm:presLayoutVars>
          <dgm:bulletEnabled val="1"/>
        </dgm:presLayoutVars>
      </dgm:prSet>
      <dgm:spPr/>
    </dgm:pt>
    <dgm:pt modelId="{1C2C81CF-C577-4766-9EBE-6863BFB848AD}" type="pres">
      <dgm:prSet presAssocID="{9708EB6B-CABB-42C3-8F44-1F495EAF1C0C}" presName="sibTrans" presStyleCnt="0"/>
      <dgm:spPr/>
    </dgm:pt>
    <dgm:pt modelId="{597994BB-C16C-4D49-B1A9-D67DEB50E542}" type="pres">
      <dgm:prSet presAssocID="{B462ACEF-187D-48F1-8855-441A16271945}" presName="node" presStyleLbl="node1" presStyleIdx="2" presStyleCnt="5">
        <dgm:presLayoutVars>
          <dgm:bulletEnabled val="1"/>
        </dgm:presLayoutVars>
      </dgm:prSet>
      <dgm:spPr/>
    </dgm:pt>
    <dgm:pt modelId="{54C72B84-CCFA-4A17-B13F-067F58F76535}" type="pres">
      <dgm:prSet presAssocID="{8A102ABB-000F-491C-8CD3-4CD9DB2AA686}" presName="sibTrans" presStyleCnt="0"/>
      <dgm:spPr/>
    </dgm:pt>
    <dgm:pt modelId="{6FC3D54B-F86D-457D-8E37-90B21295E133}" type="pres">
      <dgm:prSet presAssocID="{0F310C70-462E-4F09-9D35-34109460C308}" presName="node" presStyleLbl="node1" presStyleIdx="3" presStyleCnt="5" custLinFactNeighborX="-56108" custLinFactNeighborY="-4027">
        <dgm:presLayoutVars>
          <dgm:bulletEnabled val="1"/>
        </dgm:presLayoutVars>
      </dgm:prSet>
      <dgm:spPr/>
    </dgm:pt>
    <dgm:pt modelId="{E8055368-30B2-4E3C-8AB2-523991DE5096}" type="pres">
      <dgm:prSet presAssocID="{FEEC4B9D-E7C5-4C39-8BAD-646341097BAB}" presName="sibTrans" presStyleCnt="0"/>
      <dgm:spPr/>
    </dgm:pt>
    <dgm:pt modelId="{FA0CB57D-BA50-4FDE-8AB3-3016A05FB408}" type="pres">
      <dgm:prSet presAssocID="{E8370596-E956-4F71-A31D-6706705B13DF}" presName="node" presStyleLbl="node1" presStyleIdx="4" presStyleCnt="5" custScaleX="117514" custLinFactNeighborX="-54987" custLinFactNeighborY="-4027">
        <dgm:presLayoutVars>
          <dgm:bulletEnabled val="1"/>
        </dgm:presLayoutVars>
      </dgm:prSet>
      <dgm:spPr/>
    </dgm:pt>
  </dgm:ptLst>
  <dgm:cxnLst>
    <dgm:cxn modelId="{F3B0D408-FAAD-43F0-B998-18D37053AB56}" srcId="{3092EB96-5EF6-462E-B107-448D53DB498C}" destId="{A2938E32-BFE9-46A5-8C41-53BA330A20A0}" srcOrd="1" destOrd="0" parTransId="{14FE5651-F336-4503-A6F6-66EB9C6533BA}" sibTransId="{9708EB6B-CABB-42C3-8F44-1F495EAF1C0C}"/>
    <dgm:cxn modelId="{89C5AC1D-3D46-4989-A710-96B180D71AD5}" type="presOf" srcId="{B462ACEF-187D-48F1-8855-441A16271945}" destId="{597994BB-C16C-4D49-B1A9-D67DEB50E542}" srcOrd="0" destOrd="0" presId="urn:microsoft.com/office/officeart/2005/8/layout/default"/>
    <dgm:cxn modelId="{68945B2D-AE89-441C-BAA3-4C5321720955}" type="presOf" srcId="{0F310C70-462E-4F09-9D35-34109460C308}" destId="{6FC3D54B-F86D-457D-8E37-90B21295E133}" srcOrd="0" destOrd="0" presId="urn:microsoft.com/office/officeart/2005/8/layout/default"/>
    <dgm:cxn modelId="{D45A8868-858D-4610-983D-173D9B69D966}" srcId="{3092EB96-5EF6-462E-B107-448D53DB498C}" destId="{0F310C70-462E-4F09-9D35-34109460C308}" srcOrd="3" destOrd="0" parTransId="{0D350EDB-477E-4A72-BF79-D5E5D40C2B16}" sibTransId="{FEEC4B9D-E7C5-4C39-8BAD-646341097BAB}"/>
    <dgm:cxn modelId="{8AE7876C-D0AA-4F13-8BA5-A448469FFA38}" type="presOf" srcId="{56E4DB93-A9D0-40C9-B4E5-6D1066D1429A}" destId="{626FF344-0FA4-447D-B8A6-743D73327CD4}" srcOrd="0" destOrd="0" presId="urn:microsoft.com/office/officeart/2005/8/layout/default"/>
    <dgm:cxn modelId="{041BC876-B38B-4EDF-9565-428B39C17F06}" type="presOf" srcId="{3092EB96-5EF6-462E-B107-448D53DB498C}" destId="{E755CB2A-B0B6-4F61-9CC2-9B5EBA127C16}" srcOrd="0" destOrd="0" presId="urn:microsoft.com/office/officeart/2005/8/layout/default"/>
    <dgm:cxn modelId="{AD60BE8D-A696-487D-8FE3-D037E4AF466B}" srcId="{3092EB96-5EF6-462E-B107-448D53DB498C}" destId="{E8370596-E956-4F71-A31D-6706705B13DF}" srcOrd="4" destOrd="0" parTransId="{780EB5CB-9A7E-4A7E-A3EE-9231DA18EC69}" sibTransId="{BE73D873-5E3A-4BA6-9693-39E63A800CEB}"/>
    <dgm:cxn modelId="{D858F59D-3020-4CC7-8653-2DC990852C46}" srcId="{3092EB96-5EF6-462E-B107-448D53DB498C}" destId="{56E4DB93-A9D0-40C9-B4E5-6D1066D1429A}" srcOrd="0" destOrd="0" parTransId="{7DF3BA47-D9C0-4BFF-804F-DDC0679419EC}" sibTransId="{E6DB0B23-50FB-4C67-9AB5-054675060989}"/>
    <dgm:cxn modelId="{BA9022C6-14B6-44D2-B6FB-607AFAA517ED}" srcId="{3092EB96-5EF6-462E-B107-448D53DB498C}" destId="{B462ACEF-187D-48F1-8855-441A16271945}" srcOrd="2" destOrd="0" parTransId="{A972CF34-37AE-4647-A698-A9C8C994B41A}" sibTransId="{8A102ABB-000F-491C-8CD3-4CD9DB2AA686}"/>
    <dgm:cxn modelId="{6AB101CF-75DB-4F50-98CD-11A0630A8F88}" type="presOf" srcId="{E8370596-E956-4F71-A31D-6706705B13DF}" destId="{FA0CB57D-BA50-4FDE-8AB3-3016A05FB408}" srcOrd="0" destOrd="0" presId="urn:microsoft.com/office/officeart/2005/8/layout/default"/>
    <dgm:cxn modelId="{4E7413F8-371B-4CB0-9AA0-81A67C46498A}" type="presOf" srcId="{A2938E32-BFE9-46A5-8C41-53BA330A20A0}" destId="{5D06CAFC-2FE4-47CC-B34F-9C674CBFE247}" srcOrd="0" destOrd="0" presId="urn:microsoft.com/office/officeart/2005/8/layout/default"/>
    <dgm:cxn modelId="{33D21FA4-69CE-4FE8-82F4-B395A006F575}" type="presParOf" srcId="{E755CB2A-B0B6-4F61-9CC2-9B5EBA127C16}" destId="{626FF344-0FA4-447D-B8A6-743D73327CD4}" srcOrd="0" destOrd="0" presId="urn:microsoft.com/office/officeart/2005/8/layout/default"/>
    <dgm:cxn modelId="{AB84F691-5640-44D1-8AD8-6B94A7D8FEB5}" type="presParOf" srcId="{E755CB2A-B0B6-4F61-9CC2-9B5EBA127C16}" destId="{7B82A3BD-FB0D-4008-A96C-F66A7EE5CAFE}" srcOrd="1" destOrd="0" presId="urn:microsoft.com/office/officeart/2005/8/layout/default"/>
    <dgm:cxn modelId="{C52308C7-0AC4-4BB0-A920-274859A1DCB0}" type="presParOf" srcId="{E755CB2A-B0B6-4F61-9CC2-9B5EBA127C16}" destId="{5D06CAFC-2FE4-47CC-B34F-9C674CBFE247}" srcOrd="2" destOrd="0" presId="urn:microsoft.com/office/officeart/2005/8/layout/default"/>
    <dgm:cxn modelId="{ACE6E4C2-9D55-4D45-9F49-56562941DFFF}" type="presParOf" srcId="{E755CB2A-B0B6-4F61-9CC2-9B5EBA127C16}" destId="{1C2C81CF-C577-4766-9EBE-6863BFB848AD}" srcOrd="3" destOrd="0" presId="urn:microsoft.com/office/officeart/2005/8/layout/default"/>
    <dgm:cxn modelId="{FFE4B73E-6575-40C8-B48E-5A1AC372467D}" type="presParOf" srcId="{E755CB2A-B0B6-4F61-9CC2-9B5EBA127C16}" destId="{597994BB-C16C-4D49-B1A9-D67DEB50E542}" srcOrd="4" destOrd="0" presId="urn:microsoft.com/office/officeart/2005/8/layout/default"/>
    <dgm:cxn modelId="{56EDEBB8-499C-49A2-A202-F3AC9DDF3026}" type="presParOf" srcId="{E755CB2A-B0B6-4F61-9CC2-9B5EBA127C16}" destId="{54C72B84-CCFA-4A17-B13F-067F58F76535}" srcOrd="5" destOrd="0" presId="urn:microsoft.com/office/officeart/2005/8/layout/default"/>
    <dgm:cxn modelId="{473792B3-7D31-4D8A-8CF6-FCB0D9B72D77}" type="presParOf" srcId="{E755CB2A-B0B6-4F61-9CC2-9B5EBA127C16}" destId="{6FC3D54B-F86D-457D-8E37-90B21295E133}" srcOrd="6" destOrd="0" presId="urn:microsoft.com/office/officeart/2005/8/layout/default"/>
    <dgm:cxn modelId="{A919608E-C666-4AB2-9264-87C23C4231D4}" type="presParOf" srcId="{E755CB2A-B0B6-4F61-9CC2-9B5EBA127C16}" destId="{E8055368-30B2-4E3C-8AB2-523991DE5096}" srcOrd="7" destOrd="0" presId="urn:microsoft.com/office/officeart/2005/8/layout/default"/>
    <dgm:cxn modelId="{4F50FE56-D0A5-4EA8-9196-30A608494288}" type="presParOf" srcId="{E755CB2A-B0B6-4F61-9CC2-9B5EBA127C16}" destId="{FA0CB57D-BA50-4FDE-8AB3-3016A05FB40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FF344-0FA4-447D-B8A6-743D73327CD4}">
      <dsp:nvSpPr>
        <dsp:cNvPr id="0" name=""/>
        <dsp:cNvSpPr/>
      </dsp:nvSpPr>
      <dsp:spPr>
        <a:xfrm>
          <a:off x="432084" y="805"/>
          <a:ext cx="3235284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>
              <a:solidFill>
                <a:schemeClr val="tx1"/>
              </a:solidFill>
            </a:rPr>
            <a:t>1. BUSINESS/DATA QUESTIONS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32084" y="805"/>
        <a:ext cx="3235284" cy="1658071"/>
      </dsp:txXfrm>
    </dsp:sp>
    <dsp:sp modelId="{5D06CAFC-2FE4-47CC-B34F-9C674CBFE247}">
      <dsp:nvSpPr>
        <dsp:cNvPr id="0" name=""/>
        <dsp:cNvSpPr/>
      </dsp:nvSpPr>
      <dsp:spPr>
        <a:xfrm>
          <a:off x="3943714" y="805"/>
          <a:ext cx="2763453" cy="1658071"/>
        </a:xfrm>
        <a:prstGeom prst="rect">
          <a:avLst/>
        </a:prstGeom>
        <a:solidFill>
          <a:schemeClr val="accent5">
            <a:hueOff val="-1514894"/>
            <a:satOff val="-4473"/>
            <a:lumOff val="-612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>
              <a:solidFill>
                <a:schemeClr val="tx1"/>
              </a:solidFill>
            </a:rPr>
            <a:t>2. PROJECT PIPELINE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943714" y="805"/>
        <a:ext cx="2763453" cy="1658071"/>
      </dsp:txXfrm>
    </dsp:sp>
    <dsp:sp modelId="{597994BB-C16C-4D49-B1A9-D67DEB50E542}">
      <dsp:nvSpPr>
        <dsp:cNvPr id="0" name=""/>
        <dsp:cNvSpPr/>
      </dsp:nvSpPr>
      <dsp:spPr>
        <a:xfrm>
          <a:off x="6983512" y="805"/>
          <a:ext cx="2763453" cy="1658071"/>
        </a:xfrm>
        <a:prstGeom prst="rect">
          <a:avLst/>
        </a:prstGeom>
        <a:solidFill>
          <a:schemeClr val="accent5">
            <a:hueOff val="-3029788"/>
            <a:satOff val="-8945"/>
            <a:lumOff val="-122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>
              <a:solidFill>
                <a:schemeClr val="tx1"/>
              </a:solidFill>
            </a:rPr>
            <a:t>3. RESULTS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6983512" y="805"/>
        <a:ext cx="2763453" cy="1658071"/>
      </dsp:txXfrm>
    </dsp:sp>
    <dsp:sp modelId="{6FC3D54B-F86D-457D-8E37-90B21295E133}">
      <dsp:nvSpPr>
        <dsp:cNvPr id="0" name=""/>
        <dsp:cNvSpPr/>
      </dsp:nvSpPr>
      <dsp:spPr>
        <a:xfrm>
          <a:off x="395385" y="1868452"/>
          <a:ext cx="2763453" cy="1658071"/>
        </a:xfrm>
        <a:prstGeom prst="rect">
          <a:avLst/>
        </a:prstGeom>
        <a:solidFill>
          <a:schemeClr val="accent5">
            <a:hueOff val="-4544682"/>
            <a:satOff val="-13418"/>
            <a:lumOff val="-1838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>
              <a:solidFill>
                <a:schemeClr val="tx1"/>
              </a:solidFill>
            </a:rPr>
            <a:t>4. SUMMARY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95385" y="1868452"/>
        <a:ext cx="2763453" cy="1658071"/>
      </dsp:txXfrm>
    </dsp:sp>
    <dsp:sp modelId="{FA0CB57D-BA50-4FDE-8AB3-3016A05FB408}">
      <dsp:nvSpPr>
        <dsp:cNvPr id="0" name=""/>
        <dsp:cNvSpPr/>
      </dsp:nvSpPr>
      <dsp:spPr>
        <a:xfrm>
          <a:off x="3466162" y="1868452"/>
          <a:ext cx="3247444" cy="1658071"/>
        </a:xfrm>
        <a:prstGeom prst="rect">
          <a:avLst/>
        </a:prstGeom>
        <a:solidFill>
          <a:schemeClr val="accent5">
            <a:hueOff val="-6059576"/>
            <a:satOff val="-17891"/>
            <a:lumOff val="-2451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>
              <a:solidFill>
                <a:schemeClr val="tx1"/>
              </a:solidFill>
            </a:rPr>
            <a:t>5. CONCLUSIONS AND FURTHER WORK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466162" y="1868452"/>
        <a:ext cx="3247444" cy="1658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171D2-9172-40C8-B61E-1FF45A47CD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EDB3-1EE8-4CE8-AAD3-44BB867C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e11d2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e11d2d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BFF81C-1FCB-4DBA-8044-F1A0FCFD45A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59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3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81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36400" y="1704967"/>
            <a:ext cx="63192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125F-7091-8947-A164-B16D2A57E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0A6E8E23-B156-0F4C-8036-A2D228B0E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82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18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E150C1-1D78-4D80-810D-E9E86F6E88A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297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20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84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8211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F68C53-8AD1-4F09-9486-FB3406B99CF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2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8DA5-C5F2-4A05-8082-97E03B62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303" y="954923"/>
            <a:ext cx="5875694" cy="4656552"/>
          </a:xfrm>
        </p:spPr>
        <p:txBody>
          <a:bodyPr>
            <a:normAutofit/>
          </a:bodyPr>
          <a:lstStyle/>
          <a:p>
            <a:br>
              <a:rPr lang="en-AU" sz="7400" dirty="0"/>
            </a:br>
            <a:r>
              <a:rPr lang="en-AU" sz="7400" b="1" dirty="0">
                <a:latin typeface="Arial" panose="020B0604020202020204" pitchFamily="34" charset="0"/>
                <a:cs typeface="Arial" panose="020B0604020202020204" pitchFamily="34" charset="0"/>
              </a:rPr>
              <a:t>World cup matches</a:t>
            </a:r>
            <a:endParaRPr lang="en-US" sz="7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373-110A-4830-A85B-FA1C5690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457" y="5611476"/>
            <a:ext cx="5877385" cy="802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and classification ON WORLD CUP MATCHES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ROHIT SUBRAMANIAM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1E13C6A-40D7-472C-93D2-BF2D0CF08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" r="-3" b="-3"/>
          <a:stretch/>
        </p:blipFill>
        <p:spPr>
          <a:xfrm>
            <a:off x="-4116" y="2"/>
            <a:ext cx="5149751" cy="3402351"/>
          </a:xfrm>
          <a:custGeom>
            <a:avLst/>
            <a:gdLst/>
            <a:ahLst/>
            <a:cxnLst/>
            <a:rect l="l" t="t" r="r" b="b"/>
            <a:pathLst>
              <a:path w="5149751" h="3402351">
                <a:moveTo>
                  <a:pt x="0" y="0"/>
                </a:moveTo>
                <a:lnTo>
                  <a:pt x="4959956" y="0"/>
                </a:lnTo>
                <a:lnTo>
                  <a:pt x="4964996" y="66675"/>
                </a:lnTo>
                <a:lnTo>
                  <a:pt x="4973393" y="122237"/>
                </a:lnTo>
                <a:lnTo>
                  <a:pt x="4983471" y="174625"/>
                </a:lnTo>
                <a:lnTo>
                  <a:pt x="5000267" y="217487"/>
                </a:lnTo>
                <a:lnTo>
                  <a:pt x="5017063" y="260350"/>
                </a:lnTo>
                <a:lnTo>
                  <a:pt x="5037218" y="296862"/>
                </a:lnTo>
                <a:lnTo>
                  <a:pt x="5057373" y="334962"/>
                </a:lnTo>
                <a:lnTo>
                  <a:pt x="5075849" y="369887"/>
                </a:lnTo>
                <a:lnTo>
                  <a:pt x="5094324" y="409575"/>
                </a:lnTo>
                <a:lnTo>
                  <a:pt x="5111120" y="450850"/>
                </a:lnTo>
                <a:lnTo>
                  <a:pt x="5126237" y="496887"/>
                </a:lnTo>
                <a:lnTo>
                  <a:pt x="5137994" y="546100"/>
                </a:lnTo>
                <a:lnTo>
                  <a:pt x="5146392" y="606425"/>
                </a:lnTo>
                <a:lnTo>
                  <a:pt x="5149751" y="673100"/>
                </a:lnTo>
                <a:lnTo>
                  <a:pt x="5146392" y="744537"/>
                </a:lnTo>
                <a:lnTo>
                  <a:pt x="5137994" y="801687"/>
                </a:lnTo>
                <a:lnTo>
                  <a:pt x="5126237" y="854075"/>
                </a:lnTo>
                <a:lnTo>
                  <a:pt x="5111120" y="901700"/>
                </a:lnTo>
                <a:lnTo>
                  <a:pt x="5094324" y="942975"/>
                </a:lnTo>
                <a:lnTo>
                  <a:pt x="5074169" y="981075"/>
                </a:lnTo>
                <a:lnTo>
                  <a:pt x="5054014" y="1017587"/>
                </a:lnTo>
                <a:lnTo>
                  <a:pt x="5033859" y="1055687"/>
                </a:lnTo>
                <a:lnTo>
                  <a:pt x="5015383" y="1095375"/>
                </a:lnTo>
                <a:lnTo>
                  <a:pt x="4996907" y="1136650"/>
                </a:lnTo>
                <a:lnTo>
                  <a:pt x="4981792" y="1182687"/>
                </a:lnTo>
                <a:lnTo>
                  <a:pt x="4971714" y="1235075"/>
                </a:lnTo>
                <a:lnTo>
                  <a:pt x="4961636" y="1295400"/>
                </a:lnTo>
                <a:lnTo>
                  <a:pt x="4959956" y="1363662"/>
                </a:lnTo>
                <a:lnTo>
                  <a:pt x="4961636" y="1431925"/>
                </a:lnTo>
                <a:lnTo>
                  <a:pt x="4971714" y="1492250"/>
                </a:lnTo>
                <a:lnTo>
                  <a:pt x="4981792" y="1544637"/>
                </a:lnTo>
                <a:lnTo>
                  <a:pt x="4996907" y="1589087"/>
                </a:lnTo>
                <a:lnTo>
                  <a:pt x="5015383" y="1631950"/>
                </a:lnTo>
                <a:lnTo>
                  <a:pt x="5033859" y="1671637"/>
                </a:lnTo>
                <a:lnTo>
                  <a:pt x="5054014" y="1708150"/>
                </a:lnTo>
                <a:lnTo>
                  <a:pt x="5074169" y="1743075"/>
                </a:lnTo>
                <a:lnTo>
                  <a:pt x="5094324" y="1782762"/>
                </a:lnTo>
                <a:lnTo>
                  <a:pt x="5111120" y="1824037"/>
                </a:lnTo>
                <a:lnTo>
                  <a:pt x="5126237" y="1870075"/>
                </a:lnTo>
                <a:lnTo>
                  <a:pt x="5137994" y="1922462"/>
                </a:lnTo>
                <a:lnTo>
                  <a:pt x="5146392" y="1982787"/>
                </a:lnTo>
                <a:lnTo>
                  <a:pt x="5149751" y="2051050"/>
                </a:lnTo>
                <a:lnTo>
                  <a:pt x="5146392" y="2119312"/>
                </a:lnTo>
                <a:lnTo>
                  <a:pt x="5137994" y="2179637"/>
                </a:lnTo>
                <a:lnTo>
                  <a:pt x="5126237" y="2232025"/>
                </a:lnTo>
                <a:lnTo>
                  <a:pt x="5111120" y="2278062"/>
                </a:lnTo>
                <a:lnTo>
                  <a:pt x="5094324" y="2319337"/>
                </a:lnTo>
                <a:lnTo>
                  <a:pt x="5074169" y="2359025"/>
                </a:lnTo>
                <a:lnTo>
                  <a:pt x="5054014" y="2395537"/>
                </a:lnTo>
                <a:lnTo>
                  <a:pt x="5033859" y="2433637"/>
                </a:lnTo>
                <a:lnTo>
                  <a:pt x="5015383" y="2471737"/>
                </a:lnTo>
                <a:lnTo>
                  <a:pt x="4996907" y="2513012"/>
                </a:lnTo>
                <a:lnTo>
                  <a:pt x="4981792" y="2560637"/>
                </a:lnTo>
                <a:lnTo>
                  <a:pt x="4971714" y="2613025"/>
                </a:lnTo>
                <a:lnTo>
                  <a:pt x="4961636" y="2671762"/>
                </a:lnTo>
                <a:lnTo>
                  <a:pt x="4959956" y="2741612"/>
                </a:lnTo>
                <a:lnTo>
                  <a:pt x="4961636" y="2809875"/>
                </a:lnTo>
                <a:lnTo>
                  <a:pt x="4971714" y="2868612"/>
                </a:lnTo>
                <a:lnTo>
                  <a:pt x="4981792" y="2922587"/>
                </a:lnTo>
                <a:lnTo>
                  <a:pt x="4996907" y="2967037"/>
                </a:lnTo>
                <a:lnTo>
                  <a:pt x="5015383" y="3009900"/>
                </a:lnTo>
                <a:lnTo>
                  <a:pt x="5033859" y="3046412"/>
                </a:lnTo>
                <a:lnTo>
                  <a:pt x="5054014" y="3084512"/>
                </a:lnTo>
                <a:lnTo>
                  <a:pt x="5074169" y="3121025"/>
                </a:lnTo>
                <a:lnTo>
                  <a:pt x="5094324" y="3160712"/>
                </a:lnTo>
                <a:lnTo>
                  <a:pt x="5111120" y="3201987"/>
                </a:lnTo>
                <a:lnTo>
                  <a:pt x="5126237" y="3248025"/>
                </a:lnTo>
                <a:lnTo>
                  <a:pt x="5137994" y="3300412"/>
                </a:lnTo>
                <a:lnTo>
                  <a:pt x="5146392" y="3360737"/>
                </a:lnTo>
                <a:lnTo>
                  <a:pt x="5148489" y="3402351"/>
                </a:lnTo>
                <a:lnTo>
                  <a:pt x="0" y="340235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E7AEA-83B8-430B-B10B-41E50D34E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r="1629"/>
          <a:stretch/>
        </p:blipFill>
        <p:spPr>
          <a:xfrm>
            <a:off x="-4114" y="3511830"/>
            <a:ext cx="5149751" cy="3346171"/>
          </a:xfrm>
          <a:custGeom>
            <a:avLst/>
            <a:gdLst/>
            <a:ahLst/>
            <a:cxnLst/>
            <a:rect l="l" t="t" r="r" b="b"/>
            <a:pathLst>
              <a:path w="5149751" h="3346171">
                <a:moveTo>
                  <a:pt x="0" y="0"/>
                </a:moveTo>
                <a:lnTo>
                  <a:pt x="5144364" y="0"/>
                </a:lnTo>
                <a:lnTo>
                  <a:pt x="5137994" y="45758"/>
                </a:lnTo>
                <a:lnTo>
                  <a:pt x="5126237" y="98146"/>
                </a:lnTo>
                <a:lnTo>
                  <a:pt x="5111120" y="144183"/>
                </a:lnTo>
                <a:lnTo>
                  <a:pt x="5094324" y="185458"/>
                </a:lnTo>
                <a:lnTo>
                  <a:pt x="5074169" y="225146"/>
                </a:lnTo>
                <a:lnTo>
                  <a:pt x="5033859" y="299758"/>
                </a:lnTo>
                <a:lnTo>
                  <a:pt x="5015383" y="336271"/>
                </a:lnTo>
                <a:lnTo>
                  <a:pt x="4996907" y="379133"/>
                </a:lnTo>
                <a:lnTo>
                  <a:pt x="4981792" y="423583"/>
                </a:lnTo>
                <a:lnTo>
                  <a:pt x="4971714" y="475971"/>
                </a:lnTo>
                <a:lnTo>
                  <a:pt x="4961636" y="536296"/>
                </a:lnTo>
                <a:lnTo>
                  <a:pt x="4959956" y="604558"/>
                </a:lnTo>
                <a:lnTo>
                  <a:pt x="4961636" y="674408"/>
                </a:lnTo>
                <a:lnTo>
                  <a:pt x="4971714" y="733146"/>
                </a:lnTo>
                <a:lnTo>
                  <a:pt x="4981792" y="785533"/>
                </a:lnTo>
                <a:lnTo>
                  <a:pt x="4996907" y="831571"/>
                </a:lnTo>
                <a:lnTo>
                  <a:pt x="5015383" y="874433"/>
                </a:lnTo>
                <a:lnTo>
                  <a:pt x="5033859" y="912533"/>
                </a:lnTo>
                <a:lnTo>
                  <a:pt x="5074169" y="987146"/>
                </a:lnTo>
                <a:lnTo>
                  <a:pt x="5094324" y="1025246"/>
                </a:lnTo>
                <a:lnTo>
                  <a:pt x="5111120" y="1068108"/>
                </a:lnTo>
                <a:lnTo>
                  <a:pt x="5126237" y="1114146"/>
                </a:lnTo>
                <a:lnTo>
                  <a:pt x="5137994" y="1166533"/>
                </a:lnTo>
                <a:lnTo>
                  <a:pt x="5146392" y="1226858"/>
                </a:lnTo>
                <a:lnTo>
                  <a:pt x="5149751" y="1295121"/>
                </a:lnTo>
                <a:lnTo>
                  <a:pt x="5146392" y="1363383"/>
                </a:lnTo>
                <a:lnTo>
                  <a:pt x="5137994" y="1423708"/>
                </a:lnTo>
                <a:lnTo>
                  <a:pt x="5126237" y="1476096"/>
                </a:lnTo>
                <a:lnTo>
                  <a:pt x="5111120" y="1522133"/>
                </a:lnTo>
                <a:lnTo>
                  <a:pt x="5094324" y="1563408"/>
                </a:lnTo>
                <a:lnTo>
                  <a:pt x="5074169" y="1603096"/>
                </a:lnTo>
                <a:lnTo>
                  <a:pt x="5054014" y="1638021"/>
                </a:lnTo>
                <a:lnTo>
                  <a:pt x="5033859" y="1674533"/>
                </a:lnTo>
                <a:lnTo>
                  <a:pt x="5015383" y="1714221"/>
                </a:lnTo>
                <a:lnTo>
                  <a:pt x="4996907" y="1757083"/>
                </a:lnTo>
                <a:lnTo>
                  <a:pt x="4981792" y="1801533"/>
                </a:lnTo>
                <a:lnTo>
                  <a:pt x="4971714" y="1853921"/>
                </a:lnTo>
                <a:lnTo>
                  <a:pt x="4961636" y="1914246"/>
                </a:lnTo>
                <a:lnTo>
                  <a:pt x="4959956" y="1982508"/>
                </a:lnTo>
                <a:lnTo>
                  <a:pt x="4961636" y="2050771"/>
                </a:lnTo>
                <a:lnTo>
                  <a:pt x="4971714" y="2111096"/>
                </a:lnTo>
                <a:lnTo>
                  <a:pt x="4981792" y="2163483"/>
                </a:lnTo>
                <a:lnTo>
                  <a:pt x="4996907" y="2209521"/>
                </a:lnTo>
                <a:lnTo>
                  <a:pt x="5015383" y="2250796"/>
                </a:lnTo>
                <a:lnTo>
                  <a:pt x="5033859" y="2290483"/>
                </a:lnTo>
                <a:lnTo>
                  <a:pt x="5054014" y="2328583"/>
                </a:lnTo>
                <a:lnTo>
                  <a:pt x="5074169" y="2365096"/>
                </a:lnTo>
                <a:lnTo>
                  <a:pt x="5094324" y="2403196"/>
                </a:lnTo>
                <a:lnTo>
                  <a:pt x="5111120" y="2444471"/>
                </a:lnTo>
                <a:lnTo>
                  <a:pt x="5126237" y="2492096"/>
                </a:lnTo>
                <a:lnTo>
                  <a:pt x="5137994" y="2544483"/>
                </a:lnTo>
                <a:lnTo>
                  <a:pt x="5146392" y="2601633"/>
                </a:lnTo>
                <a:lnTo>
                  <a:pt x="5149751" y="2671483"/>
                </a:lnTo>
                <a:lnTo>
                  <a:pt x="5146392" y="2739746"/>
                </a:lnTo>
                <a:lnTo>
                  <a:pt x="5137994" y="2800071"/>
                </a:lnTo>
                <a:lnTo>
                  <a:pt x="5126237" y="2849283"/>
                </a:lnTo>
                <a:lnTo>
                  <a:pt x="5111120" y="2895321"/>
                </a:lnTo>
                <a:lnTo>
                  <a:pt x="5094324" y="2936596"/>
                </a:lnTo>
                <a:lnTo>
                  <a:pt x="5075849" y="2976283"/>
                </a:lnTo>
                <a:lnTo>
                  <a:pt x="5057373" y="3011208"/>
                </a:lnTo>
                <a:lnTo>
                  <a:pt x="5037218" y="3049308"/>
                </a:lnTo>
                <a:lnTo>
                  <a:pt x="5017063" y="3085821"/>
                </a:lnTo>
                <a:lnTo>
                  <a:pt x="5000267" y="3128683"/>
                </a:lnTo>
                <a:lnTo>
                  <a:pt x="4983471" y="3171546"/>
                </a:lnTo>
                <a:lnTo>
                  <a:pt x="4973393" y="3223933"/>
                </a:lnTo>
                <a:lnTo>
                  <a:pt x="4964996" y="3279496"/>
                </a:lnTo>
                <a:lnTo>
                  <a:pt x="4959956" y="3346171"/>
                </a:lnTo>
                <a:lnTo>
                  <a:pt x="0" y="33461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26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5D404-4F19-4098-93E0-4EC3C286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53811"/>
            <a:ext cx="10389704" cy="1682400"/>
          </a:xfrm>
        </p:spPr>
        <p:txBody>
          <a:bodyPr/>
          <a:lstStyle/>
          <a:p>
            <a:r>
              <a:rPr lang="en-AU" dirty="0"/>
              <a:t>Performance of SUPPORT VECTOR MACHINE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AC180-1D9A-4C2E-8841-490D6ABE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0" y="1349652"/>
            <a:ext cx="5393327" cy="38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5D1322-6803-43CC-BD17-7742815DED82}"/>
              </a:ext>
            </a:extLst>
          </p:cNvPr>
          <p:cNvSpPr txBox="1"/>
          <p:nvPr/>
        </p:nvSpPr>
        <p:spPr>
          <a:xfrm>
            <a:off x="1250007" y="5155096"/>
            <a:ext cx="5247861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8: Receiver Operating Characteristics for training data set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CF156-0FE4-4F96-88F8-1BED60A9E908}"/>
              </a:ext>
            </a:extLst>
          </p:cNvPr>
          <p:cNvSpPr txBox="1"/>
          <p:nvPr/>
        </p:nvSpPr>
        <p:spPr>
          <a:xfrm>
            <a:off x="6791432" y="5155096"/>
            <a:ext cx="5247861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Receiver Operating Characteristics for test data set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DE3A174-7AE6-4B24-A63E-7530AB6B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68" y="1445170"/>
            <a:ext cx="5122579" cy="361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0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A6DA00-9B76-4C89-9D39-2722941C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578" y="517294"/>
            <a:ext cx="8312843" cy="1011163"/>
          </a:xfrm>
        </p:spPr>
        <p:txBody>
          <a:bodyPr/>
          <a:lstStyle/>
          <a:p>
            <a:r>
              <a:rPr lang="en-AU" dirty="0"/>
              <a:t>SUPPORT VECTOR MACHINE RESULTS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F17C38-8D52-4D86-87D3-9D2A1C1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54338"/>
              </p:ext>
            </p:extLst>
          </p:nvPr>
        </p:nvGraphicFramePr>
        <p:xfrm>
          <a:off x="2031999" y="1679453"/>
          <a:ext cx="8128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74853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91212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96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475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193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F1 –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13878"/>
                  </a:ext>
                </a:extLst>
              </a:tr>
              <a:tr h="257314">
                <a:tc>
                  <a:txBody>
                    <a:bodyPr/>
                    <a:lstStyle/>
                    <a:p>
                      <a:r>
                        <a:rPr lang="en-AU" dirty="0"/>
                        <a:t>Class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9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Class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5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Macro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Weighted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739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5FE525-2350-43B2-B76D-0BD7B10AEFB0}"/>
              </a:ext>
            </a:extLst>
          </p:cNvPr>
          <p:cNvSpPr txBox="1"/>
          <p:nvPr/>
        </p:nvSpPr>
        <p:spPr>
          <a:xfrm>
            <a:off x="2263079" y="4642159"/>
            <a:ext cx="7328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/>
              <a:t>Table 2: Performance of support vector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811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E96-6565-CD45-9695-AAB8B83B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15" y="334803"/>
            <a:ext cx="2797361" cy="9660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36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A6319-FA33-094F-AAB0-30503EB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FF084-C37E-F245-940F-B48CDD756EFF}"/>
              </a:ext>
            </a:extLst>
          </p:cNvPr>
          <p:cNvSpPr txBox="1"/>
          <p:nvPr/>
        </p:nvSpPr>
        <p:spPr>
          <a:xfrm>
            <a:off x="611624" y="1193213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34B11-15A4-C34E-837A-F21FE3949F4A}"/>
              </a:ext>
            </a:extLst>
          </p:cNvPr>
          <p:cNvSpPr txBox="1"/>
          <p:nvPr/>
        </p:nvSpPr>
        <p:spPr>
          <a:xfrm>
            <a:off x="44359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157A6-4FEB-0641-9CA0-7FB505B3B0E3}"/>
              </a:ext>
            </a:extLst>
          </p:cNvPr>
          <p:cNvSpPr txBox="1"/>
          <p:nvPr/>
        </p:nvSpPr>
        <p:spPr>
          <a:xfrm>
            <a:off x="82171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109558-9AC2-2F49-BAAA-0921C36E9038}"/>
              </a:ext>
            </a:extLst>
          </p:cNvPr>
          <p:cNvCxnSpPr/>
          <p:nvPr/>
        </p:nvCxnSpPr>
        <p:spPr>
          <a:xfrm>
            <a:off x="4225771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5785BA-62AB-CF4F-BCC2-7115F945EFDB}"/>
              </a:ext>
            </a:extLst>
          </p:cNvPr>
          <p:cNvCxnSpPr/>
          <p:nvPr/>
        </p:nvCxnSpPr>
        <p:spPr>
          <a:xfrm>
            <a:off x="8217176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638B23-2EE9-2146-A7EE-1F1DD96B6E1D}"/>
              </a:ext>
            </a:extLst>
          </p:cNvPr>
          <p:cNvSpPr txBox="1"/>
          <p:nvPr/>
        </p:nvSpPr>
        <p:spPr>
          <a:xfrm>
            <a:off x="4592717" y="253309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AE06A-E4B8-AE45-AEA1-BE095107042E}"/>
              </a:ext>
            </a:extLst>
          </p:cNvPr>
          <p:cNvSpPr txBox="1"/>
          <p:nvPr/>
        </p:nvSpPr>
        <p:spPr>
          <a:xfrm>
            <a:off x="8544265" y="261595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47620-684E-1544-B0F1-45BF19BDD770}"/>
              </a:ext>
            </a:extLst>
          </p:cNvPr>
          <p:cNvSpPr txBox="1"/>
          <p:nvPr/>
        </p:nvSpPr>
        <p:spPr>
          <a:xfrm>
            <a:off x="4573978" y="1732788"/>
            <a:ext cx="35486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Imported world cup dataset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Created variables, winner and home team won.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Imputed variable, ‘attendance.’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Used appropriate modelling and encoding to identify effect of home ground on home team performance.</a:t>
            </a:r>
          </a:p>
          <a:p>
            <a:pPr>
              <a:buClr>
                <a:srgbClr val="4B78DB"/>
              </a:buClr>
            </a:pPr>
            <a:endParaRPr lang="pt-BR" sz="2400" dirty="0">
              <a:solidFill>
                <a:srgbClr val="4B78DB"/>
              </a:solidFill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3B732-BD7E-474B-94E2-7C16A8CA01A9}"/>
              </a:ext>
            </a:extLst>
          </p:cNvPr>
          <p:cNvSpPr txBox="1"/>
          <p:nvPr/>
        </p:nvSpPr>
        <p:spPr>
          <a:xfrm>
            <a:off x="8385263" y="1801763"/>
            <a:ext cx="35486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Logistic regression accurately reflects home ground effect on home team’s performance.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B813E0-0DFC-46CF-B09B-E04165D6AA1F}"/>
              </a:ext>
            </a:extLst>
          </p:cNvPr>
          <p:cNvSpPr txBox="1">
            <a:spLocks/>
          </p:cNvSpPr>
          <p:nvPr/>
        </p:nvSpPr>
        <p:spPr>
          <a:xfrm>
            <a:off x="874644" y="1801763"/>
            <a:ext cx="3891626" cy="69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 Data consists of both categorical and numerical variables.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82755-30F8-4472-BF62-0BDFF7FF6A31}"/>
              </a:ext>
            </a:extLst>
          </p:cNvPr>
          <p:cNvSpPr txBox="1"/>
          <p:nvPr/>
        </p:nvSpPr>
        <p:spPr>
          <a:xfrm>
            <a:off x="969298" y="2921168"/>
            <a:ext cx="311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* Data consists of 853 entries from 1930 to 2014.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5AC5-38DD-4296-8D7F-4A2F3173301E}"/>
              </a:ext>
            </a:extLst>
          </p:cNvPr>
          <p:cNvSpPr txBox="1"/>
          <p:nvPr/>
        </p:nvSpPr>
        <p:spPr>
          <a:xfrm>
            <a:off x="1000213" y="3977359"/>
            <a:ext cx="2751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* Only the variable ‘attendance’ has 2 null values.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F0D9-B964-43CF-9037-2C59386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349194"/>
            <a:ext cx="10058400" cy="1082041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>
                <a:solidFill>
                  <a:schemeClr val="accent1"/>
                </a:solidFill>
              </a:rPr>
              <a:t>CONCLUSIONS</a:t>
            </a:r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20E-EC11-4ACC-B38F-EDF2D9F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829206"/>
            <a:ext cx="10058400" cy="4855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en-AU" sz="36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FURTHER WORK</a:t>
            </a:r>
          </a:p>
          <a:p>
            <a:pPr marL="342900" indent="-342900" defTabSz="457200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other classification models such as neural networks to see if same conclusion can be drawn. </a:t>
            </a:r>
          </a:p>
          <a:p>
            <a:pPr marL="342900" indent="-342900" defTabSz="457200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what other variables effect home team performance such as attendance.</a:t>
            </a:r>
          </a:p>
          <a:p>
            <a:pPr marL="342900" indent="-342900" defTabSz="457200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home ground on away team performance.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25E0F-E2F6-459E-A177-F0AFAAB6849F}"/>
              </a:ext>
            </a:extLst>
          </p:cNvPr>
          <p:cNvSpPr txBox="1"/>
          <p:nvPr/>
        </p:nvSpPr>
        <p:spPr>
          <a:xfrm>
            <a:off x="1066801" y="890214"/>
            <a:ext cx="10058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Home Ground has strong effect on home team performance as shown in logistic regression.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shows that home ground has moderate impact on home team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C69197-A69D-4F69-9546-7994B7096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3650F-7D67-4B01-ACFA-7218F5C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agenda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70CC95A-F4E4-4383-A0B0-7487B4C9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0D11A-6223-4CBA-9C52-7B65CF90A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106DFA-4DB0-47F1-94AD-1F998451D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06222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0D-B271-4C6A-AD5F-C792589F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32" y="182046"/>
            <a:ext cx="6451372" cy="723025"/>
          </a:xfrm>
        </p:spPr>
        <p:txBody>
          <a:bodyPr>
            <a:normAutofit/>
          </a:bodyPr>
          <a:lstStyle/>
          <a:p>
            <a:pPr algn="ctr"/>
            <a:r>
              <a:rPr lang="en-AU" sz="3600" dirty="0">
                <a:solidFill>
                  <a:schemeClr val="accent1"/>
                </a:solidFill>
              </a:rPr>
              <a:t>BUSINESS QUESTION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6391-2931-4163-9D9A-6ABFA1FF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42" y="905071"/>
            <a:ext cx="10091810" cy="48185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 of home ground on home team performance?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00E38-CA5E-4123-B195-64D747965828}"/>
              </a:ext>
            </a:extLst>
          </p:cNvPr>
          <p:cNvSpPr txBox="1">
            <a:spLocks/>
          </p:cNvSpPr>
          <p:nvPr/>
        </p:nvSpPr>
        <p:spPr>
          <a:xfrm>
            <a:off x="2397383" y="1628096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AU" sz="11100" dirty="0">
                <a:solidFill>
                  <a:schemeClr val="accent1"/>
                </a:solidFill>
              </a:rPr>
              <a:t>DATA QUESTION</a:t>
            </a:r>
            <a:endParaRPr lang="en-US" sz="111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B8519C-0AED-488C-8456-B5028C9600BE}"/>
              </a:ext>
            </a:extLst>
          </p:cNvPr>
          <p:cNvSpPr txBox="1">
            <a:spLocks/>
          </p:cNvSpPr>
          <p:nvPr/>
        </p:nvSpPr>
        <p:spPr>
          <a:xfrm>
            <a:off x="1199042" y="2787271"/>
            <a:ext cx="10091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1. What are the characteristics of the dataset?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Which model accurately reflects home ground on home team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353-3DAE-4F62-BB7E-C8F2D315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600" dirty="0">
                <a:solidFill>
                  <a:schemeClr val="accent1"/>
                </a:solidFill>
              </a:rPr>
              <a:t>Performance</a:t>
            </a:r>
            <a:r>
              <a:rPr lang="en-AU" dirty="0"/>
              <a:t> </a:t>
            </a:r>
            <a:r>
              <a:rPr lang="en-AU" sz="3600" dirty="0">
                <a:solidFill>
                  <a:schemeClr val="accent1"/>
                </a:solidFill>
              </a:rPr>
              <a:t>trends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9D5B1-B765-4BF1-BDF3-F90264736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080" y="1498833"/>
            <a:ext cx="7508092" cy="3860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24820-A0B2-4F15-B157-6BB2CA2AC81A}"/>
              </a:ext>
            </a:extLst>
          </p:cNvPr>
          <p:cNvSpPr txBox="1"/>
          <p:nvPr/>
        </p:nvSpPr>
        <p:spPr>
          <a:xfrm>
            <a:off x="2591537" y="5504940"/>
            <a:ext cx="6917635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Top 10 performing teams in the World cup from 1930-2014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evron 50">
            <a:extLst>
              <a:ext uri="{FF2B5EF4-FFF2-40B4-BE49-F238E27FC236}">
                <a16:creationId xmlns:a16="http://schemas.microsoft.com/office/drawing/2014/main" id="{473E2D40-CF41-D44E-8751-2499E0AEA158}"/>
              </a:ext>
            </a:extLst>
          </p:cNvPr>
          <p:cNvSpPr/>
          <p:nvPr/>
        </p:nvSpPr>
        <p:spPr>
          <a:xfrm>
            <a:off x="2790151" y="5203420"/>
            <a:ext cx="2298359" cy="92057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246392" y="402323"/>
            <a:ext cx="7561200" cy="8759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PROJECT</a:t>
            </a:r>
            <a:r>
              <a:rPr lang="e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3600" dirty="0"/>
              <a:t>PIPELINE</a:t>
            </a:r>
            <a:endParaRPr sz="3600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11460400" y="6286800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7" name="Freeform 221">
            <a:extLst>
              <a:ext uri="{FF2B5EF4-FFF2-40B4-BE49-F238E27FC236}">
                <a16:creationId xmlns:a16="http://schemas.microsoft.com/office/drawing/2014/main" id="{EA95F80D-C44F-2F4B-8124-AA1B5EA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BB48-5DC0-1848-B38B-8E66D6C10B8E}"/>
              </a:ext>
            </a:extLst>
          </p:cNvPr>
          <p:cNvSpPr txBox="1"/>
          <p:nvPr/>
        </p:nvSpPr>
        <p:spPr>
          <a:xfrm>
            <a:off x="4784480" y="2091040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296093CB-B1C2-EC49-B9B8-C4F23E3EEDBE}"/>
              </a:ext>
            </a:extLst>
          </p:cNvPr>
          <p:cNvSpPr/>
          <p:nvPr/>
        </p:nvSpPr>
        <p:spPr>
          <a:xfrm>
            <a:off x="1084674" y="2096747"/>
            <a:ext cx="3645051" cy="58477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E9D53-DA91-264C-BA44-4B6F449DAC6E}"/>
              </a:ext>
            </a:extLst>
          </p:cNvPr>
          <p:cNvSpPr txBox="1"/>
          <p:nvPr/>
        </p:nvSpPr>
        <p:spPr>
          <a:xfrm>
            <a:off x="646704" y="2207476"/>
            <a:ext cx="389241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Background context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299CAF68-7D5F-1849-8D76-D036006B8AC6}"/>
              </a:ext>
            </a:extLst>
          </p:cNvPr>
          <p:cNvSpPr/>
          <p:nvPr/>
        </p:nvSpPr>
        <p:spPr>
          <a:xfrm>
            <a:off x="4823466" y="5203420"/>
            <a:ext cx="2298359" cy="92057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408B8690-8199-B54A-A0E1-9037DF6416F8}"/>
              </a:ext>
            </a:extLst>
          </p:cNvPr>
          <p:cNvSpPr/>
          <p:nvPr/>
        </p:nvSpPr>
        <p:spPr>
          <a:xfrm>
            <a:off x="6915877" y="5203420"/>
            <a:ext cx="2298359" cy="920579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B1536-9EE5-FB46-B04E-0E46E4FC2162}"/>
              </a:ext>
            </a:extLst>
          </p:cNvPr>
          <p:cNvSpPr txBox="1"/>
          <p:nvPr/>
        </p:nvSpPr>
        <p:spPr>
          <a:xfrm>
            <a:off x="3503119" y="5360666"/>
            <a:ext cx="108778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E0447-1A00-224D-ABDA-E9721B36623C}"/>
              </a:ext>
            </a:extLst>
          </p:cNvPr>
          <p:cNvSpPr txBox="1"/>
          <p:nvPr/>
        </p:nvSpPr>
        <p:spPr>
          <a:xfrm>
            <a:off x="5361255" y="5371321"/>
            <a:ext cx="148493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Key Variable Selections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09EF3-3CCE-FA4E-82B2-6751A9881A58}"/>
              </a:ext>
            </a:extLst>
          </p:cNvPr>
          <p:cNvSpPr txBox="1"/>
          <p:nvPr/>
        </p:nvSpPr>
        <p:spPr>
          <a:xfrm>
            <a:off x="7191517" y="5390781"/>
            <a:ext cx="194008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CLASSIFICATION AND ENCODING</a:t>
            </a:r>
          </a:p>
        </p:txBody>
      </p:sp>
      <p:sp>
        <p:nvSpPr>
          <p:cNvPr id="96" name="Google Shape;226;p35">
            <a:extLst>
              <a:ext uri="{FF2B5EF4-FFF2-40B4-BE49-F238E27FC236}">
                <a16:creationId xmlns:a16="http://schemas.microsoft.com/office/drawing/2014/main" id="{866A8CA9-809C-6447-981E-98E0FD8B54F6}"/>
              </a:ext>
            </a:extLst>
          </p:cNvPr>
          <p:cNvSpPr/>
          <p:nvPr/>
        </p:nvSpPr>
        <p:spPr>
          <a:xfrm rot="5400000" flipH="1">
            <a:off x="8019944" y="2445900"/>
            <a:ext cx="762752" cy="24925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8" name="Google Shape;228;p35">
            <a:extLst>
              <a:ext uri="{FF2B5EF4-FFF2-40B4-BE49-F238E27FC236}">
                <a16:creationId xmlns:a16="http://schemas.microsoft.com/office/drawing/2014/main" id="{B6892C70-A95E-694F-8728-5E4C63DA7289}"/>
              </a:ext>
            </a:extLst>
          </p:cNvPr>
          <p:cNvSpPr/>
          <p:nvPr/>
        </p:nvSpPr>
        <p:spPr>
          <a:xfrm rot="-5400000">
            <a:off x="3235489" y="2510640"/>
            <a:ext cx="780688" cy="241927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230;p35">
            <a:extLst>
              <a:ext uri="{FF2B5EF4-FFF2-40B4-BE49-F238E27FC236}">
                <a16:creationId xmlns:a16="http://schemas.microsoft.com/office/drawing/2014/main" id="{95746FEC-3473-C941-B0DA-9C587FF4F1B5}"/>
              </a:ext>
            </a:extLst>
          </p:cNvPr>
          <p:cNvSpPr txBox="1">
            <a:spLocks/>
          </p:cNvSpPr>
          <p:nvPr/>
        </p:nvSpPr>
        <p:spPr>
          <a:xfrm>
            <a:off x="2058142" y="3321582"/>
            <a:ext cx="3239262" cy="8830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questions</a:t>
            </a:r>
          </a:p>
        </p:txBody>
      </p:sp>
      <p:sp>
        <p:nvSpPr>
          <p:cNvPr id="104" name="Google Shape;230;p35">
            <a:extLst>
              <a:ext uri="{FF2B5EF4-FFF2-40B4-BE49-F238E27FC236}">
                <a16:creationId xmlns:a16="http://schemas.microsoft.com/office/drawing/2014/main" id="{42C37B3E-86F3-5744-A67D-91CD65F79EBD}"/>
              </a:ext>
            </a:extLst>
          </p:cNvPr>
          <p:cNvSpPr txBox="1">
            <a:spLocks/>
          </p:cNvSpPr>
          <p:nvPr/>
        </p:nvSpPr>
        <p:spPr>
          <a:xfrm>
            <a:off x="7009103" y="3329932"/>
            <a:ext cx="2638480" cy="7833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Answers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191EE-EC3F-8A4A-8CAA-138AE20DC431}"/>
              </a:ext>
            </a:extLst>
          </p:cNvPr>
          <p:cNvCxnSpPr>
            <a:cxnSpLocks/>
          </p:cNvCxnSpPr>
          <p:nvPr/>
        </p:nvCxnSpPr>
        <p:spPr>
          <a:xfrm flipH="1">
            <a:off x="4539121" y="2841267"/>
            <a:ext cx="417488" cy="352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D90633-376E-4F48-B813-6E046EB24459}"/>
              </a:ext>
            </a:extLst>
          </p:cNvPr>
          <p:cNvCxnSpPr>
            <a:cxnSpLocks/>
          </p:cNvCxnSpPr>
          <p:nvPr/>
        </p:nvCxnSpPr>
        <p:spPr>
          <a:xfrm flipH="1" flipV="1">
            <a:off x="7347975" y="2761969"/>
            <a:ext cx="388427" cy="431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628313-9E3B-104A-BCF0-F0FA8DA9BCBE}"/>
              </a:ext>
            </a:extLst>
          </p:cNvPr>
          <p:cNvCxnSpPr>
            <a:cxnSpLocks/>
          </p:cNvCxnSpPr>
          <p:nvPr/>
        </p:nvCxnSpPr>
        <p:spPr>
          <a:xfrm flipH="1" flipV="1">
            <a:off x="9419166" y="4322195"/>
            <a:ext cx="653728" cy="10491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CA50F-44BA-DD44-8C04-141E16CD2C7D}"/>
              </a:ext>
            </a:extLst>
          </p:cNvPr>
          <p:cNvSpPr txBox="1"/>
          <p:nvPr/>
        </p:nvSpPr>
        <p:spPr>
          <a:xfrm>
            <a:off x="9214236" y="5513892"/>
            <a:ext cx="171731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CONCLUSIONS</a:t>
            </a:r>
            <a:endParaRPr lang="en-US" sz="1600" b="1" dirty="0"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4" name="Chevron 50">
            <a:extLst>
              <a:ext uri="{FF2B5EF4-FFF2-40B4-BE49-F238E27FC236}">
                <a16:creationId xmlns:a16="http://schemas.microsoft.com/office/drawing/2014/main" id="{381F8899-D601-4883-864A-1B8C31F910F1}"/>
              </a:ext>
            </a:extLst>
          </p:cNvPr>
          <p:cNvSpPr/>
          <p:nvPr/>
        </p:nvSpPr>
        <p:spPr>
          <a:xfrm>
            <a:off x="728972" y="5192763"/>
            <a:ext cx="2178227" cy="92057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6FA4-BA00-4822-AB91-E765AA0CE5D2}"/>
              </a:ext>
            </a:extLst>
          </p:cNvPr>
          <p:cNvSpPr txBox="1"/>
          <p:nvPr/>
        </p:nvSpPr>
        <p:spPr>
          <a:xfrm>
            <a:off x="1182526" y="5282345"/>
            <a:ext cx="1224566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Imported  world cup dataset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540F65-78E0-4809-B14C-1E105CC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LOGISTIC REGRESSION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3A13-4496-4FA1-83B0-99300BE98C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99" y="1301028"/>
            <a:ext cx="49053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9D04A5A6-B06A-4250-9DE4-90030BE7759A}"/>
              </a:ext>
            </a:extLst>
          </p:cNvPr>
          <p:cNvSpPr txBox="1"/>
          <p:nvPr/>
        </p:nvSpPr>
        <p:spPr>
          <a:xfrm>
            <a:off x="2619375" y="2397714"/>
            <a:ext cx="3476625" cy="78059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Team Won = 1.99 x Home Team Goals -2.55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06E41B1-9D08-44FE-943F-AEFAF914680C}"/>
              </a:ext>
            </a:extLst>
          </p:cNvPr>
          <p:cNvSpPr txBox="1"/>
          <p:nvPr/>
        </p:nvSpPr>
        <p:spPr>
          <a:xfrm>
            <a:off x="1789043" y="5275664"/>
            <a:ext cx="4452731" cy="5619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Relationship between Home Team Won and Home Team Goals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8136D0-161C-4859-BBE2-57EE3C871FC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 bwMode="auto">
          <a:xfrm>
            <a:off x="6254201" y="1317423"/>
            <a:ext cx="4905375" cy="329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2898F695-05E6-4818-8C5E-FBA8BD71F693}"/>
              </a:ext>
            </a:extLst>
          </p:cNvPr>
          <p:cNvSpPr txBox="1"/>
          <p:nvPr/>
        </p:nvSpPr>
        <p:spPr>
          <a:xfrm>
            <a:off x="7429294" y="2454795"/>
            <a:ext cx="3426308" cy="685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Team Won = 1.49 x Home Team Goals -0.53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EAB43D82-9A81-432F-AC46-D356BD106F16}"/>
              </a:ext>
            </a:extLst>
          </p:cNvPr>
          <p:cNvSpPr txBox="1"/>
          <p:nvPr/>
        </p:nvSpPr>
        <p:spPr>
          <a:xfrm>
            <a:off x="6916081" y="5275665"/>
            <a:ext cx="4452731" cy="5619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Relationship between Home Team Won and Half time Team Goals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F6245-BDFB-4F1E-81BA-DD7A88936087}"/>
              </a:ext>
            </a:extLst>
          </p:cNvPr>
          <p:cNvSpPr txBox="1"/>
          <p:nvPr/>
        </p:nvSpPr>
        <p:spPr>
          <a:xfrm>
            <a:off x="7938052" y="4614900"/>
            <a:ext cx="279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Half time Home Goals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8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1EC0A-FB2A-4B27-BC1E-E3110D4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0" y="327306"/>
            <a:ext cx="9316279" cy="1682400"/>
          </a:xfrm>
        </p:spPr>
        <p:txBody>
          <a:bodyPr/>
          <a:lstStyle/>
          <a:p>
            <a:r>
              <a:rPr lang="en-AU" dirty="0"/>
              <a:t>Performance of LOGISITC REGRESSION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A844-3D39-4752-9941-243BA4D1B130}"/>
              </a:ext>
            </a:extLst>
          </p:cNvPr>
          <p:cNvSpPr txBox="1"/>
          <p:nvPr/>
        </p:nvSpPr>
        <p:spPr>
          <a:xfrm>
            <a:off x="1007164" y="5433621"/>
            <a:ext cx="4996071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Receiver Operating Characteristics for training data set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A4CD7-5333-4029-A8ED-B31D58F148A4}"/>
              </a:ext>
            </a:extLst>
          </p:cNvPr>
          <p:cNvSpPr txBox="1"/>
          <p:nvPr/>
        </p:nvSpPr>
        <p:spPr>
          <a:xfrm>
            <a:off x="6825743" y="5433621"/>
            <a:ext cx="4790660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Receiver Operating Characteristics for test data set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BEFBADE-402D-4BD1-8902-D3BB31B5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43" y="1537253"/>
            <a:ext cx="4905001" cy="356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82584F-B39D-470F-AE09-590A948C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8" y="1444487"/>
            <a:ext cx="4761781" cy="36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FA1AF-D03B-4699-B3D8-B44E754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99" y="215154"/>
            <a:ext cx="10747512" cy="1024415"/>
          </a:xfrm>
        </p:spPr>
        <p:txBody>
          <a:bodyPr/>
          <a:lstStyle/>
          <a:p>
            <a:r>
              <a:rPr lang="en-AU" dirty="0"/>
              <a:t>Performance of LOGISITC REGRESSION (</a:t>
            </a:r>
            <a:r>
              <a:rPr lang="en-AU" dirty="0" err="1"/>
              <a:t>cont</a:t>
            </a:r>
            <a:r>
              <a:rPr lang="en-AU" dirty="0"/>
              <a:t>*)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A312176-E02B-4909-8FF3-753CC9EB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71" y="1313367"/>
            <a:ext cx="4834740" cy="35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E45D5-FD40-45EE-BF6C-3E6A25E0E5F8}"/>
              </a:ext>
            </a:extLst>
          </p:cNvPr>
          <p:cNvSpPr txBox="1"/>
          <p:nvPr/>
        </p:nvSpPr>
        <p:spPr>
          <a:xfrm>
            <a:off x="1192695" y="5043152"/>
            <a:ext cx="5247861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6: Receiver Operating Characteristics for test data set with additiona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variables included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43A5E-7FD2-48FF-8F8B-3014CEF758D4}"/>
              </a:ext>
            </a:extLst>
          </p:cNvPr>
          <p:cNvSpPr txBox="1"/>
          <p:nvPr/>
        </p:nvSpPr>
        <p:spPr>
          <a:xfrm>
            <a:off x="6473686" y="5071654"/>
            <a:ext cx="571831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7: Receiver Operating Characteristics for training data set with additiona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variables included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28957E7-75FB-4561-BB9C-79DBD6B0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5" y="1313367"/>
            <a:ext cx="5076916" cy="35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6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62A18B-8AC1-4612-8C32-052B6DDA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Score and ACCURACY OF LOGISTIC REGRESSION</a:t>
            </a:r>
            <a:endParaRPr lang="en-US" sz="3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40589C6-4684-40DE-A747-4EE31AB42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01540"/>
              </p:ext>
            </p:extLst>
          </p:nvPr>
        </p:nvGraphicFramePr>
        <p:xfrm>
          <a:off x="2032000" y="1930193"/>
          <a:ext cx="81279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292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614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150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Variables included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Attendance, Home Team Goals and Half time Home Goals</a:t>
                      </a:r>
                      <a:endParaRPr lang="en-US" b="1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0.8120 (training data set)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0.8304 (test data set)</a:t>
                      </a:r>
                      <a:endParaRPr lang="en-A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2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Home Team Goals, Half-time Difference, Half-time Home Goals, Score Difference, and Attendance</a:t>
                      </a:r>
                      <a:endParaRPr lang="en-US" b="1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1.0</a:t>
                      </a:r>
                      <a:endParaRPr lang="en-US" b="1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0.8120 (training data set)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0.8304 (test data set)</a:t>
                      </a:r>
                      <a:endParaRPr lang="en-A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810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EE679-6371-488F-BF11-5CA6FE0985C7}"/>
              </a:ext>
            </a:extLst>
          </p:cNvPr>
          <p:cNvSpPr txBox="1"/>
          <p:nvPr/>
        </p:nvSpPr>
        <p:spPr>
          <a:xfrm>
            <a:off x="2434670" y="5645426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Table 1: Performance of logistic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3807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dge">
    <a:dk1>
      <a:sysClr val="windowText" lastClr="000000"/>
    </a:dk1>
    <a:lt1>
      <a:sysClr val="window" lastClr="FFFFFF"/>
    </a:lt1>
    <a:dk2>
      <a:srgbClr val="171312"/>
    </a:dk2>
    <a:lt2>
      <a:srgbClr val="F7F0DF"/>
    </a:lt2>
    <a:accent1>
      <a:srgbClr val="53AE6E"/>
    </a:accent1>
    <a:accent2>
      <a:srgbClr val="326267"/>
    </a:accent2>
    <a:accent3>
      <a:srgbClr val="C5C34A"/>
    </a:accent3>
    <a:accent4>
      <a:srgbClr val="BF6546"/>
    </a:accent4>
    <a:accent5>
      <a:srgbClr val="81B5A8"/>
    </a:accent5>
    <a:accent6>
      <a:srgbClr val="636455"/>
    </a:accent6>
    <a:hlink>
      <a:srgbClr val="81B5A8"/>
    </a:hlink>
    <a:folHlink>
      <a:srgbClr val="936888"/>
    </a:folHlink>
  </a:clrScheme>
</a:themeOverride>
</file>

<file path=ppt/theme/themeOverride2.xml><?xml version="1.0" encoding="utf-8"?>
<a:themeOverride xmlns:a="http://schemas.openxmlformats.org/drawingml/2006/main">
  <a:clrScheme name="Badge">
    <a:dk1>
      <a:sysClr val="windowText" lastClr="000000"/>
    </a:dk1>
    <a:lt1>
      <a:sysClr val="window" lastClr="FFFFFF"/>
    </a:lt1>
    <a:dk2>
      <a:srgbClr val="171312"/>
    </a:dk2>
    <a:lt2>
      <a:srgbClr val="F7F0DF"/>
    </a:lt2>
    <a:accent1>
      <a:srgbClr val="53AE6E"/>
    </a:accent1>
    <a:accent2>
      <a:srgbClr val="326267"/>
    </a:accent2>
    <a:accent3>
      <a:srgbClr val="C5C34A"/>
    </a:accent3>
    <a:accent4>
      <a:srgbClr val="BF6546"/>
    </a:accent4>
    <a:accent5>
      <a:srgbClr val="81B5A8"/>
    </a:accent5>
    <a:accent6>
      <a:srgbClr val="636455"/>
    </a:accent6>
    <a:hlink>
      <a:srgbClr val="81B5A8"/>
    </a:hlink>
    <a:folHlink>
      <a:srgbClr val="93688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547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Nunito Light</vt:lpstr>
      <vt:lpstr>Raleway SemiBold</vt:lpstr>
      <vt:lpstr>Roboto</vt:lpstr>
      <vt:lpstr>Badge</vt:lpstr>
      <vt:lpstr> World cup matches</vt:lpstr>
      <vt:lpstr>agenda</vt:lpstr>
      <vt:lpstr>BUSINESS QUESTION</vt:lpstr>
      <vt:lpstr>Performance trends</vt:lpstr>
      <vt:lpstr>PROJECT PIPELINE</vt:lpstr>
      <vt:lpstr>LOGISTIC REGRESSION results</vt:lpstr>
      <vt:lpstr>Performance of LOGISITC REGRESSION</vt:lpstr>
      <vt:lpstr>Performance of LOGISITC REGRESSION (cont*)</vt:lpstr>
      <vt:lpstr>Score and ACCURACY OF LOGISTIC REGRESSION</vt:lpstr>
      <vt:lpstr>Performance of SUPPORT VECTOR MACHINE</vt:lpstr>
      <vt:lpstr>SUPPORT VECTOR MACHINE RESULTS</vt:lpstr>
      <vt:lpstr>SUMMARY</vt:lpstr>
      <vt:lpstr>CONCLUSIONS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cup matches</dc:title>
  <dc:creator>Owner</dc:creator>
  <cp:lastModifiedBy>Owner</cp:lastModifiedBy>
  <cp:revision>37</cp:revision>
  <dcterms:created xsi:type="dcterms:W3CDTF">2020-09-10T11:56:32Z</dcterms:created>
  <dcterms:modified xsi:type="dcterms:W3CDTF">2020-09-17T09:24:45Z</dcterms:modified>
</cp:coreProperties>
</file>