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4"/>
  </p:notesMasterIdLst>
  <p:sldIdLst>
    <p:sldId id="256" r:id="rId2"/>
    <p:sldId id="275" r:id="rId3"/>
    <p:sldId id="257" r:id="rId4"/>
    <p:sldId id="3347" r:id="rId5"/>
    <p:sldId id="276" r:id="rId6"/>
    <p:sldId id="3357" r:id="rId7"/>
    <p:sldId id="3355" r:id="rId8"/>
    <p:sldId id="3358" r:id="rId9"/>
    <p:sldId id="3356" r:id="rId10"/>
    <p:sldId id="3359" r:id="rId11"/>
    <p:sldId id="3360" r:id="rId12"/>
    <p:sldId id="3361" r:id="rId13"/>
    <p:sldId id="3362" r:id="rId14"/>
    <p:sldId id="3363" r:id="rId15"/>
    <p:sldId id="3365" r:id="rId16"/>
    <p:sldId id="3364" r:id="rId17"/>
    <p:sldId id="3366" r:id="rId18"/>
    <p:sldId id="3367" r:id="rId19"/>
    <p:sldId id="3368" r:id="rId20"/>
    <p:sldId id="3369" r:id="rId21"/>
    <p:sldId id="334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2EB96-5EF6-462E-B107-448D53DB498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E4DB93-A9D0-40C9-B4E5-6D1066D1429A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1. BUSINESS/DATA QUESTIONS</a:t>
          </a:r>
          <a:endParaRPr lang="en-US" dirty="0">
            <a:solidFill>
              <a:schemeClr val="tx1"/>
            </a:solidFill>
          </a:endParaRPr>
        </a:p>
      </dgm:t>
    </dgm:pt>
    <dgm:pt modelId="{7DF3BA47-D9C0-4BFF-804F-DDC0679419EC}" type="parTrans" cxnId="{D858F59D-3020-4CC7-8653-2DC990852C46}">
      <dgm:prSet/>
      <dgm:spPr/>
      <dgm:t>
        <a:bodyPr/>
        <a:lstStyle/>
        <a:p>
          <a:endParaRPr lang="en-US"/>
        </a:p>
      </dgm:t>
    </dgm:pt>
    <dgm:pt modelId="{E6DB0B23-50FB-4C67-9AB5-054675060989}" type="sibTrans" cxnId="{D858F59D-3020-4CC7-8653-2DC990852C46}">
      <dgm:prSet/>
      <dgm:spPr/>
      <dgm:t>
        <a:bodyPr/>
        <a:lstStyle/>
        <a:p>
          <a:endParaRPr lang="en-US"/>
        </a:p>
      </dgm:t>
    </dgm:pt>
    <dgm:pt modelId="{A2938E32-BFE9-46A5-8C41-53BA330A20A0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3. PROJECT PIPELINE</a:t>
          </a:r>
          <a:endParaRPr lang="en-US" dirty="0">
            <a:solidFill>
              <a:schemeClr val="tx1"/>
            </a:solidFill>
          </a:endParaRPr>
        </a:p>
      </dgm:t>
    </dgm:pt>
    <dgm:pt modelId="{14FE5651-F336-4503-A6F6-66EB9C6533BA}" type="parTrans" cxnId="{F3B0D408-FAAD-43F0-B998-18D37053AB56}">
      <dgm:prSet/>
      <dgm:spPr/>
      <dgm:t>
        <a:bodyPr/>
        <a:lstStyle/>
        <a:p>
          <a:endParaRPr lang="en-US"/>
        </a:p>
      </dgm:t>
    </dgm:pt>
    <dgm:pt modelId="{9708EB6B-CABB-42C3-8F44-1F495EAF1C0C}" type="sibTrans" cxnId="{F3B0D408-FAAD-43F0-B998-18D37053AB56}">
      <dgm:prSet/>
      <dgm:spPr/>
      <dgm:t>
        <a:bodyPr/>
        <a:lstStyle/>
        <a:p>
          <a:endParaRPr lang="en-US"/>
        </a:p>
      </dgm:t>
    </dgm:pt>
    <dgm:pt modelId="{B462ACEF-187D-48F1-8855-441A16271945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4. RESULTS</a:t>
          </a:r>
          <a:endParaRPr lang="en-US" dirty="0">
            <a:solidFill>
              <a:schemeClr val="tx1"/>
            </a:solidFill>
          </a:endParaRPr>
        </a:p>
      </dgm:t>
    </dgm:pt>
    <dgm:pt modelId="{A972CF34-37AE-4647-A698-A9C8C994B41A}" type="parTrans" cxnId="{BA9022C6-14B6-44D2-B6FB-607AFAA517ED}">
      <dgm:prSet/>
      <dgm:spPr/>
      <dgm:t>
        <a:bodyPr/>
        <a:lstStyle/>
        <a:p>
          <a:endParaRPr lang="en-US"/>
        </a:p>
      </dgm:t>
    </dgm:pt>
    <dgm:pt modelId="{8A102ABB-000F-491C-8CD3-4CD9DB2AA686}" type="sibTrans" cxnId="{BA9022C6-14B6-44D2-B6FB-607AFAA517ED}">
      <dgm:prSet/>
      <dgm:spPr/>
      <dgm:t>
        <a:bodyPr/>
        <a:lstStyle/>
        <a:p>
          <a:endParaRPr lang="en-US"/>
        </a:p>
      </dgm:t>
    </dgm:pt>
    <dgm:pt modelId="{0F310C70-462E-4F09-9D35-34109460C308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5. SUMMARY</a:t>
          </a:r>
          <a:endParaRPr lang="en-US" dirty="0">
            <a:solidFill>
              <a:schemeClr val="tx1"/>
            </a:solidFill>
          </a:endParaRPr>
        </a:p>
      </dgm:t>
    </dgm:pt>
    <dgm:pt modelId="{0D350EDB-477E-4A72-BF79-D5E5D40C2B16}" type="parTrans" cxnId="{D45A8868-858D-4610-983D-173D9B69D966}">
      <dgm:prSet/>
      <dgm:spPr/>
      <dgm:t>
        <a:bodyPr/>
        <a:lstStyle/>
        <a:p>
          <a:endParaRPr lang="en-US"/>
        </a:p>
      </dgm:t>
    </dgm:pt>
    <dgm:pt modelId="{FEEC4B9D-E7C5-4C39-8BAD-646341097BAB}" type="sibTrans" cxnId="{D45A8868-858D-4610-983D-173D9B69D966}">
      <dgm:prSet/>
      <dgm:spPr/>
      <dgm:t>
        <a:bodyPr/>
        <a:lstStyle/>
        <a:p>
          <a:endParaRPr lang="en-US"/>
        </a:p>
      </dgm:t>
    </dgm:pt>
    <dgm:pt modelId="{E8370596-E956-4F71-A31D-6706705B13DF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6. CONCLUSIONS AND FURTHER WORK</a:t>
          </a:r>
          <a:endParaRPr lang="en-US" dirty="0">
            <a:solidFill>
              <a:schemeClr val="tx1"/>
            </a:solidFill>
          </a:endParaRPr>
        </a:p>
      </dgm:t>
    </dgm:pt>
    <dgm:pt modelId="{780EB5CB-9A7E-4A7E-A3EE-9231DA18EC69}" type="parTrans" cxnId="{AD60BE8D-A696-487D-8FE3-D037E4AF466B}">
      <dgm:prSet/>
      <dgm:spPr/>
      <dgm:t>
        <a:bodyPr/>
        <a:lstStyle/>
        <a:p>
          <a:endParaRPr lang="en-US"/>
        </a:p>
      </dgm:t>
    </dgm:pt>
    <dgm:pt modelId="{BE73D873-5E3A-4BA6-9693-39E63A800CEB}" type="sibTrans" cxnId="{AD60BE8D-A696-487D-8FE3-D037E4AF466B}">
      <dgm:prSet/>
      <dgm:spPr/>
      <dgm:t>
        <a:bodyPr/>
        <a:lstStyle/>
        <a:p>
          <a:endParaRPr lang="en-US"/>
        </a:p>
      </dgm:t>
    </dgm:pt>
    <dgm:pt modelId="{FC660CEA-AD86-4D4D-A52A-4106FBA7906E}">
      <dgm:prSet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2. PERFORMANCE TRENDS</a:t>
          </a:r>
          <a:endParaRPr lang="en-US" dirty="0">
            <a:solidFill>
              <a:schemeClr val="tx1"/>
            </a:solidFill>
          </a:endParaRPr>
        </a:p>
      </dgm:t>
    </dgm:pt>
    <dgm:pt modelId="{34981E7A-2A76-48B6-B1D6-E4F35F765B1C}" type="parTrans" cxnId="{47F7270F-9DAA-4AE7-9EDB-2373C6521FBA}">
      <dgm:prSet/>
      <dgm:spPr/>
      <dgm:t>
        <a:bodyPr/>
        <a:lstStyle/>
        <a:p>
          <a:endParaRPr lang="en-US"/>
        </a:p>
      </dgm:t>
    </dgm:pt>
    <dgm:pt modelId="{157CD39C-9086-493E-AF33-067E7FA4E3BB}" type="sibTrans" cxnId="{47F7270F-9DAA-4AE7-9EDB-2373C6521FBA}">
      <dgm:prSet/>
      <dgm:spPr/>
      <dgm:t>
        <a:bodyPr/>
        <a:lstStyle/>
        <a:p>
          <a:endParaRPr lang="en-US"/>
        </a:p>
      </dgm:t>
    </dgm:pt>
    <dgm:pt modelId="{E755CB2A-B0B6-4F61-9CC2-9B5EBA127C16}" type="pres">
      <dgm:prSet presAssocID="{3092EB96-5EF6-462E-B107-448D53DB498C}" presName="diagram" presStyleCnt="0">
        <dgm:presLayoutVars>
          <dgm:dir/>
          <dgm:resizeHandles val="exact"/>
        </dgm:presLayoutVars>
      </dgm:prSet>
      <dgm:spPr/>
    </dgm:pt>
    <dgm:pt modelId="{626FF344-0FA4-447D-B8A6-743D73327CD4}" type="pres">
      <dgm:prSet presAssocID="{56E4DB93-A9D0-40C9-B4E5-6D1066D1429A}" presName="node" presStyleLbl="node1" presStyleIdx="0" presStyleCnt="6" custScaleX="117074">
        <dgm:presLayoutVars>
          <dgm:bulletEnabled val="1"/>
        </dgm:presLayoutVars>
      </dgm:prSet>
      <dgm:spPr/>
    </dgm:pt>
    <dgm:pt modelId="{7B82A3BD-FB0D-4008-A96C-F66A7EE5CAFE}" type="pres">
      <dgm:prSet presAssocID="{E6DB0B23-50FB-4C67-9AB5-054675060989}" presName="sibTrans" presStyleCnt="0"/>
      <dgm:spPr/>
    </dgm:pt>
    <dgm:pt modelId="{96B755DC-DC33-4181-9A89-65303E911BBE}" type="pres">
      <dgm:prSet presAssocID="{FC660CEA-AD86-4D4D-A52A-4106FBA7906E}" presName="node" presStyleLbl="node1" presStyleIdx="1" presStyleCnt="6">
        <dgm:presLayoutVars>
          <dgm:bulletEnabled val="1"/>
        </dgm:presLayoutVars>
      </dgm:prSet>
      <dgm:spPr/>
    </dgm:pt>
    <dgm:pt modelId="{3AE8DE6A-C2B0-4236-8234-F8D798C978DB}" type="pres">
      <dgm:prSet presAssocID="{157CD39C-9086-493E-AF33-067E7FA4E3BB}" presName="sibTrans" presStyleCnt="0"/>
      <dgm:spPr/>
    </dgm:pt>
    <dgm:pt modelId="{5D06CAFC-2FE4-47CC-B34F-9C674CBFE247}" type="pres">
      <dgm:prSet presAssocID="{A2938E32-BFE9-46A5-8C41-53BA330A20A0}" presName="node" presStyleLbl="node1" presStyleIdx="2" presStyleCnt="6">
        <dgm:presLayoutVars>
          <dgm:bulletEnabled val="1"/>
        </dgm:presLayoutVars>
      </dgm:prSet>
      <dgm:spPr/>
    </dgm:pt>
    <dgm:pt modelId="{1C2C81CF-C577-4766-9EBE-6863BFB848AD}" type="pres">
      <dgm:prSet presAssocID="{9708EB6B-CABB-42C3-8F44-1F495EAF1C0C}" presName="sibTrans" presStyleCnt="0"/>
      <dgm:spPr/>
    </dgm:pt>
    <dgm:pt modelId="{597994BB-C16C-4D49-B1A9-D67DEB50E542}" type="pres">
      <dgm:prSet presAssocID="{B462ACEF-187D-48F1-8855-441A16271945}" presName="node" presStyleLbl="node1" presStyleIdx="3" presStyleCnt="6">
        <dgm:presLayoutVars>
          <dgm:bulletEnabled val="1"/>
        </dgm:presLayoutVars>
      </dgm:prSet>
      <dgm:spPr/>
    </dgm:pt>
    <dgm:pt modelId="{54C72B84-CCFA-4A17-B13F-067F58F76535}" type="pres">
      <dgm:prSet presAssocID="{8A102ABB-000F-491C-8CD3-4CD9DB2AA686}" presName="sibTrans" presStyleCnt="0"/>
      <dgm:spPr/>
    </dgm:pt>
    <dgm:pt modelId="{6FC3D54B-F86D-457D-8E37-90B21295E133}" type="pres">
      <dgm:prSet presAssocID="{0F310C70-462E-4F09-9D35-34109460C308}" presName="node" presStyleLbl="node1" presStyleIdx="4" presStyleCnt="6" custLinFactNeighborX="-1634" custLinFactNeighborY="-3626">
        <dgm:presLayoutVars>
          <dgm:bulletEnabled val="1"/>
        </dgm:presLayoutVars>
      </dgm:prSet>
      <dgm:spPr/>
    </dgm:pt>
    <dgm:pt modelId="{E8055368-30B2-4E3C-8AB2-523991DE5096}" type="pres">
      <dgm:prSet presAssocID="{FEEC4B9D-E7C5-4C39-8BAD-646341097BAB}" presName="sibTrans" presStyleCnt="0"/>
      <dgm:spPr/>
    </dgm:pt>
    <dgm:pt modelId="{FA0CB57D-BA50-4FDE-8AB3-3016A05FB408}" type="pres">
      <dgm:prSet presAssocID="{E8370596-E956-4F71-A31D-6706705B13DF}" presName="node" presStyleLbl="node1" presStyleIdx="5" presStyleCnt="6" custScaleX="93120" custLinFactNeighborX="-1894" custLinFactNeighborY="-3716">
        <dgm:presLayoutVars>
          <dgm:bulletEnabled val="1"/>
        </dgm:presLayoutVars>
      </dgm:prSet>
      <dgm:spPr/>
    </dgm:pt>
  </dgm:ptLst>
  <dgm:cxnLst>
    <dgm:cxn modelId="{F3B0D408-FAAD-43F0-B998-18D37053AB56}" srcId="{3092EB96-5EF6-462E-B107-448D53DB498C}" destId="{A2938E32-BFE9-46A5-8C41-53BA330A20A0}" srcOrd="2" destOrd="0" parTransId="{14FE5651-F336-4503-A6F6-66EB9C6533BA}" sibTransId="{9708EB6B-CABB-42C3-8F44-1F495EAF1C0C}"/>
    <dgm:cxn modelId="{47F7270F-9DAA-4AE7-9EDB-2373C6521FBA}" srcId="{3092EB96-5EF6-462E-B107-448D53DB498C}" destId="{FC660CEA-AD86-4D4D-A52A-4106FBA7906E}" srcOrd="1" destOrd="0" parTransId="{34981E7A-2A76-48B6-B1D6-E4F35F765B1C}" sibTransId="{157CD39C-9086-493E-AF33-067E7FA4E3BB}"/>
    <dgm:cxn modelId="{89C5AC1D-3D46-4989-A710-96B180D71AD5}" type="presOf" srcId="{B462ACEF-187D-48F1-8855-441A16271945}" destId="{597994BB-C16C-4D49-B1A9-D67DEB50E542}" srcOrd="0" destOrd="0" presId="urn:microsoft.com/office/officeart/2005/8/layout/default"/>
    <dgm:cxn modelId="{68945B2D-AE89-441C-BAA3-4C5321720955}" type="presOf" srcId="{0F310C70-462E-4F09-9D35-34109460C308}" destId="{6FC3D54B-F86D-457D-8E37-90B21295E133}" srcOrd="0" destOrd="0" presId="urn:microsoft.com/office/officeart/2005/8/layout/default"/>
    <dgm:cxn modelId="{C18FB461-1801-48AA-98F5-9E50C7558D4A}" type="presOf" srcId="{FC660CEA-AD86-4D4D-A52A-4106FBA7906E}" destId="{96B755DC-DC33-4181-9A89-65303E911BBE}" srcOrd="0" destOrd="0" presId="urn:microsoft.com/office/officeart/2005/8/layout/default"/>
    <dgm:cxn modelId="{D45A8868-858D-4610-983D-173D9B69D966}" srcId="{3092EB96-5EF6-462E-B107-448D53DB498C}" destId="{0F310C70-462E-4F09-9D35-34109460C308}" srcOrd="4" destOrd="0" parTransId="{0D350EDB-477E-4A72-BF79-D5E5D40C2B16}" sibTransId="{FEEC4B9D-E7C5-4C39-8BAD-646341097BAB}"/>
    <dgm:cxn modelId="{8AE7876C-D0AA-4F13-8BA5-A448469FFA38}" type="presOf" srcId="{56E4DB93-A9D0-40C9-B4E5-6D1066D1429A}" destId="{626FF344-0FA4-447D-B8A6-743D73327CD4}" srcOrd="0" destOrd="0" presId="urn:microsoft.com/office/officeart/2005/8/layout/default"/>
    <dgm:cxn modelId="{041BC876-B38B-4EDF-9565-428B39C17F06}" type="presOf" srcId="{3092EB96-5EF6-462E-B107-448D53DB498C}" destId="{E755CB2A-B0B6-4F61-9CC2-9B5EBA127C16}" srcOrd="0" destOrd="0" presId="urn:microsoft.com/office/officeart/2005/8/layout/default"/>
    <dgm:cxn modelId="{AD60BE8D-A696-487D-8FE3-D037E4AF466B}" srcId="{3092EB96-5EF6-462E-B107-448D53DB498C}" destId="{E8370596-E956-4F71-A31D-6706705B13DF}" srcOrd="5" destOrd="0" parTransId="{780EB5CB-9A7E-4A7E-A3EE-9231DA18EC69}" sibTransId="{BE73D873-5E3A-4BA6-9693-39E63A800CEB}"/>
    <dgm:cxn modelId="{D858F59D-3020-4CC7-8653-2DC990852C46}" srcId="{3092EB96-5EF6-462E-B107-448D53DB498C}" destId="{56E4DB93-A9D0-40C9-B4E5-6D1066D1429A}" srcOrd="0" destOrd="0" parTransId="{7DF3BA47-D9C0-4BFF-804F-DDC0679419EC}" sibTransId="{E6DB0B23-50FB-4C67-9AB5-054675060989}"/>
    <dgm:cxn modelId="{BA9022C6-14B6-44D2-B6FB-607AFAA517ED}" srcId="{3092EB96-5EF6-462E-B107-448D53DB498C}" destId="{B462ACEF-187D-48F1-8855-441A16271945}" srcOrd="3" destOrd="0" parTransId="{A972CF34-37AE-4647-A698-A9C8C994B41A}" sibTransId="{8A102ABB-000F-491C-8CD3-4CD9DB2AA686}"/>
    <dgm:cxn modelId="{6AB101CF-75DB-4F50-98CD-11A0630A8F88}" type="presOf" srcId="{E8370596-E956-4F71-A31D-6706705B13DF}" destId="{FA0CB57D-BA50-4FDE-8AB3-3016A05FB408}" srcOrd="0" destOrd="0" presId="urn:microsoft.com/office/officeart/2005/8/layout/default"/>
    <dgm:cxn modelId="{4E7413F8-371B-4CB0-9AA0-81A67C46498A}" type="presOf" srcId="{A2938E32-BFE9-46A5-8C41-53BA330A20A0}" destId="{5D06CAFC-2FE4-47CC-B34F-9C674CBFE247}" srcOrd="0" destOrd="0" presId="urn:microsoft.com/office/officeart/2005/8/layout/default"/>
    <dgm:cxn modelId="{33D21FA4-69CE-4FE8-82F4-B395A006F575}" type="presParOf" srcId="{E755CB2A-B0B6-4F61-9CC2-9B5EBA127C16}" destId="{626FF344-0FA4-447D-B8A6-743D73327CD4}" srcOrd="0" destOrd="0" presId="urn:microsoft.com/office/officeart/2005/8/layout/default"/>
    <dgm:cxn modelId="{AB84F691-5640-44D1-8AD8-6B94A7D8FEB5}" type="presParOf" srcId="{E755CB2A-B0B6-4F61-9CC2-9B5EBA127C16}" destId="{7B82A3BD-FB0D-4008-A96C-F66A7EE5CAFE}" srcOrd="1" destOrd="0" presId="urn:microsoft.com/office/officeart/2005/8/layout/default"/>
    <dgm:cxn modelId="{B06D58D6-B0C9-4685-904F-30C4C9B897D8}" type="presParOf" srcId="{E755CB2A-B0B6-4F61-9CC2-9B5EBA127C16}" destId="{96B755DC-DC33-4181-9A89-65303E911BBE}" srcOrd="2" destOrd="0" presId="urn:microsoft.com/office/officeart/2005/8/layout/default"/>
    <dgm:cxn modelId="{713AE282-D604-4A37-8F33-53EE21648D06}" type="presParOf" srcId="{E755CB2A-B0B6-4F61-9CC2-9B5EBA127C16}" destId="{3AE8DE6A-C2B0-4236-8234-F8D798C978DB}" srcOrd="3" destOrd="0" presId="urn:microsoft.com/office/officeart/2005/8/layout/default"/>
    <dgm:cxn modelId="{C52308C7-0AC4-4BB0-A920-274859A1DCB0}" type="presParOf" srcId="{E755CB2A-B0B6-4F61-9CC2-9B5EBA127C16}" destId="{5D06CAFC-2FE4-47CC-B34F-9C674CBFE247}" srcOrd="4" destOrd="0" presId="urn:microsoft.com/office/officeart/2005/8/layout/default"/>
    <dgm:cxn modelId="{ACE6E4C2-9D55-4D45-9F49-56562941DFFF}" type="presParOf" srcId="{E755CB2A-B0B6-4F61-9CC2-9B5EBA127C16}" destId="{1C2C81CF-C577-4766-9EBE-6863BFB848AD}" srcOrd="5" destOrd="0" presId="urn:microsoft.com/office/officeart/2005/8/layout/default"/>
    <dgm:cxn modelId="{FFE4B73E-6575-40C8-B48E-5A1AC372467D}" type="presParOf" srcId="{E755CB2A-B0B6-4F61-9CC2-9B5EBA127C16}" destId="{597994BB-C16C-4D49-B1A9-D67DEB50E542}" srcOrd="6" destOrd="0" presId="urn:microsoft.com/office/officeart/2005/8/layout/default"/>
    <dgm:cxn modelId="{56EDEBB8-499C-49A2-A202-F3AC9DDF3026}" type="presParOf" srcId="{E755CB2A-B0B6-4F61-9CC2-9B5EBA127C16}" destId="{54C72B84-CCFA-4A17-B13F-067F58F76535}" srcOrd="7" destOrd="0" presId="urn:microsoft.com/office/officeart/2005/8/layout/default"/>
    <dgm:cxn modelId="{473792B3-7D31-4D8A-8CF6-FCB0D9B72D77}" type="presParOf" srcId="{E755CB2A-B0B6-4F61-9CC2-9B5EBA127C16}" destId="{6FC3D54B-F86D-457D-8E37-90B21295E133}" srcOrd="8" destOrd="0" presId="urn:microsoft.com/office/officeart/2005/8/layout/default"/>
    <dgm:cxn modelId="{A919608E-C666-4AB2-9264-87C23C4231D4}" type="presParOf" srcId="{E755CB2A-B0B6-4F61-9CC2-9B5EBA127C16}" destId="{E8055368-30B2-4E3C-8AB2-523991DE5096}" srcOrd="9" destOrd="0" presId="urn:microsoft.com/office/officeart/2005/8/layout/default"/>
    <dgm:cxn modelId="{4F50FE56-D0A5-4EA8-9196-30A608494288}" type="presParOf" srcId="{E755CB2A-B0B6-4F61-9CC2-9B5EBA127C16}" destId="{FA0CB57D-BA50-4FDE-8AB3-3016A05FB40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FF344-0FA4-447D-B8A6-743D73327CD4}">
      <dsp:nvSpPr>
        <dsp:cNvPr id="0" name=""/>
        <dsp:cNvSpPr/>
      </dsp:nvSpPr>
      <dsp:spPr>
        <a:xfrm>
          <a:off x="4683" y="218582"/>
          <a:ext cx="3394885" cy="1739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1. BUSINESS/DATA QUESTIONS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683" y="218582"/>
        <a:ext cx="3394885" cy="1739866"/>
      </dsp:txXfrm>
    </dsp:sp>
    <dsp:sp modelId="{96B755DC-DC33-4181-9A89-65303E911BBE}">
      <dsp:nvSpPr>
        <dsp:cNvPr id="0" name=""/>
        <dsp:cNvSpPr/>
      </dsp:nvSpPr>
      <dsp:spPr>
        <a:xfrm>
          <a:off x="3689546" y="218582"/>
          <a:ext cx="2899777" cy="1739866"/>
        </a:xfrm>
        <a:prstGeom prst="rect">
          <a:avLst/>
        </a:prstGeom>
        <a:solidFill>
          <a:schemeClr val="accent5">
            <a:hueOff val="-2623789"/>
            <a:satOff val="17855"/>
            <a:lumOff val="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2. PERFORMANCE TRENDS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689546" y="218582"/>
        <a:ext cx="2899777" cy="1739866"/>
      </dsp:txXfrm>
    </dsp:sp>
    <dsp:sp modelId="{5D06CAFC-2FE4-47CC-B34F-9C674CBFE247}">
      <dsp:nvSpPr>
        <dsp:cNvPr id="0" name=""/>
        <dsp:cNvSpPr/>
      </dsp:nvSpPr>
      <dsp:spPr>
        <a:xfrm>
          <a:off x="6879301" y="218582"/>
          <a:ext cx="2899777" cy="1739866"/>
        </a:xfrm>
        <a:prstGeom prst="rect">
          <a:avLst/>
        </a:prstGeom>
        <a:solidFill>
          <a:schemeClr val="accent5">
            <a:hueOff val="-5247578"/>
            <a:satOff val="35711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3. PROJECT PIPELINE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6879301" y="218582"/>
        <a:ext cx="2899777" cy="1739866"/>
      </dsp:txXfrm>
    </dsp:sp>
    <dsp:sp modelId="{597994BB-C16C-4D49-B1A9-D67DEB50E542}">
      <dsp:nvSpPr>
        <dsp:cNvPr id="0" name=""/>
        <dsp:cNvSpPr/>
      </dsp:nvSpPr>
      <dsp:spPr>
        <a:xfrm>
          <a:off x="351989" y="2248426"/>
          <a:ext cx="2899777" cy="1739866"/>
        </a:xfrm>
        <a:prstGeom prst="rect">
          <a:avLst/>
        </a:prstGeom>
        <a:solidFill>
          <a:schemeClr val="accent5">
            <a:hueOff val="-7871367"/>
            <a:satOff val="53566"/>
            <a:lumOff val="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4. RESULTS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51989" y="2248426"/>
        <a:ext cx="2899777" cy="1739866"/>
      </dsp:txXfrm>
    </dsp:sp>
    <dsp:sp modelId="{6FC3D54B-F86D-457D-8E37-90B21295E133}">
      <dsp:nvSpPr>
        <dsp:cNvPr id="0" name=""/>
        <dsp:cNvSpPr/>
      </dsp:nvSpPr>
      <dsp:spPr>
        <a:xfrm>
          <a:off x="3494362" y="2185338"/>
          <a:ext cx="2899777" cy="1739866"/>
        </a:xfrm>
        <a:prstGeom prst="rect">
          <a:avLst/>
        </a:prstGeom>
        <a:solidFill>
          <a:schemeClr val="accent5">
            <a:hueOff val="-10495156"/>
            <a:satOff val="71422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5. SUMMARY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494362" y="2185338"/>
        <a:ext cx="2899777" cy="1739866"/>
      </dsp:txXfrm>
    </dsp:sp>
    <dsp:sp modelId="{FA0CB57D-BA50-4FDE-8AB3-3016A05FB408}">
      <dsp:nvSpPr>
        <dsp:cNvPr id="0" name=""/>
        <dsp:cNvSpPr/>
      </dsp:nvSpPr>
      <dsp:spPr>
        <a:xfrm>
          <a:off x="6676578" y="2183772"/>
          <a:ext cx="2700272" cy="1739866"/>
        </a:xfrm>
        <a:prstGeom prst="rect">
          <a:avLst/>
        </a:prstGeom>
        <a:solidFill>
          <a:schemeClr val="accent5">
            <a:hueOff val="-13118945"/>
            <a:satOff val="89277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>
              <a:solidFill>
                <a:schemeClr val="tx1"/>
              </a:solidFill>
            </a:rPr>
            <a:t>6. CONCLUSIONS AND FURTHER WORK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6676578" y="2183772"/>
        <a:ext cx="2700272" cy="173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171D2-9172-40C8-B61E-1FF45A47CDD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EDB3-1EE8-4CE8-AAD3-44BB867C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e11d2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e11d2d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026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6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36400" y="1704967"/>
            <a:ext cx="63192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125F-7091-8947-A164-B16D2A57E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0A6E8E23-B156-0F4C-8036-A2D228B0E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34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50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E150C1-1D78-4D80-810D-E9E86F6E88A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557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403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8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8DA5-C5F2-4A05-8082-97E03B62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025" y="-7446"/>
            <a:ext cx="5875694" cy="4656552"/>
          </a:xfrm>
        </p:spPr>
        <p:txBody>
          <a:bodyPr>
            <a:normAutofit/>
          </a:bodyPr>
          <a:lstStyle/>
          <a:p>
            <a:br>
              <a:rPr lang="en-AU" sz="7400" dirty="0"/>
            </a:br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ONE DAY CRICKET MATCHES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373-110A-4830-A85B-FA1C5690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487" y="4649106"/>
            <a:ext cx="7895478" cy="8029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AND CLASSIFICATION ANALYSIS ON ONE DAY CRICKET MATCHES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ROHIT SUBRAMANIAM</a:t>
            </a:r>
            <a:endParaRPr 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1E13C6A-40D7-472C-93D2-BF2D0CF08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" r="-3" b="-3"/>
          <a:stretch/>
        </p:blipFill>
        <p:spPr>
          <a:xfrm>
            <a:off x="-4116" y="2"/>
            <a:ext cx="5149751" cy="3402351"/>
          </a:xfrm>
          <a:custGeom>
            <a:avLst/>
            <a:gdLst/>
            <a:ahLst/>
            <a:cxnLst/>
            <a:rect l="l" t="t" r="r" b="b"/>
            <a:pathLst>
              <a:path w="5149751" h="3402351">
                <a:moveTo>
                  <a:pt x="0" y="0"/>
                </a:moveTo>
                <a:lnTo>
                  <a:pt x="4959956" y="0"/>
                </a:lnTo>
                <a:lnTo>
                  <a:pt x="4964996" y="66675"/>
                </a:lnTo>
                <a:lnTo>
                  <a:pt x="4973393" y="122237"/>
                </a:lnTo>
                <a:lnTo>
                  <a:pt x="4983471" y="174625"/>
                </a:lnTo>
                <a:lnTo>
                  <a:pt x="5000267" y="217487"/>
                </a:lnTo>
                <a:lnTo>
                  <a:pt x="5017063" y="260350"/>
                </a:lnTo>
                <a:lnTo>
                  <a:pt x="5037218" y="296862"/>
                </a:lnTo>
                <a:lnTo>
                  <a:pt x="5057373" y="334962"/>
                </a:lnTo>
                <a:lnTo>
                  <a:pt x="5075849" y="369887"/>
                </a:lnTo>
                <a:lnTo>
                  <a:pt x="5094324" y="409575"/>
                </a:lnTo>
                <a:lnTo>
                  <a:pt x="5111120" y="450850"/>
                </a:lnTo>
                <a:lnTo>
                  <a:pt x="5126237" y="496887"/>
                </a:lnTo>
                <a:lnTo>
                  <a:pt x="5137994" y="546100"/>
                </a:lnTo>
                <a:lnTo>
                  <a:pt x="5146392" y="606425"/>
                </a:lnTo>
                <a:lnTo>
                  <a:pt x="5149751" y="673100"/>
                </a:lnTo>
                <a:lnTo>
                  <a:pt x="5146392" y="744537"/>
                </a:lnTo>
                <a:lnTo>
                  <a:pt x="5137994" y="801687"/>
                </a:lnTo>
                <a:lnTo>
                  <a:pt x="5126237" y="854075"/>
                </a:lnTo>
                <a:lnTo>
                  <a:pt x="5111120" y="901700"/>
                </a:lnTo>
                <a:lnTo>
                  <a:pt x="5094324" y="942975"/>
                </a:lnTo>
                <a:lnTo>
                  <a:pt x="5074169" y="981075"/>
                </a:lnTo>
                <a:lnTo>
                  <a:pt x="5054014" y="1017587"/>
                </a:lnTo>
                <a:lnTo>
                  <a:pt x="5033859" y="1055687"/>
                </a:lnTo>
                <a:lnTo>
                  <a:pt x="5015383" y="1095375"/>
                </a:lnTo>
                <a:lnTo>
                  <a:pt x="4996907" y="1136650"/>
                </a:lnTo>
                <a:lnTo>
                  <a:pt x="4981792" y="1182687"/>
                </a:lnTo>
                <a:lnTo>
                  <a:pt x="4971714" y="1235075"/>
                </a:lnTo>
                <a:lnTo>
                  <a:pt x="4961636" y="1295400"/>
                </a:lnTo>
                <a:lnTo>
                  <a:pt x="4959956" y="1363662"/>
                </a:lnTo>
                <a:lnTo>
                  <a:pt x="4961636" y="1431925"/>
                </a:lnTo>
                <a:lnTo>
                  <a:pt x="4971714" y="1492250"/>
                </a:lnTo>
                <a:lnTo>
                  <a:pt x="4981792" y="1544637"/>
                </a:lnTo>
                <a:lnTo>
                  <a:pt x="4996907" y="1589087"/>
                </a:lnTo>
                <a:lnTo>
                  <a:pt x="5015383" y="1631950"/>
                </a:lnTo>
                <a:lnTo>
                  <a:pt x="5033859" y="1671637"/>
                </a:lnTo>
                <a:lnTo>
                  <a:pt x="5054014" y="1708150"/>
                </a:lnTo>
                <a:lnTo>
                  <a:pt x="5074169" y="1743075"/>
                </a:lnTo>
                <a:lnTo>
                  <a:pt x="5094324" y="1782762"/>
                </a:lnTo>
                <a:lnTo>
                  <a:pt x="5111120" y="1824037"/>
                </a:lnTo>
                <a:lnTo>
                  <a:pt x="5126237" y="1870075"/>
                </a:lnTo>
                <a:lnTo>
                  <a:pt x="5137994" y="1922462"/>
                </a:lnTo>
                <a:lnTo>
                  <a:pt x="5146392" y="1982787"/>
                </a:lnTo>
                <a:lnTo>
                  <a:pt x="5149751" y="2051050"/>
                </a:lnTo>
                <a:lnTo>
                  <a:pt x="5146392" y="2119312"/>
                </a:lnTo>
                <a:lnTo>
                  <a:pt x="5137994" y="2179637"/>
                </a:lnTo>
                <a:lnTo>
                  <a:pt x="5126237" y="2232025"/>
                </a:lnTo>
                <a:lnTo>
                  <a:pt x="5111120" y="2278062"/>
                </a:lnTo>
                <a:lnTo>
                  <a:pt x="5094324" y="2319337"/>
                </a:lnTo>
                <a:lnTo>
                  <a:pt x="5074169" y="2359025"/>
                </a:lnTo>
                <a:lnTo>
                  <a:pt x="5054014" y="2395537"/>
                </a:lnTo>
                <a:lnTo>
                  <a:pt x="5033859" y="2433637"/>
                </a:lnTo>
                <a:lnTo>
                  <a:pt x="5015383" y="2471737"/>
                </a:lnTo>
                <a:lnTo>
                  <a:pt x="4996907" y="2513012"/>
                </a:lnTo>
                <a:lnTo>
                  <a:pt x="4981792" y="2560637"/>
                </a:lnTo>
                <a:lnTo>
                  <a:pt x="4971714" y="2613025"/>
                </a:lnTo>
                <a:lnTo>
                  <a:pt x="4961636" y="2671762"/>
                </a:lnTo>
                <a:lnTo>
                  <a:pt x="4959956" y="2741612"/>
                </a:lnTo>
                <a:lnTo>
                  <a:pt x="4961636" y="2809875"/>
                </a:lnTo>
                <a:lnTo>
                  <a:pt x="4971714" y="2868612"/>
                </a:lnTo>
                <a:lnTo>
                  <a:pt x="4981792" y="2922587"/>
                </a:lnTo>
                <a:lnTo>
                  <a:pt x="4996907" y="2967037"/>
                </a:lnTo>
                <a:lnTo>
                  <a:pt x="5015383" y="3009900"/>
                </a:lnTo>
                <a:lnTo>
                  <a:pt x="5033859" y="3046412"/>
                </a:lnTo>
                <a:lnTo>
                  <a:pt x="5054014" y="3084512"/>
                </a:lnTo>
                <a:lnTo>
                  <a:pt x="5074169" y="3121025"/>
                </a:lnTo>
                <a:lnTo>
                  <a:pt x="5094324" y="3160712"/>
                </a:lnTo>
                <a:lnTo>
                  <a:pt x="5111120" y="3201987"/>
                </a:lnTo>
                <a:lnTo>
                  <a:pt x="5126237" y="3248025"/>
                </a:lnTo>
                <a:lnTo>
                  <a:pt x="5137994" y="3300412"/>
                </a:lnTo>
                <a:lnTo>
                  <a:pt x="5146392" y="3360737"/>
                </a:lnTo>
                <a:lnTo>
                  <a:pt x="5148489" y="3402351"/>
                </a:lnTo>
                <a:lnTo>
                  <a:pt x="0" y="3402351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DA5A18-1EC0-4E06-B67E-114BBC3B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" y="202738"/>
            <a:ext cx="5027454" cy="31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2" y="435889"/>
            <a:ext cx="10349801" cy="1682400"/>
          </a:xfrm>
        </p:spPr>
        <p:txBody>
          <a:bodyPr/>
          <a:lstStyle/>
          <a:p>
            <a:r>
              <a:rPr lang="en-AU" sz="3600" dirty="0"/>
              <a:t>RESULTS OF RANDOM FOREST classification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873632" y="5889275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Results for Random Forest Classification using training data set. 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C1BE41-C318-4C70-807A-ABF01735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" y="1987413"/>
            <a:ext cx="11799296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81" y="459828"/>
            <a:ext cx="9847384" cy="1682400"/>
          </a:xfrm>
        </p:spPr>
        <p:txBody>
          <a:bodyPr/>
          <a:lstStyle/>
          <a:p>
            <a:r>
              <a:rPr lang="en-AU" sz="3600" dirty="0"/>
              <a:t>RESULTS OF RANDOM FOREST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59130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Results for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Forest Classification using test data set. 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D680CA-264E-4715-85DA-DCA0AA47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8" y="1892169"/>
            <a:ext cx="11447721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1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CAE19-48B6-4F4A-BA6E-FFD882C0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459828"/>
            <a:ext cx="9382539" cy="1682400"/>
          </a:xfrm>
        </p:spPr>
        <p:txBody>
          <a:bodyPr/>
          <a:lstStyle/>
          <a:p>
            <a:r>
              <a:rPr lang="en-AU" sz="3600" dirty="0"/>
              <a:t>RESULTS OF RANDOM FOREST CLASSIFICATION (CONT*)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108D-78F6-4B48-AADB-6CFE1B18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69263"/>
              </p:ext>
            </p:extLst>
          </p:nvPr>
        </p:nvGraphicFramePr>
        <p:xfrm>
          <a:off x="2302836" y="287528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74853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91212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96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475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193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AU" b="0" dirty="0" err="1">
                          <a:solidFill>
                            <a:schemeClr val="bg1"/>
                          </a:solidFill>
                        </a:rPr>
                        <a:t>ccuracy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bg1"/>
                          </a:solidFill>
                        </a:rPr>
                        <a:t>ROC AUC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13878"/>
                  </a:ext>
                </a:extLst>
              </a:tr>
              <a:tr h="25731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AU" dirty="0" err="1"/>
                        <a:t>est</a:t>
                      </a:r>
                      <a:r>
                        <a:rPr lang="en-AU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9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520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232512-19F3-4A89-9EB9-A337F5F35A71}"/>
              </a:ext>
            </a:extLst>
          </p:cNvPr>
          <p:cNvSpPr txBox="1"/>
          <p:nvPr/>
        </p:nvSpPr>
        <p:spPr>
          <a:xfrm>
            <a:off x="2179981" y="4346440"/>
            <a:ext cx="7328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2: Performance of Random Forest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2" y="435889"/>
            <a:ext cx="10349801" cy="1682400"/>
          </a:xfrm>
        </p:spPr>
        <p:txBody>
          <a:bodyPr/>
          <a:lstStyle/>
          <a:p>
            <a:r>
              <a:rPr lang="en-AU" sz="3600" dirty="0"/>
              <a:t>RESULTS OF BAGGING classification</a:t>
            </a:r>
            <a:br>
              <a:rPr lang="en-AU" sz="3600" dirty="0"/>
            </a:b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46745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Results for Decision Tree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E2EBC84-88C1-4027-8FAF-EC79E93C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934116"/>
            <a:ext cx="11910646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9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81" y="459828"/>
            <a:ext cx="9847384" cy="1682400"/>
          </a:xfrm>
        </p:spPr>
        <p:txBody>
          <a:bodyPr/>
          <a:lstStyle/>
          <a:p>
            <a:r>
              <a:rPr lang="en-AU" sz="3600" dirty="0"/>
              <a:t>RESULTS OF BAGGING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59130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Results for Bagging (Decision Tree)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6B19D8-7193-4FD4-97BB-BD1D9EA3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7" y="2002117"/>
            <a:ext cx="11714991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8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81" y="459828"/>
            <a:ext cx="9847384" cy="1682400"/>
          </a:xfrm>
        </p:spPr>
        <p:txBody>
          <a:bodyPr/>
          <a:lstStyle/>
          <a:p>
            <a:r>
              <a:rPr lang="en-AU" sz="3600" dirty="0"/>
              <a:t>RESULTS OF BAGGING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59130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8: Results for Bagging (with test)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9824CB-0A7C-4097-A67B-02B3D182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9" y="2064159"/>
            <a:ext cx="11237982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3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CAE19-48B6-4F4A-BA6E-FFD882C0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459828"/>
            <a:ext cx="9382539" cy="1682400"/>
          </a:xfrm>
        </p:spPr>
        <p:txBody>
          <a:bodyPr/>
          <a:lstStyle/>
          <a:p>
            <a:r>
              <a:rPr lang="en-AU" sz="3600" dirty="0"/>
              <a:t>RESULTS OF BAGGING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2512-19F3-4A89-9EB9-A337F5F35A71}"/>
              </a:ext>
            </a:extLst>
          </p:cNvPr>
          <p:cNvSpPr txBox="1"/>
          <p:nvPr/>
        </p:nvSpPr>
        <p:spPr>
          <a:xfrm>
            <a:off x="2179981" y="4346440"/>
            <a:ext cx="7328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3: Performance of Random Forest classification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412606-E365-4BA6-8B7C-DE173ADE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4727"/>
              </p:ext>
            </p:extLst>
          </p:nvPr>
        </p:nvGraphicFramePr>
        <p:xfrm>
          <a:off x="2512088" y="2608756"/>
          <a:ext cx="68261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514">
                  <a:extLst>
                    <a:ext uri="{9D8B030D-6E8A-4147-A177-3AD203B41FA5}">
                      <a16:colId xmlns:a16="http://schemas.microsoft.com/office/drawing/2014/main" val="37050398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51459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4641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4530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347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AU" sz="1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ROC AUC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pPr marL="0" algn="l" defTabSz="914400" rtl="0" eaLnBrk="1" fontAlgn="ctr" latinLnBrk="0" hangingPunct="1"/>
                      <a:endParaRPr lang="en-AU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0.994595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0.998110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0.992481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0.999931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2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Bagging (DT)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0.994595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0.994371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0.996241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0.999897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4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Bagging (with 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0.969773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0.965517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0.982456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0.987776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648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839152-E48A-46C7-877D-F38B5581CCEF}"/>
              </a:ext>
            </a:extLst>
          </p:cNvPr>
          <p:cNvSpPr txBox="1"/>
          <p:nvPr/>
        </p:nvSpPr>
        <p:spPr>
          <a:xfrm>
            <a:off x="2705519" y="562254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3: Performance of Bagging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0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2" y="435889"/>
            <a:ext cx="10349801" cy="1682400"/>
          </a:xfrm>
        </p:spPr>
        <p:txBody>
          <a:bodyPr/>
          <a:lstStyle/>
          <a:p>
            <a:r>
              <a:rPr lang="en-AU" sz="3600" dirty="0"/>
              <a:t>RESULTS OF ADAPTIVE BOOSTING classification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46745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Results for Decision Tree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84E7208-2571-455F-94CA-18CE8762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9" y="2003870"/>
            <a:ext cx="11011746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9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9828"/>
            <a:ext cx="11103427" cy="1682400"/>
          </a:xfrm>
        </p:spPr>
        <p:txBody>
          <a:bodyPr/>
          <a:lstStyle/>
          <a:p>
            <a:r>
              <a:rPr lang="en-AU" sz="3600" dirty="0"/>
              <a:t>RESULTS OF ADAPTIVE BOOSTING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59130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10: Results for Adaptive Boosting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AACB99-2B54-4CDA-9444-101A9E9B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7" y="1973141"/>
            <a:ext cx="11369204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6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09" y="459828"/>
            <a:ext cx="10636468" cy="1682400"/>
          </a:xfrm>
        </p:spPr>
        <p:txBody>
          <a:bodyPr/>
          <a:lstStyle/>
          <a:p>
            <a:r>
              <a:rPr lang="en-AU" sz="3600" dirty="0"/>
              <a:t>RESULTS OF ADAPTIVE BOOSTING 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477009" y="5859130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Results for Adaptive Boosting (with test)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5D137A5-79C2-4CF9-BD11-E24EE46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2178"/>
            <a:ext cx="12192000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D3650F-7D67-4B01-ACFA-7218F5C2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agenda</a:t>
            </a:r>
            <a:endParaRPr lang="en-US" sz="3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106DFA-4DB0-47F1-94AD-1F998451D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60871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4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CAE19-48B6-4F4A-BA6E-FFD882C0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" y="489973"/>
            <a:ext cx="11012993" cy="1682400"/>
          </a:xfrm>
        </p:spPr>
        <p:txBody>
          <a:bodyPr/>
          <a:lstStyle/>
          <a:p>
            <a:r>
              <a:rPr lang="en-AU" sz="3600" dirty="0"/>
              <a:t>RESULTS OF ADAPTIVE Boosting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2512-19F3-4A89-9EB9-A337F5F35A71}"/>
              </a:ext>
            </a:extLst>
          </p:cNvPr>
          <p:cNvSpPr txBox="1"/>
          <p:nvPr/>
        </p:nvSpPr>
        <p:spPr>
          <a:xfrm>
            <a:off x="2179981" y="4346440"/>
            <a:ext cx="7328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3: Performance of Random Forest classification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412606-E365-4BA6-8B7C-DE173ADE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87532"/>
              </p:ext>
            </p:extLst>
          </p:nvPr>
        </p:nvGraphicFramePr>
        <p:xfrm>
          <a:off x="2512087" y="2608756"/>
          <a:ext cx="678263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658">
                  <a:extLst>
                    <a:ext uri="{9D8B030D-6E8A-4147-A177-3AD203B41FA5}">
                      <a16:colId xmlns:a16="http://schemas.microsoft.com/office/drawing/2014/main" val="3705039837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4275145979"/>
                    </a:ext>
                  </a:extLst>
                </a:gridCol>
                <a:gridCol w="1498433">
                  <a:extLst>
                    <a:ext uri="{9D8B030D-6E8A-4147-A177-3AD203B41FA5}">
                      <a16:colId xmlns:a16="http://schemas.microsoft.com/office/drawing/2014/main" val="2370464196"/>
                    </a:ext>
                  </a:extLst>
                </a:gridCol>
                <a:gridCol w="1396031">
                  <a:extLst>
                    <a:ext uri="{9D8B030D-6E8A-4147-A177-3AD203B41FA5}">
                      <a16:colId xmlns:a16="http://schemas.microsoft.com/office/drawing/2014/main" val="1334530615"/>
                    </a:ext>
                  </a:extLst>
                </a:gridCol>
                <a:gridCol w="1144053">
                  <a:extLst>
                    <a:ext uri="{9D8B030D-6E8A-4147-A177-3AD203B41FA5}">
                      <a16:colId xmlns:a16="http://schemas.microsoft.com/office/drawing/2014/main" val="155347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AU" sz="18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ROC AUC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0.994595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0.998110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0.992481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0.994968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2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0.616216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0.629575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0.808271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0.582252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48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AdaBoost (with 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0.471033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0.531690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0.662281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0.437649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648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839152-E48A-46C7-877D-F38B5581CCEF}"/>
              </a:ext>
            </a:extLst>
          </p:cNvPr>
          <p:cNvSpPr txBox="1"/>
          <p:nvPr/>
        </p:nvSpPr>
        <p:spPr>
          <a:xfrm>
            <a:off x="2705519" y="562254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4: Performance of Adaptive Boosting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6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E96-6565-CD45-9695-AAB8B83B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15" y="334803"/>
            <a:ext cx="2797361" cy="9660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36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A6319-FA33-094F-AAB0-30503EB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FF084-C37E-F245-940F-B48CDD756EFF}"/>
              </a:ext>
            </a:extLst>
          </p:cNvPr>
          <p:cNvSpPr txBox="1"/>
          <p:nvPr/>
        </p:nvSpPr>
        <p:spPr>
          <a:xfrm>
            <a:off x="517815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34B11-15A4-C34E-837A-F21FE3949F4A}"/>
              </a:ext>
            </a:extLst>
          </p:cNvPr>
          <p:cNvSpPr txBox="1"/>
          <p:nvPr/>
        </p:nvSpPr>
        <p:spPr>
          <a:xfrm>
            <a:off x="44359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157A6-4FEB-0641-9CA0-7FB505B3B0E3}"/>
              </a:ext>
            </a:extLst>
          </p:cNvPr>
          <p:cNvSpPr txBox="1"/>
          <p:nvPr/>
        </p:nvSpPr>
        <p:spPr>
          <a:xfrm>
            <a:off x="82171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109558-9AC2-2F49-BAAA-0921C36E9038}"/>
              </a:ext>
            </a:extLst>
          </p:cNvPr>
          <p:cNvCxnSpPr/>
          <p:nvPr/>
        </p:nvCxnSpPr>
        <p:spPr>
          <a:xfrm>
            <a:off x="4225771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5785BA-62AB-CF4F-BCC2-7115F945EFDB}"/>
              </a:ext>
            </a:extLst>
          </p:cNvPr>
          <p:cNvCxnSpPr/>
          <p:nvPr/>
        </p:nvCxnSpPr>
        <p:spPr>
          <a:xfrm>
            <a:off x="8217176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638B23-2EE9-2146-A7EE-1F1DD96B6E1D}"/>
              </a:ext>
            </a:extLst>
          </p:cNvPr>
          <p:cNvSpPr txBox="1"/>
          <p:nvPr/>
        </p:nvSpPr>
        <p:spPr>
          <a:xfrm>
            <a:off x="4592717" y="253309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AE06A-E4B8-AE45-AEA1-BE095107042E}"/>
              </a:ext>
            </a:extLst>
          </p:cNvPr>
          <p:cNvSpPr txBox="1"/>
          <p:nvPr/>
        </p:nvSpPr>
        <p:spPr>
          <a:xfrm>
            <a:off x="8544265" y="261595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47620-684E-1544-B0F1-45BF19BDD770}"/>
              </a:ext>
            </a:extLst>
          </p:cNvPr>
          <p:cNvSpPr txBox="1"/>
          <p:nvPr/>
        </p:nvSpPr>
        <p:spPr>
          <a:xfrm>
            <a:off x="4520019" y="1862622"/>
            <a:ext cx="35486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Imported one day cricket dataset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Created variables, Team Won and Toss Won.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Imputed variable, ‘BR.’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Used appropriate modelling and encoding to identify effect of winning toss on team performance. </a:t>
            </a:r>
          </a:p>
          <a:p>
            <a:pPr>
              <a:buClr>
                <a:srgbClr val="4B78DB"/>
              </a:buClr>
            </a:pPr>
            <a:endParaRPr lang="pt-BR" sz="2400" dirty="0">
              <a:solidFill>
                <a:srgbClr val="4B78DB"/>
              </a:solidFill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3B732-BD7E-474B-94E2-7C16A8CA01A9}"/>
              </a:ext>
            </a:extLst>
          </p:cNvPr>
          <p:cNvSpPr txBox="1"/>
          <p:nvPr/>
        </p:nvSpPr>
        <p:spPr>
          <a:xfrm>
            <a:off x="8385263" y="1917540"/>
            <a:ext cx="35486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four classification methods have shown the impact of winning toss on team winning or losing.</a:t>
            </a:r>
          </a:p>
          <a:p>
            <a:pPr marL="342900" indent="-342900">
              <a:buClr>
                <a:srgbClr val="4B78DB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78DB"/>
              </a:buClr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Logistic, Support Vector Machine and Naïve Bayesian classifier have shown no impact of winning toss on team winning or losing. </a:t>
            </a:r>
          </a:p>
          <a:p>
            <a:pPr marL="342900" indent="-342900">
              <a:buClr>
                <a:srgbClr val="4B78DB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78DB"/>
              </a:buClr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B813E0-0DFC-46CF-B09B-E04165D6AA1F}"/>
              </a:ext>
            </a:extLst>
          </p:cNvPr>
          <p:cNvSpPr txBox="1">
            <a:spLocks/>
          </p:cNvSpPr>
          <p:nvPr/>
        </p:nvSpPr>
        <p:spPr>
          <a:xfrm>
            <a:off x="874644" y="1801763"/>
            <a:ext cx="3891626" cy="69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 Data consists of both categorical and numerical variables.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82755-30F8-4472-BF62-0BDFF7FF6A31}"/>
              </a:ext>
            </a:extLst>
          </p:cNvPr>
          <p:cNvSpPr txBox="1"/>
          <p:nvPr/>
        </p:nvSpPr>
        <p:spPr>
          <a:xfrm>
            <a:off x="969298" y="2921168"/>
            <a:ext cx="31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 * Data consists 1322 entries from 2013-2019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5AC5-38DD-4296-8D7F-4A2F3173301E}"/>
              </a:ext>
            </a:extLst>
          </p:cNvPr>
          <p:cNvSpPr txBox="1"/>
          <p:nvPr/>
        </p:nvSpPr>
        <p:spPr>
          <a:xfrm>
            <a:off x="969298" y="3702556"/>
            <a:ext cx="2751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Only the variable ‘BR’ has 2 null values.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F0D9-B964-43CF-9037-2C59386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349194"/>
            <a:ext cx="10058400" cy="1082041"/>
          </a:xfrm>
        </p:spPr>
        <p:txBody>
          <a:bodyPr>
            <a:normAutofit fontScale="90000"/>
          </a:bodyPr>
          <a:lstStyle/>
          <a:p>
            <a:pPr algn="ctr"/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20E-EC11-4ACC-B38F-EDF2D9F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5419"/>
            <a:ext cx="10058400" cy="4855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en-AU" sz="36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FURTHER WORK</a:t>
            </a:r>
          </a:p>
          <a:p>
            <a:pPr marL="0" indent="0" defTabSz="457200"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Impact of weather conditions on team performance. </a:t>
            </a:r>
          </a:p>
          <a:p>
            <a:pPr marL="0" indent="0" defTabSz="457200">
              <a:buNone/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Home ground advantages. 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25E0F-E2F6-459E-A177-F0AFAAB6849F}"/>
              </a:ext>
            </a:extLst>
          </p:cNvPr>
          <p:cNvSpPr txBox="1"/>
          <p:nvPr/>
        </p:nvSpPr>
        <p:spPr>
          <a:xfrm>
            <a:off x="934279" y="945323"/>
            <a:ext cx="10429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Winning toss along with batting first or second, margin and bonus runs impact team performance. 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018E2F-715E-4854-B981-57C2A33486B7}"/>
              </a:ext>
            </a:extLst>
          </p:cNvPr>
          <p:cNvSpPr txBox="1">
            <a:spLocks/>
          </p:cNvSpPr>
          <p:nvPr/>
        </p:nvSpPr>
        <p:spPr>
          <a:xfrm>
            <a:off x="722243" y="349194"/>
            <a:ext cx="10058400" cy="485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en-AU" sz="36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0D-B271-4C6A-AD5F-C792589F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32" y="182046"/>
            <a:ext cx="6451372" cy="723025"/>
          </a:xfrm>
        </p:spPr>
        <p:txBody>
          <a:bodyPr>
            <a:normAutofit/>
          </a:bodyPr>
          <a:lstStyle/>
          <a:p>
            <a:pPr algn="ctr"/>
            <a:r>
              <a:rPr lang="en-AU" sz="3600" dirty="0">
                <a:solidFill>
                  <a:schemeClr val="accent1"/>
                </a:solidFill>
              </a:rPr>
              <a:t>BUSINESS QUESTION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6391-2931-4163-9D9A-6ABFA1FF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42" y="905071"/>
            <a:ext cx="10091810" cy="48185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Impact of winning toss on team winning?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00E38-CA5E-4123-B195-64D747965828}"/>
              </a:ext>
            </a:extLst>
          </p:cNvPr>
          <p:cNvSpPr txBox="1">
            <a:spLocks/>
          </p:cNvSpPr>
          <p:nvPr/>
        </p:nvSpPr>
        <p:spPr>
          <a:xfrm>
            <a:off x="2397383" y="1921905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AU" sz="11100" dirty="0">
                <a:solidFill>
                  <a:schemeClr val="accent1"/>
                </a:solidFill>
              </a:rPr>
              <a:t>DATA QUESTION</a:t>
            </a:r>
            <a:endParaRPr lang="en-US" sz="111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B8519C-0AED-488C-8456-B5028C9600BE}"/>
              </a:ext>
            </a:extLst>
          </p:cNvPr>
          <p:cNvSpPr txBox="1">
            <a:spLocks/>
          </p:cNvSpPr>
          <p:nvPr/>
        </p:nvSpPr>
        <p:spPr>
          <a:xfrm>
            <a:off x="1199042" y="2787271"/>
            <a:ext cx="10091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1. What are the characteristics of the dataset?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Which model accurately reflects home ground on home team performance?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F3A0E6-5BCA-4F70-A59A-CBA7BC883098}"/>
              </a:ext>
            </a:extLst>
          </p:cNvPr>
          <p:cNvSpPr txBox="1">
            <a:spLocks/>
          </p:cNvSpPr>
          <p:nvPr/>
        </p:nvSpPr>
        <p:spPr>
          <a:xfrm>
            <a:off x="2397383" y="4059870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AU" sz="11100" dirty="0">
                <a:solidFill>
                  <a:schemeClr val="accent1"/>
                </a:solidFill>
              </a:rPr>
              <a:t>Stakeholder(S)</a:t>
            </a:r>
            <a:endParaRPr lang="en-US" sz="111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E6A46-40C2-4495-BD14-B5FA61D195BC}"/>
              </a:ext>
            </a:extLst>
          </p:cNvPr>
          <p:cNvSpPr txBox="1">
            <a:spLocks/>
          </p:cNvSpPr>
          <p:nvPr/>
        </p:nvSpPr>
        <p:spPr>
          <a:xfrm>
            <a:off x="1430955" y="4820599"/>
            <a:ext cx="10091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1. Performance Analyst, Cricket Australia, Cricket Victoria, Sports Analyst and Champion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353-3DAE-4F62-BB7E-C8F2D315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600" dirty="0">
                <a:solidFill>
                  <a:schemeClr val="accent1"/>
                </a:solidFill>
              </a:rPr>
              <a:t>Performance</a:t>
            </a:r>
            <a:r>
              <a:rPr lang="en-AU" dirty="0"/>
              <a:t> </a:t>
            </a:r>
            <a:r>
              <a:rPr lang="en-AU" sz="3600" dirty="0">
                <a:solidFill>
                  <a:schemeClr val="accent1"/>
                </a:solidFill>
              </a:rPr>
              <a:t>trends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4820-A0B2-4F15-B157-6BB2CA2AC81A}"/>
              </a:ext>
            </a:extLst>
          </p:cNvPr>
          <p:cNvSpPr txBox="1"/>
          <p:nvPr/>
        </p:nvSpPr>
        <p:spPr>
          <a:xfrm>
            <a:off x="2577195" y="5615954"/>
            <a:ext cx="880586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Number of wins scored by each country from 2013 to 2019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C4F5B-CB6E-4995-B863-ED77E0B4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61" y="1242046"/>
            <a:ext cx="8355696" cy="43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evron 50">
            <a:extLst>
              <a:ext uri="{FF2B5EF4-FFF2-40B4-BE49-F238E27FC236}">
                <a16:creationId xmlns:a16="http://schemas.microsoft.com/office/drawing/2014/main" id="{473E2D40-CF41-D44E-8751-2499E0AEA158}"/>
              </a:ext>
            </a:extLst>
          </p:cNvPr>
          <p:cNvSpPr/>
          <p:nvPr/>
        </p:nvSpPr>
        <p:spPr>
          <a:xfrm>
            <a:off x="2790151" y="5203420"/>
            <a:ext cx="2298359" cy="92057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246392" y="402323"/>
            <a:ext cx="7561200" cy="8759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PROJECT</a:t>
            </a:r>
            <a:r>
              <a:rPr lang="e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3600" dirty="0"/>
              <a:t>PIPELINE</a:t>
            </a:r>
            <a:endParaRPr sz="3600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11460400" y="6286800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7" name="Freeform 221">
            <a:extLst>
              <a:ext uri="{FF2B5EF4-FFF2-40B4-BE49-F238E27FC236}">
                <a16:creationId xmlns:a16="http://schemas.microsoft.com/office/drawing/2014/main" id="{EA95F80D-C44F-2F4B-8124-AA1B5EA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BB48-5DC0-1848-B38B-8E66D6C10B8E}"/>
              </a:ext>
            </a:extLst>
          </p:cNvPr>
          <p:cNvSpPr txBox="1"/>
          <p:nvPr/>
        </p:nvSpPr>
        <p:spPr>
          <a:xfrm>
            <a:off x="4784480" y="2091040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296093CB-B1C2-EC49-B9B8-C4F23E3EEDBE}"/>
              </a:ext>
            </a:extLst>
          </p:cNvPr>
          <p:cNvSpPr/>
          <p:nvPr/>
        </p:nvSpPr>
        <p:spPr>
          <a:xfrm>
            <a:off x="1084674" y="2096747"/>
            <a:ext cx="3645051" cy="58477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E9D53-DA91-264C-BA44-4B6F449DAC6E}"/>
              </a:ext>
            </a:extLst>
          </p:cNvPr>
          <p:cNvSpPr txBox="1"/>
          <p:nvPr/>
        </p:nvSpPr>
        <p:spPr>
          <a:xfrm>
            <a:off x="646704" y="2207476"/>
            <a:ext cx="389241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Background context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299CAF68-7D5F-1849-8D76-D036006B8AC6}"/>
              </a:ext>
            </a:extLst>
          </p:cNvPr>
          <p:cNvSpPr/>
          <p:nvPr/>
        </p:nvSpPr>
        <p:spPr>
          <a:xfrm>
            <a:off x="4823466" y="5203420"/>
            <a:ext cx="2298359" cy="92057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408B8690-8199-B54A-A0E1-9037DF6416F8}"/>
              </a:ext>
            </a:extLst>
          </p:cNvPr>
          <p:cNvSpPr/>
          <p:nvPr/>
        </p:nvSpPr>
        <p:spPr>
          <a:xfrm>
            <a:off x="6915877" y="5203420"/>
            <a:ext cx="2298359" cy="920579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B1536-9EE5-FB46-B04E-0E46E4FC2162}"/>
              </a:ext>
            </a:extLst>
          </p:cNvPr>
          <p:cNvSpPr txBox="1"/>
          <p:nvPr/>
        </p:nvSpPr>
        <p:spPr>
          <a:xfrm>
            <a:off x="3503119" y="5360666"/>
            <a:ext cx="108778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E0447-1A00-224D-ABDA-E9721B36623C}"/>
              </a:ext>
            </a:extLst>
          </p:cNvPr>
          <p:cNvSpPr txBox="1"/>
          <p:nvPr/>
        </p:nvSpPr>
        <p:spPr>
          <a:xfrm>
            <a:off x="5361255" y="5371321"/>
            <a:ext cx="148493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Key Variable Selections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09EF3-3CCE-FA4E-82B2-6751A9881A58}"/>
              </a:ext>
            </a:extLst>
          </p:cNvPr>
          <p:cNvSpPr txBox="1"/>
          <p:nvPr/>
        </p:nvSpPr>
        <p:spPr>
          <a:xfrm>
            <a:off x="7191517" y="5390781"/>
            <a:ext cx="194008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CLASSIFICATION AND ENCODING</a:t>
            </a:r>
          </a:p>
        </p:txBody>
      </p:sp>
      <p:sp>
        <p:nvSpPr>
          <p:cNvPr id="96" name="Google Shape;226;p35">
            <a:extLst>
              <a:ext uri="{FF2B5EF4-FFF2-40B4-BE49-F238E27FC236}">
                <a16:creationId xmlns:a16="http://schemas.microsoft.com/office/drawing/2014/main" id="{866A8CA9-809C-6447-981E-98E0FD8B54F6}"/>
              </a:ext>
            </a:extLst>
          </p:cNvPr>
          <p:cNvSpPr/>
          <p:nvPr/>
        </p:nvSpPr>
        <p:spPr>
          <a:xfrm rot="5400000" flipH="1">
            <a:off x="8019944" y="2445900"/>
            <a:ext cx="762752" cy="24925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8" name="Google Shape;228;p35">
            <a:extLst>
              <a:ext uri="{FF2B5EF4-FFF2-40B4-BE49-F238E27FC236}">
                <a16:creationId xmlns:a16="http://schemas.microsoft.com/office/drawing/2014/main" id="{B6892C70-A95E-694F-8728-5E4C63DA7289}"/>
              </a:ext>
            </a:extLst>
          </p:cNvPr>
          <p:cNvSpPr/>
          <p:nvPr/>
        </p:nvSpPr>
        <p:spPr>
          <a:xfrm rot="-5400000">
            <a:off x="3235489" y="2510640"/>
            <a:ext cx="780688" cy="241927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230;p35">
            <a:extLst>
              <a:ext uri="{FF2B5EF4-FFF2-40B4-BE49-F238E27FC236}">
                <a16:creationId xmlns:a16="http://schemas.microsoft.com/office/drawing/2014/main" id="{95746FEC-3473-C941-B0DA-9C587FF4F1B5}"/>
              </a:ext>
            </a:extLst>
          </p:cNvPr>
          <p:cNvSpPr txBox="1">
            <a:spLocks/>
          </p:cNvSpPr>
          <p:nvPr/>
        </p:nvSpPr>
        <p:spPr>
          <a:xfrm>
            <a:off x="2058142" y="3321582"/>
            <a:ext cx="3239262" cy="8830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questions</a:t>
            </a:r>
          </a:p>
        </p:txBody>
      </p:sp>
      <p:sp>
        <p:nvSpPr>
          <p:cNvPr id="104" name="Google Shape;230;p35">
            <a:extLst>
              <a:ext uri="{FF2B5EF4-FFF2-40B4-BE49-F238E27FC236}">
                <a16:creationId xmlns:a16="http://schemas.microsoft.com/office/drawing/2014/main" id="{42C37B3E-86F3-5744-A67D-91CD65F79EBD}"/>
              </a:ext>
            </a:extLst>
          </p:cNvPr>
          <p:cNvSpPr txBox="1">
            <a:spLocks/>
          </p:cNvSpPr>
          <p:nvPr/>
        </p:nvSpPr>
        <p:spPr>
          <a:xfrm>
            <a:off x="7009103" y="3329932"/>
            <a:ext cx="2638480" cy="7833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Answers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191EE-EC3F-8A4A-8CAA-138AE20DC431}"/>
              </a:ext>
            </a:extLst>
          </p:cNvPr>
          <p:cNvCxnSpPr>
            <a:cxnSpLocks/>
          </p:cNvCxnSpPr>
          <p:nvPr/>
        </p:nvCxnSpPr>
        <p:spPr>
          <a:xfrm flipH="1">
            <a:off x="4539121" y="2841267"/>
            <a:ext cx="417488" cy="352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D90633-376E-4F48-B813-6E046EB24459}"/>
              </a:ext>
            </a:extLst>
          </p:cNvPr>
          <p:cNvCxnSpPr>
            <a:cxnSpLocks/>
          </p:cNvCxnSpPr>
          <p:nvPr/>
        </p:nvCxnSpPr>
        <p:spPr>
          <a:xfrm flipH="1" flipV="1">
            <a:off x="7347975" y="2761969"/>
            <a:ext cx="388427" cy="431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628313-9E3B-104A-BCF0-F0FA8DA9BCBE}"/>
              </a:ext>
            </a:extLst>
          </p:cNvPr>
          <p:cNvCxnSpPr>
            <a:cxnSpLocks/>
          </p:cNvCxnSpPr>
          <p:nvPr/>
        </p:nvCxnSpPr>
        <p:spPr>
          <a:xfrm flipH="1" flipV="1">
            <a:off x="9419166" y="4322195"/>
            <a:ext cx="653728" cy="10491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CA50F-44BA-DD44-8C04-141E16CD2C7D}"/>
              </a:ext>
            </a:extLst>
          </p:cNvPr>
          <p:cNvSpPr txBox="1"/>
          <p:nvPr/>
        </p:nvSpPr>
        <p:spPr>
          <a:xfrm>
            <a:off x="9214236" y="5513892"/>
            <a:ext cx="171731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CONCLUSIONS</a:t>
            </a:r>
            <a:endParaRPr lang="en-US" sz="1600" b="1" dirty="0"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4" name="Chevron 50">
            <a:extLst>
              <a:ext uri="{FF2B5EF4-FFF2-40B4-BE49-F238E27FC236}">
                <a16:creationId xmlns:a16="http://schemas.microsoft.com/office/drawing/2014/main" id="{381F8899-D601-4883-864A-1B8C31F910F1}"/>
              </a:ext>
            </a:extLst>
          </p:cNvPr>
          <p:cNvSpPr/>
          <p:nvPr/>
        </p:nvSpPr>
        <p:spPr>
          <a:xfrm>
            <a:off x="728972" y="5192763"/>
            <a:ext cx="2178227" cy="92057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6FA4-BA00-4822-AB91-E765AA0CE5D2}"/>
              </a:ext>
            </a:extLst>
          </p:cNvPr>
          <p:cNvSpPr txBox="1"/>
          <p:nvPr/>
        </p:nvSpPr>
        <p:spPr>
          <a:xfrm>
            <a:off x="1182526" y="5282345"/>
            <a:ext cx="1224566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Imported  world cup dataset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5E4B6-D61B-4A51-A520-966E1839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309" y="2257627"/>
            <a:ext cx="6319200" cy="2841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Selected – Margin, Bat and Bonus runs.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Created – Binary variables toss won and team won. 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F3ED9-1718-45E7-A7C5-8F59261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3" y="459828"/>
            <a:ext cx="9143070" cy="1682400"/>
          </a:xfrm>
        </p:spPr>
        <p:txBody>
          <a:bodyPr/>
          <a:lstStyle/>
          <a:p>
            <a:r>
              <a:rPr lang="en-US" sz="3600" dirty="0"/>
              <a:t>KEY VARIABLES SELECTED AND CREATED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6605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89" y="459828"/>
            <a:ext cx="9596175" cy="1682400"/>
          </a:xfrm>
        </p:spPr>
        <p:txBody>
          <a:bodyPr/>
          <a:lstStyle/>
          <a:p>
            <a:r>
              <a:rPr lang="en-AU" sz="3600" dirty="0"/>
              <a:t>RESULTS OF decision tree classification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873632" y="5889275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Results for Decision Tree Classification using training data set. 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D44FF9-18FD-460E-8AB9-363E21EC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3" y="1879043"/>
            <a:ext cx="11164429" cy="40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4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B886B-998A-4106-92B1-257A9DD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89" y="459828"/>
            <a:ext cx="9596175" cy="1682400"/>
          </a:xfrm>
        </p:spPr>
        <p:txBody>
          <a:bodyPr/>
          <a:lstStyle/>
          <a:p>
            <a:r>
              <a:rPr lang="en-AU" sz="3600" dirty="0"/>
              <a:t>RESULTS OF decision tree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0E17-73DB-4BD6-9748-3DCF23882F2B}"/>
              </a:ext>
            </a:extLst>
          </p:cNvPr>
          <p:cNvSpPr txBox="1"/>
          <p:nvPr/>
        </p:nvSpPr>
        <p:spPr>
          <a:xfrm>
            <a:off x="873632" y="5889275"/>
            <a:ext cx="112379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Results for Decision Tree Classification using test data set. </a:t>
            </a:r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D234C-8C79-444F-9AF3-D64CE7F0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0" y="2142228"/>
            <a:ext cx="11466843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5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CAE19-48B6-4F4A-BA6E-FFD882C0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459828"/>
            <a:ext cx="9382539" cy="1682400"/>
          </a:xfrm>
        </p:spPr>
        <p:txBody>
          <a:bodyPr/>
          <a:lstStyle/>
          <a:p>
            <a:r>
              <a:rPr lang="en-AU" sz="3600" dirty="0"/>
              <a:t>RESULTS OF DECISION TREE CLASSIFICATION</a:t>
            </a:r>
            <a:br>
              <a:rPr lang="en-AU" sz="3600" dirty="0"/>
            </a:br>
            <a:r>
              <a:rPr lang="en-AU" sz="3600" dirty="0"/>
              <a:t>(CONT*)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108D-78F6-4B48-AADB-6CFE1B18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54311"/>
              </p:ext>
            </p:extLst>
          </p:nvPr>
        </p:nvGraphicFramePr>
        <p:xfrm>
          <a:off x="2302836" y="287528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274853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91212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96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4756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193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AU" b="0" dirty="0" err="1">
                          <a:solidFill>
                            <a:schemeClr val="bg1"/>
                          </a:solidFill>
                        </a:rPr>
                        <a:t>ccuracy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bg1"/>
                          </a:solidFill>
                        </a:rPr>
                        <a:t>ROC AUC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13878"/>
                  </a:ext>
                </a:extLst>
              </a:tr>
              <a:tr h="25731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AU" dirty="0" err="1"/>
                        <a:t>est</a:t>
                      </a:r>
                      <a:r>
                        <a:rPr lang="en-AU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9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520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232512-19F3-4A89-9EB9-A337F5F35A71}"/>
              </a:ext>
            </a:extLst>
          </p:cNvPr>
          <p:cNvSpPr txBox="1"/>
          <p:nvPr/>
        </p:nvSpPr>
        <p:spPr>
          <a:xfrm>
            <a:off x="2179981" y="4346440"/>
            <a:ext cx="7328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Table 1: Performance of Decision tree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5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443</TotalTime>
  <Words>690</Words>
  <Application>Microsoft Office PowerPoint</Application>
  <PresentationFormat>Widescreen</PresentationFormat>
  <Paragraphs>164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Nunito Light</vt:lpstr>
      <vt:lpstr>Raleway SemiBold</vt:lpstr>
      <vt:lpstr>Roboto</vt:lpstr>
      <vt:lpstr>Wingdings</vt:lpstr>
      <vt:lpstr>Banded</vt:lpstr>
      <vt:lpstr> ONE DAY CRICKET MATCHES</vt:lpstr>
      <vt:lpstr>agenda</vt:lpstr>
      <vt:lpstr>BUSINESS QUESTION</vt:lpstr>
      <vt:lpstr>Performance trends</vt:lpstr>
      <vt:lpstr>PROJECT PIPELINE</vt:lpstr>
      <vt:lpstr>KEY VARIABLES SELECTED AND CREATED</vt:lpstr>
      <vt:lpstr>RESULTS OF decision tree classification</vt:lpstr>
      <vt:lpstr>RESULTS OF decision tree classification (CONT*)</vt:lpstr>
      <vt:lpstr>RESULTS OF DECISION TREE CLASSIFICATION (CONT*)</vt:lpstr>
      <vt:lpstr>RESULTS OF RANDOM FOREST classification</vt:lpstr>
      <vt:lpstr>RESULTS OF RANDOM FOREST classification (CONT*)</vt:lpstr>
      <vt:lpstr>RESULTS OF RANDOM FOREST CLASSIFICATION (CONT*)</vt:lpstr>
      <vt:lpstr>RESULTS OF BAGGING classification </vt:lpstr>
      <vt:lpstr>RESULTS OF BAGGING classification (CONT*)</vt:lpstr>
      <vt:lpstr>RESULTS OF BAGGING classification (CONT*)</vt:lpstr>
      <vt:lpstr>RESULTS OF BAGGING classification (CONT*)</vt:lpstr>
      <vt:lpstr>RESULTS OF ADAPTIVE BOOSTING classification</vt:lpstr>
      <vt:lpstr>RESULTS OF ADAPTIVE BOOSTING classification (CONT*)</vt:lpstr>
      <vt:lpstr>RESULTS OF ADAPTIVE BOOSTING  classification (CONT*)</vt:lpstr>
      <vt:lpstr>RESULTS OF ADAPTIVE Boosting classification (CONT*)</vt:lpstr>
      <vt:lpstr>SUMMARY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cup matches</dc:title>
  <dc:creator>Owner</dc:creator>
  <cp:lastModifiedBy>Revati Subramaniam</cp:lastModifiedBy>
  <cp:revision>63</cp:revision>
  <dcterms:created xsi:type="dcterms:W3CDTF">2020-09-10T11:56:32Z</dcterms:created>
  <dcterms:modified xsi:type="dcterms:W3CDTF">2020-10-20T10:00:01Z</dcterms:modified>
</cp:coreProperties>
</file>