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6" r:id="rId5"/>
    <p:sldId id="299" r:id="rId6"/>
    <p:sldId id="300" r:id="rId7"/>
    <p:sldId id="301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D73"/>
    <a:srgbClr val="E7E6E6"/>
    <a:srgbClr val="646666"/>
    <a:srgbClr val="646464"/>
    <a:srgbClr val="553278"/>
    <a:srgbClr val="6F5091"/>
    <a:srgbClr val="503278"/>
    <a:srgbClr val="5A336F"/>
    <a:srgbClr val="765884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30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BDC46-4331-454D-B6DA-CC87CCD14DB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6616D-76C2-4BB5-80C8-760DA70E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3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0D76-27B4-4C7C-A83A-6CA631507FE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2E723-F28B-403D-A8B9-069F86F6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E7F7-9603-44BC-AE8B-EA10FDB3B77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670940"/>
            <a:ext cx="12192000" cy="1198605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Rectangle 10"/>
          <p:cNvSpPr/>
          <p:nvPr userDrawn="1"/>
        </p:nvSpPr>
        <p:spPr>
          <a:xfrm>
            <a:off x="0" y="5545569"/>
            <a:ext cx="12192000" cy="125371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8546" y="6084115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6383" y="1881578"/>
            <a:ext cx="6415088" cy="699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57226" y="2566988"/>
            <a:ext cx="4751388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64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AD64C7-481B-49CF-A74C-25EC427C1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61951"/>
            <a:ext cx="3196703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701837"/>
            <a:ext cx="3932237" cy="1355563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02D7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Insert Slide Heading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701838"/>
            <a:ext cx="6172200" cy="5159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add text.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5B18DD3-C02F-4873-8713-4102ACCA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C90C3-31B1-4CA2-9999-08D39F1F94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B92D337-C7D9-43F5-99C5-ABBF1A7B27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70940"/>
            <a:ext cx="12192000" cy="1198605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Rectangle 6"/>
          <p:cNvSpPr/>
          <p:nvPr userDrawn="1"/>
        </p:nvSpPr>
        <p:spPr>
          <a:xfrm>
            <a:off x="0" y="5545569"/>
            <a:ext cx="12192000" cy="125371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94" y="6176351"/>
            <a:ext cx="2047328" cy="5212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1913" y="1905001"/>
            <a:ext cx="2887193" cy="473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Contact Us: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911" y="2378610"/>
            <a:ext cx="4353196" cy="7683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002D73"/>
                </a:solidFill>
              </a:defRPr>
            </a:lvl1pPr>
          </a:lstStyle>
          <a:p>
            <a:pPr lvl="0"/>
            <a:r>
              <a:rPr lang="en-US"/>
              <a:t>Name(s)/ Email Address(es)</a:t>
            </a:r>
          </a:p>
        </p:txBody>
      </p:sp>
    </p:spTree>
    <p:extLst>
      <p:ext uri="{BB962C8B-B14F-4D97-AF65-F5344CB8AC3E}">
        <p14:creationId xmlns:p14="http://schemas.microsoft.com/office/powerpoint/2010/main" val="374619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73192"/>
            <a:ext cx="10515600" cy="1052435"/>
          </a:xfrm>
        </p:spPr>
        <p:txBody>
          <a:bodyPr/>
          <a:lstStyle>
            <a:lvl1pPr>
              <a:defRPr lang="en-US" b="1" i="0" dirty="0">
                <a:solidFill>
                  <a:srgbClr val="002D73"/>
                </a:solidFill>
              </a:defRPr>
            </a:lvl1pPr>
          </a:lstStyle>
          <a:p>
            <a:r>
              <a:rPr lang="en-US" b="1" i="0"/>
              <a:t>Insert Text Here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text: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B034CFC-53B8-42C2-81A1-5BC4963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/>
              <a:t>DRAFT – For Discussion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688CB9-A3D7-4058-BC8A-CCDBA63902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EC1C4F-0E75-43C5-AB66-A2AEDD0FD3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rgbClr val="002D73"/>
                </a:solidFill>
              </a:rPr>
              <a:t>‹#›</a:t>
            </a:fld>
            <a:endParaRPr lang="en-US" sz="1600">
              <a:solidFill>
                <a:srgbClr val="002D7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3A34-D578-4B31-BABA-DC78FF30F8FB}"/>
              </a:ext>
            </a:extLst>
          </p:cNvPr>
          <p:cNvSpPr/>
          <p:nvPr userDrawn="1"/>
        </p:nvSpPr>
        <p:spPr>
          <a:xfrm>
            <a:off x="-1" y="1909585"/>
            <a:ext cx="6511896" cy="3568271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0D589-C172-4393-932E-DBA31A8F36B8}"/>
              </a:ext>
            </a:extLst>
          </p:cNvPr>
          <p:cNvSpPr/>
          <p:nvPr userDrawn="1"/>
        </p:nvSpPr>
        <p:spPr>
          <a:xfrm>
            <a:off x="-1" y="1868885"/>
            <a:ext cx="6511896" cy="10587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6CDF878-1220-4AF2-954D-CBF3C7CA5D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699230"/>
            <a:ext cx="6415088" cy="16249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Section Title Here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62DF271-5375-4A48-B2EF-A18C8883E1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F41364-0722-4AA0-9AB3-F309CA2DAD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1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200">
                <a:solidFill>
                  <a:srgbClr val="646464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text: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text: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36526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7190EAA-2E71-4661-B36F-913B80CF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588993-1278-41F7-8D6A-F2CF2D232F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76F3C43-735A-48A4-B276-4AFD124DF1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2936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16B6460E-3594-4A6B-9E12-BCD97BC53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3662"/>
            <a:ext cx="10514012" cy="1240535"/>
          </a:xfrm>
        </p:spPr>
        <p:txBody>
          <a:bodyPr/>
          <a:lstStyle>
            <a:lvl1pPr>
              <a:defRPr b="1">
                <a:solidFill>
                  <a:srgbClr val="002D73"/>
                </a:solidFill>
              </a:defRPr>
            </a:lvl1pPr>
          </a:lstStyle>
          <a:p>
            <a:r>
              <a:rPr lang="en-US"/>
              <a:t>Insert Slide Heading Here</a:t>
            </a:r>
          </a:p>
        </p:txBody>
      </p:sp>
    </p:spTree>
    <p:extLst>
      <p:ext uri="{BB962C8B-B14F-4D97-AF65-F5344CB8AC3E}">
        <p14:creationId xmlns:p14="http://schemas.microsoft.com/office/powerpoint/2010/main" val="5689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text: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20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text: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6FC284D-8233-414E-9006-CF1269F4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D43FBA-F711-4AEB-B21E-D6F29036BC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AF53FB9-4538-40C3-80E7-40F31338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  <p:sp>
        <p:nvSpPr>
          <p:cNvPr id="23" name="Title 21">
            <a:extLst>
              <a:ext uri="{FF2B5EF4-FFF2-40B4-BE49-F238E27FC236}">
                <a16:creationId xmlns:a16="http://schemas.microsoft.com/office/drawing/2014/main" id="{064A05D1-1C4F-42A8-83FF-318228317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995" y="579439"/>
            <a:ext cx="10514012" cy="1240535"/>
          </a:xfrm>
        </p:spPr>
        <p:txBody>
          <a:bodyPr/>
          <a:lstStyle>
            <a:lvl1pPr>
              <a:defRPr b="1">
                <a:solidFill>
                  <a:srgbClr val="002D73"/>
                </a:solidFill>
              </a:defRPr>
            </a:lvl1pPr>
          </a:lstStyle>
          <a:p>
            <a:r>
              <a:rPr lang="en-US"/>
              <a:t>Insert Slide Heading Here</a:t>
            </a:r>
          </a:p>
        </p:txBody>
      </p:sp>
    </p:spTree>
    <p:extLst>
      <p:ext uri="{BB962C8B-B14F-4D97-AF65-F5344CB8AC3E}">
        <p14:creationId xmlns:p14="http://schemas.microsoft.com/office/powerpoint/2010/main" val="28421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52A8EC3-7190-47E9-9A59-5C2102AF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B12142-EF2B-41FC-8219-BE741F9B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CF87874-A4DE-47B4-A564-D73770A979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A1A2307C-2D9E-476F-B32A-170E8900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3662"/>
            <a:ext cx="10514012" cy="1240535"/>
          </a:xfrm>
        </p:spPr>
        <p:txBody>
          <a:bodyPr/>
          <a:lstStyle>
            <a:lvl1pPr>
              <a:defRPr b="1">
                <a:solidFill>
                  <a:srgbClr val="002D73"/>
                </a:solidFill>
              </a:defRPr>
            </a:lvl1pPr>
          </a:lstStyle>
          <a:p>
            <a:r>
              <a:rPr lang="en-US"/>
              <a:t>Insert Slide Heading Here</a:t>
            </a:r>
          </a:p>
        </p:txBody>
      </p:sp>
    </p:spTree>
    <p:extLst>
      <p:ext uri="{BB962C8B-B14F-4D97-AF65-F5344CB8AC3E}">
        <p14:creationId xmlns:p14="http://schemas.microsoft.com/office/powerpoint/2010/main" val="311542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4C49F4-7765-4C34-AB3D-3A03C4F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157021-CA7D-403E-8E82-616915174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F2C56D-A1DA-4917-8A6F-A94B75C779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16866"/>
            <a:ext cx="3932237" cy="1240535"/>
          </a:xfrm>
        </p:spPr>
        <p:txBody>
          <a:bodyPr anchor="b">
            <a:normAutofit/>
          </a:bodyPr>
          <a:lstStyle>
            <a:lvl1pPr>
              <a:defRPr lang="en-US" sz="4000" b="1" dirty="0">
                <a:solidFill>
                  <a:srgbClr val="002D73"/>
                </a:solidFill>
              </a:defRPr>
            </a:lvl1pPr>
          </a:lstStyle>
          <a:p>
            <a:r>
              <a:rPr lang="en-US"/>
              <a:t>Insert Slide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16865"/>
            <a:ext cx="6172200" cy="504418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0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4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add text.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4648E80-67FC-40B4-8D41-0A524C1B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F5B93E-B24B-47D4-8992-85558E75DD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3F0A027-633C-4C93-857C-E0234CDC8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16866"/>
            <a:ext cx="3932237" cy="1240535"/>
          </a:xfrm>
        </p:spPr>
        <p:txBody>
          <a:bodyPr anchor="b">
            <a:normAutofit/>
          </a:bodyPr>
          <a:lstStyle>
            <a:lvl1pPr>
              <a:defRPr lang="en-US" sz="4000" b="1" dirty="0">
                <a:solidFill>
                  <a:srgbClr val="002D73"/>
                </a:solidFill>
              </a:defRPr>
            </a:lvl1pPr>
          </a:lstStyle>
          <a:p>
            <a:r>
              <a:rPr lang="en-US"/>
              <a:t>Insert Slide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16865"/>
            <a:ext cx="6172200" cy="50441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1pPr>
            <a:lvl2pPr marL="685783" indent="-228594">
              <a:buFont typeface="Courier New" panose="02070309020205020404" pitchFamily="49" charset="0"/>
              <a:buChar char="o"/>
              <a:defRPr sz="24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4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4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 sz="2400">
                <a:solidFill>
                  <a:srgbClr val="646666"/>
                </a:solidFill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4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add text.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56101"/>
            <a:ext cx="12192000" cy="389652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F2B8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"/>
            <a:ext cx="12192000" cy="156085"/>
          </a:xfrm>
          <a:prstGeom prst="rect">
            <a:avLst/>
          </a:prstGeom>
          <a:solidFill>
            <a:srgbClr val="5532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1487" y="185720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B235A3-0D85-4059-91E2-0DDBFD540D92}" type="slidenum">
              <a:rPr lang="en-US" sz="1600" smtClean="0">
                <a:solidFill>
                  <a:schemeClr val="bg1"/>
                </a:solidFill>
              </a:rPr>
              <a:t>‹#›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88A6B6A-782D-4380-8DC8-5D2EA22E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F0CFD-8D79-4E3A-80B2-D3F6DE3CF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5" y="6202167"/>
            <a:ext cx="2039867" cy="51930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C267692-8D99-40CD-B735-F2A0ED0F1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6319333"/>
            <a:ext cx="2072529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Month Year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7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E7F7-9603-44BC-AE8B-EA10FDB3B77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29FA-BA79-4B40-91A2-6558003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01E8E-1002-4EF3-AD06-801575084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883-F74B-4C14-BD83-0822C6E66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383" y="1881578"/>
            <a:ext cx="10187872" cy="699391"/>
          </a:xfrm>
        </p:spPr>
        <p:txBody>
          <a:bodyPr/>
          <a:lstStyle/>
          <a:p>
            <a:r>
              <a:rPr lang="en-US" err="1"/>
              <a:t>HEALing</a:t>
            </a:r>
            <a:r>
              <a:rPr lang="en-US"/>
              <a:t> Communities/Opioid Databook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706C5-EAA9-4B8D-906A-56EA417DDA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225" y="2566988"/>
            <a:ext cx="7496175" cy="1498600"/>
          </a:xfrm>
        </p:spPr>
        <p:txBody>
          <a:bodyPr/>
          <a:lstStyle/>
          <a:p>
            <a:r>
              <a:rPr lang="en-US" dirty="0"/>
              <a:t>Review of Salient Opioid Databook 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Opioid DB collection clarifying questions discussion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8F1E-402B-414E-BDA8-9F68E615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/>
              <a:t>DRAFT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0434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2F83-337E-45AF-A8A0-F80EE6B9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06"/>
            <a:ext cx="10515600" cy="1052435"/>
          </a:xfrm>
        </p:spPr>
        <p:txBody>
          <a:bodyPr>
            <a:noAutofit/>
          </a:bodyPr>
          <a:lstStyle/>
          <a:p>
            <a:r>
              <a:rPr lang="en-US" sz="2800" dirty="0"/>
              <a:t>Salient Opioid Dashboard Landing Page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AAF-2B1B-4B2A-962B-A8F3B87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771"/>
            <a:ext cx="10515600" cy="4250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AA149-070E-49D9-A284-1B9604B8B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31ED-12D5-4293-AD13-8077995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/>
              <a:t>DRAFT – For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39F60-C42A-444D-ABC2-51A326D8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68" y="1150070"/>
            <a:ext cx="7557452" cy="53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2F83-337E-45AF-A8A0-F80EE6B9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06"/>
            <a:ext cx="10515600" cy="1052435"/>
          </a:xfrm>
        </p:spPr>
        <p:txBody>
          <a:bodyPr>
            <a:noAutofit/>
          </a:bodyPr>
          <a:lstStyle/>
          <a:p>
            <a:r>
              <a:rPr lang="en-US" sz="2800" dirty="0"/>
              <a:t>Prescribing &amp; Spending Trends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AAF-2B1B-4B2A-962B-A8F3B87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771"/>
            <a:ext cx="10515600" cy="4250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31ED-12D5-4293-AD13-8077995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/>
              <a:t>DRAFT – For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DBE05-4B86-470C-B6D8-5CF9B91D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63" y="1051788"/>
            <a:ext cx="6956622" cy="53959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AA149-070E-49D9-A284-1B9604B8B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18992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2F83-337E-45AF-A8A0-F80EE6B9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06"/>
            <a:ext cx="10515600" cy="1052435"/>
          </a:xfrm>
        </p:spPr>
        <p:txBody>
          <a:bodyPr>
            <a:noAutofit/>
          </a:bodyPr>
          <a:lstStyle/>
          <a:p>
            <a:r>
              <a:rPr lang="en-US" sz="2800" dirty="0"/>
              <a:t>Average Drug Units &amp; Costs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AAF-2B1B-4B2A-962B-A8F3B87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771"/>
            <a:ext cx="10515600" cy="4250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31ED-12D5-4293-AD13-8077995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DRAFT – For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FA115-7E53-4026-990F-DDE64FA8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6" y="1076357"/>
            <a:ext cx="7726820" cy="52799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AA149-070E-49D9-A284-1B9604B8B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85706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2F83-337E-45AF-A8A0-F80EE6B9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06"/>
            <a:ext cx="10515600" cy="1052435"/>
          </a:xfrm>
        </p:spPr>
        <p:txBody>
          <a:bodyPr>
            <a:noAutofit/>
          </a:bodyPr>
          <a:lstStyle/>
          <a:p>
            <a:r>
              <a:rPr lang="en-US" sz="2800" dirty="0"/>
              <a:t>Medication Assisted Treatment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AAF-2B1B-4B2A-962B-A8F3B87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771"/>
            <a:ext cx="10515600" cy="4250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31ED-12D5-4293-AD13-8077995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sz="1400" b="1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DRAFT – For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AA149-070E-49D9-A284-1B9604B8B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6A709-D08D-1826-DC70-E43EEC48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62" y="1131695"/>
            <a:ext cx="8081711" cy="50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72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AA3A2B64FED47A05133E7CF729E3C" ma:contentTypeVersion="13" ma:contentTypeDescription="Create a new document." ma:contentTypeScope="" ma:versionID="a8e52eeb9d139eba25235344e148115f">
  <xsd:schema xmlns:xsd="http://www.w3.org/2001/XMLSchema" xmlns:xs="http://www.w3.org/2001/XMLSchema" xmlns:p="http://schemas.microsoft.com/office/2006/metadata/properties" xmlns:ns2="5789bd0b-dc8c-4e48-83e8-c0182596e878" xmlns:ns3="a6d16f70-be3e-4bb0-a106-deea375f44e3" targetNamespace="http://schemas.microsoft.com/office/2006/metadata/properties" ma:root="true" ma:fieldsID="a0a0488a6914bfb672ce05b0f14cf374" ns2:_="" ns3:_="">
    <xsd:import namespace="5789bd0b-dc8c-4e48-83e8-c0182596e878"/>
    <xsd:import namespace="a6d16f70-be3e-4bb0-a106-deea375f4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9bd0b-dc8c-4e48-83e8-c0182596e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39e25b7-0a97-41c9-a156-d5f3062356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16f70-be3e-4bb0-a106-deea375f4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eb68947-a5ea-4dac-8afb-72890104fd4c}" ma:internalName="TaxCatchAll" ma:showField="CatchAllData" ma:web="a6d16f70-be3e-4bb0-a106-deea375f44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89bd0b-dc8c-4e48-83e8-c0182596e878">
      <Terms xmlns="http://schemas.microsoft.com/office/infopath/2007/PartnerControls"/>
    </lcf76f155ced4ddcb4097134ff3c332f>
    <TaxCatchAll xmlns="a6d16f70-be3e-4bb0-a106-deea375f44e3" xsi:nil="true"/>
  </documentManagement>
</p:properties>
</file>

<file path=customXml/itemProps1.xml><?xml version="1.0" encoding="utf-8"?>
<ds:datastoreItem xmlns:ds="http://schemas.openxmlformats.org/officeDocument/2006/customXml" ds:itemID="{E345C8F8-2C36-49D9-8206-CF2F20F8803D}"/>
</file>

<file path=customXml/itemProps2.xml><?xml version="1.0" encoding="utf-8"?>
<ds:datastoreItem xmlns:ds="http://schemas.openxmlformats.org/officeDocument/2006/customXml" ds:itemID="{35B07461-76BD-433A-9B21-4E57DBB008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752CB-8B58-49B6-8902-C5F1C8B8E6A3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1bea2c2e-b4c6-4c39-b5d5-174107d6d3a0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76d1f62-2bd6-484e-8566-c2cdffa986db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eff24bb-2089-4400-8c8e-f71e680378b2}" enabled="0" method="" siteId="{deff24bb-2089-4400-8c8e-f71e680378b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67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Custom Design</vt:lpstr>
      <vt:lpstr>PowerPoint Presentation</vt:lpstr>
      <vt:lpstr>Salient Opioid Dashboard Landing Page View</vt:lpstr>
      <vt:lpstr>Prescribing &amp; Spending Trends View</vt:lpstr>
      <vt:lpstr>Average Drug Units &amp; Costs View</vt:lpstr>
      <vt:lpstr>Medication Assisted Treatment View</vt:lpstr>
    </vt:vector>
  </TitlesOfParts>
  <Company>NYS Department of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Golden</dc:creator>
  <cp:lastModifiedBy>Wijesundara, Kushal</cp:lastModifiedBy>
  <cp:revision>7</cp:revision>
  <dcterms:created xsi:type="dcterms:W3CDTF">2014-12-12T19:37:34Z</dcterms:created>
  <dcterms:modified xsi:type="dcterms:W3CDTF">2023-05-25T12:39:14Z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0x010100572AA3A2B64FED47A05133E7CF729E3C</vt:lpwstr>
  </property>
  <property fmtid="{D5CDD505-2E9C-101B-9397-08002B2CF9AE}" pid="3" name="MediaServiceImageTags">
    <vt:lpwstr/>
  </property>
</Properties>
</file>