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4"/>
    <p:sldMasterId id="2147483660" r:id="rId5"/>
    <p:sldMasterId id="2147483674" r:id="rId6"/>
    <p:sldMasterId id="2147483692" r:id="rId7"/>
  </p:sldMasterIdLst>
  <p:notesMasterIdLst>
    <p:notesMasterId r:id="rId53"/>
  </p:notesMasterIdLst>
  <p:sldIdLst>
    <p:sldId id="256" r:id="rId8"/>
    <p:sldId id="258" r:id="rId9"/>
    <p:sldId id="257" r:id="rId10"/>
    <p:sldId id="559" r:id="rId11"/>
    <p:sldId id="561" r:id="rId12"/>
    <p:sldId id="568" r:id="rId13"/>
    <p:sldId id="567" r:id="rId14"/>
    <p:sldId id="544" r:id="rId15"/>
    <p:sldId id="543" r:id="rId16"/>
    <p:sldId id="259" r:id="rId17"/>
    <p:sldId id="569" r:id="rId18"/>
    <p:sldId id="574" r:id="rId19"/>
    <p:sldId id="575" r:id="rId20"/>
    <p:sldId id="624" r:id="rId21"/>
    <p:sldId id="571" r:id="rId22"/>
    <p:sldId id="625" r:id="rId23"/>
    <p:sldId id="580" r:id="rId24"/>
    <p:sldId id="626" r:id="rId25"/>
    <p:sldId id="623" r:id="rId26"/>
    <p:sldId id="601" r:id="rId27"/>
    <p:sldId id="586" r:id="rId28"/>
    <p:sldId id="602" r:id="rId29"/>
    <p:sldId id="603" r:id="rId30"/>
    <p:sldId id="630" r:id="rId31"/>
    <p:sldId id="627" r:id="rId32"/>
    <p:sldId id="637" r:id="rId33"/>
    <p:sldId id="632" r:id="rId34"/>
    <p:sldId id="629" r:id="rId35"/>
    <p:sldId id="628" r:id="rId36"/>
    <p:sldId id="636" r:id="rId37"/>
    <p:sldId id="635" r:id="rId38"/>
    <p:sldId id="633" r:id="rId39"/>
    <p:sldId id="634" r:id="rId40"/>
    <p:sldId id="621" r:id="rId41"/>
    <p:sldId id="300" r:id="rId42"/>
    <p:sldId id="296" r:id="rId43"/>
    <p:sldId id="438" r:id="rId44"/>
    <p:sldId id="622" r:id="rId45"/>
    <p:sldId id="276" r:id="rId46"/>
    <p:sldId id="638" r:id="rId47"/>
    <p:sldId id="275" r:id="rId48"/>
    <p:sldId id="267" r:id="rId49"/>
    <p:sldId id="266" r:id="rId50"/>
    <p:sldId id="264" r:id="rId51"/>
    <p:sldId id="611" r:id="rId52"/>
  </p:sldIdLst>
  <p:sldSz cx="9144000" cy="5143500" type="screen16x9"/>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569"/>
    <a:srgbClr val="002D73"/>
    <a:srgbClr val="553278"/>
    <a:srgbClr val="007681"/>
    <a:srgbClr val="1F3261"/>
    <a:srgbClr val="4589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863" autoAdjust="0"/>
    <p:restoredTop sz="95380" autoAdjust="0"/>
  </p:normalViewPr>
  <p:slideViewPr>
    <p:cSldViewPr>
      <p:cViewPr varScale="1">
        <p:scale>
          <a:sx n="143" d="100"/>
          <a:sy n="143" d="100"/>
        </p:scale>
        <p:origin x="282" y="12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54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3258DB-03EC-49C8-B50E-C908D1F9F98A}" type="doc">
      <dgm:prSet loTypeId="urn:microsoft.com/office/officeart/2005/8/layout/pyramid1" loCatId="pyramid" qsTypeId="urn:microsoft.com/office/officeart/2005/8/quickstyle/simple3" qsCatId="simple" csTypeId="urn:microsoft.com/office/officeart/2005/8/colors/accent1_2" csCatId="accent1" phldr="1"/>
      <dgm:spPr/>
    </dgm:pt>
    <dgm:pt modelId="{9E08DB3E-3E04-4151-9E16-CB82538CDB3C}">
      <dgm:prSet phldrT="[Text]"/>
      <dgm:spPr>
        <a:solidFill>
          <a:schemeClr val="accent1">
            <a:lumMod val="50000"/>
          </a:schemeClr>
        </a:solidFill>
      </dgm:spPr>
      <dgm:t>
        <a:bodyPr/>
        <a:lstStyle/>
        <a:p>
          <a:endParaRPr lang="en-US" dirty="0"/>
        </a:p>
      </dgm:t>
    </dgm:pt>
    <dgm:pt modelId="{CEBFB749-5F8C-49F0-A55A-2C4315530280}" type="parTrans" cxnId="{C58A6A1C-EF5D-44D7-AA4A-F30289C45086}">
      <dgm:prSet/>
      <dgm:spPr/>
      <dgm:t>
        <a:bodyPr/>
        <a:lstStyle/>
        <a:p>
          <a:endParaRPr lang="en-US"/>
        </a:p>
      </dgm:t>
    </dgm:pt>
    <dgm:pt modelId="{1542B3E5-73FB-4C06-9C05-9EA23D6BA306}" type="sibTrans" cxnId="{C58A6A1C-EF5D-44D7-AA4A-F30289C45086}">
      <dgm:prSet/>
      <dgm:spPr/>
      <dgm:t>
        <a:bodyPr/>
        <a:lstStyle/>
        <a:p>
          <a:endParaRPr lang="en-US"/>
        </a:p>
      </dgm:t>
    </dgm:pt>
    <dgm:pt modelId="{2855B077-4E3B-4959-982F-2B4C3A963006}">
      <dgm:prSet phldrT="[Text]" custT="1"/>
      <dgm:spPr/>
      <dgm:t>
        <a:bodyPr/>
        <a:lstStyle/>
        <a:p>
          <a:pPr>
            <a:spcAft>
              <a:spcPts val="0"/>
            </a:spcAft>
          </a:pPr>
          <a:r>
            <a:rPr lang="en-US" sz="1100" b="1" dirty="0">
              <a:solidFill>
                <a:schemeClr val="bg1"/>
              </a:solidFill>
              <a:latin typeface="Arial" panose="020B0604020202020204" pitchFamily="34" charset="0"/>
              <a:cs typeface="Arial" panose="020B0604020202020204" pitchFamily="34" charset="0"/>
            </a:rPr>
            <a:t>SECONDARY PREVENTIVE SERVICES:</a:t>
          </a:r>
        </a:p>
        <a:p>
          <a:pPr>
            <a:spcAft>
              <a:spcPts val="0"/>
            </a:spcAft>
          </a:pPr>
          <a:r>
            <a:rPr lang="en-US" sz="1100" b="1" dirty="0">
              <a:solidFill>
                <a:schemeClr val="bg1"/>
              </a:solidFill>
              <a:latin typeface="Arial" panose="020B0604020202020204" pitchFamily="34" charset="0"/>
              <a:cs typeface="Arial" panose="020B0604020202020204" pitchFamily="34" charset="0"/>
            </a:rPr>
            <a:t>“Light Touch”</a:t>
          </a:r>
        </a:p>
        <a:p>
          <a:pPr>
            <a:spcAft>
              <a:spcPts val="0"/>
            </a:spcAft>
          </a:pPr>
          <a:endParaRPr lang="en-US" sz="1100" b="1" dirty="0">
            <a:solidFill>
              <a:schemeClr val="bg1"/>
            </a:solidFill>
            <a:latin typeface="Arial" panose="020B0604020202020204" pitchFamily="34" charset="0"/>
            <a:cs typeface="Arial" panose="020B0604020202020204" pitchFamily="34" charset="0"/>
          </a:endParaRPr>
        </a:p>
        <a:p>
          <a:pPr>
            <a:spcAft>
              <a:spcPct val="35000"/>
            </a:spcAft>
          </a:pPr>
          <a:r>
            <a:rPr lang="en-US" sz="1100" b="1" dirty="0">
              <a:solidFill>
                <a:schemeClr val="bg1"/>
              </a:solidFill>
              <a:latin typeface="Arial" panose="020B0604020202020204" pitchFamily="34" charset="0"/>
              <a:cs typeface="Arial" panose="020B0604020202020204" pitchFamily="34" charset="0"/>
            </a:rPr>
            <a:t>Families at imminent risk of CPS/foster care involvement identified early and served by partnering state agencies and community providers</a:t>
          </a:r>
        </a:p>
      </dgm:t>
    </dgm:pt>
    <dgm:pt modelId="{FC2C5492-90E8-46D2-A392-BFC1685692C9}" type="parTrans" cxnId="{B3CF870F-2A79-4CB4-9722-30691C1B0683}">
      <dgm:prSet/>
      <dgm:spPr/>
      <dgm:t>
        <a:bodyPr/>
        <a:lstStyle/>
        <a:p>
          <a:endParaRPr lang="en-US"/>
        </a:p>
      </dgm:t>
    </dgm:pt>
    <dgm:pt modelId="{22912CEC-D05A-418C-A633-CE500F3908C6}" type="sibTrans" cxnId="{B3CF870F-2A79-4CB4-9722-30691C1B0683}">
      <dgm:prSet/>
      <dgm:spPr/>
      <dgm:t>
        <a:bodyPr/>
        <a:lstStyle/>
        <a:p>
          <a:endParaRPr lang="en-US"/>
        </a:p>
      </dgm:t>
    </dgm:pt>
    <dgm:pt modelId="{D11D7781-5DDD-42ED-8D51-5D2DAEAC112D}">
      <dgm:prSet/>
      <dgm:spPr/>
      <dgm:t>
        <a:bodyPr/>
        <a:lstStyle/>
        <a:p>
          <a:endParaRPr lang="en-US" dirty="0"/>
        </a:p>
      </dgm:t>
    </dgm:pt>
    <dgm:pt modelId="{1E79ECA9-E5CD-4737-915F-9A524F491927}" type="parTrans" cxnId="{78EB22AA-036D-40F5-9570-FA2558652D33}">
      <dgm:prSet/>
      <dgm:spPr/>
      <dgm:t>
        <a:bodyPr/>
        <a:lstStyle/>
        <a:p>
          <a:endParaRPr lang="en-US"/>
        </a:p>
      </dgm:t>
    </dgm:pt>
    <dgm:pt modelId="{EC7B75F1-6F39-4F96-9106-0C094FCFB481}" type="sibTrans" cxnId="{78EB22AA-036D-40F5-9570-FA2558652D33}">
      <dgm:prSet/>
      <dgm:spPr/>
      <dgm:t>
        <a:bodyPr/>
        <a:lstStyle/>
        <a:p>
          <a:endParaRPr lang="en-US"/>
        </a:p>
      </dgm:t>
    </dgm:pt>
    <dgm:pt modelId="{8CBBAEE2-42CE-43A3-9F21-3F03BC37F8B5}" type="pres">
      <dgm:prSet presAssocID="{173258DB-03EC-49C8-B50E-C908D1F9F98A}" presName="Name0" presStyleCnt="0">
        <dgm:presLayoutVars>
          <dgm:dir/>
          <dgm:animLvl val="lvl"/>
          <dgm:resizeHandles val="exact"/>
        </dgm:presLayoutVars>
      </dgm:prSet>
      <dgm:spPr/>
    </dgm:pt>
    <dgm:pt modelId="{7DEF25D4-A1A0-468C-86D5-12B9A538E416}" type="pres">
      <dgm:prSet presAssocID="{9E08DB3E-3E04-4151-9E16-CB82538CDB3C}" presName="Name8" presStyleCnt="0"/>
      <dgm:spPr/>
    </dgm:pt>
    <dgm:pt modelId="{AE9C50DA-BE5A-4156-8DB2-31B9956C8259}" type="pres">
      <dgm:prSet presAssocID="{9E08DB3E-3E04-4151-9E16-CB82538CDB3C}" presName="level" presStyleLbl="node1" presStyleIdx="0" presStyleCnt="3" custScaleY="100784">
        <dgm:presLayoutVars>
          <dgm:chMax val="1"/>
          <dgm:bulletEnabled val="1"/>
        </dgm:presLayoutVars>
      </dgm:prSet>
      <dgm:spPr/>
    </dgm:pt>
    <dgm:pt modelId="{CBA54C70-994B-4A89-85BF-A843C9AFD5EB}" type="pres">
      <dgm:prSet presAssocID="{9E08DB3E-3E04-4151-9E16-CB82538CDB3C}" presName="levelTx" presStyleLbl="revTx" presStyleIdx="0" presStyleCnt="0">
        <dgm:presLayoutVars>
          <dgm:chMax val="1"/>
          <dgm:bulletEnabled val="1"/>
        </dgm:presLayoutVars>
      </dgm:prSet>
      <dgm:spPr/>
    </dgm:pt>
    <dgm:pt modelId="{EEE66408-7E44-4D5B-A3F9-ACC6CC7AA667}" type="pres">
      <dgm:prSet presAssocID="{2855B077-4E3B-4959-982F-2B4C3A963006}" presName="Name8" presStyleCnt="0"/>
      <dgm:spPr/>
    </dgm:pt>
    <dgm:pt modelId="{C4D9F16D-1226-4C30-B0A8-D961826DA2E7}" type="pres">
      <dgm:prSet presAssocID="{2855B077-4E3B-4959-982F-2B4C3A963006}" presName="level" presStyleLbl="node1" presStyleIdx="1" presStyleCnt="3" custScaleX="99247" custScaleY="112856" custLinFactNeighborX="-340" custLinFactNeighborY="-610">
        <dgm:presLayoutVars>
          <dgm:chMax val="1"/>
          <dgm:bulletEnabled val="1"/>
        </dgm:presLayoutVars>
      </dgm:prSet>
      <dgm:spPr/>
    </dgm:pt>
    <dgm:pt modelId="{2B159C91-1124-4D39-9787-4D9753E8F4E9}" type="pres">
      <dgm:prSet presAssocID="{2855B077-4E3B-4959-982F-2B4C3A963006}" presName="levelTx" presStyleLbl="revTx" presStyleIdx="0" presStyleCnt="0">
        <dgm:presLayoutVars>
          <dgm:chMax val="1"/>
          <dgm:bulletEnabled val="1"/>
        </dgm:presLayoutVars>
      </dgm:prSet>
      <dgm:spPr/>
    </dgm:pt>
    <dgm:pt modelId="{9B1671A6-954D-4BAD-84F2-DB57B0F38F4A}" type="pres">
      <dgm:prSet presAssocID="{D11D7781-5DDD-42ED-8D51-5D2DAEAC112D}" presName="Name8" presStyleCnt="0"/>
      <dgm:spPr/>
    </dgm:pt>
    <dgm:pt modelId="{FBA26ED7-0E15-44B3-B901-12B6975888A7}" type="pres">
      <dgm:prSet presAssocID="{D11D7781-5DDD-42ED-8D51-5D2DAEAC112D}" presName="level" presStyleLbl="node1" presStyleIdx="2" presStyleCnt="3">
        <dgm:presLayoutVars>
          <dgm:chMax val="1"/>
          <dgm:bulletEnabled val="1"/>
        </dgm:presLayoutVars>
      </dgm:prSet>
      <dgm:spPr/>
    </dgm:pt>
    <dgm:pt modelId="{8ECAC08F-D9EA-4468-9104-BEB06892F8A5}" type="pres">
      <dgm:prSet presAssocID="{D11D7781-5DDD-42ED-8D51-5D2DAEAC112D}" presName="levelTx" presStyleLbl="revTx" presStyleIdx="0" presStyleCnt="0">
        <dgm:presLayoutVars>
          <dgm:chMax val="1"/>
          <dgm:bulletEnabled val="1"/>
        </dgm:presLayoutVars>
      </dgm:prSet>
      <dgm:spPr/>
    </dgm:pt>
  </dgm:ptLst>
  <dgm:cxnLst>
    <dgm:cxn modelId="{B3CF870F-2A79-4CB4-9722-30691C1B0683}" srcId="{173258DB-03EC-49C8-B50E-C908D1F9F98A}" destId="{2855B077-4E3B-4959-982F-2B4C3A963006}" srcOrd="1" destOrd="0" parTransId="{FC2C5492-90E8-46D2-A392-BFC1685692C9}" sibTransId="{22912CEC-D05A-418C-A633-CE500F3908C6}"/>
    <dgm:cxn modelId="{C58A6A1C-EF5D-44D7-AA4A-F30289C45086}" srcId="{173258DB-03EC-49C8-B50E-C908D1F9F98A}" destId="{9E08DB3E-3E04-4151-9E16-CB82538CDB3C}" srcOrd="0" destOrd="0" parTransId="{CEBFB749-5F8C-49F0-A55A-2C4315530280}" sibTransId="{1542B3E5-73FB-4C06-9C05-9EA23D6BA306}"/>
    <dgm:cxn modelId="{E42CE13B-CB4B-4BCF-94CE-E5D67D3214BB}" type="presOf" srcId="{2855B077-4E3B-4959-982F-2B4C3A963006}" destId="{2B159C91-1124-4D39-9787-4D9753E8F4E9}" srcOrd="1" destOrd="0" presId="urn:microsoft.com/office/officeart/2005/8/layout/pyramid1"/>
    <dgm:cxn modelId="{B60C177A-6900-481C-8148-E401FE566A50}" type="presOf" srcId="{9E08DB3E-3E04-4151-9E16-CB82538CDB3C}" destId="{CBA54C70-994B-4A89-85BF-A843C9AFD5EB}" srcOrd="1" destOrd="0" presId="urn:microsoft.com/office/officeart/2005/8/layout/pyramid1"/>
    <dgm:cxn modelId="{367F9385-631F-44D9-8A91-BAF710451BDB}" type="presOf" srcId="{173258DB-03EC-49C8-B50E-C908D1F9F98A}" destId="{8CBBAEE2-42CE-43A3-9F21-3F03BC37F8B5}" srcOrd="0" destOrd="0" presId="urn:microsoft.com/office/officeart/2005/8/layout/pyramid1"/>
    <dgm:cxn modelId="{59FB3390-E89E-4049-A5FB-2A4E311F3728}" type="presOf" srcId="{2855B077-4E3B-4959-982F-2B4C3A963006}" destId="{C4D9F16D-1226-4C30-B0A8-D961826DA2E7}" srcOrd="0" destOrd="0" presId="urn:microsoft.com/office/officeart/2005/8/layout/pyramid1"/>
    <dgm:cxn modelId="{E28BB990-1B76-4398-85F7-2632B41AE30F}" type="presOf" srcId="{D11D7781-5DDD-42ED-8D51-5D2DAEAC112D}" destId="{8ECAC08F-D9EA-4468-9104-BEB06892F8A5}" srcOrd="1" destOrd="0" presId="urn:microsoft.com/office/officeart/2005/8/layout/pyramid1"/>
    <dgm:cxn modelId="{78EB22AA-036D-40F5-9570-FA2558652D33}" srcId="{173258DB-03EC-49C8-B50E-C908D1F9F98A}" destId="{D11D7781-5DDD-42ED-8D51-5D2DAEAC112D}" srcOrd="2" destOrd="0" parTransId="{1E79ECA9-E5CD-4737-915F-9A524F491927}" sibTransId="{EC7B75F1-6F39-4F96-9106-0C094FCFB481}"/>
    <dgm:cxn modelId="{0C2F79AD-218C-4EC4-98AD-CCB0749BC2D2}" type="presOf" srcId="{D11D7781-5DDD-42ED-8D51-5D2DAEAC112D}" destId="{FBA26ED7-0E15-44B3-B901-12B6975888A7}" srcOrd="0" destOrd="0" presId="urn:microsoft.com/office/officeart/2005/8/layout/pyramid1"/>
    <dgm:cxn modelId="{4427E7E6-84E2-465F-B887-3B99836FA66A}" type="presOf" srcId="{9E08DB3E-3E04-4151-9E16-CB82538CDB3C}" destId="{AE9C50DA-BE5A-4156-8DB2-31B9956C8259}" srcOrd="0" destOrd="0" presId="urn:microsoft.com/office/officeart/2005/8/layout/pyramid1"/>
    <dgm:cxn modelId="{1E158D8B-443D-43C8-BE04-3E903436F8B0}" type="presParOf" srcId="{8CBBAEE2-42CE-43A3-9F21-3F03BC37F8B5}" destId="{7DEF25D4-A1A0-468C-86D5-12B9A538E416}" srcOrd="0" destOrd="0" presId="urn:microsoft.com/office/officeart/2005/8/layout/pyramid1"/>
    <dgm:cxn modelId="{FF410B63-8F15-4AB4-9A5A-DC4E534278D3}" type="presParOf" srcId="{7DEF25D4-A1A0-468C-86D5-12B9A538E416}" destId="{AE9C50DA-BE5A-4156-8DB2-31B9956C8259}" srcOrd="0" destOrd="0" presId="urn:microsoft.com/office/officeart/2005/8/layout/pyramid1"/>
    <dgm:cxn modelId="{1E19E8A6-F50E-4CF4-91F4-D816E3CE9BEF}" type="presParOf" srcId="{7DEF25D4-A1A0-468C-86D5-12B9A538E416}" destId="{CBA54C70-994B-4A89-85BF-A843C9AFD5EB}" srcOrd="1" destOrd="0" presId="urn:microsoft.com/office/officeart/2005/8/layout/pyramid1"/>
    <dgm:cxn modelId="{7BAEC91F-83A1-42F2-9EB9-36F5C510D97F}" type="presParOf" srcId="{8CBBAEE2-42CE-43A3-9F21-3F03BC37F8B5}" destId="{EEE66408-7E44-4D5B-A3F9-ACC6CC7AA667}" srcOrd="1" destOrd="0" presId="urn:microsoft.com/office/officeart/2005/8/layout/pyramid1"/>
    <dgm:cxn modelId="{B6AB68D3-C105-4A7A-8A81-C5FCA0B7ED49}" type="presParOf" srcId="{EEE66408-7E44-4D5B-A3F9-ACC6CC7AA667}" destId="{C4D9F16D-1226-4C30-B0A8-D961826DA2E7}" srcOrd="0" destOrd="0" presId="urn:microsoft.com/office/officeart/2005/8/layout/pyramid1"/>
    <dgm:cxn modelId="{172C7562-8BB4-49D7-A834-D42A2380A4EC}" type="presParOf" srcId="{EEE66408-7E44-4D5B-A3F9-ACC6CC7AA667}" destId="{2B159C91-1124-4D39-9787-4D9753E8F4E9}" srcOrd="1" destOrd="0" presId="urn:microsoft.com/office/officeart/2005/8/layout/pyramid1"/>
    <dgm:cxn modelId="{4F23F598-C603-42F8-B3E7-332D83F020A1}" type="presParOf" srcId="{8CBBAEE2-42CE-43A3-9F21-3F03BC37F8B5}" destId="{9B1671A6-954D-4BAD-84F2-DB57B0F38F4A}" srcOrd="2" destOrd="0" presId="urn:microsoft.com/office/officeart/2005/8/layout/pyramid1"/>
    <dgm:cxn modelId="{B02F42DE-969F-4447-9834-CEB3A129E581}" type="presParOf" srcId="{9B1671A6-954D-4BAD-84F2-DB57B0F38F4A}" destId="{FBA26ED7-0E15-44B3-B901-12B6975888A7}" srcOrd="0" destOrd="0" presId="urn:microsoft.com/office/officeart/2005/8/layout/pyramid1"/>
    <dgm:cxn modelId="{AC061063-0BE0-43CD-A42F-3B21AE5349F8}" type="presParOf" srcId="{9B1671A6-954D-4BAD-84F2-DB57B0F38F4A}" destId="{8ECAC08F-D9EA-4468-9104-BEB06892F8A5}"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3258DB-03EC-49C8-B50E-C908D1F9F98A}" type="doc">
      <dgm:prSet loTypeId="urn:microsoft.com/office/officeart/2005/8/layout/pyramid1" loCatId="pyramid" qsTypeId="urn:microsoft.com/office/officeart/2005/8/quickstyle/simple3" qsCatId="simple" csTypeId="urn:microsoft.com/office/officeart/2005/8/colors/accent1_2" csCatId="accent1" phldr="1"/>
      <dgm:spPr/>
    </dgm:pt>
    <dgm:pt modelId="{9E08DB3E-3E04-4151-9E16-CB82538CDB3C}">
      <dgm:prSet phldrT="[Text]"/>
      <dgm:spPr>
        <a:solidFill>
          <a:schemeClr val="accent1">
            <a:lumMod val="50000"/>
          </a:schemeClr>
        </a:solidFill>
      </dgm:spPr>
      <dgm:t>
        <a:bodyPr/>
        <a:lstStyle/>
        <a:p>
          <a:endParaRPr lang="en-US" dirty="0"/>
        </a:p>
      </dgm:t>
    </dgm:pt>
    <dgm:pt modelId="{CEBFB749-5F8C-49F0-A55A-2C4315530280}" type="parTrans" cxnId="{C58A6A1C-EF5D-44D7-AA4A-F30289C45086}">
      <dgm:prSet/>
      <dgm:spPr/>
      <dgm:t>
        <a:bodyPr/>
        <a:lstStyle/>
        <a:p>
          <a:endParaRPr lang="en-US"/>
        </a:p>
      </dgm:t>
    </dgm:pt>
    <dgm:pt modelId="{1542B3E5-73FB-4C06-9C05-9EA23D6BA306}" type="sibTrans" cxnId="{C58A6A1C-EF5D-44D7-AA4A-F30289C45086}">
      <dgm:prSet/>
      <dgm:spPr/>
      <dgm:t>
        <a:bodyPr/>
        <a:lstStyle/>
        <a:p>
          <a:endParaRPr lang="en-US"/>
        </a:p>
      </dgm:t>
    </dgm:pt>
    <dgm:pt modelId="{2855B077-4E3B-4959-982F-2B4C3A963006}">
      <dgm:prSet phldrT="[Text]" custT="1"/>
      <dgm:spPr/>
      <dgm:t>
        <a:bodyPr/>
        <a:lstStyle/>
        <a:p>
          <a:pPr>
            <a:lnSpc>
              <a:spcPct val="90000"/>
            </a:lnSpc>
            <a:spcBef>
              <a:spcPts val="600"/>
            </a:spcBef>
            <a:spcAft>
              <a:spcPts val="1200"/>
            </a:spcAft>
          </a:pPr>
          <a:r>
            <a:rPr lang="en-US" sz="1200" b="1" dirty="0">
              <a:solidFill>
                <a:schemeClr val="bg1"/>
              </a:solidFill>
              <a:latin typeface="Arial" panose="020B0604020202020204" pitchFamily="34" charset="0"/>
              <a:cs typeface="Arial" panose="020B0604020202020204" pitchFamily="34" charset="0"/>
            </a:rPr>
            <a:t>COMMUNITY PATHWAY: “LIGHT TOUCH”</a:t>
          </a:r>
        </a:p>
        <a:p>
          <a:pPr>
            <a:lnSpc>
              <a:spcPct val="100000"/>
            </a:lnSpc>
            <a:spcBef>
              <a:spcPts val="600"/>
            </a:spcBef>
            <a:spcAft>
              <a:spcPts val="1200"/>
            </a:spcAft>
          </a:pPr>
          <a:r>
            <a:rPr lang="en-US" sz="1100" b="1" dirty="0">
              <a:solidFill>
                <a:schemeClr val="bg1"/>
              </a:solidFill>
              <a:latin typeface="Arial" panose="020B0604020202020204" pitchFamily="34" charset="0"/>
              <a:cs typeface="Arial" panose="020B0604020202020204" pitchFamily="34" charset="0"/>
            </a:rPr>
            <a:t>Families at imminent risk are identified early by sister state agencies, community partners or self-referral and provided with FFPSA-approved, evidence-based services and case management through community-based agencies</a:t>
          </a:r>
        </a:p>
      </dgm:t>
    </dgm:pt>
    <dgm:pt modelId="{FC2C5492-90E8-46D2-A392-BFC1685692C9}" type="parTrans" cxnId="{B3CF870F-2A79-4CB4-9722-30691C1B0683}">
      <dgm:prSet/>
      <dgm:spPr/>
      <dgm:t>
        <a:bodyPr/>
        <a:lstStyle/>
        <a:p>
          <a:endParaRPr lang="en-US"/>
        </a:p>
      </dgm:t>
    </dgm:pt>
    <dgm:pt modelId="{22912CEC-D05A-418C-A633-CE500F3908C6}" type="sibTrans" cxnId="{B3CF870F-2A79-4CB4-9722-30691C1B0683}">
      <dgm:prSet/>
      <dgm:spPr/>
      <dgm:t>
        <a:bodyPr/>
        <a:lstStyle/>
        <a:p>
          <a:endParaRPr lang="en-US"/>
        </a:p>
      </dgm:t>
    </dgm:pt>
    <dgm:pt modelId="{8CBBAEE2-42CE-43A3-9F21-3F03BC37F8B5}" type="pres">
      <dgm:prSet presAssocID="{173258DB-03EC-49C8-B50E-C908D1F9F98A}" presName="Name0" presStyleCnt="0">
        <dgm:presLayoutVars>
          <dgm:dir/>
          <dgm:animLvl val="lvl"/>
          <dgm:resizeHandles val="exact"/>
        </dgm:presLayoutVars>
      </dgm:prSet>
      <dgm:spPr/>
    </dgm:pt>
    <dgm:pt modelId="{7DEF25D4-A1A0-468C-86D5-12B9A538E416}" type="pres">
      <dgm:prSet presAssocID="{9E08DB3E-3E04-4151-9E16-CB82538CDB3C}" presName="Name8" presStyleCnt="0"/>
      <dgm:spPr/>
    </dgm:pt>
    <dgm:pt modelId="{AE9C50DA-BE5A-4156-8DB2-31B9956C8259}" type="pres">
      <dgm:prSet presAssocID="{9E08DB3E-3E04-4151-9E16-CB82538CDB3C}" presName="level" presStyleLbl="node1" presStyleIdx="0" presStyleCnt="2" custScaleY="100784">
        <dgm:presLayoutVars>
          <dgm:chMax val="1"/>
          <dgm:bulletEnabled val="1"/>
        </dgm:presLayoutVars>
      </dgm:prSet>
      <dgm:spPr/>
    </dgm:pt>
    <dgm:pt modelId="{CBA54C70-994B-4A89-85BF-A843C9AFD5EB}" type="pres">
      <dgm:prSet presAssocID="{9E08DB3E-3E04-4151-9E16-CB82538CDB3C}" presName="levelTx" presStyleLbl="revTx" presStyleIdx="0" presStyleCnt="0">
        <dgm:presLayoutVars>
          <dgm:chMax val="1"/>
          <dgm:bulletEnabled val="1"/>
        </dgm:presLayoutVars>
      </dgm:prSet>
      <dgm:spPr/>
    </dgm:pt>
    <dgm:pt modelId="{EEE66408-7E44-4D5B-A3F9-ACC6CC7AA667}" type="pres">
      <dgm:prSet presAssocID="{2855B077-4E3B-4959-982F-2B4C3A963006}" presName="Name8" presStyleCnt="0"/>
      <dgm:spPr/>
    </dgm:pt>
    <dgm:pt modelId="{C4D9F16D-1226-4C30-B0A8-D961826DA2E7}" type="pres">
      <dgm:prSet presAssocID="{2855B077-4E3B-4959-982F-2B4C3A963006}" presName="level" presStyleLbl="node1" presStyleIdx="1" presStyleCnt="2" custScaleY="102262" custLinFactNeighborX="26359" custLinFactNeighborY="-813">
        <dgm:presLayoutVars>
          <dgm:chMax val="1"/>
          <dgm:bulletEnabled val="1"/>
        </dgm:presLayoutVars>
      </dgm:prSet>
      <dgm:spPr/>
    </dgm:pt>
    <dgm:pt modelId="{2B159C91-1124-4D39-9787-4D9753E8F4E9}" type="pres">
      <dgm:prSet presAssocID="{2855B077-4E3B-4959-982F-2B4C3A963006}" presName="levelTx" presStyleLbl="revTx" presStyleIdx="0" presStyleCnt="0">
        <dgm:presLayoutVars>
          <dgm:chMax val="1"/>
          <dgm:bulletEnabled val="1"/>
        </dgm:presLayoutVars>
      </dgm:prSet>
      <dgm:spPr/>
    </dgm:pt>
  </dgm:ptLst>
  <dgm:cxnLst>
    <dgm:cxn modelId="{B3CF870F-2A79-4CB4-9722-30691C1B0683}" srcId="{173258DB-03EC-49C8-B50E-C908D1F9F98A}" destId="{2855B077-4E3B-4959-982F-2B4C3A963006}" srcOrd="1" destOrd="0" parTransId="{FC2C5492-90E8-46D2-A392-BFC1685692C9}" sibTransId="{22912CEC-D05A-418C-A633-CE500F3908C6}"/>
    <dgm:cxn modelId="{C58A6A1C-EF5D-44D7-AA4A-F30289C45086}" srcId="{173258DB-03EC-49C8-B50E-C908D1F9F98A}" destId="{9E08DB3E-3E04-4151-9E16-CB82538CDB3C}" srcOrd="0" destOrd="0" parTransId="{CEBFB749-5F8C-49F0-A55A-2C4315530280}" sibTransId="{1542B3E5-73FB-4C06-9C05-9EA23D6BA306}"/>
    <dgm:cxn modelId="{E42CE13B-CB4B-4BCF-94CE-E5D67D3214BB}" type="presOf" srcId="{2855B077-4E3B-4959-982F-2B4C3A963006}" destId="{2B159C91-1124-4D39-9787-4D9753E8F4E9}" srcOrd="1" destOrd="0" presId="urn:microsoft.com/office/officeart/2005/8/layout/pyramid1"/>
    <dgm:cxn modelId="{B60C177A-6900-481C-8148-E401FE566A50}" type="presOf" srcId="{9E08DB3E-3E04-4151-9E16-CB82538CDB3C}" destId="{CBA54C70-994B-4A89-85BF-A843C9AFD5EB}" srcOrd="1" destOrd="0" presId="urn:microsoft.com/office/officeart/2005/8/layout/pyramid1"/>
    <dgm:cxn modelId="{367F9385-631F-44D9-8A91-BAF710451BDB}" type="presOf" srcId="{173258DB-03EC-49C8-B50E-C908D1F9F98A}" destId="{8CBBAEE2-42CE-43A3-9F21-3F03BC37F8B5}" srcOrd="0" destOrd="0" presId="urn:microsoft.com/office/officeart/2005/8/layout/pyramid1"/>
    <dgm:cxn modelId="{59FB3390-E89E-4049-A5FB-2A4E311F3728}" type="presOf" srcId="{2855B077-4E3B-4959-982F-2B4C3A963006}" destId="{C4D9F16D-1226-4C30-B0A8-D961826DA2E7}" srcOrd="0" destOrd="0" presId="urn:microsoft.com/office/officeart/2005/8/layout/pyramid1"/>
    <dgm:cxn modelId="{4427E7E6-84E2-465F-B887-3B99836FA66A}" type="presOf" srcId="{9E08DB3E-3E04-4151-9E16-CB82538CDB3C}" destId="{AE9C50DA-BE5A-4156-8DB2-31B9956C8259}" srcOrd="0" destOrd="0" presId="urn:microsoft.com/office/officeart/2005/8/layout/pyramid1"/>
    <dgm:cxn modelId="{1E158D8B-443D-43C8-BE04-3E903436F8B0}" type="presParOf" srcId="{8CBBAEE2-42CE-43A3-9F21-3F03BC37F8B5}" destId="{7DEF25D4-A1A0-468C-86D5-12B9A538E416}" srcOrd="0" destOrd="0" presId="urn:microsoft.com/office/officeart/2005/8/layout/pyramid1"/>
    <dgm:cxn modelId="{FF410B63-8F15-4AB4-9A5A-DC4E534278D3}" type="presParOf" srcId="{7DEF25D4-A1A0-468C-86D5-12B9A538E416}" destId="{AE9C50DA-BE5A-4156-8DB2-31B9956C8259}" srcOrd="0" destOrd="0" presId="urn:microsoft.com/office/officeart/2005/8/layout/pyramid1"/>
    <dgm:cxn modelId="{1E19E8A6-F50E-4CF4-91F4-D816E3CE9BEF}" type="presParOf" srcId="{7DEF25D4-A1A0-468C-86D5-12B9A538E416}" destId="{CBA54C70-994B-4A89-85BF-A843C9AFD5EB}" srcOrd="1" destOrd="0" presId="urn:microsoft.com/office/officeart/2005/8/layout/pyramid1"/>
    <dgm:cxn modelId="{7BAEC91F-83A1-42F2-9EB9-36F5C510D97F}" type="presParOf" srcId="{8CBBAEE2-42CE-43A3-9F21-3F03BC37F8B5}" destId="{EEE66408-7E44-4D5B-A3F9-ACC6CC7AA667}" srcOrd="1" destOrd="0" presId="urn:microsoft.com/office/officeart/2005/8/layout/pyramid1"/>
    <dgm:cxn modelId="{B6AB68D3-C105-4A7A-8A81-C5FCA0B7ED49}" type="presParOf" srcId="{EEE66408-7E44-4D5B-A3F9-ACC6CC7AA667}" destId="{C4D9F16D-1226-4C30-B0A8-D961826DA2E7}" srcOrd="0" destOrd="0" presId="urn:microsoft.com/office/officeart/2005/8/layout/pyramid1"/>
    <dgm:cxn modelId="{172C7562-8BB4-49D7-A834-D42A2380A4EC}" type="presParOf" srcId="{EEE66408-7E44-4D5B-A3F9-ACC6CC7AA667}" destId="{2B159C91-1124-4D39-9787-4D9753E8F4E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C50DA-BE5A-4156-8DB2-31B9956C8259}">
      <dsp:nvSpPr>
        <dsp:cNvPr id="0" name=""/>
        <dsp:cNvSpPr/>
      </dsp:nvSpPr>
      <dsp:spPr>
        <a:xfrm>
          <a:off x="3076992" y="0"/>
          <a:ext cx="2913815" cy="1609944"/>
        </a:xfrm>
        <a:prstGeom prst="trapezoid">
          <a:avLst>
            <a:gd name="adj" fmla="val 90494"/>
          </a:avLst>
        </a:prstGeom>
        <a:solidFill>
          <a:schemeClr val="accent1">
            <a:lumMod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076992" y="0"/>
        <a:ext cx="2913815" cy="1609944"/>
      </dsp:txXfrm>
    </dsp:sp>
    <dsp:sp modelId="{C4D9F16D-1226-4C30-B0A8-D961826DA2E7}">
      <dsp:nvSpPr>
        <dsp:cNvPr id="0" name=""/>
        <dsp:cNvSpPr/>
      </dsp:nvSpPr>
      <dsp:spPr>
        <a:xfrm>
          <a:off x="1447829" y="1600200"/>
          <a:ext cx="6130140" cy="1802785"/>
        </a:xfrm>
        <a:prstGeom prst="trapezoid">
          <a:avLst>
            <a:gd name="adj" fmla="val 90494"/>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ts val="0"/>
            </a:spcAft>
            <a:buNone/>
          </a:pPr>
          <a:r>
            <a:rPr lang="en-US" sz="1100" b="1" kern="1200" dirty="0">
              <a:solidFill>
                <a:schemeClr val="bg1"/>
              </a:solidFill>
              <a:latin typeface="Arial" panose="020B0604020202020204" pitchFamily="34" charset="0"/>
              <a:cs typeface="Arial" panose="020B0604020202020204" pitchFamily="34" charset="0"/>
            </a:rPr>
            <a:t>SECONDARY PREVENTIVE SERVICES:</a:t>
          </a:r>
        </a:p>
        <a:p>
          <a:pPr marL="0" lvl="0" indent="0" algn="ctr" defTabSz="488950">
            <a:lnSpc>
              <a:spcPct val="90000"/>
            </a:lnSpc>
            <a:spcBef>
              <a:spcPct val="0"/>
            </a:spcBef>
            <a:spcAft>
              <a:spcPts val="0"/>
            </a:spcAft>
            <a:buNone/>
          </a:pPr>
          <a:r>
            <a:rPr lang="en-US" sz="1100" b="1" kern="1200" dirty="0">
              <a:solidFill>
                <a:schemeClr val="bg1"/>
              </a:solidFill>
              <a:latin typeface="Arial" panose="020B0604020202020204" pitchFamily="34" charset="0"/>
              <a:cs typeface="Arial" panose="020B0604020202020204" pitchFamily="34" charset="0"/>
            </a:rPr>
            <a:t>“Light Touch”</a:t>
          </a:r>
        </a:p>
        <a:p>
          <a:pPr marL="0" lvl="0" indent="0" algn="ctr" defTabSz="488950">
            <a:lnSpc>
              <a:spcPct val="90000"/>
            </a:lnSpc>
            <a:spcBef>
              <a:spcPct val="0"/>
            </a:spcBef>
            <a:spcAft>
              <a:spcPts val="0"/>
            </a:spcAft>
            <a:buNone/>
          </a:pPr>
          <a:endParaRPr lang="en-US" sz="1100" b="1" kern="1200" dirty="0">
            <a:solidFill>
              <a:schemeClr val="bg1"/>
            </a:solidFill>
            <a:latin typeface="Arial" panose="020B0604020202020204" pitchFamily="34" charset="0"/>
            <a:cs typeface="Arial" panose="020B0604020202020204" pitchFamily="34" charset="0"/>
          </a:endParaRPr>
        </a:p>
        <a:p>
          <a:pPr marL="0" lvl="0" indent="0" algn="ctr" defTabSz="488950">
            <a:lnSpc>
              <a:spcPct val="90000"/>
            </a:lnSpc>
            <a:spcBef>
              <a:spcPct val="0"/>
            </a:spcBef>
            <a:spcAft>
              <a:spcPct val="35000"/>
            </a:spcAft>
            <a:buNone/>
          </a:pPr>
          <a:r>
            <a:rPr lang="en-US" sz="1100" b="1" kern="1200" dirty="0">
              <a:solidFill>
                <a:schemeClr val="bg1"/>
              </a:solidFill>
              <a:latin typeface="Arial" panose="020B0604020202020204" pitchFamily="34" charset="0"/>
              <a:cs typeface="Arial" panose="020B0604020202020204" pitchFamily="34" charset="0"/>
            </a:rPr>
            <a:t>Families at imminent risk of CPS/foster care involvement identified early and served by partnering state agencies and community providers</a:t>
          </a:r>
        </a:p>
      </dsp:txBody>
      <dsp:txXfrm>
        <a:off x="2520603" y="1600200"/>
        <a:ext cx="3984591" cy="1802785"/>
      </dsp:txXfrm>
    </dsp:sp>
    <dsp:sp modelId="{FBA26ED7-0E15-44B3-B901-12B6975888A7}">
      <dsp:nvSpPr>
        <dsp:cNvPr id="0" name=""/>
        <dsp:cNvSpPr/>
      </dsp:nvSpPr>
      <dsp:spPr>
        <a:xfrm>
          <a:off x="0" y="3412729"/>
          <a:ext cx="9067800" cy="1597420"/>
        </a:xfrm>
        <a:prstGeom prst="trapezoid">
          <a:avLst>
            <a:gd name="adj" fmla="val 90494"/>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586864" y="3412729"/>
        <a:ext cx="5894070" cy="15974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C50DA-BE5A-4156-8DB2-31B9956C8259}">
      <dsp:nvSpPr>
        <dsp:cNvPr id="0" name=""/>
        <dsp:cNvSpPr/>
      </dsp:nvSpPr>
      <dsp:spPr>
        <a:xfrm>
          <a:off x="2245074" y="0"/>
          <a:ext cx="4425251" cy="2267059"/>
        </a:xfrm>
        <a:prstGeom prst="trapezoid">
          <a:avLst>
            <a:gd name="adj" fmla="val 97599"/>
          </a:avLst>
        </a:prstGeom>
        <a:solidFill>
          <a:schemeClr val="accent1">
            <a:lumMod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2245074" y="0"/>
        <a:ext cx="4425251" cy="2267059"/>
      </dsp:txXfrm>
    </dsp:sp>
    <dsp:sp modelId="{C4D9F16D-1226-4C30-B0A8-D961826DA2E7}">
      <dsp:nvSpPr>
        <dsp:cNvPr id="0" name=""/>
        <dsp:cNvSpPr/>
      </dsp:nvSpPr>
      <dsp:spPr>
        <a:xfrm>
          <a:off x="0" y="2248771"/>
          <a:ext cx="8915400" cy="2300306"/>
        </a:xfrm>
        <a:prstGeom prst="trapezoid">
          <a:avLst>
            <a:gd name="adj" fmla="val 97599"/>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ts val="1200"/>
            </a:spcAft>
            <a:buNone/>
          </a:pPr>
          <a:r>
            <a:rPr lang="en-US" sz="1200" b="1" kern="1200" dirty="0">
              <a:solidFill>
                <a:schemeClr val="bg1"/>
              </a:solidFill>
              <a:latin typeface="Arial" panose="020B0604020202020204" pitchFamily="34" charset="0"/>
              <a:cs typeface="Arial" panose="020B0604020202020204" pitchFamily="34" charset="0"/>
            </a:rPr>
            <a:t>COMMUNITY PATHWAY: “LIGHT TOUCH”</a:t>
          </a:r>
        </a:p>
        <a:p>
          <a:pPr marL="0" lvl="0" indent="0" algn="ctr" defTabSz="533400">
            <a:lnSpc>
              <a:spcPct val="100000"/>
            </a:lnSpc>
            <a:spcBef>
              <a:spcPct val="0"/>
            </a:spcBef>
            <a:spcAft>
              <a:spcPts val="1200"/>
            </a:spcAft>
            <a:buNone/>
          </a:pPr>
          <a:r>
            <a:rPr lang="en-US" sz="1100" b="1" kern="1200" dirty="0">
              <a:solidFill>
                <a:schemeClr val="bg1"/>
              </a:solidFill>
              <a:latin typeface="Arial" panose="020B0604020202020204" pitchFamily="34" charset="0"/>
              <a:cs typeface="Arial" panose="020B0604020202020204" pitchFamily="34" charset="0"/>
            </a:rPr>
            <a:t>Families at imminent risk are identified early by sister state agencies, community partners or self-referral and provided with FFPSA-approved, evidence-based services and case management through community-based agencies</a:t>
          </a:r>
        </a:p>
      </dsp:txBody>
      <dsp:txXfrm>
        <a:off x="1560194" y="2248771"/>
        <a:ext cx="5795010" cy="230030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C164A-7038-42D0-953C-2EB4816D4C81}" type="datetimeFigureOut">
              <a:rPr lang="en-US" smtClean="0"/>
              <a:t>7/27/2021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DA9C80-B631-4EC4-8253-F63CFD0157DF}" type="slidenum">
              <a:rPr lang="en-US" smtClean="0"/>
              <a:t>‹#›</a:t>
            </a:fld>
            <a:endParaRPr lang="en-US" dirty="0"/>
          </a:p>
        </p:txBody>
      </p:sp>
    </p:spTree>
    <p:extLst>
      <p:ext uri="{BB962C8B-B14F-4D97-AF65-F5344CB8AC3E}">
        <p14:creationId xmlns:p14="http://schemas.microsoft.com/office/powerpoint/2010/main" val="1943357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3575"/>
            <a:ext cx="5607050" cy="3660775"/>
          </a:xfrm>
          <a:prstGeom prst="rect">
            <a:avLst/>
          </a:prstGeom>
        </p:spPr>
        <p:txBody>
          <a:bodyPr/>
          <a:lstStyle/>
          <a:p>
            <a:endParaRPr lang="en-US" dirty="0"/>
          </a:p>
        </p:txBody>
      </p:sp>
      <p:sp>
        <p:nvSpPr>
          <p:cNvPr id="4" name="Slide Number Placeholder 3"/>
          <p:cNvSpPr>
            <a:spLocks noGrp="1"/>
          </p:cNvSpPr>
          <p:nvPr>
            <p:ph type="sldNum" sz="quarter" idx="5"/>
          </p:nvPr>
        </p:nvSpPr>
        <p:spPr/>
        <p:txBody>
          <a:bodyPr/>
          <a:lstStyle/>
          <a:p>
            <a:fld id="{F6DA9C80-B631-4EC4-8253-F63CFD0157DF}" type="slidenum">
              <a:rPr lang="en-US" smtClean="0"/>
              <a:t>4</a:t>
            </a:fld>
            <a:endParaRPr lang="en-US" dirty="0"/>
          </a:p>
        </p:txBody>
      </p:sp>
    </p:spTree>
    <p:extLst>
      <p:ext uri="{BB962C8B-B14F-4D97-AF65-F5344CB8AC3E}">
        <p14:creationId xmlns:p14="http://schemas.microsoft.com/office/powerpoint/2010/main" val="1156913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3578"/>
            <a:ext cx="5607050" cy="3660775"/>
          </a:xfrm>
          <a:prstGeom prst="rect">
            <a:avLst/>
          </a:prstGeom>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Physician, Psychiatrist, Psychologist, Nurse Practitioner, Psychoanalyst, Registered Nurse, Clinical Social Worker, Marriage and Family Therapist, Mental Health Counselor, Master Social Worker, Licensed Creative Arts Therapist; </a:t>
            </a:r>
            <a:r>
              <a:rPr lang="en-US" sz="1200" u="sng" kern="1200" dirty="0">
                <a:solidFill>
                  <a:schemeClr val="tx1"/>
                </a:solidFill>
                <a:effectLst/>
                <a:latin typeface="+mn-lt"/>
                <a:ea typeface="+mn-ea"/>
                <a:cs typeface="+mn-cs"/>
              </a:rPr>
              <a:t>within their scope of practice</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rPr>
              <a:t> under their licensure.</a:t>
            </a:r>
            <a:r>
              <a:rPr lang="en-US" dirty="0">
                <a:effectLst/>
              </a:rPr>
              <a:t> </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DA9C80-B631-4EC4-8253-F63CFD0157D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16989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73576"/>
            <a:ext cx="5608320" cy="3660775"/>
          </a:xfrm>
          <a:prstGeom prst="rect">
            <a:avLst/>
          </a:prstGeom>
        </p:spPr>
        <p:txBody>
          <a:bodyPr/>
          <a:lstStyle/>
          <a:p>
            <a:endParaRPr lang="en-US" dirty="0"/>
          </a:p>
        </p:txBody>
      </p:sp>
      <p:sp>
        <p:nvSpPr>
          <p:cNvPr id="4" name="Slide Number Placeholder 3"/>
          <p:cNvSpPr>
            <a:spLocks noGrp="1"/>
          </p:cNvSpPr>
          <p:nvPr>
            <p:ph type="sldNum" sz="quarter" idx="5"/>
          </p:nvPr>
        </p:nvSpPr>
        <p:spPr/>
        <p:txBody>
          <a:bodyPr/>
          <a:lstStyle/>
          <a:p>
            <a:fld id="{F6DA9C80-B631-4EC4-8253-F63CFD0157DF}" type="slidenum">
              <a:rPr lang="en-US" smtClean="0"/>
              <a:t>23</a:t>
            </a:fld>
            <a:endParaRPr lang="en-US" dirty="0"/>
          </a:p>
        </p:txBody>
      </p:sp>
    </p:spTree>
    <p:extLst>
      <p:ext uri="{BB962C8B-B14F-4D97-AF65-F5344CB8AC3E}">
        <p14:creationId xmlns:p14="http://schemas.microsoft.com/office/powerpoint/2010/main" val="1634682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p:txBody>
          <a:bodyPr/>
          <a:lstStyle/>
          <a:p>
            <a:fld id="{F6DA9C80-B631-4EC4-8253-F63CFD0157DF}" type="slidenum">
              <a:rPr lang="en-US" smtClean="0"/>
              <a:t>24</a:t>
            </a:fld>
            <a:endParaRPr lang="en-US" dirty="0"/>
          </a:p>
        </p:txBody>
      </p:sp>
    </p:spTree>
    <p:extLst>
      <p:ext uri="{BB962C8B-B14F-4D97-AF65-F5344CB8AC3E}">
        <p14:creationId xmlns:p14="http://schemas.microsoft.com/office/powerpoint/2010/main" val="1588516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p:txBody>
          <a:bodyPr/>
          <a:lstStyle/>
          <a:p>
            <a:fld id="{F6DA9C80-B631-4EC4-8253-F63CFD0157DF}" type="slidenum">
              <a:rPr lang="en-US" smtClean="0"/>
              <a:t>25</a:t>
            </a:fld>
            <a:endParaRPr lang="en-US" dirty="0"/>
          </a:p>
        </p:txBody>
      </p:sp>
    </p:spTree>
    <p:extLst>
      <p:ext uri="{BB962C8B-B14F-4D97-AF65-F5344CB8AC3E}">
        <p14:creationId xmlns:p14="http://schemas.microsoft.com/office/powerpoint/2010/main" val="2935382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the QI says no and the court requires the child to stay, the LDSS is still going to have to pay foster care maintenance and they will be reimbursed with non-title iv-e dollars.</a:t>
            </a:r>
          </a:p>
          <a:p>
            <a:endParaRPr lang="en-US" dirty="0"/>
          </a:p>
        </p:txBody>
      </p:sp>
      <p:sp>
        <p:nvSpPr>
          <p:cNvPr id="4" name="Slide Number Placeholder 3"/>
          <p:cNvSpPr>
            <a:spLocks noGrp="1"/>
          </p:cNvSpPr>
          <p:nvPr>
            <p:ph type="sldNum" sz="quarter" idx="5"/>
          </p:nvPr>
        </p:nvSpPr>
        <p:spPr/>
        <p:txBody>
          <a:bodyPr/>
          <a:lstStyle/>
          <a:p>
            <a:fld id="{F6DA9C80-B631-4EC4-8253-F63CFD0157DF}" type="slidenum">
              <a:rPr lang="en-US" smtClean="0"/>
              <a:t>33</a:t>
            </a:fld>
            <a:endParaRPr lang="en-US" dirty="0"/>
          </a:p>
        </p:txBody>
      </p:sp>
    </p:spTree>
    <p:extLst>
      <p:ext uri="{BB962C8B-B14F-4D97-AF65-F5344CB8AC3E}">
        <p14:creationId xmlns:p14="http://schemas.microsoft.com/office/powerpoint/2010/main" val="2290597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p:txBody>
          <a:bodyPr/>
          <a:lstStyle/>
          <a:p>
            <a:fld id="{F6DA9C80-B631-4EC4-8253-F63CFD0157DF}" type="slidenum">
              <a:rPr lang="en-US" smtClean="0"/>
              <a:t>35</a:t>
            </a:fld>
            <a:endParaRPr lang="en-US" dirty="0"/>
          </a:p>
        </p:txBody>
      </p:sp>
    </p:spTree>
    <p:extLst>
      <p:ext uri="{BB962C8B-B14F-4D97-AF65-F5344CB8AC3E}">
        <p14:creationId xmlns:p14="http://schemas.microsoft.com/office/powerpoint/2010/main" val="701102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Child abuse and maltreatment prevention requires a public health approach – next slide…</a:t>
            </a:r>
          </a:p>
          <a:p>
            <a:r>
              <a:rPr lang="en-US" dirty="0"/>
              <a:t>https://pubmed.ncbi.nlm.nih.gov/11081354/</a:t>
            </a:r>
          </a:p>
          <a:p>
            <a:endParaRPr lang="en-US" dirty="0"/>
          </a:p>
        </p:txBody>
      </p:sp>
      <p:sp>
        <p:nvSpPr>
          <p:cNvPr id="4" name="Slide Number Placeholder 3"/>
          <p:cNvSpPr>
            <a:spLocks noGrp="1"/>
          </p:cNvSpPr>
          <p:nvPr>
            <p:ph type="sldNum" sz="quarter" idx="5"/>
          </p:nvPr>
        </p:nvSpPr>
        <p:spPr/>
        <p:txBody>
          <a:bodyPr/>
          <a:lstStyle/>
          <a:p>
            <a:fld id="{F6DA9C80-B631-4EC4-8253-F63CFD0157DF}" type="slidenum">
              <a:rPr lang="en-US" smtClean="0"/>
              <a:t>36</a:t>
            </a:fld>
            <a:endParaRPr lang="en-US" dirty="0"/>
          </a:p>
        </p:txBody>
      </p:sp>
    </p:spTree>
    <p:extLst>
      <p:ext uri="{BB962C8B-B14F-4D97-AF65-F5344CB8AC3E}">
        <p14:creationId xmlns:p14="http://schemas.microsoft.com/office/powerpoint/2010/main" val="252768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State must meet these requirements to draw down Title IV-E funding for prevention services, including…</a:t>
            </a:r>
          </a:p>
          <a:p>
            <a:endParaRPr lang="en-US" dirty="0"/>
          </a:p>
          <a:p>
            <a:endParaRPr lang="en-US" dirty="0"/>
          </a:p>
          <a:p>
            <a:r>
              <a:rPr lang="en-US" dirty="0"/>
              <a:t>We will discuss each of these in the following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DA9C80-B631-4EC4-8253-F63CFD0157D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56293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a:p>
            <a:endParaRPr lang="en-US" dirty="0"/>
          </a:p>
          <a:p>
            <a:r>
              <a:rPr lang="en-US" dirty="0"/>
              <a:t>We will discuss each of these in the following</a:t>
            </a:r>
          </a:p>
        </p:txBody>
      </p:sp>
      <p:sp>
        <p:nvSpPr>
          <p:cNvPr id="4" name="Slide Number Placeholder 3"/>
          <p:cNvSpPr>
            <a:spLocks noGrp="1"/>
          </p:cNvSpPr>
          <p:nvPr>
            <p:ph type="sldNum" sz="quarter" idx="5"/>
          </p:nvPr>
        </p:nvSpPr>
        <p:spPr/>
        <p:txBody>
          <a:bodyPr/>
          <a:lstStyle/>
          <a:p>
            <a:fld id="{F6DA9C80-B631-4EC4-8253-F63CFD0157DF}" type="slidenum">
              <a:rPr lang="en-US" smtClean="0"/>
              <a:t>38</a:t>
            </a:fld>
            <a:endParaRPr lang="en-US" dirty="0"/>
          </a:p>
        </p:txBody>
      </p:sp>
    </p:spTree>
    <p:extLst>
      <p:ext uri="{BB962C8B-B14F-4D97-AF65-F5344CB8AC3E}">
        <p14:creationId xmlns:p14="http://schemas.microsoft.com/office/powerpoint/2010/main" val="3886651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067334-02DA-4DD2-92E1-85D575A577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6420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r>
              <a:rPr lang="en-US" dirty="0"/>
              <a:t>Discussion regarding scope of what was in state legislation, does not encompass all of Family First; much more to Family First; this presentation will focus only on the state legisaltion for Family First. </a:t>
            </a:r>
          </a:p>
        </p:txBody>
      </p:sp>
      <p:sp>
        <p:nvSpPr>
          <p:cNvPr id="4" name="Slide Number Placeholder 3"/>
          <p:cNvSpPr>
            <a:spLocks noGrp="1"/>
          </p:cNvSpPr>
          <p:nvPr>
            <p:ph type="sldNum" sz="quarter" idx="5"/>
          </p:nvPr>
        </p:nvSpPr>
        <p:spPr/>
        <p:txBody>
          <a:bodyPr/>
          <a:lstStyle/>
          <a:p>
            <a:fld id="{F6DA9C80-B631-4EC4-8253-F63CFD0157DF}" type="slidenum">
              <a:rPr lang="en-US" smtClean="0"/>
              <a:t>5</a:t>
            </a:fld>
            <a:endParaRPr lang="en-US" dirty="0"/>
          </a:p>
        </p:txBody>
      </p:sp>
    </p:spTree>
    <p:extLst>
      <p:ext uri="{BB962C8B-B14F-4D97-AF65-F5344CB8AC3E}">
        <p14:creationId xmlns:p14="http://schemas.microsoft.com/office/powerpoint/2010/main" val="3009903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067334-02DA-4DD2-92E1-85D575A577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6060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3575"/>
            <a:ext cx="5607050" cy="3660775"/>
          </a:xfrm>
          <a:prstGeom prst="rect">
            <a:avLst/>
          </a:prstGeom>
        </p:spPr>
        <p:txBody>
          <a:bodyPr/>
          <a:lstStyle/>
          <a:p>
            <a:endParaRPr lang="en-US" dirty="0"/>
          </a:p>
        </p:txBody>
      </p:sp>
      <p:sp>
        <p:nvSpPr>
          <p:cNvPr id="4" name="Slide Number Placeholder 3"/>
          <p:cNvSpPr>
            <a:spLocks noGrp="1"/>
          </p:cNvSpPr>
          <p:nvPr>
            <p:ph type="sldNum" sz="quarter" idx="5"/>
          </p:nvPr>
        </p:nvSpPr>
        <p:spPr/>
        <p:txBody>
          <a:bodyPr/>
          <a:lstStyle/>
          <a:p>
            <a:fld id="{F6DA9C80-B631-4EC4-8253-F63CFD0157DF}" type="slidenum">
              <a:rPr lang="en-US" smtClean="0"/>
              <a:t>7</a:t>
            </a:fld>
            <a:endParaRPr lang="en-US" dirty="0"/>
          </a:p>
        </p:txBody>
      </p:sp>
    </p:spTree>
    <p:extLst>
      <p:ext uri="{BB962C8B-B14F-4D97-AF65-F5344CB8AC3E}">
        <p14:creationId xmlns:p14="http://schemas.microsoft.com/office/powerpoint/2010/main" val="3522859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endParaRPr lang="en-US" dirty="0"/>
          </a:p>
        </p:txBody>
      </p:sp>
      <p:sp>
        <p:nvSpPr>
          <p:cNvPr id="4" name="Slide Number Placeholder 3"/>
          <p:cNvSpPr>
            <a:spLocks noGrp="1"/>
          </p:cNvSpPr>
          <p:nvPr>
            <p:ph type="sldNum" sz="quarter" idx="5"/>
          </p:nvPr>
        </p:nvSpPr>
        <p:spPr/>
        <p:txBody>
          <a:bodyPr/>
          <a:lstStyle/>
          <a:p>
            <a:fld id="{F6DA9C80-B631-4EC4-8253-F63CFD0157DF}" type="slidenum">
              <a:rPr lang="en-US" smtClean="0"/>
              <a:t>8</a:t>
            </a:fld>
            <a:endParaRPr lang="en-US" dirty="0"/>
          </a:p>
        </p:txBody>
      </p:sp>
    </p:spTree>
    <p:extLst>
      <p:ext uri="{BB962C8B-B14F-4D97-AF65-F5344CB8AC3E}">
        <p14:creationId xmlns:p14="http://schemas.microsoft.com/office/powerpoint/2010/main" val="2040819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r>
              <a:rPr lang="en-US" dirty="0"/>
              <a:t>Note no substance abuse mother child programs.  Maybe each gets their own slide</a:t>
            </a:r>
          </a:p>
        </p:txBody>
      </p:sp>
      <p:sp>
        <p:nvSpPr>
          <p:cNvPr id="4" name="Slide Number Placeholder 3"/>
          <p:cNvSpPr>
            <a:spLocks noGrp="1"/>
          </p:cNvSpPr>
          <p:nvPr>
            <p:ph type="sldNum" sz="quarter" idx="5"/>
          </p:nvPr>
        </p:nvSpPr>
        <p:spPr/>
        <p:txBody>
          <a:bodyPr/>
          <a:lstStyle/>
          <a:p>
            <a:fld id="{F6DA9C80-B631-4EC4-8253-F63CFD0157DF}" type="slidenum">
              <a:rPr lang="en-US" smtClean="0"/>
              <a:t>9</a:t>
            </a:fld>
            <a:endParaRPr lang="en-US" dirty="0"/>
          </a:p>
        </p:txBody>
      </p:sp>
    </p:spTree>
    <p:extLst>
      <p:ext uri="{BB962C8B-B14F-4D97-AF65-F5344CB8AC3E}">
        <p14:creationId xmlns:p14="http://schemas.microsoft.com/office/powerpoint/2010/main" val="107503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p:txBody>
          <a:bodyPr/>
          <a:lstStyle/>
          <a:p>
            <a:fld id="{F6DA9C80-B631-4EC4-8253-F63CFD0157DF}" type="slidenum">
              <a:rPr lang="en-US" smtClean="0"/>
              <a:t>12</a:t>
            </a:fld>
            <a:endParaRPr lang="en-US" dirty="0"/>
          </a:p>
        </p:txBody>
      </p:sp>
    </p:spTree>
    <p:extLst>
      <p:ext uri="{BB962C8B-B14F-4D97-AF65-F5344CB8AC3E}">
        <p14:creationId xmlns:p14="http://schemas.microsoft.com/office/powerpoint/2010/main" val="3617913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p:txBody>
          <a:bodyPr/>
          <a:lstStyle/>
          <a:p>
            <a:fld id="{F6DA9C80-B631-4EC4-8253-F63CFD0157DF}" type="slidenum">
              <a:rPr lang="en-US" smtClean="0"/>
              <a:t>16</a:t>
            </a:fld>
            <a:endParaRPr lang="en-US" dirty="0"/>
          </a:p>
        </p:txBody>
      </p:sp>
    </p:spTree>
    <p:extLst>
      <p:ext uri="{BB962C8B-B14F-4D97-AF65-F5344CB8AC3E}">
        <p14:creationId xmlns:p14="http://schemas.microsoft.com/office/powerpoint/2010/main" val="440008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p:txBody>
          <a:bodyPr/>
          <a:lstStyle/>
          <a:p>
            <a:fld id="{F6DA9C80-B631-4EC4-8253-F63CFD0157DF}" type="slidenum">
              <a:rPr lang="en-US" smtClean="0"/>
              <a:t>17</a:t>
            </a:fld>
            <a:endParaRPr lang="en-US" dirty="0"/>
          </a:p>
        </p:txBody>
      </p:sp>
    </p:spTree>
    <p:extLst>
      <p:ext uri="{BB962C8B-B14F-4D97-AF65-F5344CB8AC3E}">
        <p14:creationId xmlns:p14="http://schemas.microsoft.com/office/powerpoint/2010/main" val="4287270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3578"/>
            <a:ext cx="5607050" cy="3660775"/>
          </a:xfrm>
          <a:prstGeom prst="rect">
            <a:avLst/>
          </a:prstGeom>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Physician, Psychiatrist, Psychologist, Nurse Practitioner, Psychoanalyst, Registered Nurse, Clinical Social Worker, Marriage and Family Therapist, Mental Health Counselor, Master Social Worker, Licensed Creative Arts Therapist; </a:t>
            </a:r>
            <a:r>
              <a:rPr lang="en-US" sz="1200" u="sng" kern="1200" dirty="0">
                <a:solidFill>
                  <a:schemeClr val="tx1"/>
                </a:solidFill>
                <a:effectLst/>
                <a:latin typeface="+mn-lt"/>
                <a:ea typeface="+mn-ea"/>
                <a:cs typeface="+mn-cs"/>
              </a:rPr>
              <a:t>within their scope of practice</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rPr>
              <a:t> under their licensure.</a:t>
            </a:r>
            <a:r>
              <a:rPr lang="en-US" dirty="0">
                <a:effectLst/>
              </a:rPr>
              <a:t> </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DA9C80-B631-4EC4-8253-F63CFD0157D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1010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Master">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457200" y="2581275"/>
            <a:ext cx="8229600" cy="486237"/>
          </a:xfrm>
          <a:prstGeom prst="rect">
            <a:avLst/>
          </a:prstGeom>
        </p:spPr>
        <p:txBody>
          <a:bodyPr anchor="b"/>
          <a:lstStyle>
            <a:lvl1pPr marL="0" indent="0">
              <a:buNone/>
              <a:defRPr sz="2800" b="1">
                <a:solidFill>
                  <a:srgbClr val="646569"/>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Master subtitle style</a:t>
            </a:r>
          </a:p>
        </p:txBody>
      </p:sp>
      <p:sp>
        <p:nvSpPr>
          <p:cNvPr id="11" name="Title Placeholder 1"/>
          <p:cNvSpPr>
            <a:spLocks noGrp="1"/>
          </p:cNvSpPr>
          <p:nvPr>
            <p:ph type="title" hasCustomPrompt="1"/>
          </p:nvPr>
        </p:nvSpPr>
        <p:spPr>
          <a:xfrm>
            <a:off x="457200" y="1828800"/>
            <a:ext cx="8229600" cy="657225"/>
          </a:xfrm>
          <a:prstGeom prst="rect">
            <a:avLst/>
          </a:prstGeom>
        </p:spPr>
        <p:txBody>
          <a:bodyPr vert="horz" lIns="91440" tIns="45720" rIns="91440" bIns="45720" rtlCol="0" anchor="ctr">
            <a:normAutofit/>
          </a:bodyPr>
          <a:lstStyle>
            <a:lvl1pPr algn="l">
              <a:defRPr baseline="0"/>
            </a:lvl1pPr>
          </a:lstStyle>
          <a:p>
            <a:r>
              <a:rPr lang="en-US" dirty="0"/>
              <a:t>Master Title – Arial Bold</a:t>
            </a:r>
          </a:p>
        </p:txBody>
      </p:sp>
    </p:spTree>
    <p:extLst>
      <p:ext uri="{BB962C8B-B14F-4D97-AF65-F5344CB8AC3E}">
        <p14:creationId xmlns:p14="http://schemas.microsoft.com/office/powerpoint/2010/main" val="3976281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5700-78B0-43BD-BACA-6504388768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1D179B-91F3-4EBB-84B0-934475D53A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7D2336-8DF0-4A1B-BD4C-BB592F356465}"/>
              </a:ext>
            </a:extLst>
          </p:cNvPr>
          <p:cNvSpPr>
            <a:spLocks noGrp="1"/>
          </p:cNvSpPr>
          <p:nvPr>
            <p:ph type="dt" sz="half" idx="10"/>
          </p:nvPr>
        </p:nvSpPr>
        <p:spPr/>
        <p:txBody>
          <a:bodyPr/>
          <a:lstStyle/>
          <a:p>
            <a:fld id="{3D5BA238-0B5B-4AD4-B73D-3A22A737354C}" type="datetimeFigureOut">
              <a:rPr lang="en-US" smtClean="0"/>
              <a:t>7/27/2021</a:t>
            </a:fld>
            <a:endParaRPr lang="en-US" dirty="0"/>
          </a:p>
        </p:txBody>
      </p:sp>
      <p:sp>
        <p:nvSpPr>
          <p:cNvPr id="5" name="Footer Placeholder 4">
            <a:extLst>
              <a:ext uri="{FF2B5EF4-FFF2-40B4-BE49-F238E27FC236}">
                <a16:creationId xmlns:a16="http://schemas.microsoft.com/office/drawing/2014/main" id="{227BA428-6336-40F1-8988-3E8DF84DC9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B7CD66-8CC4-4250-AE2E-6F62747B05B2}"/>
              </a:ext>
            </a:extLst>
          </p:cNvPr>
          <p:cNvSpPr>
            <a:spLocks noGrp="1"/>
          </p:cNvSpPr>
          <p:nvPr>
            <p:ph type="sldNum" sz="quarter" idx="12"/>
          </p:nvPr>
        </p:nvSpPr>
        <p:spPr/>
        <p:txBody>
          <a:bodyPr/>
          <a:lstStyle/>
          <a:p>
            <a:fld id="{296DBA82-0DB2-45FB-B81B-4F5BD309A186}" type="slidenum">
              <a:rPr lang="en-US" smtClean="0"/>
              <a:t>‹#›</a:t>
            </a:fld>
            <a:endParaRPr lang="en-US" dirty="0"/>
          </a:p>
        </p:txBody>
      </p:sp>
    </p:spTree>
    <p:extLst>
      <p:ext uri="{BB962C8B-B14F-4D97-AF65-F5344CB8AC3E}">
        <p14:creationId xmlns:p14="http://schemas.microsoft.com/office/powerpoint/2010/main" val="244989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7230-C27E-4CC3-899C-51656AC546A7}"/>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718B27C-9DF3-40A9-999B-738AC9611D52}"/>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E2CEC5-81B0-49E6-BC5F-571A33ACCEA6}"/>
              </a:ext>
            </a:extLst>
          </p:cNvPr>
          <p:cNvSpPr>
            <a:spLocks noGrp="1"/>
          </p:cNvSpPr>
          <p:nvPr>
            <p:ph type="dt" sz="half" idx="10"/>
          </p:nvPr>
        </p:nvSpPr>
        <p:spPr/>
        <p:txBody>
          <a:bodyPr/>
          <a:lstStyle/>
          <a:p>
            <a:fld id="{3D5BA238-0B5B-4AD4-B73D-3A22A737354C}" type="datetimeFigureOut">
              <a:rPr lang="en-US" smtClean="0"/>
              <a:t>7/27/2021</a:t>
            </a:fld>
            <a:endParaRPr lang="en-US" dirty="0"/>
          </a:p>
        </p:txBody>
      </p:sp>
      <p:sp>
        <p:nvSpPr>
          <p:cNvPr id="5" name="Footer Placeholder 4">
            <a:extLst>
              <a:ext uri="{FF2B5EF4-FFF2-40B4-BE49-F238E27FC236}">
                <a16:creationId xmlns:a16="http://schemas.microsoft.com/office/drawing/2014/main" id="{D900A889-A710-42C6-9B72-4CFD9C07BD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544E48-6782-4A6F-8ADB-E6AEB27B526D}"/>
              </a:ext>
            </a:extLst>
          </p:cNvPr>
          <p:cNvSpPr>
            <a:spLocks noGrp="1"/>
          </p:cNvSpPr>
          <p:nvPr>
            <p:ph type="sldNum" sz="quarter" idx="12"/>
          </p:nvPr>
        </p:nvSpPr>
        <p:spPr/>
        <p:txBody>
          <a:bodyPr/>
          <a:lstStyle/>
          <a:p>
            <a:fld id="{296DBA82-0DB2-45FB-B81B-4F5BD309A186}" type="slidenum">
              <a:rPr lang="en-US" smtClean="0"/>
              <a:t>‹#›</a:t>
            </a:fld>
            <a:endParaRPr lang="en-US" dirty="0"/>
          </a:p>
        </p:txBody>
      </p:sp>
    </p:spTree>
    <p:extLst>
      <p:ext uri="{BB962C8B-B14F-4D97-AF65-F5344CB8AC3E}">
        <p14:creationId xmlns:p14="http://schemas.microsoft.com/office/powerpoint/2010/main" val="2819547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D142-F782-4075-8045-0739905F0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C682C6-586A-41B0-B5CD-83496537A9F8}"/>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158747-E9D5-4901-993B-68D0504EA37B}"/>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00A3A-D9DF-4AD5-94B4-2EDF8496FB00}"/>
              </a:ext>
            </a:extLst>
          </p:cNvPr>
          <p:cNvSpPr>
            <a:spLocks noGrp="1"/>
          </p:cNvSpPr>
          <p:nvPr>
            <p:ph type="dt" sz="half" idx="10"/>
          </p:nvPr>
        </p:nvSpPr>
        <p:spPr/>
        <p:txBody>
          <a:bodyPr/>
          <a:lstStyle/>
          <a:p>
            <a:fld id="{3D5BA238-0B5B-4AD4-B73D-3A22A737354C}" type="datetimeFigureOut">
              <a:rPr lang="en-US" smtClean="0"/>
              <a:t>7/27/2021</a:t>
            </a:fld>
            <a:endParaRPr lang="en-US" dirty="0"/>
          </a:p>
        </p:txBody>
      </p:sp>
      <p:sp>
        <p:nvSpPr>
          <p:cNvPr id="6" name="Footer Placeholder 5">
            <a:extLst>
              <a:ext uri="{FF2B5EF4-FFF2-40B4-BE49-F238E27FC236}">
                <a16:creationId xmlns:a16="http://schemas.microsoft.com/office/drawing/2014/main" id="{28C30ED7-9DF1-470D-B9A6-0AD7DFD39D2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734CAD9-1C94-4CEC-A8AA-82556E88592F}"/>
              </a:ext>
            </a:extLst>
          </p:cNvPr>
          <p:cNvSpPr>
            <a:spLocks noGrp="1"/>
          </p:cNvSpPr>
          <p:nvPr>
            <p:ph type="sldNum" sz="quarter" idx="12"/>
          </p:nvPr>
        </p:nvSpPr>
        <p:spPr/>
        <p:txBody>
          <a:bodyPr/>
          <a:lstStyle/>
          <a:p>
            <a:fld id="{296DBA82-0DB2-45FB-B81B-4F5BD309A186}" type="slidenum">
              <a:rPr lang="en-US" smtClean="0"/>
              <a:t>‹#›</a:t>
            </a:fld>
            <a:endParaRPr lang="en-US" dirty="0"/>
          </a:p>
        </p:txBody>
      </p:sp>
    </p:spTree>
    <p:extLst>
      <p:ext uri="{BB962C8B-B14F-4D97-AF65-F5344CB8AC3E}">
        <p14:creationId xmlns:p14="http://schemas.microsoft.com/office/powerpoint/2010/main" val="114844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1AF7F-2567-43BB-A164-587C51F189DB}"/>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6DDD82-FC9C-4AEA-A088-DEA0A657F9C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5C1CA0C-22C8-4468-967A-5BF9B8A8E666}"/>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B2B97B-0E24-4AB3-A8F7-AFD8051807F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A048BF4-C2AE-4FCC-B64A-FCAA904F2337}"/>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5476D3-E2C3-4148-BA65-5C418B4A63CB}"/>
              </a:ext>
            </a:extLst>
          </p:cNvPr>
          <p:cNvSpPr>
            <a:spLocks noGrp="1"/>
          </p:cNvSpPr>
          <p:nvPr>
            <p:ph type="dt" sz="half" idx="10"/>
          </p:nvPr>
        </p:nvSpPr>
        <p:spPr/>
        <p:txBody>
          <a:bodyPr/>
          <a:lstStyle/>
          <a:p>
            <a:fld id="{3D5BA238-0B5B-4AD4-B73D-3A22A737354C}" type="datetimeFigureOut">
              <a:rPr lang="en-US" smtClean="0"/>
              <a:t>7/27/2021</a:t>
            </a:fld>
            <a:endParaRPr lang="en-US" dirty="0"/>
          </a:p>
        </p:txBody>
      </p:sp>
      <p:sp>
        <p:nvSpPr>
          <p:cNvPr id="8" name="Footer Placeholder 7">
            <a:extLst>
              <a:ext uri="{FF2B5EF4-FFF2-40B4-BE49-F238E27FC236}">
                <a16:creationId xmlns:a16="http://schemas.microsoft.com/office/drawing/2014/main" id="{E318ACCE-CB07-42C6-88E6-19FD6F839D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8DDF1AD-BDEF-4BC6-8874-A1DD6EDE58C2}"/>
              </a:ext>
            </a:extLst>
          </p:cNvPr>
          <p:cNvSpPr>
            <a:spLocks noGrp="1"/>
          </p:cNvSpPr>
          <p:nvPr>
            <p:ph type="sldNum" sz="quarter" idx="12"/>
          </p:nvPr>
        </p:nvSpPr>
        <p:spPr/>
        <p:txBody>
          <a:bodyPr/>
          <a:lstStyle/>
          <a:p>
            <a:fld id="{296DBA82-0DB2-45FB-B81B-4F5BD309A186}" type="slidenum">
              <a:rPr lang="en-US" smtClean="0"/>
              <a:t>‹#›</a:t>
            </a:fld>
            <a:endParaRPr lang="en-US" dirty="0"/>
          </a:p>
        </p:txBody>
      </p:sp>
    </p:spTree>
    <p:extLst>
      <p:ext uri="{BB962C8B-B14F-4D97-AF65-F5344CB8AC3E}">
        <p14:creationId xmlns:p14="http://schemas.microsoft.com/office/powerpoint/2010/main" val="126599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2B58-337D-4734-9628-F7FAC2E62E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788744-C893-4B33-B0AF-255777A5AD92}"/>
              </a:ext>
            </a:extLst>
          </p:cNvPr>
          <p:cNvSpPr>
            <a:spLocks noGrp="1"/>
          </p:cNvSpPr>
          <p:nvPr>
            <p:ph type="dt" sz="half" idx="10"/>
          </p:nvPr>
        </p:nvSpPr>
        <p:spPr/>
        <p:txBody>
          <a:bodyPr/>
          <a:lstStyle/>
          <a:p>
            <a:fld id="{3D5BA238-0B5B-4AD4-B73D-3A22A737354C}" type="datetimeFigureOut">
              <a:rPr lang="en-US" smtClean="0"/>
              <a:t>7/27/2021</a:t>
            </a:fld>
            <a:endParaRPr lang="en-US" dirty="0"/>
          </a:p>
        </p:txBody>
      </p:sp>
      <p:sp>
        <p:nvSpPr>
          <p:cNvPr id="4" name="Footer Placeholder 3">
            <a:extLst>
              <a:ext uri="{FF2B5EF4-FFF2-40B4-BE49-F238E27FC236}">
                <a16:creationId xmlns:a16="http://schemas.microsoft.com/office/drawing/2014/main" id="{A65F628B-9423-4F29-82B4-4FC63EFD051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AB65661-BB77-4EA8-9B41-2B90C33D151C}"/>
              </a:ext>
            </a:extLst>
          </p:cNvPr>
          <p:cNvSpPr>
            <a:spLocks noGrp="1"/>
          </p:cNvSpPr>
          <p:nvPr>
            <p:ph type="sldNum" sz="quarter" idx="12"/>
          </p:nvPr>
        </p:nvSpPr>
        <p:spPr/>
        <p:txBody>
          <a:bodyPr/>
          <a:lstStyle/>
          <a:p>
            <a:fld id="{296DBA82-0DB2-45FB-B81B-4F5BD309A186}" type="slidenum">
              <a:rPr lang="en-US" smtClean="0"/>
              <a:t>‹#›</a:t>
            </a:fld>
            <a:endParaRPr lang="en-US" dirty="0"/>
          </a:p>
        </p:txBody>
      </p:sp>
    </p:spTree>
    <p:extLst>
      <p:ext uri="{BB962C8B-B14F-4D97-AF65-F5344CB8AC3E}">
        <p14:creationId xmlns:p14="http://schemas.microsoft.com/office/powerpoint/2010/main" val="759022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BC2D33-DC69-469F-8D94-1915690D1D4C}"/>
              </a:ext>
            </a:extLst>
          </p:cNvPr>
          <p:cNvSpPr>
            <a:spLocks noGrp="1"/>
          </p:cNvSpPr>
          <p:nvPr>
            <p:ph type="dt" sz="half" idx="10"/>
          </p:nvPr>
        </p:nvSpPr>
        <p:spPr/>
        <p:txBody>
          <a:bodyPr/>
          <a:lstStyle/>
          <a:p>
            <a:fld id="{3D5BA238-0B5B-4AD4-B73D-3A22A737354C}" type="datetimeFigureOut">
              <a:rPr lang="en-US" smtClean="0"/>
              <a:t>7/27/2021</a:t>
            </a:fld>
            <a:endParaRPr lang="en-US" dirty="0"/>
          </a:p>
        </p:txBody>
      </p:sp>
      <p:sp>
        <p:nvSpPr>
          <p:cNvPr id="3" name="Footer Placeholder 2">
            <a:extLst>
              <a:ext uri="{FF2B5EF4-FFF2-40B4-BE49-F238E27FC236}">
                <a16:creationId xmlns:a16="http://schemas.microsoft.com/office/drawing/2014/main" id="{12347A8F-DD17-4491-9F03-90F0089284B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9348E2-8AD4-41BA-BA3B-2040976E9BF6}"/>
              </a:ext>
            </a:extLst>
          </p:cNvPr>
          <p:cNvSpPr>
            <a:spLocks noGrp="1"/>
          </p:cNvSpPr>
          <p:nvPr>
            <p:ph type="sldNum" sz="quarter" idx="12"/>
          </p:nvPr>
        </p:nvSpPr>
        <p:spPr/>
        <p:txBody>
          <a:bodyPr/>
          <a:lstStyle/>
          <a:p>
            <a:fld id="{296DBA82-0DB2-45FB-B81B-4F5BD309A186}" type="slidenum">
              <a:rPr lang="en-US" smtClean="0"/>
              <a:t>‹#›</a:t>
            </a:fld>
            <a:endParaRPr lang="en-US" dirty="0"/>
          </a:p>
        </p:txBody>
      </p:sp>
    </p:spTree>
    <p:extLst>
      <p:ext uri="{BB962C8B-B14F-4D97-AF65-F5344CB8AC3E}">
        <p14:creationId xmlns:p14="http://schemas.microsoft.com/office/powerpoint/2010/main" val="883578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E7C74-308B-4565-9626-58403CA023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DF929E-ADDC-4591-AF2B-EEFB5545811B}"/>
              </a:ext>
            </a:extLst>
          </p:cNvPr>
          <p:cNvSpPr>
            <a:spLocks noGrp="1"/>
          </p:cNvSpPr>
          <p:nvPr>
            <p:ph type="dt" sz="half" idx="10"/>
          </p:nvPr>
        </p:nvSpPr>
        <p:spPr/>
        <p:txBody>
          <a:bodyPr/>
          <a:lstStyle/>
          <a:p>
            <a:fld id="{3D5BA238-0B5B-4AD4-B73D-3A22A737354C}" type="datetimeFigureOut">
              <a:rPr lang="en-US" smtClean="0"/>
              <a:t>7/27/2021</a:t>
            </a:fld>
            <a:endParaRPr lang="en-US" dirty="0"/>
          </a:p>
        </p:txBody>
      </p:sp>
      <p:sp>
        <p:nvSpPr>
          <p:cNvPr id="4" name="Footer Placeholder 3">
            <a:extLst>
              <a:ext uri="{FF2B5EF4-FFF2-40B4-BE49-F238E27FC236}">
                <a16:creationId xmlns:a16="http://schemas.microsoft.com/office/drawing/2014/main" id="{7A3646E1-8560-4FDD-AA21-15758CC40EF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CE56A9A-7F5F-4DE2-9484-0F6DCB17F910}"/>
              </a:ext>
            </a:extLst>
          </p:cNvPr>
          <p:cNvSpPr>
            <a:spLocks noGrp="1"/>
          </p:cNvSpPr>
          <p:nvPr>
            <p:ph type="sldNum" sz="quarter" idx="12"/>
          </p:nvPr>
        </p:nvSpPr>
        <p:spPr/>
        <p:txBody>
          <a:bodyPr/>
          <a:lstStyle/>
          <a:p>
            <a:fld id="{296DBA82-0DB2-45FB-B81B-4F5BD309A186}" type="slidenum">
              <a:rPr lang="en-US" smtClean="0"/>
              <a:t>‹#›</a:t>
            </a:fld>
            <a:endParaRPr lang="en-US" dirty="0"/>
          </a:p>
        </p:txBody>
      </p:sp>
    </p:spTree>
    <p:extLst>
      <p:ext uri="{BB962C8B-B14F-4D97-AF65-F5344CB8AC3E}">
        <p14:creationId xmlns:p14="http://schemas.microsoft.com/office/powerpoint/2010/main" val="1634031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BA24-09F7-4705-8AF5-C206B32C09D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F22BC40-73E8-46C7-A7D0-9956140E18A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B04F5C-1706-47B8-A8E3-B0F65290AAF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477635C-1DE5-4AE3-BB36-48D2A519F24A}"/>
              </a:ext>
            </a:extLst>
          </p:cNvPr>
          <p:cNvSpPr>
            <a:spLocks noGrp="1"/>
          </p:cNvSpPr>
          <p:nvPr>
            <p:ph type="dt" sz="half" idx="10"/>
          </p:nvPr>
        </p:nvSpPr>
        <p:spPr/>
        <p:txBody>
          <a:bodyPr/>
          <a:lstStyle/>
          <a:p>
            <a:fld id="{3D5BA238-0B5B-4AD4-B73D-3A22A737354C}" type="datetimeFigureOut">
              <a:rPr lang="en-US" smtClean="0"/>
              <a:t>7/27/2021</a:t>
            </a:fld>
            <a:endParaRPr lang="en-US" dirty="0"/>
          </a:p>
        </p:txBody>
      </p:sp>
      <p:sp>
        <p:nvSpPr>
          <p:cNvPr id="6" name="Footer Placeholder 5">
            <a:extLst>
              <a:ext uri="{FF2B5EF4-FFF2-40B4-BE49-F238E27FC236}">
                <a16:creationId xmlns:a16="http://schemas.microsoft.com/office/drawing/2014/main" id="{17CFE41D-6C5C-4A64-976D-F792B60A87B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F18963D-E6AB-4724-AAE3-D1C50E924B52}"/>
              </a:ext>
            </a:extLst>
          </p:cNvPr>
          <p:cNvSpPr>
            <a:spLocks noGrp="1"/>
          </p:cNvSpPr>
          <p:nvPr>
            <p:ph type="sldNum" sz="quarter" idx="12"/>
          </p:nvPr>
        </p:nvSpPr>
        <p:spPr/>
        <p:txBody>
          <a:bodyPr/>
          <a:lstStyle/>
          <a:p>
            <a:fld id="{296DBA82-0DB2-45FB-B81B-4F5BD309A186}" type="slidenum">
              <a:rPr lang="en-US" smtClean="0"/>
              <a:t>‹#›</a:t>
            </a:fld>
            <a:endParaRPr lang="en-US" dirty="0"/>
          </a:p>
        </p:txBody>
      </p:sp>
    </p:spTree>
    <p:extLst>
      <p:ext uri="{BB962C8B-B14F-4D97-AF65-F5344CB8AC3E}">
        <p14:creationId xmlns:p14="http://schemas.microsoft.com/office/powerpoint/2010/main" val="3737568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850B-D2F3-40F8-B8D1-55CFAC5C1A1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C6B7B38-2B8F-4DF3-A376-A759EA38BCDB}"/>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a:extLst>
              <a:ext uri="{FF2B5EF4-FFF2-40B4-BE49-F238E27FC236}">
                <a16:creationId xmlns:a16="http://schemas.microsoft.com/office/drawing/2014/main" id="{1D7E6649-57C8-4A62-B06C-145FB5667C0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3C30610-71DF-48EF-A51C-F695B82287E5}"/>
              </a:ext>
            </a:extLst>
          </p:cNvPr>
          <p:cNvSpPr>
            <a:spLocks noGrp="1"/>
          </p:cNvSpPr>
          <p:nvPr>
            <p:ph type="dt" sz="half" idx="10"/>
          </p:nvPr>
        </p:nvSpPr>
        <p:spPr/>
        <p:txBody>
          <a:bodyPr/>
          <a:lstStyle/>
          <a:p>
            <a:fld id="{3D5BA238-0B5B-4AD4-B73D-3A22A737354C}" type="datetimeFigureOut">
              <a:rPr lang="en-US" smtClean="0"/>
              <a:t>7/27/2021</a:t>
            </a:fld>
            <a:endParaRPr lang="en-US" dirty="0"/>
          </a:p>
        </p:txBody>
      </p:sp>
      <p:sp>
        <p:nvSpPr>
          <p:cNvPr id="6" name="Footer Placeholder 5">
            <a:extLst>
              <a:ext uri="{FF2B5EF4-FFF2-40B4-BE49-F238E27FC236}">
                <a16:creationId xmlns:a16="http://schemas.microsoft.com/office/drawing/2014/main" id="{0EECFE8A-EC6E-4CC0-8FC6-6BB42D0840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B209512-11F4-4B40-A381-1F61DED54579}"/>
              </a:ext>
            </a:extLst>
          </p:cNvPr>
          <p:cNvSpPr>
            <a:spLocks noGrp="1"/>
          </p:cNvSpPr>
          <p:nvPr>
            <p:ph type="sldNum" sz="quarter" idx="12"/>
          </p:nvPr>
        </p:nvSpPr>
        <p:spPr/>
        <p:txBody>
          <a:bodyPr/>
          <a:lstStyle/>
          <a:p>
            <a:fld id="{296DBA82-0DB2-45FB-B81B-4F5BD309A186}" type="slidenum">
              <a:rPr lang="en-US" smtClean="0"/>
              <a:t>‹#›</a:t>
            </a:fld>
            <a:endParaRPr lang="en-US" dirty="0"/>
          </a:p>
        </p:txBody>
      </p:sp>
    </p:spTree>
    <p:extLst>
      <p:ext uri="{BB962C8B-B14F-4D97-AF65-F5344CB8AC3E}">
        <p14:creationId xmlns:p14="http://schemas.microsoft.com/office/powerpoint/2010/main" val="4266100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16E9C-BB5D-4235-A4A8-2D6F60385F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4921B4-1CEB-4D6C-9B5C-448FB8F15F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C9C43-AFF7-4549-A6A1-C4CB3FA23923}"/>
              </a:ext>
            </a:extLst>
          </p:cNvPr>
          <p:cNvSpPr>
            <a:spLocks noGrp="1"/>
          </p:cNvSpPr>
          <p:nvPr>
            <p:ph type="dt" sz="half" idx="10"/>
          </p:nvPr>
        </p:nvSpPr>
        <p:spPr/>
        <p:txBody>
          <a:bodyPr/>
          <a:lstStyle/>
          <a:p>
            <a:fld id="{3D5BA238-0B5B-4AD4-B73D-3A22A737354C}" type="datetimeFigureOut">
              <a:rPr lang="en-US" smtClean="0"/>
              <a:t>7/27/2021</a:t>
            </a:fld>
            <a:endParaRPr lang="en-US" dirty="0"/>
          </a:p>
        </p:txBody>
      </p:sp>
      <p:sp>
        <p:nvSpPr>
          <p:cNvPr id="5" name="Footer Placeholder 4">
            <a:extLst>
              <a:ext uri="{FF2B5EF4-FFF2-40B4-BE49-F238E27FC236}">
                <a16:creationId xmlns:a16="http://schemas.microsoft.com/office/drawing/2014/main" id="{58F75A3C-F72E-4C04-AD53-F536D0519F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8C0C21-EC0B-4145-948D-25FBA209E8DB}"/>
              </a:ext>
            </a:extLst>
          </p:cNvPr>
          <p:cNvSpPr>
            <a:spLocks noGrp="1"/>
          </p:cNvSpPr>
          <p:nvPr>
            <p:ph type="sldNum" sz="quarter" idx="12"/>
          </p:nvPr>
        </p:nvSpPr>
        <p:spPr/>
        <p:txBody>
          <a:bodyPr/>
          <a:lstStyle/>
          <a:p>
            <a:fld id="{296DBA82-0DB2-45FB-B81B-4F5BD309A186}" type="slidenum">
              <a:rPr lang="en-US" smtClean="0"/>
              <a:t>‹#›</a:t>
            </a:fld>
            <a:endParaRPr lang="en-US" dirty="0"/>
          </a:p>
        </p:txBody>
      </p:sp>
    </p:spTree>
    <p:extLst>
      <p:ext uri="{BB962C8B-B14F-4D97-AF65-F5344CB8AC3E}">
        <p14:creationId xmlns:p14="http://schemas.microsoft.com/office/powerpoint/2010/main" val="659972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Master">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457200" y="1665976"/>
            <a:ext cx="4038600" cy="1600200"/>
          </a:xfrm>
          <a:prstGeom prst="rect">
            <a:avLst/>
          </a:prstGeom>
        </p:spPr>
        <p:txBody>
          <a:bodyPr vert="horz" lIns="91440" tIns="45720" rIns="91440" bIns="45720" rtlCol="0" anchor="ctr">
            <a:normAutofit/>
          </a:bodyPr>
          <a:lstStyle>
            <a:lvl1pPr algn="l">
              <a:defRPr sz="4000" b="1" baseline="0">
                <a:solidFill>
                  <a:schemeClr val="bg1"/>
                </a:solidFill>
                <a:latin typeface="Arial" panose="020B0604020202020204" pitchFamily="34" charset="0"/>
                <a:cs typeface="Arial" panose="020B0604020202020204" pitchFamily="34" charset="0"/>
              </a:defRPr>
            </a:lvl1pPr>
          </a:lstStyle>
          <a:p>
            <a:r>
              <a:rPr lang="en-US" dirty="0"/>
              <a:t>Section Title – Arial Bold</a:t>
            </a:r>
          </a:p>
        </p:txBody>
      </p:sp>
    </p:spTree>
    <p:extLst>
      <p:ext uri="{BB962C8B-B14F-4D97-AF65-F5344CB8AC3E}">
        <p14:creationId xmlns:p14="http://schemas.microsoft.com/office/powerpoint/2010/main" val="26796277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3B220B-BBC7-4358-B028-DB70E807AAEA}"/>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F86D22-D461-49DD-952E-E14F904A39DA}"/>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2A183B-E7A5-4CB2-BF7E-876AD06B5F8D}"/>
              </a:ext>
            </a:extLst>
          </p:cNvPr>
          <p:cNvSpPr>
            <a:spLocks noGrp="1"/>
          </p:cNvSpPr>
          <p:nvPr>
            <p:ph type="dt" sz="half" idx="10"/>
          </p:nvPr>
        </p:nvSpPr>
        <p:spPr/>
        <p:txBody>
          <a:bodyPr/>
          <a:lstStyle/>
          <a:p>
            <a:fld id="{3D5BA238-0B5B-4AD4-B73D-3A22A737354C}" type="datetimeFigureOut">
              <a:rPr lang="en-US" smtClean="0"/>
              <a:t>7/27/2021</a:t>
            </a:fld>
            <a:endParaRPr lang="en-US" dirty="0"/>
          </a:p>
        </p:txBody>
      </p:sp>
      <p:sp>
        <p:nvSpPr>
          <p:cNvPr id="5" name="Footer Placeholder 4">
            <a:extLst>
              <a:ext uri="{FF2B5EF4-FFF2-40B4-BE49-F238E27FC236}">
                <a16:creationId xmlns:a16="http://schemas.microsoft.com/office/drawing/2014/main" id="{FD59F71C-6EF1-4A70-984E-D965103368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57B1D9-65C6-4FC3-ACA3-1FA5FBD72998}"/>
              </a:ext>
            </a:extLst>
          </p:cNvPr>
          <p:cNvSpPr>
            <a:spLocks noGrp="1"/>
          </p:cNvSpPr>
          <p:nvPr>
            <p:ph type="sldNum" sz="quarter" idx="12"/>
          </p:nvPr>
        </p:nvSpPr>
        <p:spPr/>
        <p:txBody>
          <a:bodyPr/>
          <a:lstStyle/>
          <a:p>
            <a:fld id="{296DBA82-0DB2-45FB-B81B-4F5BD309A186}" type="slidenum">
              <a:rPr lang="en-US" smtClean="0"/>
              <a:t>‹#›</a:t>
            </a:fld>
            <a:endParaRPr lang="en-US" dirty="0"/>
          </a:p>
        </p:txBody>
      </p:sp>
    </p:spTree>
    <p:extLst>
      <p:ext uri="{BB962C8B-B14F-4D97-AF65-F5344CB8AC3E}">
        <p14:creationId xmlns:p14="http://schemas.microsoft.com/office/powerpoint/2010/main" val="5138585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FFAB6-553E-4F30-8546-582BEAE3C6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32BECD-4E99-4DCA-B198-77B780760D14}"/>
              </a:ext>
            </a:extLst>
          </p:cNvPr>
          <p:cNvSpPr>
            <a:spLocks noGrp="1"/>
          </p:cNvSpPr>
          <p:nvPr>
            <p:ph type="dt" sz="half" idx="10"/>
          </p:nvPr>
        </p:nvSpPr>
        <p:spPr/>
        <p:txBody>
          <a:bodyPr/>
          <a:lstStyle/>
          <a:p>
            <a:fld id="{3D5BA238-0B5B-4AD4-B73D-3A22A737354C}" type="datetimeFigureOut">
              <a:rPr lang="en-US" smtClean="0"/>
              <a:t>7/27/2021</a:t>
            </a:fld>
            <a:endParaRPr lang="en-US" dirty="0"/>
          </a:p>
        </p:txBody>
      </p:sp>
      <p:sp>
        <p:nvSpPr>
          <p:cNvPr id="4" name="Footer Placeholder 3">
            <a:extLst>
              <a:ext uri="{FF2B5EF4-FFF2-40B4-BE49-F238E27FC236}">
                <a16:creationId xmlns:a16="http://schemas.microsoft.com/office/drawing/2014/main" id="{57031FD4-C591-4042-9109-9FF32694CB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E96B4AF-9FF5-4EF5-AC36-C0655FEE581C}"/>
              </a:ext>
            </a:extLst>
          </p:cNvPr>
          <p:cNvSpPr>
            <a:spLocks noGrp="1"/>
          </p:cNvSpPr>
          <p:nvPr>
            <p:ph type="sldNum" sz="quarter" idx="12"/>
          </p:nvPr>
        </p:nvSpPr>
        <p:spPr/>
        <p:txBody>
          <a:bodyPr/>
          <a:lstStyle/>
          <a:p>
            <a:fld id="{296DBA82-0DB2-45FB-B81B-4F5BD309A186}" type="slidenum">
              <a:rPr lang="en-US" smtClean="0"/>
              <a:t>‹#›</a:t>
            </a:fld>
            <a:endParaRPr lang="en-US" dirty="0"/>
          </a:p>
        </p:txBody>
      </p:sp>
    </p:spTree>
    <p:extLst>
      <p:ext uri="{BB962C8B-B14F-4D97-AF65-F5344CB8AC3E}">
        <p14:creationId xmlns:p14="http://schemas.microsoft.com/office/powerpoint/2010/main" val="3420899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ED0365-0D65-4032-85A6-BECCAB4E9A68}" type="datetimeFigureOut">
              <a:rPr lang="en-US" smtClean="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754AA7-8025-408E-B296-E2B43FE08638}" type="slidenum">
              <a:rPr lang="en-US" smtClean="0"/>
              <a:t>‹#›</a:t>
            </a:fld>
            <a:endParaRPr lang="en-US" dirty="0"/>
          </a:p>
        </p:txBody>
      </p:sp>
      <p:sp>
        <p:nvSpPr>
          <p:cNvPr id="13" name="Text Placeholder 2"/>
          <p:cNvSpPr>
            <a:spLocks noGrp="1"/>
          </p:cNvSpPr>
          <p:nvPr>
            <p:ph type="body" idx="1" hasCustomPrompt="1"/>
          </p:nvPr>
        </p:nvSpPr>
        <p:spPr>
          <a:xfrm>
            <a:off x="152400" y="1323975"/>
            <a:ext cx="8686800" cy="3076575"/>
          </a:xfrm>
          <a:prstGeom prst="rect">
            <a:avLst/>
          </a:prstGeom>
        </p:spPr>
        <p:txBody>
          <a:bodyPr anchor="t" anchorCtr="0"/>
          <a:lstStyle>
            <a:lvl1pPr marL="0" indent="0">
              <a:buNone/>
              <a:defRPr sz="2400" b="0">
                <a:solidFill>
                  <a:srgbClr val="646569"/>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Copy (Arial Regular)</a:t>
            </a:r>
          </a:p>
        </p:txBody>
      </p:sp>
      <p:sp>
        <p:nvSpPr>
          <p:cNvPr id="14" name="Text Placeholder 2"/>
          <p:cNvSpPr>
            <a:spLocks noGrp="1"/>
          </p:cNvSpPr>
          <p:nvPr>
            <p:ph type="body" idx="13" hasCustomPrompt="1"/>
          </p:nvPr>
        </p:nvSpPr>
        <p:spPr>
          <a:xfrm>
            <a:off x="152400" y="438150"/>
            <a:ext cx="8686800" cy="638175"/>
          </a:xfrm>
          <a:prstGeom prst="rect">
            <a:avLst/>
          </a:prstGeom>
        </p:spPr>
        <p:txBody>
          <a:bodyPr anchor="t" anchorCtr="0"/>
          <a:lstStyle>
            <a:lvl1pPr marL="0" indent="0">
              <a:buNone/>
              <a:defRPr sz="3200" b="1" baseline="0">
                <a:solidFill>
                  <a:srgbClr val="002D73"/>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Slide Heading – Arial Bold</a:t>
            </a:r>
          </a:p>
        </p:txBody>
      </p:sp>
    </p:spTree>
    <p:extLst>
      <p:ext uri="{BB962C8B-B14F-4D97-AF65-F5344CB8AC3E}">
        <p14:creationId xmlns:p14="http://schemas.microsoft.com/office/powerpoint/2010/main" val="3043001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754AA7-8025-408E-B296-E2B43FE08638}" type="slidenum">
              <a:rPr lang="en-US" smtClean="0"/>
              <a:t>‹#›</a:t>
            </a:fld>
            <a:endParaRPr lang="en-US" dirty="0"/>
          </a:p>
        </p:txBody>
      </p:sp>
      <p:sp>
        <p:nvSpPr>
          <p:cNvPr id="13" name="Text Placeholder 2"/>
          <p:cNvSpPr>
            <a:spLocks noGrp="1"/>
          </p:cNvSpPr>
          <p:nvPr>
            <p:ph type="body" idx="1" hasCustomPrompt="1"/>
          </p:nvPr>
        </p:nvSpPr>
        <p:spPr>
          <a:xfrm>
            <a:off x="152400" y="1323977"/>
            <a:ext cx="8686800" cy="3076575"/>
          </a:xfrm>
          <a:prstGeom prst="rect">
            <a:avLst/>
          </a:prstGeom>
        </p:spPr>
        <p:txBody>
          <a:bodyPr anchor="t" anchorCtr="0"/>
          <a:lstStyle>
            <a:lvl1pPr marL="0" indent="0">
              <a:buNone/>
              <a:defRPr sz="1800" b="0">
                <a:solidFill>
                  <a:srgbClr val="646569"/>
                </a:solidFill>
                <a:latin typeface="Arial" panose="020B0604020202020204" pitchFamily="34" charset="0"/>
                <a:cs typeface="Arial" panose="020B0604020202020204" pitchFamily="34" charset="0"/>
              </a:defRPr>
            </a:lvl1pPr>
            <a:lvl2pPr marL="342884" indent="0">
              <a:buNone/>
              <a:defRPr sz="1350">
                <a:solidFill>
                  <a:schemeClr val="tx1">
                    <a:tint val="75000"/>
                  </a:schemeClr>
                </a:solidFill>
              </a:defRPr>
            </a:lvl2pPr>
            <a:lvl3pPr marL="685766" indent="0">
              <a:buNone/>
              <a:defRPr sz="1200">
                <a:solidFill>
                  <a:schemeClr val="tx1">
                    <a:tint val="75000"/>
                  </a:schemeClr>
                </a:solidFill>
              </a:defRPr>
            </a:lvl3pPr>
            <a:lvl4pPr marL="1028648" indent="0">
              <a:buNone/>
              <a:defRPr sz="1050">
                <a:solidFill>
                  <a:schemeClr val="tx1">
                    <a:tint val="75000"/>
                  </a:schemeClr>
                </a:solidFill>
              </a:defRPr>
            </a:lvl4pPr>
            <a:lvl5pPr marL="1371532" indent="0">
              <a:buNone/>
              <a:defRPr sz="1050">
                <a:solidFill>
                  <a:schemeClr val="tx1">
                    <a:tint val="75000"/>
                  </a:schemeClr>
                </a:solidFill>
              </a:defRPr>
            </a:lvl5pPr>
            <a:lvl6pPr marL="1714415" indent="0">
              <a:buNone/>
              <a:defRPr sz="1050">
                <a:solidFill>
                  <a:schemeClr val="tx1">
                    <a:tint val="75000"/>
                  </a:schemeClr>
                </a:solidFill>
              </a:defRPr>
            </a:lvl6pPr>
            <a:lvl7pPr marL="2057297" indent="0">
              <a:buNone/>
              <a:defRPr sz="1050">
                <a:solidFill>
                  <a:schemeClr val="tx1">
                    <a:tint val="75000"/>
                  </a:schemeClr>
                </a:solidFill>
              </a:defRPr>
            </a:lvl7pPr>
            <a:lvl8pPr marL="2400180" indent="0">
              <a:buNone/>
              <a:defRPr sz="1050">
                <a:solidFill>
                  <a:schemeClr val="tx1">
                    <a:tint val="75000"/>
                  </a:schemeClr>
                </a:solidFill>
              </a:defRPr>
            </a:lvl8pPr>
            <a:lvl9pPr marL="2743063" indent="0">
              <a:buNone/>
              <a:defRPr sz="1050">
                <a:solidFill>
                  <a:schemeClr val="tx1">
                    <a:tint val="75000"/>
                  </a:schemeClr>
                </a:solidFill>
              </a:defRPr>
            </a:lvl9pPr>
          </a:lstStyle>
          <a:p>
            <a:pPr lvl="0"/>
            <a:r>
              <a:rPr lang="en-US"/>
              <a:t>Copy (Arial Regular)</a:t>
            </a:r>
          </a:p>
        </p:txBody>
      </p:sp>
      <p:sp>
        <p:nvSpPr>
          <p:cNvPr id="14" name="Text Placeholder 2"/>
          <p:cNvSpPr>
            <a:spLocks noGrp="1"/>
          </p:cNvSpPr>
          <p:nvPr>
            <p:ph type="body" idx="13" hasCustomPrompt="1"/>
          </p:nvPr>
        </p:nvSpPr>
        <p:spPr>
          <a:xfrm>
            <a:off x="152400" y="438152"/>
            <a:ext cx="8686800" cy="638175"/>
          </a:xfrm>
          <a:prstGeom prst="rect">
            <a:avLst/>
          </a:prstGeom>
        </p:spPr>
        <p:txBody>
          <a:bodyPr anchor="t" anchorCtr="0"/>
          <a:lstStyle>
            <a:lvl1pPr marL="0" indent="0">
              <a:buNone/>
              <a:defRPr sz="2400" b="1" baseline="0">
                <a:solidFill>
                  <a:srgbClr val="002D73"/>
                </a:solidFill>
                <a:latin typeface="Arial" panose="020B0604020202020204" pitchFamily="34" charset="0"/>
                <a:cs typeface="Arial" panose="020B0604020202020204" pitchFamily="34" charset="0"/>
              </a:defRPr>
            </a:lvl1pPr>
            <a:lvl2pPr marL="342884" indent="0">
              <a:buNone/>
              <a:defRPr sz="1350">
                <a:solidFill>
                  <a:schemeClr val="tx1">
                    <a:tint val="75000"/>
                  </a:schemeClr>
                </a:solidFill>
              </a:defRPr>
            </a:lvl2pPr>
            <a:lvl3pPr marL="685766" indent="0">
              <a:buNone/>
              <a:defRPr sz="1200">
                <a:solidFill>
                  <a:schemeClr val="tx1">
                    <a:tint val="75000"/>
                  </a:schemeClr>
                </a:solidFill>
              </a:defRPr>
            </a:lvl3pPr>
            <a:lvl4pPr marL="1028648" indent="0">
              <a:buNone/>
              <a:defRPr sz="1050">
                <a:solidFill>
                  <a:schemeClr val="tx1">
                    <a:tint val="75000"/>
                  </a:schemeClr>
                </a:solidFill>
              </a:defRPr>
            </a:lvl4pPr>
            <a:lvl5pPr marL="1371532" indent="0">
              <a:buNone/>
              <a:defRPr sz="1050">
                <a:solidFill>
                  <a:schemeClr val="tx1">
                    <a:tint val="75000"/>
                  </a:schemeClr>
                </a:solidFill>
              </a:defRPr>
            </a:lvl5pPr>
            <a:lvl6pPr marL="1714415" indent="0">
              <a:buNone/>
              <a:defRPr sz="1050">
                <a:solidFill>
                  <a:schemeClr val="tx1">
                    <a:tint val="75000"/>
                  </a:schemeClr>
                </a:solidFill>
              </a:defRPr>
            </a:lvl6pPr>
            <a:lvl7pPr marL="2057297" indent="0">
              <a:buNone/>
              <a:defRPr sz="1050">
                <a:solidFill>
                  <a:schemeClr val="tx1">
                    <a:tint val="75000"/>
                  </a:schemeClr>
                </a:solidFill>
              </a:defRPr>
            </a:lvl7pPr>
            <a:lvl8pPr marL="2400180" indent="0">
              <a:buNone/>
              <a:defRPr sz="1050">
                <a:solidFill>
                  <a:schemeClr val="tx1">
                    <a:tint val="75000"/>
                  </a:schemeClr>
                </a:solidFill>
              </a:defRPr>
            </a:lvl8pPr>
            <a:lvl9pPr marL="2743063" indent="0">
              <a:buNone/>
              <a:defRPr sz="1050">
                <a:solidFill>
                  <a:schemeClr val="tx1">
                    <a:tint val="75000"/>
                  </a:schemeClr>
                </a:solidFill>
              </a:defRPr>
            </a:lvl9pPr>
          </a:lstStyle>
          <a:p>
            <a:pPr lvl="0"/>
            <a:r>
              <a:rPr lang="en-US"/>
              <a:t>Slide Heading – Arial Bold</a:t>
            </a:r>
          </a:p>
        </p:txBody>
      </p:sp>
    </p:spTree>
    <p:extLst>
      <p:ext uri="{BB962C8B-B14F-4D97-AF65-F5344CB8AC3E}">
        <p14:creationId xmlns:p14="http://schemas.microsoft.com/office/powerpoint/2010/main" val="326097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754AA7-8025-408E-B296-E2B43FE08638}" type="slidenum">
              <a:rPr lang="en-US" smtClean="0"/>
              <a:t>‹#›</a:t>
            </a:fld>
            <a:endParaRPr lang="en-US" dirty="0"/>
          </a:p>
        </p:txBody>
      </p:sp>
      <p:sp>
        <p:nvSpPr>
          <p:cNvPr id="13" name="Text Placeholder 2"/>
          <p:cNvSpPr>
            <a:spLocks noGrp="1"/>
          </p:cNvSpPr>
          <p:nvPr>
            <p:ph type="body" idx="1" hasCustomPrompt="1"/>
          </p:nvPr>
        </p:nvSpPr>
        <p:spPr>
          <a:xfrm>
            <a:off x="152400" y="1323977"/>
            <a:ext cx="8686800" cy="3076575"/>
          </a:xfrm>
          <a:prstGeom prst="rect">
            <a:avLst/>
          </a:prstGeom>
        </p:spPr>
        <p:txBody>
          <a:bodyPr anchor="t" anchorCtr="0"/>
          <a:lstStyle>
            <a:lvl1pPr marL="0" indent="0">
              <a:buNone/>
              <a:defRPr sz="1800" b="0">
                <a:solidFill>
                  <a:srgbClr val="646569"/>
                </a:solidFill>
                <a:latin typeface="Arial" panose="020B0604020202020204" pitchFamily="34" charset="0"/>
                <a:cs typeface="Arial" panose="020B0604020202020204" pitchFamily="34" charset="0"/>
              </a:defRPr>
            </a:lvl1pPr>
            <a:lvl2pPr marL="342884" indent="0">
              <a:buNone/>
              <a:defRPr sz="1350">
                <a:solidFill>
                  <a:schemeClr val="tx1">
                    <a:tint val="75000"/>
                  </a:schemeClr>
                </a:solidFill>
              </a:defRPr>
            </a:lvl2pPr>
            <a:lvl3pPr marL="685766" indent="0">
              <a:buNone/>
              <a:defRPr sz="1200">
                <a:solidFill>
                  <a:schemeClr val="tx1">
                    <a:tint val="75000"/>
                  </a:schemeClr>
                </a:solidFill>
              </a:defRPr>
            </a:lvl3pPr>
            <a:lvl4pPr marL="1028648" indent="0">
              <a:buNone/>
              <a:defRPr sz="1050">
                <a:solidFill>
                  <a:schemeClr val="tx1">
                    <a:tint val="75000"/>
                  </a:schemeClr>
                </a:solidFill>
              </a:defRPr>
            </a:lvl4pPr>
            <a:lvl5pPr marL="1371532" indent="0">
              <a:buNone/>
              <a:defRPr sz="1050">
                <a:solidFill>
                  <a:schemeClr val="tx1">
                    <a:tint val="75000"/>
                  </a:schemeClr>
                </a:solidFill>
              </a:defRPr>
            </a:lvl5pPr>
            <a:lvl6pPr marL="1714415" indent="0">
              <a:buNone/>
              <a:defRPr sz="1050">
                <a:solidFill>
                  <a:schemeClr val="tx1">
                    <a:tint val="75000"/>
                  </a:schemeClr>
                </a:solidFill>
              </a:defRPr>
            </a:lvl6pPr>
            <a:lvl7pPr marL="2057297" indent="0">
              <a:buNone/>
              <a:defRPr sz="1050">
                <a:solidFill>
                  <a:schemeClr val="tx1">
                    <a:tint val="75000"/>
                  </a:schemeClr>
                </a:solidFill>
              </a:defRPr>
            </a:lvl7pPr>
            <a:lvl8pPr marL="2400180" indent="0">
              <a:buNone/>
              <a:defRPr sz="1050">
                <a:solidFill>
                  <a:schemeClr val="tx1">
                    <a:tint val="75000"/>
                  </a:schemeClr>
                </a:solidFill>
              </a:defRPr>
            </a:lvl8pPr>
            <a:lvl9pPr marL="2743063" indent="0">
              <a:buNone/>
              <a:defRPr sz="1050">
                <a:solidFill>
                  <a:schemeClr val="tx1">
                    <a:tint val="75000"/>
                  </a:schemeClr>
                </a:solidFill>
              </a:defRPr>
            </a:lvl9pPr>
          </a:lstStyle>
          <a:p>
            <a:pPr lvl="0"/>
            <a:r>
              <a:rPr lang="en-US"/>
              <a:t>Copy (Arial Regular)</a:t>
            </a:r>
          </a:p>
        </p:txBody>
      </p:sp>
      <p:sp>
        <p:nvSpPr>
          <p:cNvPr id="14" name="Text Placeholder 2"/>
          <p:cNvSpPr>
            <a:spLocks noGrp="1"/>
          </p:cNvSpPr>
          <p:nvPr>
            <p:ph type="body" idx="13" hasCustomPrompt="1"/>
          </p:nvPr>
        </p:nvSpPr>
        <p:spPr>
          <a:xfrm>
            <a:off x="152400" y="438152"/>
            <a:ext cx="8686800" cy="638175"/>
          </a:xfrm>
          <a:prstGeom prst="rect">
            <a:avLst/>
          </a:prstGeom>
        </p:spPr>
        <p:txBody>
          <a:bodyPr anchor="t" anchorCtr="0"/>
          <a:lstStyle>
            <a:lvl1pPr marL="0" indent="0">
              <a:buNone/>
              <a:defRPr sz="2400" b="1" baseline="0">
                <a:solidFill>
                  <a:srgbClr val="002D73"/>
                </a:solidFill>
                <a:latin typeface="Arial" panose="020B0604020202020204" pitchFamily="34" charset="0"/>
                <a:cs typeface="Arial" panose="020B0604020202020204" pitchFamily="34" charset="0"/>
              </a:defRPr>
            </a:lvl1pPr>
            <a:lvl2pPr marL="342884" indent="0">
              <a:buNone/>
              <a:defRPr sz="1350">
                <a:solidFill>
                  <a:schemeClr val="tx1">
                    <a:tint val="75000"/>
                  </a:schemeClr>
                </a:solidFill>
              </a:defRPr>
            </a:lvl2pPr>
            <a:lvl3pPr marL="685766" indent="0">
              <a:buNone/>
              <a:defRPr sz="1200">
                <a:solidFill>
                  <a:schemeClr val="tx1">
                    <a:tint val="75000"/>
                  </a:schemeClr>
                </a:solidFill>
              </a:defRPr>
            </a:lvl3pPr>
            <a:lvl4pPr marL="1028648" indent="0">
              <a:buNone/>
              <a:defRPr sz="1050">
                <a:solidFill>
                  <a:schemeClr val="tx1">
                    <a:tint val="75000"/>
                  </a:schemeClr>
                </a:solidFill>
              </a:defRPr>
            </a:lvl4pPr>
            <a:lvl5pPr marL="1371532" indent="0">
              <a:buNone/>
              <a:defRPr sz="1050">
                <a:solidFill>
                  <a:schemeClr val="tx1">
                    <a:tint val="75000"/>
                  </a:schemeClr>
                </a:solidFill>
              </a:defRPr>
            </a:lvl5pPr>
            <a:lvl6pPr marL="1714415" indent="0">
              <a:buNone/>
              <a:defRPr sz="1050">
                <a:solidFill>
                  <a:schemeClr val="tx1">
                    <a:tint val="75000"/>
                  </a:schemeClr>
                </a:solidFill>
              </a:defRPr>
            </a:lvl6pPr>
            <a:lvl7pPr marL="2057297" indent="0">
              <a:buNone/>
              <a:defRPr sz="1050">
                <a:solidFill>
                  <a:schemeClr val="tx1">
                    <a:tint val="75000"/>
                  </a:schemeClr>
                </a:solidFill>
              </a:defRPr>
            </a:lvl7pPr>
            <a:lvl8pPr marL="2400180" indent="0">
              <a:buNone/>
              <a:defRPr sz="1050">
                <a:solidFill>
                  <a:schemeClr val="tx1">
                    <a:tint val="75000"/>
                  </a:schemeClr>
                </a:solidFill>
              </a:defRPr>
            </a:lvl8pPr>
            <a:lvl9pPr marL="2743063" indent="0">
              <a:buNone/>
              <a:defRPr sz="1050">
                <a:solidFill>
                  <a:schemeClr val="tx1">
                    <a:tint val="75000"/>
                  </a:schemeClr>
                </a:solidFill>
              </a:defRPr>
            </a:lvl9pPr>
          </a:lstStyle>
          <a:p>
            <a:pPr lvl="0"/>
            <a:r>
              <a:rPr lang="en-US"/>
              <a:t>Slide Heading – Arial Bold</a:t>
            </a:r>
          </a:p>
        </p:txBody>
      </p:sp>
    </p:spTree>
    <p:extLst>
      <p:ext uri="{BB962C8B-B14F-4D97-AF65-F5344CB8AC3E}">
        <p14:creationId xmlns:p14="http://schemas.microsoft.com/office/powerpoint/2010/main" val="341206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754AA7-8025-408E-B296-E2B43FE08638}" type="slidenum">
              <a:rPr lang="en-US" smtClean="0"/>
              <a:t>‹#›</a:t>
            </a:fld>
            <a:endParaRPr lang="en-US" dirty="0"/>
          </a:p>
        </p:txBody>
      </p:sp>
      <p:sp>
        <p:nvSpPr>
          <p:cNvPr id="13" name="Text Placeholder 2"/>
          <p:cNvSpPr>
            <a:spLocks noGrp="1"/>
          </p:cNvSpPr>
          <p:nvPr>
            <p:ph type="body" idx="1" hasCustomPrompt="1"/>
          </p:nvPr>
        </p:nvSpPr>
        <p:spPr>
          <a:xfrm>
            <a:off x="152400" y="1323977"/>
            <a:ext cx="8686800" cy="3076575"/>
          </a:xfrm>
          <a:prstGeom prst="rect">
            <a:avLst/>
          </a:prstGeom>
        </p:spPr>
        <p:txBody>
          <a:bodyPr anchor="t" anchorCtr="0"/>
          <a:lstStyle>
            <a:lvl1pPr marL="0" indent="0">
              <a:buNone/>
              <a:defRPr sz="1800" b="0">
                <a:solidFill>
                  <a:srgbClr val="646569"/>
                </a:solidFill>
                <a:latin typeface="Arial" panose="020B0604020202020204" pitchFamily="34" charset="0"/>
                <a:cs typeface="Arial" panose="020B0604020202020204" pitchFamily="34" charset="0"/>
              </a:defRPr>
            </a:lvl1pPr>
            <a:lvl2pPr marL="342884" indent="0">
              <a:buNone/>
              <a:defRPr sz="1350">
                <a:solidFill>
                  <a:schemeClr val="tx1">
                    <a:tint val="75000"/>
                  </a:schemeClr>
                </a:solidFill>
              </a:defRPr>
            </a:lvl2pPr>
            <a:lvl3pPr marL="685766" indent="0">
              <a:buNone/>
              <a:defRPr sz="1200">
                <a:solidFill>
                  <a:schemeClr val="tx1">
                    <a:tint val="75000"/>
                  </a:schemeClr>
                </a:solidFill>
              </a:defRPr>
            </a:lvl3pPr>
            <a:lvl4pPr marL="1028648" indent="0">
              <a:buNone/>
              <a:defRPr sz="1050">
                <a:solidFill>
                  <a:schemeClr val="tx1">
                    <a:tint val="75000"/>
                  </a:schemeClr>
                </a:solidFill>
              </a:defRPr>
            </a:lvl4pPr>
            <a:lvl5pPr marL="1371532" indent="0">
              <a:buNone/>
              <a:defRPr sz="1050">
                <a:solidFill>
                  <a:schemeClr val="tx1">
                    <a:tint val="75000"/>
                  </a:schemeClr>
                </a:solidFill>
              </a:defRPr>
            </a:lvl5pPr>
            <a:lvl6pPr marL="1714415" indent="0">
              <a:buNone/>
              <a:defRPr sz="1050">
                <a:solidFill>
                  <a:schemeClr val="tx1">
                    <a:tint val="75000"/>
                  </a:schemeClr>
                </a:solidFill>
              </a:defRPr>
            </a:lvl6pPr>
            <a:lvl7pPr marL="2057297" indent="0">
              <a:buNone/>
              <a:defRPr sz="1050">
                <a:solidFill>
                  <a:schemeClr val="tx1">
                    <a:tint val="75000"/>
                  </a:schemeClr>
                </a:solidFill>
              </a:defRPr>
            </a:lvl7pPr>
            <a:lvl8pPr marL="2400180" indent="0">
              <a:buNone/>
              <a:defRPr sz="1050">
                <a:solidFill>
                  <a:schemeClr val="tx1">
                    <a:tint val="75000"/>
                  </a:schemeClr>
                </a:solidFill>
              </a:defRPr>
            </a:lvl8pPr>
            <a:lvl9pPr marL="2743063" indent="0">
              <a:buNone/>
              <a:defRPr sz="1050">
                <a:solidFill>
                  <a:schemeClr val="tx1">
                    <a:tint val="75000"/>
                  </a:schemeClr>
                </a:solidFill>
              </a:defRPr>
            </a:lvl9pPr>
          </a:lstStyle>
          <a:p>
            <a:pPr lvl="0"/>
            <a:r>
              <a:rPr lang="en-US"/>
              <a:t>Copy (Arial Regular)</a:t>
            </a:r>
          </a:p>
        </p:txBody>
      </p:sp>
      <p:sp>
        <p:nvSpPr>
          <p:cNvPr id="14" name="Text Placeholder 2"/>
          <p:cNvSpPr>
            <a:spLocks noGrp="1"/>
          </p:cNvSpPr>
          <p:nvPr>
            <p:ph type="body" idx="13" hasCustomPrompt="1"/>
          </p:nvPr>
        </p:nvSpPr>
        <p:spPr>
          <a:xfrm>
            <a:off x="152400" y="438152"/>
            <a:ext cx="8686800" cy="638175"/>
          </a:xfrm>
          <a:prstGeom prst="rect">
            <a:avLst/>
          </a:prstGeom>
        </p:spPr>
        <p:txBody>
          <a:bodyPr anchor="t" anchorCtr="0"/>
          <a:lstStyle>
            <a:lvl1pPr marL="0" indent="0">
              <a:buNone/>
              <a:defRPr sz="2400" b="1" baseline="0">
                <a:solidFill>
                  <a:srgbClr val="002D73"/>
                </a:solidFill>
                <a:latin typeface="Arial" panose="020B0604020202020204" pitchFamily="34" charset="0"/>
                <a:cs typeface="Arial" panose="020B0604020202020204" pitchFamily="34" charset="0"/>
              </a:defRPr>
            </a:lvl1pPr>
            <a:lvl2pPr marL="342884" indent="0">
              <a:buNone/>
              <a:defRPr sz="1350">
                <a:solidFill>
                  <a:schemeClr val="tx1">
                    <a:tint val="75000"/>
                  </a:schemeClr>
                </a:solidFill>
              </a:defRPr>
            </a:lvl2pPr>
            <a:lvl3pPr marL="685766" indent="0">
              <a:buNone/>
              <a:defRPr sz="1200">
                <a:solidFill>
                  <a:schemeClr val="tx1">
                    <a:tint val="75000"/>
                  </a:schemeClr>
                </a:solidFill>
              </a:defRPr>
            </a:lvl3pPr>
            <a:lvl4pPr marL="1028648" indent="0">
              <a:buNone/>
              <a:defRPr sz="1050">
                <a:solidFill>
                  <a:schemeClr val="tx1">
                    <a:tint val="75000"/>
                  </a:schemeClr>
                </a:solidFill>
              </a:defRPr>
            </a:lvl4pPr>
            <a:lvl5pPr marL="1371532" indent="0">
              <a:buNone/>
              <a:defRPr sz="1050">
                <a:solidFill>
                  <a:schemeClr val="tx1">
                    <a:tint val="75000"/>
                  </a:schemeClr>
                </a:solidFill>
              </a:defRPr>
            </a:lvl5pPr>
            <a:lvl6pPr marL="1714415" indent="0">
              <a:buNone/>
              <a:defRPr sz="1050">
                <a:solidFill>
                  <a:schemeClr val="tx1">
                    <a:tint val="75000"/>
                  </a:schemeClr>
                </a:solidFill>
              </a:defRPr>
            </a:lvl6pPr>
            <a:lvl7pPr marL="2057297" indent="0">
              <a:buNone/>
              <a:defRPr sz="1050">
                <a:solidFill>
                  <a:schemeClr val="tx1">
                    <a:tint val="75000"/>
                  </a:schemeClr>
                </a:solidFill>
              </a:defRPr>
            </a:lvl7pPr>
            <a:lvl8pPr marL="2400180" indent="0">
              <a:buNone/>
              <a:defRPr sz="1050">
                <a:solidFill>
                  <a:schemeClr val="tx1">
                    <a:tint val="75000"/>
                  </a:schemeClr>
                </a:solidFill>
              </a:defRPr>
            </a:lvl8pPr>
            <a:lvl9pPr marL="2743063" indent="0">
              <a:buNone/>
              <a:defRPr sz="1050">
                <a:solidFill>
                  <a:schemeClr val="tx1">
                    <a:tint val="75000"/>
                  </a:schemeClr>
                </a:solidFill>
              </a:defRPr>
            </a:lvl9pPr>
          </a:lstStyle>
          <a:p>
            <a:pPr lvl="0"/>
            <a:r>
              <a:rPr lang="en-US"/>
              <a:t>Slide Heading – Arial Bold</a:t>
            </a:r>
          </a:p>
        </p:txBody>
      </p:sp>
    </p:spTree>
    <p:extLst>
      <p:ext uri="{BB962C8B-B14F-4D97-AF65-F5344CB8AC3E}">
        <p14:creationId xmlns:p14="http://schemas.microsoft.com/office/powerpoint/2010/main" val="69188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754AA7-8025-408E-B296-E2B43FE08638}" type="slidenum">
              <a:rPr lang="en-US" smtClean="0"/>
              <a:t>‹#›</a:t>
            </a:fld>
            <a:endParaRPr lang="en-US" dirty="0"/>
          </a:p>
        </p:txBody>
      </p:sp>
      <p:sp>
        <p:nvSpPr>
          <p:cNvPr id="13" name="Text Placeholder 2"/>
          <p:cNvSpPr>
            <a:spLocks noGrp="1"/>
          </p:cNvSpPr>
          <p:nvPr>
            <p:ph type="body" idx="1" hasCustomPrompt="1"/>
          </p:nvPr>
        </p:nvSpPr>
        <p:spPr>
          <a:xfrm>
            <a:off x="152400" y="1323977"/>
            <a:ext cx="8686800" cy="3076575"/>
          </a:xfrm>
          <a:prstGeom prst="rect">
            <a:avLst/>
          </a:prstGeom>
        </p:spPr>
        <p:txBody>
          <a:bodyPr anchor="t" anchorCtr="0"/>
          <a:lstStyle>
            <a:lvl1pPr marL="0" indent="0">
              <a:buNone/>
              <a:defRPr sz="1800" b="0">
                <a:solidFill>
                  <a:srgbClr val="646569"/>
                </a:solidFill>
                <a:latin typeface="Arial" panose="020B0604020202020204" pitchFamily="34" charset="0"/>
                <a:cs typeface="Arial" panose="020B0604020202020204" pitchFamily="34" charset="0"/>
              </a:defRPr>
            </a:lvl1pPr>
            <a:lvl2pPr marL="342884" indent="0">
              <a:buNone/>
              <a:defRPr sz="1350">
                <a:solidFill>
                  <a:schemeClr val="tx1">
                    <a:tint val="75000"/>
                  </a:schemeClr>
                </a:solidFill>
              </a:defRPr>
            </a:lvl2pPr>
            <a:lvl3pPr marL="685766" indent="0">
              <a:buNone/>
              <a:defRPr sz="1200">
                <a:solidFill>
                  <a:schemeClr val="tx1">
                    <a:tint val="75000"/>
                  </a:schemeClr>
                </a:solidFill>
              </a:defRPr>
            </a:lvl3pPr>
            <a:lvl4pPr marL="1028648" indent="0">
              <a:buNone/>
              <a:defRPr sz="1050">
                <a:solidFill>
                  <a:schemeClr val="tx1">
                    <a:tint val="75000"/>
                  </a:schemeClr>
                </a:solidFill>
              </a:defRPr>
            </a:lvl4pPr>
            <a:lvl5pPr marL="1371532" indent="0">
              <a:buNone/>
              <a:defRPr sz="1050">
                <a:solidFill>
                  <a:schemeClr val="tx1">
                    <a:tint val="75000"/>
                  </a:schemeClr>
                </a:solidFill>
              </a:defRPr>
            </a:lvl5pPr>
            <a:lvl6pPr marL="1714415" indent="0">
              <a:buNone/>
              <a:defRPr sz="1050">
                <a:solidFill>
                  <a:schemeClr val="tx1">
                    <a:tint val="75000"/>
                  </a:schemeClr>
                </a:solidFill>
              </a:defRPr>
            </a:lvl6pPr>
            <a:lvl7pPr marL="2057297" indent="0">
              <a:buNone/>
              <a:defRPr sz="1050">
                <a:solidFill>
                  <a:schemeClr val="tx1">
                    <a:tint val="75000"/>
                  </a:schemeClr>
                </a:solidFill>
              </a:defRPr>
            </a:lvl7pPr>
            <a:lvl8pPr marL="2400180" indent="0">
              <a:buNone/>
              <a:defRPr sz="1050">
                <a:solidFill>
                  <a:schemeClr val="tx1">
                    <a:tint val="75000"/>
                  </a:schemeClr>
                </a:solidFill>
              </a:defRPr>
            </a:lvl8pPr>
            <a:lvl9pPr marL="2743063" indent="0">
              <a:buNone/>
              <a:defRPr sz="1050">
                <a:solidFill>
                  <a:schemeClr val="tx1">
                    <a:tint val="75000"/>
                  </a:schemeClr>
                </a:solidFill>
              </a:defRPr>
            </a:lvl9pPr>
          </a:lstStyle>
          <a:p>
            <a:pPr lvl="0"/>
            <a:r>
              <a:rPr lang="en-US"/>
              <a:t>Copy (Arial Regular)</a:t>
            </a:r>
          </a:p>
        </p:txBody>
      </p:sp>
      <p:sp>
        <p:nvSpPr>
          <p:cNvPr id="14" name="Text Placeholder 2"/>
          <p:cNvSpPr>
            <a:spLocks noGrp="1"/>
          </p:cNvSpPr>
          <p:nvPr>
            <p:ph type="body" idx="13" hasCustomPrompt="1"/>
          </p:nvPr>
        </p:nvSpPr>
        <p:spPr>
          <a:xfrm>
            <a:off x="152400" y="438152"/>
            <a:ext cx="8686800" cy="638175"/>
          </a:xfrm>
          <a:prstGeom prst="rect">
            <a:avLst/>
          </a:prstGeom>
        </p:spPr>
        <p:txBody>
          <a:bodyPr anchor="t" anchorCtr="0"/>
          <a:lstStyle>
            <a:lvl1pPr marL="0" indent="0">
              <a:buNone/>
              <a:defRPr sz="2400" b="1" baseline="0">
                <a:solidFill>
                  <a:srgbClr val="002D73"/>
                </a:solidFill>
                <a:latin typeface="Arial" panose="020B0604020202020204" pitchFamily="34" charset="0"/>
                <a:cs typeface="Arial" panose="020B0604020202020204" pitchFamily="34" charset="0"/>
              </a:defRPr>
            </a:lvl1pPr>
            <a:lvl2pPr marL="342884" indent="0">
              <a:buNone/>
              <a:defRPr sz="1350">
                <a:solidFill>
                  <a:schemeClr val="tx1">
                    <a:tint val="75000"/>
                  </a:schemeClr>
                </a:solidFill>
              </a:defRPr>
            </a:lvl2pPr>
            <a:lvl3pPr marL="685766" indent="0">
              <a:buNone/>
              <a:defRPr sz="1200">
                <a:solidFill>
                  <a:schemeClr val="tx1">
                    <a:tint val="75000"/>
                  </a:schemeClr>
                </a:solidFill>
              </a:defRPr>
            </a:lvl3pPr>
            <a:lvl4pPr marL="1028648" indent="0">
              <a:buNone/>
              <a:defRPr sz="1050">
                <a:solidFill>
                  <a:schemeClr val="tx1">
                    <a:tint val="75000"/>
                  </a:schemeClr>
                </a:solidFill>
              </a:defRPr>
            </a:lvl4pPr>
            <a:lvl5pPr marL="1371532" indent="0">
              <a:buNone/>
              <a:defRPr sz="1050">
                <a:solidFill>
                  <a:schemeClr val="tx1">
                    <a:tint val="75000"/>
                  </a:schemeClr>
                </a:solidFill>
              </a:defRPr>
            </a:lvl5pPr>
            <a:lvl6pPr marL="1714415" indent="0">
              <a:buNone/>
              <a:defRPr sz="1050">
                <a:solidFill>
                  <a:schemeClr val="tx1">
                    <a:tint val="75000"/>
                  </a:schemeClr>
                </a:solidFill>
              </a:defRPr>
            </a:lvl6pPr>
            <a:lvl7pPr marL="2057297" indent="0">
              <a:buNone/>
              <a:defRPr sz="1050">
                <a:solidFill>
                  <a:schemeClr val="tx1">
                    <a:tint val="75000"/>
                  </a:schemeClr>
                </a:solidFill>
              </a:defRPr>
            </a:lvl7pPr>
            <a:lvl8pPr marL="2400180" indent="0">
              <a:buNone/>
              <a:defRPr sz="1050">
                <a:solidFill>
                  <a:schemeClr val="tx1">
                    <a:tint val="75000"/>
                  </a:schemeClr>
                </a:solidFill>
              </a:defRPr>
            </a:lvl8pPr>
            <a:lvl9pPr marL="2743063" indent="0">
              <a:buNone/>
              <a:defRPr sz="1050">
                <a:solidFill>
                  <a:schemeClr val="tx1">
                    <a:tint val="75000"/>
                  </a:schemeClr>
                </a:solidFill>
              </a:defRPr>
            </a:lvl9pPr>
          </a:lstStyle>
          <a:p>
            <a:pPr lvl="0"/>
            <a:r>
              <a:rPr lang="en-US"/>
              <a:t>Slide Heading – Arial Bold</a:t>
            </a:r>
          </a:p>
        </p:txBody>
      </p:sp>
    </p:spTree>
    <p:extLst>
      <p:ext uri="{BB962C8B-B14F-4D97-AF65-F5344CB8AC3E}">
        <p14:creationId xmlns:p14="http://schemas.microsoft.com/office/powerpoint/2010/main" val="2865699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Content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486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21BB-0844-4E5D-9988-64AE4091C3A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E75E08F-9888-4147-BE23-B6D4B400FB6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761D560-0DBE-4246-B061-AA580295C394}"/>
              </a:ext>
            </a:extLst>
          </p:cNvPr>
          <p:cNvSpPr>
            <a:spLocks noGrp="1"/>
          </p:cNvSpPr>
          <p:nvPr>
            <p:ph type="dt" sz="half" idx="10"/>
          </p:nvPr>
        </p:nvSpPr>
        <p:spPr/>
        <p:txBody>
          <a:bodyPr/>
          <a:lstStyle/>
          <a:p>
            <a:fld id="{3D5BA238-0B5B-4AD4-B73D-3A22A737354C}" type="datetimeFigureOut">
              <a:rPr lang="en-US" smtClean="0"/>
              <a:t>7/27/2021</a:t>
            </a:fld>
            <a:endParaRPr lang="en-US" dirty="0"/>
          </a:p>
        </p:txBody>
      </p:sp>
      <p:sp>
        <p:nvSpPr>
          <p:cNvPr id="5" name="Footer Placeholder 4">
            <a:extLst>
              <a:ext uri="{FF2B5EF4-FFF2-40B4-BE49-F238E27FC236}">
                <a16:creationId xmlns:a16="http://schemas.microsoft.com/office/drawing/2014/main" id="{28C8168D-3BD7-4FA0-AEB3-302F7F397C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F33552-20FC-4D20-BF52-5761FCB1ACD8}"/>
              </a:ext>
            </a:extLst>
          </p:cNvPr>
          <p:cNvSpPr>
            <a:spLocks noGrp="1"/>
          </p:cNvSpPr>
          <p:nvPr>
            <p:ph type="sldNum" sz="quarter" idx="12"/>
          </p:nvPr>
        </p:nvSpPr>
        <p:spPr/>
        <p:txBody>
          <a:bodyPr/>
          <a:lstStyle/>
          <a:p>
            <a:fld id="{296DBA82-0DB2-45FB-B81B-4F5BD309A186}" type="slidenum">
              <a:rPr lang="en-US" smtClean="0"/>
              <a:t>‹#›</a:t>
            </a:fld>
            <a:endParaRPr lang="en-US" dirty="0"/>
          </a:p>
        </p:txBody>
      </p:sp>
    </p:spTree>
    <p:extLst>
      <p:ext uri="{BB962C8B-B14F-4D97-AF65-F5344CB8AC3E}">
        <p14:creationId xmlns:p14="http://schemas.microsoft.com/office/powerpoint/2010/main" val="8756128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9AE51E1D-7280-49D6-A2E2-CE63FE17EF16}" type="datetimeFigureOut">
              <a:rPr lang="en-US" smtClean="0"/>
              <a:t>7/27/2021</a:t>
            </a:fld>
            <a:endParaRPr lang="en-US"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8BACAC6D-BD82-4571-9E34-C1EFF11A946D}" type="slidenum">
              <a:rPr lang="en-US" smtClean="0"/>
              <a:t>‹#›</a:t>
            </a:fld>
            <a:endParaRPr lang="en-US" dirty="0"/>
          </a:p>
        </p:txBody>
      </p:sp>
      <p:sp>
        <p:nvSpPr>
          <p:cNvPr id="7" name="Rectangle 6"/>
          <p:cNvSpPr/>
          <p:nvPr userDrawn="1"/>
        </p:nvSpPr>
        <p:spPr>
          <a:xfrm>
            <a:off x="0" y="3714750"/>
            <a:ext cx="9144000" cy="1485900"/>
          </a:xfrm>
          <a:prstGeom prst="rect">
            <a:avLst/>
          </a:prstGeom>
          <a:solidFill>
            <a:srgbClr val="002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3714750"/>
            <a:ext cx="9144000" cy="76200"/>
          </a:xfrm>
          <a:prstGeom prst="rect">
            <a:avLst/>
          </a:prstGeom>
          <a:solidFill>
            <a:srgbClr val="5532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Date Placeholder 1"/>
          <p:cNvSpPr txBox="1">
            <a:spLocks/>
          </p:cNvSpPr>
          <p:nvPr userDrawn="1"/>
        </p:nvSpPr>
        <p:spPr>
          <a:xfrm>
            <a:off x="457200" y="3943350"/>
            <a:ext cx="2133600" cy="273844"/>
          </a:xfrm>
          <a:prstGeom prst="rect">
            <a:avLst/>
          </a:prstGeom>
        </p:spPr>
        <p:txBody>
          <a:bodyPr/>
          <a:lstStyle>
            <a:defPPr>
              <a:defRPr lang="en-US"/>
            </a:defPPr>
            <a:lvl1pPr marL="0" algn="l" defTabSz="914400" rtl="0" eaLnBrk="1" latinLnBrk="0" hangingPunct="1">
              <a:defRPr sz="18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140F40-957F-429B-BF36-B42CA41DE130}" type="datetime4">
              <a:rPr lang="en-US" sz="1400" smtClean="0">
                <a:solidFill>
                  <a:schemeClr val="bg1"/>
                </a:solidFill>
              </a:rPr>
              <a:pPr/>
              <a:t>July 27, 2021</a:t>
            </a:fld>
            <a:endParaRPr lang="en-US" sz="1400" dirty="0">
              <a:solidFill>
                <a:schemeClr val="bg1"/>
              </a:solidFill>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3400" y="361950"/>
            <a:ext cx="3048000" cy="809505"/>
          </a:xfrm>
          <a:prstGeom prst="rect">
            <a:avLst/>
          </a:prstGeom>
        </p:spPr>
      </p:pic>
      <p:pic>
        <p:nvPicPr>
          <p:cNvPr id="11" name="Picture 2" descr="Logo for the Office of Children and Family Services" title="OCFS 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04800" y="180029"/>
            <a:ext cx="5105400" cy="1173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3744030"/>
      </p:ext>
    </p:extLst>
  </p:cSld>
  <p:clrMap bg1="lt1" tx1="dk1" bg2="lt2" tx2="dk2" accent1="accent1" accent2="accent2" accent3="accent3" accent4="accent4" accent5="accent5" accent6="accent6" hlink="hlink" folHlink="folHlink"/>
  <p:sldLayoutIdLst>
    <p:sldLayoutId id="2147483686" r:id="rId1"/>
  </p:sldLayoutIdLst>
  <p:txStyles>
    <p:titleStyle>
      <a:lvl1pPr algn="ctr" defTabSz="914400" rtl="0" eaLnBrk="1" latinLnBrk="0" hangingPunct="1">
        <a:spcBef>
          <a:spcPct val="0"/>
        </a:spcBef>
        <a:buNone/>
        <a:defRPr sz="4000" b="1" kern="1200">
          <a:solidFill>
            <a:srgbClr val="002D73"/>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1581150"/>
            <a:ext cx="5334000" cy="2743200"/>
          </a:xfrm>
          <a:prstGeom prst="rect">
            <a:avLst/>
          </a:prstGeom>
          <a:solidFill>
            <a:srgbClr val="002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1540453"/>
            <a:ext cx="5334000" cy="81394"/>
          </a:xfrm>
          <a:prstGeom prst="rect">
            <a:avLst/>
          </a:prstGeom>
          <a:solidFill>
            <a:srgbClr val="5532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Date Placeholder 1"/>
          <p:cNvSpPr txBox="1">
            <a:spLocks/>
          </p:cNvSpPr>
          <p:nvPr userDrawn="1"/>
        </p:nvSpPr>
        <p:spPr>
          <a:xfrm>
            <a:off x="152400" y="88105"/>
            <a:ext cx="2133600" cy="273844"/>
          </a:xfrm>
          <a:prstGeom prst="rect">
            <a:avLst/>
          </a:prstGeom>
        </p:spPr>
        <p:txBody>
          <a:bodyPr/>
          <a:lstStyle>
            <a:defPPr>
              <a:defRPr lang="en-US"/>
            </a:defPPr>
            <a:lvl1pPr marL="0" algn="l" defTabSz="914400" rtl="0" eaLnBrk="1" latinLnBrk="0" hangingPunct="1">
              <a:defRPr sz="18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140F40-957F-429B-BF36-B42CA41DE130}" type="datetime4">
              <a:rPr lang="en-US" sz="1200" smtClean="0">
                <a:solidFill>
                  <a:srgbClr val="002D73"/>
                </a:solidFill>
              </a:rPr>
              <a:pPr/>
              <a:t>July 27, 2021</a:t>
            </a:fld>
            <a:endParaRPr lang="en-US" sz="1200" dirty="0">
              <a:solidFill>
                <a:srgbClr val="002D73"/>
              </a:solidFill>
            </a:endParaRPr>
          </a:p>
        </p:txBody>
      </p:sp>
      <p:sp>
        <p:nvSpPr>
          <p:cNvPr id="13" name="Slide Number Placeholder 3"/>
          <p:cNvSpPr txBox="1">
            <a:spLocks/>
          </p:cNvSpPr>
          <p:nvPr userDrawn="1"/>
        </p:nvSpPr>
        <p:spPr>
          <a:xfrm>
            <a:off x="8305800" y="88105"/>
            <a:ext cx="685800" cy="273844"/>
          </a:xfrm>
          <a:prstGeom prst="rect">
            <a:avLst/>
          </a:prstGeom>
        </p:spPr>
        <p:txBody>
          <a:bodyPr/>
          <a:lstStyle>
            <a:defPPr>
              <a:defRPr lang="en-US"/>
            </a:defPPr>
            <a:lvl1pPr marL="0" algn="l" defTabSz="914400" rtl="0" eaLnBrk="1" latinLnBrk="0" hangingPunct="1">
              <a:defRPr sz="18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F52EC2-2C0B-4C03-9888-0B25156ED88D}" type="slidenum">
              <a:rPr lang="en-US" sz="1200" smtClean="0">
                <a:solidFill>
                  <a:srgbClr val="002D73"/>
                </a:solidFill>
              </a:rPr>
              <a:pPr/>
              <a:t>‹#›</a:t>
            </a:fld>
            <a:endParaRPr lang="en-US" sz="1200" dirty="0">
              <a:solidFill>
                <a:srgbClr val="002D73"/>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15200" y="4512475"/>
            <a:ext cx="1447800" cy="384514"/>
          </a:xfrm>
          <a:prstGeom prst="rect">
            <a:avLst/>
          </a:prstGeom>
        </p:spPr>
      </p:pic>
      <p:pic>
        <p:nvPicPr>
          <p:cNvPr id="7" name="Picture 2" descr="Logo for the Office of Children and Family Services" title="OCFS Logo"/>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46484" y="4476750"/>
            <a:ext cx="2068916" cy="475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5248628"/>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Picture 2" descr="Logo for the Office of Children and Family Services" title="OCFS Logo"/>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846484" y="4476750"/>
            <a:ext cx="2068916" cy="475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ACED0365-0D65-4032-85A6-BECCAB4E9A68}" type="datetimeFigureOut">
              <a:rPr lang="en-US" smtClean="0"/>
              <a:t>7/27/2021</a:t>
            </a:fld>
            <a:endParaRPr lang="en-US"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7754AA7-8025-408E-B296-E2B43FE08638}" type="slidenum">
              <a:rPr lang="en-US" smtClean="0"/>
              <a:t>‹#›</a:t>
            </a:fld>
            <a:endParaRPr lang="en-US" dirty="0"/>
          </a:p>
        </p:txBody>
      </p:sp>
      <p:sp>
        <p:nvSpPr>
          <p:cNvPr id="7" name="Rectangle 6"/>
          <p:cNvSpPr/>
          <p:nvPr userDrawn="1"/>
        </p:nvSpPr>
        <p:spPr>
          <a:xfrm>
            <a:off x="0" y="62344"/>
            <a:ext cx="9144000" cy="299605"/>
          </a:xfrm>
          <a:prstGeom prst="rect">
            <a:avLst/>
          </a:prstGeom>
          <a:solidFill>
            <a:srgbClr val="002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1"/>
          <p:cNvSpPr txBox="1">
            <a:spLocks/>
          </p:cNvSpPr>
          <p:nvPr userDrawn="1"/>
        </p:nvSpPr>
        <p:spPr>
          <a:xfrm>
            <a:off x="152400" y="88105"/>
            <a:ext cx="2133600" cy="273844"/>
          </a:xfrm>
          <a:prstGeom prst="rect">
            <a:avLst/>
          </a:prstGeom>
        </p:spPr>
        <p:txBody>
          <a:bodyPr/>
          <a:lstStyle>
            <a:defPPr>
              <a:defRPr lang="en-US"/>
            </a:defPPr>
            <a:lvl1pPr marL="0" algn="l" defTabSz="914400" rtl="0" eaLnBrk="1" latinLnBrk="0" hangingPunct="1">
              <a:defRPr sz="18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140F40-957F-429B-BF36-B42CA41DE130}" type="datetime4">
              <a:rPr lang="en-US" sz="1200" smtClean="0"/>
              <a:pPr/>
              <a:t>July 27, 2021</a:t>
            </a:fld>
            <a:endParaRPr lang="en-US" sz="1200" dirty="0"/>
          </a:p>
        </p:txBody>
      </p:sp>
      <p:sp>
        <p:nvSpPr>
          <p:cNvPr id="9" name="Slide Number Placeholder 3"/>
          <p:cNvSpPr txBox="1">
            <a:spLocks/>
          </p:cNvSpPr>
          <p:nvPr userDrawn="1"/>
        </p:nvSpPr>
        <p:spPr>
          <a:xfrm>
            <a:off x="8305800" y="88105"/>
            <a:ext cx="685800" cy="273844"/>
          </a:xfrm>
          <a:prstGeom prst="rect">
            <a:avLst/>
          </a:prstGeom>
        </p:spPr>
        <p:txBody>
          <a:bodyPr/>
          <a:lstStyle>
            <a:defPPr>
              <a:defRPr lang="en-US"/>
            </a:defPPr>
            <a:lvl1pPr marL="0" algn="l" defTabSz="914400" rtl="0" eaLnBrk="1" latinLnBrk="0" hangingPunct="1">
              <a:defRPr sz="18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F52EC2-2C0B-4C03-9888-0B25156ED88D}" type="slidenum">
              <a:rPr lang="en-US" sz="1200" smtClean="0"/>
              <a:pPr/>
              <a:t>‹#›</a:t>
            </a:fld>
            <a:endParaRPr lang="en-US" sz="1200" dirty="0"/>
          </a:p>
        </p:txBody>
      </p:sp>
      <p:sp>
        <p:nvSpPr>
          <p:cNvPr id="10" name="Rectangle 9"/>
          <p:cNvSpPr/>
          <p:nvPr userDrawn="1"/>
        </p:nvSpPr>
        <p:spPr>
          <a:xfrm>
            <a:off x="0" y="-19050"/>
            <a:ext cx="9144000" cy="81394"/>
          </a:xfrm>
          <a:prstGeom prst="rect">
            <a:avLst/>
          </a:prstGeom>
          <a:solidFill>
            <a:srgbClr val="5532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3379205"/>
      </p:ext>
    </p:extLst>
  </p:cSld>
  <p:clrMap bg1="lt1" tx1="dk1" bg2="lt2" tx2="dk2" accent1="accent1" accent2="accent2" accent3="accent3" accent4="accent4" accent5="accent5" accent6="accent6" hlink="hlink" folHlink="folHlink"/>
  <p:sldLayoutIdLst>
    <p:sldLayoutId id="2147483676" r:id="rId1"/>
    <p:sldLayoutId id="2147483687" r:id="rId2"/>
    <p:sldLayoutId id="2147483688" r:id="rId3"/>
    <p:sldLayoutId id="2147483689" r:id="rId4"/>
    <p:sldLayoutId id="2147483690" r:id="rId5"/>
    <p:sldLayoutId id="2147483691" r:id="rId6"/>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C6642F-43CC-413B-995E-0DC6A6120F9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0B189E-59EF-4020-84B6-2AAE99F49143}"/>
              </a:ext>
            </a:extLst>
          </p:cNvPr>
          <p:cNvSpPr>
            <a:spLocks noGrp="1"/>
          </p:cNvSpPr>
          <p:nvPr>
            <p:ph type="body" idx="1"/>
          </p:nvPr>
        </p:nvSpPr>
        <p:spPr>
          <a:xfrm>
            <a:off x="936235" y="1999426"/>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42E1B22-A6BB-4E25-9232-F9A62BFEE5F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D5BA238-0B5B-4AD4-B73D-3A22A737354C}" type="datetimeFigureOut">
              <a:rPr lang="en-US" smtClean="0"/>
              <a:t>7/27/2021</a:t>
            </a:fld>
            <a:endParaRPr lang="en-US" dirty="0"/>
          </a:p>
        </p:txBody>
      </p:sp>
      <p:sp>
        <p:nvSpPr>
          <p:cNvPr id="5" name="Footer Placeholder 4">
            <a:extLst>
              <a:ext uri="{FF2B5EF4-FFF2-40B4-BE49-F238E27FC236}">
                <a16:creationId xmlns:a16="http://schemas.microsoft.com/office/drawing/2014/main" id="{BD1F93AC-5C82-484E-8538-15603AC3F745}"/>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0EA4B70-F97E-4D16-9B4F-92D56E4A944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96DBA82-0DB2-45FB-B81B-4F5BD309A186}" type="slidenum">
              <a:rPr lang="en-US" smtClean="0"/>
              <a:t>‹#›</a:t>
            </a:fld>
            <a:endParaRPr lang="en-US" dirty="0"/>
          </a:p>
        </p:txBody>
      </p:sp>
    </p:spTree>
    <p:extLst>
      <p:ext uri="{BB962C8B-B14F-4D97-AF65-F5344CB8AC3E}">
        <p14:creationId xmlns:p14="http://schemas.microsoft.com/office/powerpoint/2010/main" val="202869810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picserver.org/d/database.html" TargetMode="External"/><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ux.stackexchange.com/questions/11826/need-an-icon-to-represent-a-certification-authority"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poojapriyamvada.blogspot.com/2019/04/q-quick-mental-health-facts-atoz.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calhealthreport.org/2017/03/12/ventura-county-tries-an-alternative-to-juvenile-hall/" TargetMode="External"/><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peter.baumgartner.name/2014/05/23/double-blind-review-ein-fallbeispie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www.wildapricot.com/articles/building-a-better-board"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ommons.wikimedia.org/wiki/File:Shelter_for_Families_(6443)_-_The_Noun_Project.svg" TargetMode="Externa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www.rawpixel.com/image/413239/successful-business-people-speech-bubble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picserver.org/highway-signs2/r/responsibility.html" TargetMode="External"/><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hyperlink" Target="http://www.cilt.uct.ac.za/cilt/online_shortcourse_assessment"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hyperlink" Target="http://flickr.com/photos/andrewbain/523025956"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www.thebluediamondgallery.com/tablet/d/decision.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s://blogdebori.com/siete-consejos-para-hacer-listas-en-tu-blog/"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medium.com/publicaio/publica-author-development-report-issue-1-21300c09e307" TargetMode="External"/><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commons.wikimedia.org/wiki/File:Data-transfer.svg" TargetMode="External"/><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ducknetweb.blogspot.com/2011/08/illinois-doctors-and-hospitals-refusing.html" TargetMode="External"/><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publicdomainpictures.net/view-image.php?image=52199" TargetMode="External"/><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hyperlink" Target="http://effectivechildtherapy.org/therapies/what-is-interpersonal-psychotherapy/elementary-age-kids-talking-to-counselor-during-group-therapy-session/"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hyperlink" Target="http://blogs.lse.ac.uk/parenting4digitalfuture/2016/04/13/digital-imaginaries-and-networked-computers-at-home/"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pixabay.com/photos/us-capitol-building-washington-dc-826991/"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brewminate.com/politics-is-stressing-out-americas-yout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creativecommons.org/licenses/by-nc/3.0/" TargetMode="External"/><Relationship Id="rId4" Type="http://schemas.openxmlformats.org/officeDocument/2006/relationships/hyperlink" Target="https://www.flickr.com/photos/vaguardpao/1441159913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forums.skadi.net/threads/192155-Russian-Family-Flees-to-Poland-as-Sweden-Gives-Kids-to-Muslim-Foster-Parent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journalistsresource.org/studies/economics/jobs/increase-minimum-wage-lower-teen-pregnanc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428750"/>
            <a:ext cx="8305800" cy="2667000"/>
          </a:xfrm>
        </p:spPr>
        <p:txBody>
          <a:bodyPr/>
          <a:lstStyle/>
          <a:p>
            <a:endParaRPr lang="en-US" dirty="0"/>
          </a:p>
          <a:p>
            <a:r>
              <a:rPr lang="en-US" sz="2400" dirty="0"/>
              <a:t>Qualified Residential Treatment Programs (QRTPs), Qualified Individuals (QIs) and the State Prevention Plan</a:t>
            </a:r>
          </a:p>
          <a:p>
            <a:endParaRPr lang="en-US" dirty="0"/>
          </a:p>
        </p:txBody>
      </p:sp>
      <p:sp>
        <p:nvSpPr>
          <p:cNvPr id="3" name="Title 2"/>
          <p:cNvSpPr>
            <a:spLocks noGrp="1"/>
          </p:cNvSpPr>
          <p:nvPr>
            <p:ph type="title"/>
          </p:nvPr>
        </p:nvSpPr>
        <p:spPr>
          <a:xfrm>
            <a:off x="381000" y="1276351"/>
            <a:ext cx="8153400" cy="914399"/>
          </a:xfrm>
        </p:spPr>
        <p:txBody>
          <a:bodyPr>
            <a:normAutofit/>
          </a:bodyPr>
          <a:lstStyle/>
          <a:p>
            <a:r>
              <a:rPr lang="en-US" sz="3200" dirty="0"/>
              <a:t>Family First Prevention Services Act: </a:t>
            </a:r>
          </a:p>
        </p:txBody>
      </p:sp>
    </p:spTree>
    <p:extLst>
      <p:ext uri="{BB962C8B-B14F-4D97-AF65-F5344CB8AC3E}">
        <p14:creationId xmlns:p14="http://schemas.microsoft.com/office/powerpoint/2010/main" val="183821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2400" y="1200150"/>
            <a:ext cx="8686800" cy="3200400"/>
          </a:xfrm>
        </p:spPr>
        <p:txBody>
          <a:bodyPr/>
          <a:lstStyle/>
          <a:p>
            <a:pPr marL="342900" indent="-342900">
              <a:buFont typeface="Arial" panose="020B0604020202020204" pitchFamily="34" charset="0"/>
              <a:buChar char="•"/>
            </a:pPr>
            <a:r>
              <a:rPr lang="en-US" sz="2000" dirty="0"/>
              <a:t>The 29-I database opened on 6/1/21</a:t>
            </a:r>
          </a:p>
          <a:p>
            <a:pPr marL="342900" indent="-342900">
              <a:buFont typeface="Arial" panose="020B0604020202020204" pitchFamily="34" charset="0"/>
              <a:buChar char="•"/>
            </a:pPr>
            <a:r>
              <a:rPr lang="en-US" sz="2000" dirty="0">
                <a:solidFill>
                  <a:schemeClr val="tx1">
                    <a:lumMod val="50000"/>
                    <a:lumOff val="50000"/>
                  </a:schemeClr>
                </a:solidFill>
              </a:rPr>
              <a:t>As of 7/21/21, </a:t>
            </a:r>
            <a:r>
              <a:rPr lang="en-US" sz="2000" b="1" u="sng" dirty="0">
                <a:solidFill>
                  <a:schemeClr val="tx1">
                    <a:lumMod val="50000"/>
                    <a:lumOff val="50000"/>
                  </a:schemeClr>
                </a:solidFill>
              </a:rPr>
              <a:t>55</a:t>
            </a:r>
            <a:r>
              <a:rPr lang="en-US" sz="2000" b="1" dirty="0">
                <a:solidFill>
                  <a:schemeClr val="tx1">
                    <a:lumMod val="50000"/>
                    <a:lumOff val="50000"/>
                  </a:schemeClr>
                </a:solidFill>
              </a:rPr>
              <a:t> </a:t>
            </a:r>
            <a:r>
              <a:rPr lang="en-US" sz="2000" dirty="0">
                <a:solidFill>
                  <a:schemeClr val="tx1">
                    <a:lumMod val="50000"/>
                    <a:lumOff val="50000"/>
                  </a:schemeClr>
                </a:solidFill>
              </a:rPr>
              <a:t>agencies have submitted </a:t>
            </a:r>
          </a:p>
          <a:p>
            <a:pPr marL="344488" lvl="1"/>
            <a:r>
              <a:rPr lang="en-US" sz="2000" dirty="0">
                <a:solidFill>
                  <a:schemeClr val="tx1">
                    <a:lumMod val="50000"/>
                    <a:lumOff val="50000"/>
                  </a:schemeClr>
                </a:solidFill>
              </a:rPr>
              <a:t>their QRTP application</a:t>
            </a:r>
          </a:p>
          <a:p>
            <a:pPr marL="342900" indent="-342900">
              <a:buFont typeface="Arial" panose="020B0604020202020204" pitchFamily="34" charset="0"/>
              <a:buChar char="•"/>
            </a:pPr>
            <a:r>
              <a:rPr lang="en-US" sz="2000" dirty="0">
                <a:solidFill>
                  <a:schemeClr val="tx1">
                    <a:lumMod val="50000"/>
                    <a:lumOff val="50000"/>
                  </a:schemeClr>
                </a:solidFill>
              </a:rPr>
              <a:t>Encompasses a total of </a:t>
            </a:r>
            <a:r>
              <a:rPr lang="en-US" sz="2000" b="1" u="sng" dirty="0">
                <a:solidFill>
                  <a:schemeClr val="tx1">
                    <a:lumMod val="50000"/>
                    <a:lumOff val="50000"/>
                  </a:schemeClr>
                </a:solidFill>
              </a:rPr>
              <a:t>212</a:t>
            </a:r>
            <a:r>
              <a:rPr lang="en-US" sz="2000" dirty="0">
                <a:solidFill>
                  <a:schemeClr val="tx1">
                    <a:lumMod val="50000"/>
                    <a:lumOff val="50000"/>
                  </a:schemeClr>
                </a:solidFill>
              </a:rPr>
              <a:t> programs</a:t>
            </a:r>
          </a:p>
          <a:p>
            <a:pPr marL="342900" indent="-342900">
              <a:buFont typeface="Arial" panose="020B0604020202020204" pitchFamily="34" charset="0"/>
              <a:buChar char="•"/>
            </a:pPr>
            <a:r>
              <a:rPr lang="en-US" sz="2000" dirty="0">
                <a:solidFill>
                  <a:schemeClr val="tx1">
                    <a:lumMod val="50000"/>
                    <a:lumOff val="50000"/>
                  </a:schemeClr>
                </a:solidFill>
              </a:rPr>
              <a:t>OCFS is actively reviewing applications </a:t>
            </a:r>
          </a:p>
          <a:p>
            <a:pPr marL="342900" indent="-342900">
              <a:buFont typeface="Arial" panose="020B0604020202020204" pitchFamily="34" charset="0"/>
              <a:buChar char="•"/>
            </a:pPr>
            <a:r>
              <a:rPr lang="en-US" sz="2000" dirty="0">
                <a:solidFill>
                  <a:schemeClr val="tx1">
                    <a:lumMod val="50000"/>
                    <a:lumOff val="50000"/>
                  </a:schemeClr>
                </a:solidFill>
              </a:rPr>
              <a:t>Applications received and approved during this open submission will have an effective date of 10/1/21</a:t>
            </a:r>
          </a:p>
        </p:txBody>
      </p:sp>
      <p:sp>
        <p:nvSpPr>
          <p:cNvPr id="3" name="Text Placeholder 2"/>
          <p:cNvSpPr>
            <a:spLocks noGrp="1"/>
          </p:cNvSpPr>
          <p:nvPr>
            <p:ph type="body" idx="13"/>
          </p:nvPr>
        </p:nvSpPr>
        <p:spPr/>
        <p:txBody>
          <a:bodyPr/>
          <a:lstStyle/>
          <a:p>
            <a:r>
              <a:rPr lang="en-US" sz="2800" dirty="0"/>
              <a:t>QRTP/QRTP-Exception Designation</a:t>
            </a:r>
          </a:p>
        </p:txBody>
      </p:sp>
      <p:pic>
        <p:nvPicPr>
          <p:cNvPr id="5" name="Picture 4" descr="A picture containing text, outdoor, sign, street&#10;&#10;Description automatically generated">
            <a:extLst>
              <a:ext uri="{FF2B5EF4-FFF2-40B4-BE49-F238E27FC236}">
                <a16:creationId xmlns:a16="http://schemas.microsoft.com/office/drawing/2014/main" id="{AF7FF513-C778-4BFF-9F6C-91403256E42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67400" y="1190625"/>
            <a:ext cx="2769555" cy="1752600"/>
          </a:xfrm>
          <a:prstGeom prst="rect">
            <a:avLst/>
          </a:prstGeom>
        </p:spPr>
      </p:pic>
    </p:spTree>
    <p:extLst>
      <p:ext uri="{BB962C8B-B14F-4D97-AF65-F5344CB8AC3E}">
        <p14:creationId xmlns:p14="http://schemas.microsoft.com/office/powerpoint/2010/main" val="396199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2400" y="1076325"/>
            <a:ext cx="8686800" cy="3476625"/>
          </a:xfrm>
        </p:spPr>
        <p:txBody>
          <a:bodyPr/>
          <a:lstStyle/>
          <a:p>
            <a:r>
              <a:rPr lang="en-US" dirty="0"/>
              <a:t>Due to Systems Implications:</a:t>
            </a:r>
          </a:p>
          <a:p>
            <a:pPr marL="342900" indent="-342900">
              <a:buFont typeface="Arial" panose="020B0604020202020204" pitchFamily="34" charset="0"/>
              <a:buChar char="•"/>
            </a:pPr>
            <a:r>
              <a:rPr lang="en-US" sz="2000" dirty="0"/>
              <a:t>Effective start dates for </a:t>
            </a:r>
            <a:r>
              <a:rPr lang="en-US" sz="2000" b="1" u="sng" dirty="0"/>
              <a:t>all</a:t>
            </a:r>
            <a:r>
              <a:rPr lang="en-US" sz="2000" dirty="0"/>
              <a:t> QRTPs will be the first of the </a:t>
            </a:r>
          </a:p>
          <a:p>
            <a:pPr marL="344488"/>
            <a:r>
              <a:rPr lang="en-US" sz="2000" dirty="0"/>
              <a:t>month (10/1, 11/1, 12/1, etc.)</a:t>
            </a:r>
          </a:p>
          <a:p>
            <a:pPr marL="342900" indent="-342900">
              <a:buFont typeface="Arial" panose="020B0604020202020204" pitchFamily="34" charset="0"/>
              <a:buChar char="•"/>
            </a:pPr>
            <a:r>
              <a:rPr lang="en-US" sz="2000" dirty="0"/>
              <a:t>Effective end dates will be the last day of the month</a:t>
            </a:r>
          </a:p>
          <a:p>
            <a:pPr marL="342900" indent="-342900">
              <a:buFont typeface="Arial" panose="020B0604020202020204" pitchFamily="34" charset="0"/>
              <a:buChar char="•"/>
            </a:pPr>
            <a:r>
              <a:rPr lang="en-US" sz="2000" dirty="0"/>
              <a:t>QRTP will be reflected on the operating certificate (OC)</a:t>
            </a:r>
          </a:p>
          <a:p>
            <a:pPr marL="342900" indent="-342900">
              <a:buFont typeface="Arial" panose="020B0604020202020204" pitchFamily="34" charset="0"/>
              <a:buChar char="•"/>
            </a:pPr>
            <a:r>
              <a:rPr lang="en-US" sz="2000" dirty="0"/>
              <a:t>The process for programs to receive their IROC includes agencies providing the original program description for the facility, the new program description for the facility and QRTP accreditation, which will allow for agencies to keep existing RID and VID</a:t>
            </a:r>
          </a:p>
          <a:p>
            <a:r>
              <a:rPr lang="en-US" dirty="0"/>
              <a:t>    </a:t>
            </a:r>
          </a:p>
          <a:p>
            <a:pPr marL="342900" indent="-342900">
              <a:buFont typeface="Arial" panose="020B0604020202020204" pitchFamily="34" charset="0"/>
              <a:buChar char="•"/>
            </a:pPr>
            <a:endParaRPr lang="en-US" dirty="0"/>
          </a:p>
        </p:txBody>
      </p:sp>
      <p:sp>
        <p:nvSpPr>
          <p:cNvPr id="3" name="Text Placeholder 2"/>
          <p:cNvSpPr>
            <a:spLocks noGrp="1"/>
          </p:cNvSpPr>
          <p:nvPr>
            <p:ph type="body" idx="13"/>
          </p:nvPr>
        </p:nvSpPr>
        <p:spPr>
          <a:xfrm>
            <a:off x="152400" y="438150"/>
            <a:ext cx="8686800" cy="533399"/>
          </a:xfrm>
        </p:spPr>
        <p:txBody>
          <a:bodyPr/>
          <a:lstStyle/>
          <a:p>
            <a:r>
              <a:rPr lang="en-US" sz="2800" dirty="0"/>
              <a:t>QRTP/QRTP-Exception Designation</a:t>
            </a:r>
            <a:endParaRPr lang="en-US" dirty="0"/>
          </a:p>
        </p:txBody>
      </p:sp>
      <p:pic>
        <p:nvPicPr>
          <p:cNvPr id="4" name="Picture 3" descr="A picture containing icon&#10;&#10;Description automatically generated">
            <a:extLst>
              <a:ext uri="{FF2B5EF4-FFF2-40B4-BE49-F238E27FC236}">
                <a16:creationId xmlns:a16="http://schemas.microsoft.com/office/drawing/2014/main" id="{3EA02A93-A442-4DE6-85F4-979F7F372F2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05600" y="1163304"/>
            <a:ext cx="2286000" cy="1624369"/>
          </a:xfrm>
          <a:prstGeom prst="rect">
            <a:avLst/>
          </a:prstGeom>
        </p:spPr>
      </p:pic>
    </p:spTree>
    <p:extLst>
      <p:ext uri="{BB962C8B-B14F-4D97-AF65-F5344CB8AC3E}">
        <p14:creationId xmlns:p14="http://schemas.microsoft.com/office/powerpoint/2010/main" val="48160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28600" y="1096339"/>
            <a:ext cx="8610600" cy="3305175"/>
          </a:xfrm>
        </p:spPr>
        <p:txBody>
          <a:bodyPr/>
          <a:lstStyle/>
          <a:p>
            <a:r>
              <a:rPr lang="en-US" dirty="0"/>
              <a:t>A diagnostic center applying to be a QRTP will </a:t>
            </a:r>
          </a:p>
          <a:p>
            <a:r>
              <a:rPr lang="en-US" dirty="0"/>
              <a:t>need to meet all the QRTP standards, including the following requirements: </a:t>
            </a:r>
          </a:p>
          <a:p>
            <a:pPr marL="800100" lvl="1" indent="-342900">
              <a:spcBef>
                <a:spcPts val="600"/>
              </a:spcBef>
              <a:buFont typeface="Arial" panose="020B0604020202020204" pitchFamily="34" charset="0"/>
              <a:buChar char="•"/>
            </a:pPr>
            <a:r>
              <a:rPr lang="en-US" sz="2000" dirty="0"/>
              <a:t>Trauma-informed treatment model</a:t>
            </a:r>
          </a:p>
          <a:p>
            <a:pPr marL="800100" lvl="1" indent="-342900">
              <a:spcBef>
                <a:spcPts val="600"/>
              </a:spcBef>
              <a:buFont typeface="Arial" panose="020B0604020202020204" pitchFamily="34" charset="0"/>
              <a:buChar char="•"/>
            </a:pPr>
            <a:r>
              <a:rPr lang="en-US" sz="2000" dirty="0"/>
              <a:t>Licensed nursing and clinical staff on-site during business hours and on-call after hours</a:t>
            </a:r>
          </a:p>
          <a:p>
            <a:pPr marL="800100" lvl="1" indent="-342900">
              <a:spcBef>
                <a:spcPts val="600"/>
              </a:spcBef>
              <a:buFont typeface="Arial" panose="020B0604020202020204" pitchFamily="34" charset="0"/>
              <a:buChar char="•"/>
            </a:pPr>
            <a:r>
              <a:rPr lang="en-US" sz="2000" dirty="0"/>
              <a:t>Family participation in treatment and family-based aftercare support for at least 6 months post-discharge </a:t>
            </a:r>
          </a:p>
          <a:p>
            <a:pPr marL="800100" lvl="1" indent="-342900">
              <a:spcBef>
                <a:spcPts val="600"/>
              </a:spcBef>
              <a:buFont typeface="Arial" panose="020B0604020202020204" pitchFamily="34" charset="0"/>
              <a:buChar char="•"/>
            </a:pPr>
            <a:r>
              <a:rPr lang="en-US" sz="2000" dirty="0"/>
              <a:t>Nationally accredited</a:t>
            </a:r>
          </a:p>
          <a:p>
            <a:r>
              <a:rPr lang="en-US" dirty="0"/>
              <a:t>  </a:t>
            </a:r>
          </a:p>
          <a:p>
            <a:pPr marL="342900" indent="-342900">
              <a:buFont typeface="Arial" panose="020B0604020202020204" pitchFamily="34" charset="0"/>
              <a:buChar char="•"/>
            </a:pPr>
            <a:endParaRPr lang="en-US" dirty="0"/>
          </a:p>
        </p:txBody>
      </p:sp>
      <p:sp>
        <p:nvSpPr>
          <p:cNvPr id="3" name="Text Placeholder 2"/>
          <p:cNvSpPr>
            <a:spLocks noGrp="1"/>
          </p:cNvSpPr>
          <p:nvPr>
            <p:ph type="body" idx="13"/>
          </p:nvPr>
        </p:nvSpPr>
        <p:spPr/>
        <p:txBody>
          <a:bodyPr/>
          <a:lstStyle/>
          <a:p>
            <a:r>
              <a:rPr lang="en-US" sz="2800" dirty="0"/>
              <a:t>QRTP – Diagnostic Centers</a:t>
            </a:r>
          </a:p>
          <a:p>
            <a:endParaRPr lang="en-US" dirty="0"/>
          </a:p>
        </p:txBody>
      </p:sp>
      <p:pic>
        <p:nvPicPr>
          <p:cNvPr id="8" name="Picture 7" descr="Text&#10;&#10;Description automatically generated">
            <a:extLst>
              <a:ext uri="{FF2B5EF4-FFF2-40B4-BE49-F238E27FC236}">
                <a16:creationId xmlns:a16="http://schemas.microsoft.com/office/drawing/2014/main" id="{78BF180F-5F24-480D-8BCE-ADBD2BFBFBA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629400" y="458164"/>
            <a:ext cx="2155855" cy="1122986"/>
          </a:xfrm>
          <a:prstGeom prst="rect">
            <a:avLst/>
          </a:prstGeom>
        </p:spPr>
      </p:pic>
    </p:spTree>
    <p:extLst>
      <p:ext uri="{BB962C8B-B14F-4D97-AF65-F5344CB8AC3E}">
        <p14:creationId xmlns:p14="http://schemas.microsoft.com/office/powerpoint/2010/main" val="47508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anim calcmode="lin" valueType="num">
                                      <p:cBhvr>
                                        <p:cTn id="8" dur="200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9" dur="2000" fill="hold"/>
                                        <p:tgtEl>
                                          <p:spTgt spid="2">
                                            <p:txEl>
                                              <p:pRg st="2" end="2"/>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2000"/>
                                        <p:tgtEl>
                                          <p:spTgt spid="2">
                                            <p:txEl>
                                              <p:pRg st="3" end="3"/>
                                            </p:txEl>
                                          </p:spTgt>
                                        </p:tgtEl>
                                      </p:cBhvr>
                                    </p:animEffect>
                                    <p:anim calcmode="lin" valueType="num">
                                      <p:cBhvr>
                                        <p:cTn id="13" dur="2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14" dur="2000" fill="hold"/>
                                        <p:tgtEl>
                                          <p:spTgt spid="2">
                                            <p:txEl>
                                              <p:pRg st="3" end="3"/>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2000"/>
                                        <p:tgtEl>
                                          <p:spTgt spid="2">
                                            <p:txEl>
                                              <p:pRg st="4" end="4"/>
                                            </p:txEl>
                                          </p:spTgt>
                                        </p:tgtEl>
                                      </p:cBhvr>
                                    </p:animEffect>
                                    <p:anim calcmode="lin" valueType="num">
                                      <p:cBhvr>
                                        <p:cTn id="18" dur="2000" fill="hold"/>
                                        <p:tgtEl>
                                          <p:spTgt spid="2">
                                            <p:txEl>
                                              <p:pRg st="4" end="4"/>
                                            </p:txEl>
                                          </p:spTgt>
                                        </p:tgtEl>
                                        <p:attrNameLst>
                                          <p:attrName>ppt_w</p:attrName>
                                        </p:attrNameLst>
                                      </p:cBhvr>
                                      <p:tavLst>
                                        <p:tav tm="0" fmla="#ppt_w*sin(2.5*pi*$)">
                                          <p:val>
                                            <p:fltVal val="0"/>
                                          </p:val>
                                        </p:tav>
                                        <p:tav tm="100000">
                                          <p:val>
                                            <p:fltVal val="1"/>
                                          </p:val>
                                        </p:tav>
                                      </p:tavLst>
                                    </p:anim>
                                    <p:anim calcmode="lin" valueType="num">
                                      <p:cBhvr>
                                        <p:cTn id="19" dur="2000" fill="hold"/>
                                        <p:tgtEl>
                                          <p:spTgt spid="2">
                                            <p:txEl>
                                              <p:pRg st="4" end="4"/>
                                            </p:txEl>
                                          </p:spTgt>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2000"/>
                                        <p:tgtEl>
                                          <p:spTgt spid="2">
                                            <p:txEl>
                                              <p:pRg st="5" end="5"/>
                                            </p:txEl>
                                          </p:spTgt>
                                        </p:tgtEl>
                                      </p:cBhvr>
                                    </p:animEffect>
                                    <p:anim calcmode="lin" valueType="num">
                                      <p:cBhvr>
                                        <p:cTn id="23" dur="2000" fill="hold"/>
                                        <p:tgtEl>
                                          <p:spTgt spid="2">
                                            <p:txEl>
                                              <p:pRg st="5" end="5"/>
                                            </p:txEl>
                                          </p:spTgt>
                                        </p:tgtEl>
                                        <p:attrNameLst>
                                          <p:attrName>ppt_w</p:attrName>
                                        </p:attrNameLst>
                                      </p:cBhvr>
                                      <p:tavLst>
                                        <p:tav tm="0" fmla="#ppt_w*sin(2.5*pi*$)">
                                          <p:val>
                                            <p:fltVal val="0"/>
                                          </p:val>
                                        </p:tav>
                                        <p:tav tm="100000">
                                          <p:val>
                                            <p:fltVal val="1"/>
                                          </p:val>
                                        </p:tav>
                                      </p:tavLst>
                                    </p:anim>
                                    <p:anim calcmode="lin" valueType="num">
                                      <p:cBhvr>
                                        <p:cTn id="24" dur="20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2400" y="995362"/>
            <a:ext cx="8763000" cy="3152775"/>
          </a:xfrm>
        </p:spPr>
        <p:txBody>
          <a:bodyPr/>
          <a:lstStyle/>
          <a:p>
            <a:pPr marL="285750" indent="-285750">
              <a:buFont typeface="Arial" panose="020B0604020202020204" pitchFamily="34" charset="0"/>
              <a:buChar char="•"/>
            </a:pPr>
            <a:r>
              <a:rPr lang="en-US" sz="1600" dirty="0"/>
              <a:t>A child residing in a diagnostic center that is not a QRTP or a QRTP-exception will likely not be eligible for Title IV-E foster care maintenance payments for all the time spent in the center. For diagnostic centers that are not QRTPs or QRTP-exceptions, the Title IV-E foster care maintenance payments are available for a maximum of 14 days of residence in the program.</a:t>
            </a:r>
          </a:p>
          <a:p>
            <a:pPr marL="285750" indent="-285750">
              <a:buFont typeface="Arial" panose="020B0604020202020204" pitchFamily="34" charset="0"/>
              <a:buChar char="•"/>
            </a:pPr>
            <a:r>
              <a:rPr lang="en-US" sz="1600" dirty="0"/>
              <a:t>If a diagnostic center considered taking on the role and function of the QI and the center became a QRTP, the center could not act as QI for the youth in the QRTP program, meaning: the center acting as QI could not conduct assessments for any child placed in that agency’s QRTP program. The QI must be independent.   </a:t>
            </a:r>
          </a:p>
          <a:p>
            <a:pPr marL="742950" lvl="1" indent="-285750">
              <a:buFont typeface="Arial" panose="020B0604020202020204" pitchFamily="34" charset="0"/>
              <a:buChar char="•"/>
            </a:pPr>
            <a:r>
              <a:rPr lang="en-US" sz="1600" b="1" i="1" dirty="0"/>
              <a:t>Example</a:t>
            </a:r>
            <a:r>
              <a:rPr lang="en-US" sz="1600" dirty="0"/>
              <a:t>: The Center for Children and Hope has a licensed QRTP program. The agency also operates a diagnostic center. Within the diagnostic center, there are people who meet the criteria and have been established to facilitate the role of the QI. The QI could not conduct an assessment for a child placed at the Center for Hope.   </a:t>
            </a:r>
          </a:p>
          <a:p>
            <a:r>
              <a:rPr lang="en-US" sz="1800" dirty="0"/>
              <a:t>  </a:t>
            </a:r>
          </a:p>
          <a:p>
            <a:pPr marL="342900" indent="-342900">
              <a:buFont typeface="Arial" panose="020B0604020202020204" pitchFamily="34" charset="0"/>
              <a:buChar char="•"/>
            </a:pPr>
            <a:endParaRPr lang="en-US" dirty="0"/>
          </a:p>
        </p:txBody>
      </p:sp>
      <p:sp>
        <p:nvSpPr>
          <p:cNvPr id="3" name="Text Placeholder 2"/>
          <p:cNvSpPr>
            <a:spLocks noGrp="1"/>
          </p:cNvSpPr>
          <p:nvPr>
            <p:ph type="body" idx="13"/>
          </p:nvPr>
        </p:nvSpPr>
        <p:spPr/>
        <p:txBody>
          <a:bodyPr/>
          <a:lstStyle/>
          <a:p>
            <a:r>
              <a:rPr lang="en-US" sz="2800" dirty="0"/>
              <a:t>QRTP – Diagnostic Centers</a:t>
            </a:r>
          </a:p>
          <a:p>
            <a:endParaRPr lang="en-US" dirty="0"/>
          </a:p>
        </p:txBody>
      </p:sp>
    </p:spTree>
    <p:extLst>
      <p:ext uri="{BB962C8B-B14F-4D97-AF65-F5344CB8AC3E}">
        <p14:creationId xmlns:p14="http://schemas.microsoft.com/office/powerpoint/2010/main" val="63079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5"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2000"/>
                                        <p:tgtEl>
                                          <p:spTgt spid="2">
                                            <p:txEl>
                                              <p:pRg st="2" end="2"/>
                                            </p:txEl>
                                          </p:spTgt>
                                        </p:tgtEl>
                                      </p:cBhvr>
                                    </p:animEffect>
                                    <p:anim calcmode="lin" valueType="num">
                                      <p:cBhvr>
                                        <p:cTn id="24" dur="200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25" dur="20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9331EF-FA29-4FA5-AF70-8A8030F85744}"/>
              </a:ext>
            </a:extLst>
          </p:cNvPr>
          <p:cNvSpPr>
            <a:spLocks noGrp="1"/>
          </p:cNvSpPr>
          <p:nvPr>
            <p:ph type="body" idx="1"/>
          </p:nvPr>
        </p:nvSpPr>
        <p:spPr>
          <a:xfrm>
            <a:off x="457201" y="1123950"/>
            <a:ext cx="8229598" cy="3587136"/>
          </a:xfrm>
        </p:spPr>
        <p:txBody>
          <a:bodyPr vert="horz" wrap="square" lIns="68580" tIns="34290" rIns="68580" bIns="34290" rtlCol="0" anchor="t" anchorCtr="0">
            <a:spAutoFit/>
          </a:bodyPr>
          <a:lstStyle/>
          <a:p>
            <a:pPr>
              <a:spcBef>
                <a:spcPts val="0"/>
              </a:spcBef>
            </a:pPr>
            <a:r>
              <a:rPr lang="en-US" sz="2400" b="1" dirty="0">
                <a:solidFill>
                  <a:schemeClr val="tx1">
                    <a:lumMod val="65000"/>
                    <a:lumOff val="35000"/>
                  </a:schemeClr>
                </a:solidFill>
                <a:latin typeface="Arial"/>
                <a:cs typeface="Arial"/>
              </a:rPr>
              <a:t>Long Stayer Review is required when: </a:t>
            </a:r>
          </a:p>
          <a:p>
            <a:pPr marL="285743" indent="-285743">
              <a:spcBef>
                <a:spcPts val="600"/>
              </a:spcBef>
              <a:buFont typeface="Arial" panose="020B0604020202020204" pitchFamily="34" charset="0"/>
              <a:buChar char="•"/>
            </a:pPr>
            <a:r>
              <a:rPr lang="en-US" sz="2000" dirty="0">
                <a:solidFill>
                  <a:schemeClr val="tx1">
                    <a:lumMod val="65000"/>
                    <a:lumOff val="35000"/>
                  </a:schemeClr>
                </a:solidFill>
                <a:latin typeface="Arial"/>
                <a:cs typeface="Arial"/>
              </a:rPr>
              <a:t>A child in foster care age 13 or older is in a QRTP for                                    more than 12 consecutive months or 18 non-consecutive months </a:t>
            </a:r>
          </a:p>
          <a:p>
            <a:pPr marL="285743" indent="-285743">
              <a:spcBef>
                <a:spcPts val="600"/>
              </a:spcBef>
              <a:buFont typeface="Arial" panose="020B0604020202020204" pitchFamily="34" charset="0"/>
              <a:buChar char="•"/>
            </a:pPr>
            <a:r>
              <a:rPr lang="en-US" sz="2000" dirty="0">
                <a:solidFill>
                  <a:schemeClr val="tx1">
                    <a:lumMod val="65000"/>
                    <a:lumOff val="35000"/>
                  </a:schemeClr>
                </a:solidFill>
                <a:latin typeface="Arial"/>
                <a:cs typeface="Arial"/>
              </a:rPr>
              <a:t>A child in foster care younger than 13 is in a QRTP for more than 6  consecutive months or 12 non-consecutive months</a:t>
            </a:r>
          </a:p>
          <a:p>
            <a:pPr>
              <a:spcBef>
                <a:spcPts val="0"/>
              </a:spcBef>
            </a:pPr>
            <a:r>
              <a:rPr lang="en-US" dirty="0">
                <a:solidFill>
                  <a:schemeClr val="tx1">
                    <a:lumMod val="65000"/>
                    <a:lumOff val="35000"/>
                  </a:schemeClr>
                </a:solidFill>
                <a:latin typeface="Arial"/>
                <a:cs typeface="Arial"/>
              </a:rPr>
              <a:t> </a:t>
            </a:r>
          </a:p>
          <a:p>
            <a:pPr>
              <a:spcBef>
                <a:spcPts val="0"/>
              </a:spcBef>
            </a:pPr>
            <a:r>
              <a:rPr lang="en-US" sz="2400" b="1" dirty="0">
                <a:solidFill>
                  <a:schemeClr val="tx1">
                    <a:lumMod val="65000"/>
                    <a:lumOff val="35000"/>
                  </a:schemeClr>
                </a:solidFill>
                <a:latin typeface="Arial"/>
                <a:cs typeface="Arial"/>
              </a:rPr>
              <a:t>Purpose:</a:t>
            </a:r>
          </a:p>
          <a:p>
            <a:pPr marL="285743" indent="-285743">
              <a:spcBef>
                <a:spcPts val="600"/>
              </a:spcBef>
              <a:buFont typeface="Arial" panose="020B0604020202020204" pitchFamily="34" charset="0"/>
              <a:buChar char="•"/>
            </a:pPr>
            <a:r>
              <a:rPr lang="en-US" sz="2000" dirty="0">
                <a:solidFill>
                  <a:schemeClr val="tx1">
                    <a:lumMod val="65000"/>
                    <a:lumOff val="35000"/>
                  </a:schemeClr>
                </a:solidFill>
              </a:rPr>
              <a:t>Assess whether there is a treatment need warranting the continued placement in a QRTP beyond the identified time frames</a:t>
            </a:r>
          </a:p>
          <a:p>
            <a:pPr>
              <a:spcBef>
                <a:spcPts val="0"/>
              </a:spcBef>
            </a:pPr>
            <a:endParaRPr lang="en-US" sz="800" dirty="0">
              <a:solidFill>
                <a:schemeClr val="tx1">
                  <a:lumMod val="65000"/>
                  <a:lumOff val="35000"/>
                </a:schemeClr>
              </a:solidFill>
            </a:endParaRPr>
          </a:p>
          <a:p>
            <a:endParaRPr lang="en-US" dirty="0"/>
          </a:p>
        </p:txBody>
      </p:sp>
      <p:sp>
        <p:nvSpPr>
          <p:cNvPr id="3" name="Text Placeholder 2">
            <a:extLst>
              <a:ext uri="{FF2B5EF4-FFF2-40B4-BE49-F238E27FC236}">
                <a16:creationId xmlns:a16="http://schemas.microsoft.com/office/drawing/2014/main" id="{5BE3F132-124E-4CA1-BC7E-F947DDA5A0FC}"/>
              </a:ext>
            </a:extLst>
          </p:cNvPr>
          <p:cNvSpPr>
            <a:spLocks noGrp="1"/>
          </p:cNvSpPr>
          <p:nvPr>
            <p:ph type="body" idx="13"/>
          </p:nvPr>
        </p:nvSpPr>
        <p:spPr>
          <a:xfrm>
            <a:off x="381001" y="450167"/>
            <a:ext cx="6983475" cy="815926"/>
          </a:xfrm>
        </p:spPr>
        <p:txBody>
          <a:bodyPr vert="horz" lIns="68580" tIns="34290" rIns="68580" bIns="34290" rtlCol="0" anchor="t" anchorCtr="0">
            <a:normAutofit/>
          </a:bodyPr>
          <a:lstStyle/>
          <a:p>
            <a:r>
              <a:rPr lang="en-US" sz="2800" dirty="0">
                <a:solidFill>
                  <a:srgbClr val="1F3261"/>
                </a:solidFill>
              </a:rPr>
              <a:t>Long Stayers Review (LSR)</a:t>
            </a:r>
          </a:p>
        </p:txBody>
      </p:sp>
      <p:pic>
        <p:nvPicPr>
          <p:cNvPr id="5" name="Picture 4">
            <a:extLst>
              <a:ext uri="{FF2B5EF4-FFF2-40B4-BE49-F238E27FC236}">
                <a16:creationId xmlns:a16="http://schemas.microsoft.com/office/drawing/2014/main" id="{5F0D65FB-397E-4FD3-A1AC-2F6D411C856E}"/>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57998" y="438551"/>
            <a:ext cx="2057401" cy="1428750"/>
          </a:xfrm>
          <a:prstGeom prst="rect">
            <a:avLst/>
          </a:prstGeom>
        </p:spPr>
      </p:pic>
    </p:spTree>
    <p:extLst>
      <p:ext uri="{BB962C8B-B14F-4D97-AF65-F5344CB8AC3E}">
        <p14:creationId xmlns:p14="http://schemas.microsoft.com/office/powerpoint/2010/main" val="400184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8EE9A3-90AD-4C81-9AF4-44DFC44834ED}"/>
              </a:ext>
            </a:extLst>
          </p:cNvPr>
          <p:cNvSpPr>
            <a:spLocks noGrp="1"/>
          </p:cNvSpPr>
          <p:nvPr>
            <p:ph type="body" idx="1"/>
          </p:nvPr>
        </p:nvSpPr>
        <p:spPr>
          <a:xfrm>
            <a:off x="152400" y="971551"/>
            <a:ext cx="8686800" cy="3581400"/>
          </a:xfrm>
        </p:spPr>
        <p:txBody>
          <a:bodyPr/>
          <a:lstStyle/>
          <a:p>
            <a:pPr marL="285750" lvl="0" indent="-285750">
              <a:buFont typeface="Arial" panose="020B0604020202020204" pitchFamily="34" charset="0"/>
              <a:buChar char="•"/>
            </a:pPr>
            <a:r>
              <a:rPr lang="en-US" sz="1600" dirty="0"/>
              <a:t>Following 60-day court review, approved QRTP stays that are IV-E-eligible are authorized to claim for limited number of days based on child’s age and federal long-stayer thresholds:</a:t>
            </a:r>
          </a:p>
          <a:p>
            <a:pPr marL="515938" lvl="1" indent="-227013">
              <a:buFont typeface="Arial" panose="020B0604020202020204" pitchFamily="34" charset="0"/>
              <a:buChar char="•"/>
            </a:pPr>
            <a:r>
              <a:rPr lang="en-US" sz="1400" dirty="0"/>
              <a:t>Any child </a:t>
            </a:r>
            <a:r>
              <a:rPr lang="en-US" sz="1400" dirty="0">
                <a:solidFill>
                  <a:srgbClr val="646569"/>
                </a:solidFill>
              </a:rPr>
              <a:t>younger than 13 </a:t>
            </a:r>
            <a:r>
              <a:rPr lang="en-US" sz="1400" dirty="0"/>
              <a:t>who is placed in a QRTP for more than 6 consecutive months or 12 non-consecutive months </a:t>
            </a:r>
          </a:p>
          <a:p>
            <a:pPr marL="515938" lvl="1" indent="-227013">
              <a:buFont typeface="Arial" panose="020B0604020202020204" pitchFamily="34" charset="0"/>
              <a:buChar char="•"/>
            </a:pPr>
            <a:r>
              <a:rPr lang="en-US" sz="1400" dirty="0"/>
              <a:t>Any child 13 or older who is placed in a QRTP for more than 12 consecutive months or 18 non-consecutive months </a:t>
            </a:r>
          </a:p>
          <a:p>
            <a:pPr marL="285750" lvl="0" indent="-285750">
              <a:spcBef>
                <a:spcPts val="600"/>
              </a:spcBef>
              <a:buFont typeface="Arial" panose="020B0604020202020204" pitchFamily="34" charset="0"/>
              <a:buChar char="•"/>
            </a:pPr>
            <a:r>
              <a:rPr lang="en-US" sz="1600" dirty="0"/>
              <a:t>Youth meeting the above thresholds must have their most recent status review/ permanency hearing reports reviewed by head of the state agency (OCFS) for approval for continued placement in that setting.</a:t>
            </a:r>
          </a:p>
          <a:p>
            <a:pPr marL="285750" lvl="0" indent="-285750">
              <a:spcBef>
                <a:spcPts val="600"/>
              </a:spcBef>
              <a:buFont typeface="Arial" panose="020B0604020202020204" pitchFamily="34" charset="0"/>
              <a:buChar char="•"/>
            </a:pPr>
            <a:r>
              <a:rPr lang="en-US" sz="1600" dirty="0"/>
              <a:t>If county anticipates keeping a child in a QRTP beyond threshold, must submit case and supporting documentation to designated “review team” no later than </a:t>
            </a:r>
            <a:r>
              <a:rPr lang="en-US" sz="1600" b="1" u="sng" dirty="0"/>
              <a:t>60</a:t>
            </a:r>
            <a:r>
              <a:rPr lang="en-US" sz="1600" dirty="0"/>
              <a:t> days before threshold date</a:t>
            </a:r>
          </a:p>
          <a:p>
            <a:pPr marL="285750" lvl="0" indent="-285750">
              <a:spcBef>
                <a:spcPts val="600"/>
              </a:spcBef>
              <a:buFont typeface="Arial" panose="020B0604020202020204" pitchFamily="34" charset="0"/>
              <a:buChar char="•"/>
            </a:pPr>
            <a:r>
              <a:rPr lang="en-US" sz="1600" dirty="0"/>
              <a:t>If stay is not approved, state cannot claim IV-E for continued stay</a:t>
            </a:r>
          </a:p>
          <a:p>
            <a:pPr marL="515938" lvl="1" indent="-227013">
              <a:buFont typeface="Arial" panose="020B0604020202020204" pitchFamily="34" charset="0"/>
              <a:buChar char="•"/>
            </a:pPr>
            <a:r>
              <a:rPr lang="en-US" sz="1400" dirty="0"/>
              <a:t>Earliest date for LSR is 4/1/22 for </a:t>
            </a:r>
            <a:r>
              <a:rPr lang="en-US" sz="1400" dirty="0">
                <a:solidFill>
                  <a:srgbClr val="646569"/>
                </a:solidFill>
              </a:rPr>
              <a:t>a child younger than 13 </a:t>
            </a:r>
            <a:r>
              <a:rPr lang="en-US" sz="1400" dirty="0"/>
              <a:t>placed in a</a:t>
            </a:r>
          </a:p>
          <a:p>
            <a:pPr marL="515938" lvl="1"/>
            <a:r>
              <a:rPr lang="en-US" sz="1400" dirty="0"/>
              <a:t>QRTP on or after 9/29/21; would need to commence by 2/1/22</a:t>
            </a:r>
          </a:p>
          <a:p>
            <a:pPr marL="285750" lvl="0" indent="-285750">
              <a:buFont typeface="Arial" panose="020B0604020202020204" pitchFamily="34" charset="0"/>
              <a:buChar char="•"/>
            </a:pPr>
            <a:endParaRPr lang="en-US" sz="1200" dirty="0"/>
          </a:p>
          <a:p>
            <a:endParaRPr lang="en-US" dirty="0"/>
          </a:p>
        </p:txBody>
      </p:sp>
      <p:sp>
        <p:nvSpPr>
          <p:cNvPr id="3" name="Text Placeholder 2">
            <a:extLst>
              <a:ext uri="{FF2B5EF4-FFF2-40B4-BE49-F238E27FC236}">
                <a16:creationId xmlns:a16="http://schemas.microsoft.com/office/drawing/2014/main" id="{C4260EAB-95CF-4444-AB34-0E7D10A9EBF7}"/>
              </a:ext>
            </a:extLst>
          </p:cNvPr>
          <p:cNvSpPr>
            <a:spLocks noGrp="1"/>
          </p:cNvSpPr>
          <p:nvPr>
            <p:ph type="body" idx="13"/>
          </p:nvPr>
        </p:nvSpPr>
        <p:spPr/>
        <p:txBody>
          <a:bodyPr/>
          <a:lstStyle/>
          <a:p>
            <a:r>
              <a:rPr lang="en-US" dirty="0"/>
              <a:t> </a:t>
            </a:r>
            <a:r>
              <a:rPr lang="en-US" sz="2800" dirty="0"/>
              <a:t>LSR Thresholds</a:t>
            </a:r>
            <a:endParaRPr lang="en-US" dirty="0"/>
          </a:p>
        </p:txBody>
      </p:sp>
    </p:spTree>
    <p:extLst>
      <p:ext uri="{BB962C8B-B14F-4D97-AF65-F5344CB8AC3E}">
        <p14:creationId xmlns:p14="http://schemas.microsoft.com/office/powerpoint/2010/main" val="267757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2">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anim calcmode="lin" valueType="num">
                                      <p:cBhvr>
                                        <p:cTn id="13" dur="2000" fill="hold"/>
                                        <p:tgtEl>
                                          <p:spTgt spid="2">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2">
                                            <p:txEl>
                                              <p:pRg st="1" end="1"/>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anim calcmode="lin" valueType="num">
                                      <p:cBhvr>
                                        <p:cTn id="18" dur="200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19" dur="20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45" presetClass="entr" presetSubtype="0"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2000"/>
                                        <p:tgtEl>
                                          <p:spTgt spid="2">
                                            <p:txEl>
                                              <p:pRg st="3" end="3"/>
                                            </p:txEl>
                                          </p:spTgt>
                                        </p:tgtEl>
                                      </p:cBhvr>
                                    </p:animEffect>
                                    <p:anim calcmode="lin" valueType="num">
                                      <p:cBhvr>
                                        <p:cTn id="25" dur="2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26" dur="20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2000"/>
                                        <p:tgtEl>
                                          <p:spTgt spid="2">
                                            <p:txEl>
                                              <p:pRg st="4" end="4"/>
                                            </p:txEl>
                                          </p:spTgt>
                                        </p:tgtEl>
                                      </p:cBhvr>
                                    </p:animEffect>
                                    <p:anim calcmode="lin" valueType="num">
                                      <p:cBhvr>
                                        <p:cTn id="32" dur="2000" fill="hold"/>
                                        <p:tgtEl>
                                          <p:spTgt spid="2">
                                            <p:txEl>
                                              <p:pRg st="4" end="4"/>
                                            </p:txEl>
                                          </p:spTgt>
                                        </p:tgtEl>
                                        <p:attrNameLst>
                                          <p:attrName>ppt_w</p:attrName>
                                        </p:attrNameLst>
                                      </p:cBhvr>
                                      <p:tavLst>
                                        <p:tav tm="0" fmla="#ppt_w*sin(2.5*pi*$)">
                                          <p:val>
                                            <p:fltVal val="0"/>
                                          </p:val>
                                        </p:tav>
                                        <p:tav tm="100000">
                                          <p:val>
                                            <p:fltVal val="1"/>
                                          </p:val>
                                        </p:tav>
                                      </p:tavLst>
                                    </p:anim>
                                    <p:anim calcmode="lin" valueType="num">
                                      <p:cBhvr>
                                        <p:cTn id="33" dur="20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45" presetClass="entr" presetSubtype="0" fill="hold" nodeType="clickEffect">
                                  <p:stCondLst>
                                    <p:cond delay="0"/>
                                  </p:stCondLst>
                                  <p:childTnLst>
                                    <p:set>
                                      <p:cBhvr>
                                        <p:cTn id="37" dur="1" fill="hold">
                                          <p:stCondLst>
                                            <p:cond delay="0"/>
                                          </p:stCondLst>
                                        </p:cTn>
                                        <p:tgtEl>
                                          <p:spTgt spid="2">
                                            <p:txEl>
                                              <p:pRg st="5" end="5"/>
                                            </p:txEl>
                                          </p:spTgt>
                                        </p:tgtEl>
                                        <p:attrNameLst>
                                          <p:attrName>style.visibility</p:attrName>
                                        </p:attrNameLst>
                                      </p:cBhvr>
                                      <p:to>
                                        <p:strVal val="visible"/>
                                      </p:to>
                                    </p:set>
                                    <p:animEffect transition="in" filter="fade">
                                      <p:cBhvr>
                                        <p:cTn id="38" dur="2000"/>
                                        <p:tgtEl>
                                          <p:spTgt spid="2">
                                            <p:txEl>
                                              <p:pRg st="5" end="5"/>
                                            </p:txEl>
                                          </p:spTgt>
                                        </p:tgtEl>
                                      </p:cBhvr>
                                    </p:animEffect>
                                    <p:anim calcmode="lin" valueType="num">
                                      <p:cBhvr>
                                        <p:cTn id="39" dur="2000" fill="hold"/>
                                        <p:tgtEl>
                                          <p:spTgt spid="2">
                                            <p:txEl>
                                              <p:pRg st="5" end="5"/>
                                            </p:txEl>
                                          </p:spTgt>
                                        </p:tgtEl>
                                        <p:attrNameLst>
                                          <p:attrName>ppt_w</p:attrName>
                                        </p:attrNameLst>
                                      </p:cBhvr>
                                      <p:tavLst>
                                        <p:tav tm="0" fmla="#ppt_w*sin(2.5*pi*$)">
                                          <p:val>
                                            <p:fltVal val="0"/>
                                          </p:val>
                                        </p:tav>
                                        <p:tav tm="100000">
                                          <p:val>
                                            <p:fltVal val="1"/>
                                          </p:val>
                                        </p:tav>
                                      </p:tavLst>
                                    </p:anim>
                                    <p:anim calcmode="lin" valueType="num">
                                      <p:cBhvr>
                                        <p:cTn id="40" dur="2000" fill="hold"/>
                                        <p:tgtEl>
                                          <p:spTgt spid="2">
                                            <p:txEl>
                                              <p:pRg st="5" end="5"/>
                                            </p:txEl>
                                          </p:spTgt>
                                        </p:tgtEl>
                                        <p:attrNameLst>
                                          <p:attrName>ppt_h</p:attrName>
                                        </p:attrNameLst>
                                      </p:cBhvr>
                                      <p:tavLst>
                                        <p:tav tm="0">
                                          <p:val>
                                            <p:strVal val="#ppt_h"/>
                                          </p:val>
                                        </p:tav>
                                        <p:tav tm="100000">
                                          <p:val>
                                            <p:strVal val="#ppt_h"/>
                                          </p:val>
                                        </p:tav>
                                      </p:tavLst>
                                    </p:anim>
                                  </p:childTnLst>
                                </p:cTn>
                              </p:par>
                              <p:par>
                                <p:cTn id="41" presetID="45" presetClass="entr" presetSubtype="0" fill="hold" nodeType="with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fade">
                                      <p:cBhvr>
                                        <p:cTn id="43" dur="2000"/>
                                        <p:tgtEl>
                                          <p:spTgt spid="2">
                                            <p:txEl>
                                              <p:pRg st="6" end="6"/>
                                            </p:txEl>
                                          </p:spTgt>
                                        </p:tgtEl>
                                      </p:cBhvr>
                                    </p:animEffect>
                                    <p:anim calcmode="lin" valueType="num">
                                      <p:cBhvr>
                                        <p:cTn id="44" dur="2000" fill="hold"/>
                                        <p:tgtEl>
                                          <p:spTgt spid="2">
                                            <p:txEl>
                                              <p:pRg st="6" end="6"/>
                                            </p:txEl>
                                          </p:spTgt>
                                        </p:tgtEl>
                                        <p:attrNameLst>
                                          <p:attrName>ppt_w</p:attrName>
                                        </p:attrNameLst>
                                      </p:cBhvr>
                                      <p:tavLst>
                                        <p:tav tm="0" fmla="#ppt_w*sin(2.5*pi*$)">
                                          <p:val>
                                            <p:fltVal val="0"/>
                                          </p:val>
                                        </p:tav>
                                        <p:tav tm="100000">
                                          <p:val>
                                            <p:fltVal val="1"/>
                                          </p:val>
                                        </p:tav>
                                      </p:tavLst>
                                    </p:anim>
                                    <p:anim calcmode="lin" valueType="num">
                                      <p:cBhvr>
                                        <p:cTn id="45" dur="2000" fill="hold"/>
                                        <p:tgtEl>
                                          <p:spTgt spid="2">
                                            <p:txEl>
                                              <p:pRg st="6" end="6"/>
                                            </p:txEl>
                                          </p:spTgt>
                                        </p:tgtEl>
                                        <p:attrNameLst>
                                          <p:attrName>ppt_h</p:attrName>
                                        </p:attrNameLst>
                                      </p:cBhvr>
                                      <p:tavLst>
                                        <p:tav tm="0">
                                          <p:val>
                                            <p:strVal val="#ppt_h"/>
                                          </p:val>
                                        </p:tav>
                                        <p:tav tm="100000">
                                          <p:val>
                                            <p:strVal val="#ppt_h"/>
                                          </p:val>
                                        </p:tav>
                                      </p:tavLst>
                                    </p:anim>
                                  </p:childTnLst>
                                </p:cTn>
                              </p:par>
                              <p:par>
                                <p:cTn id="46" presetID="45" presetClass="entr" presetSubtype="0" fill="hold" nodeType="withEffect">
                                  <p:stCondLst>
                                    <p:cond delay="0"/>
                                  </p:stCondLst>
                                  <p:childTnLst>
                                    <p:set>
                                      <p:cBhvr>
                                        <p:cTn id="47" dur="1" fill="hold">
                                          <p:stCondLst>
                                            <p:cond delay="0"/>
                                          </p:stCondLst>
                                        </p:cTn>
                                        <p:tgtEl>
                                          <p:spTgt spid="2">
                                            <p:txEl>
                                              <p:pRg st="7" end="7"/>
                                            </p:txEl>
                                          </p:spTgt>
                                        </p:tgtEl>
                                        <p:attrNameLst>
                                          <p:attrName>style.visibility</p:attrName>
                                        </p:attrNameLst>
                                      </p:cBhvr>
                                      <p:to>
                                        <p:strVal val="visible"/>
                                      </p:to>
                                    </p:set>
                                    <p:animEffect transition="in" filter="fade">
                                      <p:cBhvr>
                                        <p:cTn id="48" dur="2000"/>
                                        <p:tgtEl>
                                          <p:spTgt spid="2">
                                            <p:txEl>
                                              <p:pRg st="7" end="7"/>
                                            </p:txEl>
                                          </p:spTgt>
                                        </p:tgtEl>
                                      </p:cBhvr>
                                    </p:animEffect>
                                    <p:anim calcmode="lin" valueType="num">
                                      <p:cBhvr>
                                        <p:cTn id="49" dur="2000" fill="hold"/>
                                        <p:tgtEl>
                                          <p:spTgt spid="2">
                                            <p:txEl>
                                              <p:pRg st="7" end="7"/>
                                            </p:txEl>
                                          </p:spTgt>
                                        </p:tgtEl>
                                        <p:attrNameLst>
                                          <p:attrName>ppt_w</p:attrName>
                                        </p:attrNameLst>
                                      </p:cBhvr>
                                      <p:tavLst>
                                        <p:tav tm="0" fmla="#ppt_w*sin(2.5*pi*$)">
                                          <p:val>
                                            <p:fltVal val="0"/>
                                          </p:val>
                                        </p:tav>
                                        <p:tav tm="100000">
                                          <p:val>
                                            <p:fltVal val="1"/>
                                          </p:val>
                                        </p:tav>
                                      </p:tavLst>
                                    </p:anim>
                                    <p:anim calcmode="lin" valueType="num">
                                      <p:cBhvr>
                                        <p:cTn id="50" dur="2000" fill="hold"/>
                                        <p:tgtEl>
                                          <p:spTgt spid="2">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8EE9A3-90AD-4C81-9AF4-44DFC44834ED}"/>
              </a:ext>
            </a:extLst>
          </p:cNvPr>
          <p:cNvSpPr>
            <a:spLocks noGrp="1"/>
          </p:cNvSpPr>
          <p:nvPr>
            <p:ph type="body" idx="1"/>
          </p:nvPr>
        </p:nvSpPr>
        <p:spPr>
          <a:xfrm>
            <a:off x="152400" y="1076325"/>
            <a:ext cx="8686800" cy="3629025"/>
          </a:xfrm>
        </p:spPr>
        <p:txBody>
          <a:bodyPr/>
          <a:lstStyle/>
          <a:p>
            <a:pPr lvl="0"/>
            <a:r>
              <a:rPr lang="en-US" b="1" dirty="0"/>
              <a:t>First Tier – Local Level Review</a:t>
            </a:r>
          </a:p>
          <a:p>
            <a:pPr lvl="0"/>
            <a:r>
              <a:rPr lang="en-US" sz="1600" b="1" dirty="0"/>
              <a:t> </a:t>
            </a:r>
            <a:r>
              <a:rPr lang="en-US" sz="1600" dirty="0"/>
              <a:t>May be done by:</a:t>
            </a:r>
          </a:p>
          <a:p>
            <a:pPr marL="742950" lvl="1" indent="-285750">
              <a:buFont typeface="Arial" panose="020B0604020202020204" pitchFamily="34" charset="0"/>
              <a:buChar char="•"/>
            </a:pPr>
            <a:r>
              <a:rPr lang="en-US" sz="1400" dirty="0"/>
              <a:t>Qualified Individual (QI) </a:t>
            </a:r>
          </a:p>
          <a:p>
            <a:pPr marL="742950" lvl="1" indent="-285750">
              <a:buFont typeface="Arial" panose="020B0604020202020204" pitchFamily="34" charset="0"/>
              <a:buChar char="•"/>
            </a:pPr>
            <a:r>
              <a:rPr lang="en-US" sz="1400" dirty="0"/>
              <a:t>Local Multi Disciplinary Team (e.g., Hard to Place Committee, SPOA, Cross-systems team) </a:t>
            </a:r>
          </a:p>
          <a:p>
            <a:pPr marL="285750" lvl="0" indent="-285750">
              <a:spcBef>
                <a:spcPts val="600"/>
              </a:spcBef>
              <a:buFont typeface="Arial" panose="020B0604020202020204" pitchFamily="34" charset="0"/>
              <a:buChar char="•"/>
            </a:pPr>
            <a:r>
              <a:rPr lang="en-US" sz="1600" dirty="0"/>
              <a:t>Local review team evaluates progress on achieving goals as stated in the treatment/support plan as well as barriers to achieving goals and any other pertinent information</a:t>
            </a:r>
          </a:p>
          <a:p>
            <a:pPr marL="285750" lvl="0" indent="-285750">
              <a:spcBef>
                <a:spcPts val="600"/>
              </a:spcBef>
              <a:buFont typeface="Arial" panose="020B0604020202020204" pitchFamily="34" charset="0"/>
              <a:buChar char="•"/>
            </a:pPr>
            <a:r>
              <a:rPr lang="en-US" sz="1600" dirty="0"/>
              <a:t>If local review team does not approve extension, process ends; IV-E funding stops; LDSS should place in appropriate level of care</a:t>
            </a:r>
          </a:p>
          <a:p>
            <a:pPr marL="285750" lvl="0" indent="-285750">
              <a:spcBef>
                <a:spcPts val="600"/>
              </a:spcBef>
              <a:buFont typeface="Arial" panose="020B0604020202020204" pitchFamily="34" charset="0"/>
              <a:buChar char="•"/>
            </a:pPr>
            <a:r>
              <a:rPr lang="en-US" sz="1600" dirty="0"/>
              <a:t>If local review team recommends continued treatment stay, summary of why extension is needed along with most recent PHR, treatment/support plan and other relevant information is forwarded for state review team</a:t>
            </a:r>
          </a:p>
          <a:p>
            <a:endParaRPr lang="en-US" dirty="0"/>
          </a:p>
        </p:txBody>
      </p:sp>
      <p:sp>
        <p:nvSpPr>
          <p:cNvPr id="3" name="Text Placeholder 2">
            <a:extLst>
              <a:ext uri="{FF2B5EF4-FFF2-40B4-BE49-F238E27FC236}">
                <a16:creationId xmlns:a16="http://schemas.microsoft.com/office/drawing/2014/main" id="{C4260EAB-95CF-4444-AB34-0E7D10A9EBF7}"/>
              </a:ext>
            </a:extLst>
          </p:cNvPr>
          <p:cNvSpPr>
            <a:spLocks noGrp="1"/>
          </p:cNvSpPr>
          <p:nvPr>
            <p:ph type="body" idx="13"/>
          </p:nvPr>
        </p:nvSpPr>
        <p:spPr/>
        <p:txBody>
          <a:bodyPr/>
          <a:lstStyle/>
          <a:p>
            <a:r>
              <a:rPr lang="en-US" sz="2800" dirty="0"/>
              <a:t>LSR Process – Two-Tiered Approach</a:t>
            </a:r>
          </a:p>
        </p:txBody>
      </p:sp>
      <p:pic>
        <p:nvPicPr>
          <p:cNvPr id="5" name="Picture 4" descr="A picture containing icon&#10;&#10;Description automatically generated">
            <a:extLst>
              <a:ext uri="{FF2B5EF4-FFF2-40B4-BE49-F238E27FC236}">
                <a16:creationId xmlns:a16="http://schemas.microsoft.com/office/drawing/2014/main" id="{B54BA746-2126-45DE-919E-46767F8B702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34200" y="361950"/>
            <a:ext cx="1722748" cy="1722748"/>
          </a:xfrm>
          <a:prstGeom prst="rect">
            <a:avLst/>
          </a:prstGeom>
        </p:spPr>
      </p:pic>
    </p:spTree>
    <p:extLst>
      <p:ext uri="{BB962C8B-B14F-4D97-AF65-F5344CB8AC3E}">
        <p14:creationId xmlns:p14="http://schemas.microsoft.com/office/powerpoint/2010/main" val="158155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80">
                                          <p:stCondLst>
                                            <p:cond delay="0"/>
                                          </p:stCondLst>
                                        </p:cTn>
                                        <p:tgtEl>
                                          <p:spTgt spid="2">
                                            <p:txEl>
                                              <p:pRg st="1" end="1"/>
                                            </p:txEl>
                                          </p:spTgt>
                                        </p:tgtEl>
                                      </p:cBhvr>
                                    </p:animEffect>
                                    <p:anim calcmode="lin" valueType="num">
                                      <p:cBhvr>
                                        <p:cTn id="8"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1" end="1"/>
                                            </p:txEl>
                                          </p:spTgt>
                                        </p:tgtEl>
                                      </p:cBhvr>
                                      <p:to x="100000" y="60000"/>
                                    </p:animScale>
                                    <p:animScale>
                                      <p:cBhvr>
                                        <p:cTn id="14" dur="166" decel="50000">
                                          <p:stCondLst>
                                            <p:cond delay="676"/>
                                          </p:stCondLst>
                                        </p:cTn>
                                        <p:tgtEl>
                                          <p:spTgt spid="2">
                                            <p:txEl>
                                              <p:pRg st="1" end="1"/>
                                            </p:txEl>
                                          </p:spTgt>
                                        </p:tgtEl>
                                      </p:cBhvr>
                                      <p:to x="100000" y="100000"/>
                                    </p:animScale>
                                    <p:animScale>
                                      <p:cBhvr>
                                        <p:cTn id="15" dur="26">
                                          <p:stCondLst>
                                            <p:cond delay="1312"/>
                                          </p:stCondLst>
                                        </p:cTn>
                                        <p:tgtEl>
                                          <p:spTgt spid="2">
                                            <p:txEl>
                                              <p:pRg st="1" end="1"/>
                                            </p:txEl>
                                          </p:spTgt>
                                        </p:tgtEl>
                                      </p:cBhvr>
                                      <p:to x="100000" y="80000"/>
                                    </p:animScale>
                                    <p:animScale>
                                      <p:cBhvr>
                                        <p:cTn id="16" dur="166" decel="50000">
                                          <p:stCondLst>
                                            <p:cond delay="1338"/>
                                          </p:stCondLst>
                                        </p:cTn>
                                        <p:tgtEl>
                                          <p:spTgt spid="2">
                                            <p:txEl>
                                              <p:pRg st="1" end="1"/>
                                            </p:txEl>
                                          </p:spTgt>
                                        </p:tgtEl>
                                      </p:cBhvr>
                                      <p:to x="100000" y="100000"/>
                                    </p:animScale>
                                    <p:animScale>
                                      <p:cBhvr>
                                        <p:cTn id="17" dur="26">
                                          <p:stCondLst>
                                            <p:cond delay="1642"/>
                                          </p:stCondLst>
                                        </p:cTn>
                                        <p:tgtEl>
                                          <p:spTgt spid="2">
                                            <p:txEl>
                                              <p:pRg st="1" end="1"/>
                                            </p:txEl>
                                          </p:spTgt>
                                        </p:tgtEl>
                                      </p:cBhvr>
                                      <p:to x="100000" y="90000"/>
                                    </p:animScale>
                                    <p:animScale>
                                      <p:cBhvr>
                                        <p:cTn id="18" dur="166" decel="50000">
                                          <p:stCondLst>
                                            <p:cond delay="1668"/>
                                          </p:stCondLst>
                                        </p:cTn>
                                        <p:tgtEl>
                                          <p:spTgt spid="2">
                                            <p:txEl>
                                              <p:pRg st="1" end="1"/>
                                            </p:txEl>
                                          </p:spTgt>
                                        </p:tgtEl>
                                      </p:cBhvr>
                                      <p:to x="100000" y="100000"/>
                                    </p:animScale>
                                    <p:animScale>
                                      <p:cBhvr>
                                        <p:cTn id="19" dur="26">
                                          <p:stCondLst>
                                            <p:cond delay="1808"/>
                                          </p:stCondLst>
                                        </p:cTn>
                                        <p:tgtEl>
                                          <p:spTgt spid="2">
                                            <p:txEl>
                                              <p:pRg st="1" end="1"/>
                                            </p:txEl>
                                          </p:spTgt>
                                        </p:tgtEl>
                                      </p:cBhvr>
                                      <p:to x="100000" y="95000"/>
                                    </p:animScale>
                                    <p:animScale>
                                      <p:cBhvr>
                                        <p:cTn id="20" dur="166" decel="50000">
                                          <p:stCondLst>
                                            <p:cond delay="1834"/>
                                          </p:stCondLst>
                                        </p:cTn>
                                        <p:tgtEl>
                                          <p:spTgt spid="2">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wipe(down)">
                                      <p:cBhvr>
                                        <p:cTn id="23" dur="580">
                                          <p:stCondLst>
                                            <p:cond delay="0"/>
                                          </p:stCondLst>
                                        </p:cTn>
                                        <p:tgtEl>
                                          <p:spTgt spid="2">
                                            <p:txEl>
                                              <p:pRg st="2" end="2"/>
                                            </p:txEl>
                                          </p:spTgt>
                                        </p:tgtEl>
                                      </p:cBhvr>
                                    </p:animEffect>
                                    <p:anim calcmode="lin" valueType="num">
                                      <p:cBhvr>
                                        <p:cTn id="24"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xEl>
                                              <p:pRg st="2" end="2"/>
                                            </p:txEl>
                                          </p:spTgt>
                                        </p:tgtEl>
                                      </p:cBhvr>
                                      <p:to x="100000" y="60000"/>
                                    </p:animScale>
                                    <p:animScale>
                                      <p:cBhvr>
                                        <p:cTn id="30" dur="166" decel="50000">
                                          <p:stCondLst>
                                            <p:cond delay="676"/>
                                          </p:stCondLst>
                                        </p:cTn>
                                        <p:tgtEl>
                                          <p:spTgt spid="2">
                                            <p:txEl>
                                              <p:pRg st="2" end="2"/>
                                            </p:txEl>
                                          </p:spTgt>
                                        </p:tgtEl>
                                      </p:cBhvr>
                                      <p:to x="100000" y="100000"/>
                                    </p:animScale>
                                    <p:animScale>
                                      <p:cBhvr>
                                        <p:cTn id="31" dur="26">
                                          <p:stCondLst>
                                            <p:cond delay="1312"/>
                                          </p:stCondLst>
                                        </p:cTn>
                                        <p:tgtEl>
                                          <p:spTgt spid="2">
                                            <p:txEl>
                                              <p:pRg st="2" end="2"/>
                                            </p:txEl>
                                          </p:spTgt>
                                        </p:tgtEl>
                                      </p:cBhvr>
                                      <p:to x="100000" y="80000"/>
                                    </p:animScale>
                                    <p:animScale>
                                      <p:cBhvr>
                                        <p:cTn id="32" dur="166" decel="50000">
                                          <p:stCondLst>
                                            <p:cond delay="1338"/>
                                          </p:stCondLst>
                                        </p:cTn>
                                        <p:tgtEl>
                                          <p:spTgt spid="2">
                                            <p:txEl>
                                              <p:pRg st="2" end="2"/>
                                            </p:txEl>
                                          </p:spTgt>
                                        </p:tgtEl>
                                      </p:cBhvr>
                                      <p:to x="100000" y="100000"/>
                                    </p:animScale>
                                    <p:animScale>
                                      <p:cBhvr>
                                        <p:cTn id="33" dur="26">
                                          <p:stCondLst>
                                            <p:cond delay="1642"/>
                                          </p:stCondLst>
                                        </p:cTn>
                                        <p:tgtEl>
                                          <p:spTgt spid="2">
                                            <p:txEl>
                                              <p:pRg st="2" end="2"/>
                                            </p:txEl>
                                          </p:spTgt>
                                        </p:tgtEl>
                                      </p:cBhvr>
                                      <p:to x="100000" y="90000"/>
                                    </p:animScale>
                                    <p:animScale>
                                      <p:cBhvr>
                                        <p:cTn id="34" dur="166" decel="50000">
                                          <p:stCondLst>
                                            <p:cond delay="1668"/>
                                          </p:stCondLst>
                                        </p:cTn>
                                        <p:tgtEl>
                                          <p:spTgt spid="2">
                                            <p:txEl>
                                              <p:pRg st="2" end="2"/>
                                            </p:txEl>
                                          </p:spTgt>
                                        </p:tgtEl>
                                      </p:cBhvr>
                                      <p:to x="100000" y="100000"/>
                                    </p:animScale>
                                    <p:animScale>
                                      <p:cBhvr>
                                        <p:cTn id="35" dur="26">
                                          <p:stCondLst>
                                            <p:cond delay="1808"/>
                                          </p:stCondLst>
                                        </p:cTn>
                                        <p:tgtEl>
                                          <p:spTgt spid="2">
                                            <p:txEl>
                                              <p:pRg st="2" end="2"/>
                                            </p:txEl>
                                          </p:spTgt>
                                        </p:tgtEl>
                                      </p:cBhvr>
                                      <p:to x="100000" y="95000"/>
                                    </p:animScale>
                                    <p:animScale>
                                      <p:cBhvr>
                                        <p:cTn id="36" dur="166" decel="50000">
                                          <p:stCondLst>
                                            <p:cond delay="1834"/>
                                          </p:stCondLst>
                                        </p:cTn>
                                        <p:tgtEl>
                                          <p:spTgt spid="2">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Effect transition="in" filter="wipe(down)">
                                      <p:cBhvr>
                                        <p:cTn id="39" dur="580">
                                          <p:stCondLst>
                                            <p:cond delay="0"/>
                                          </p:stCondLst>
                                        </p:cTn>
                                        <p:tgtEl>
                                          <p:spTgt spid="2">
                                            <p:txEl>
                                              <p:pRg st="3" end="3"/>
                                            </p:txEl>
                                          </p:spTgt>
                                        </p:tgtEl>
                                      </p:cBhvr>
                                    </p:animEffect>
                                    <p:anim calcmode="lin" valueType="num">
                                      <p:cBhvr>
                                        <p:cTn id="40"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2">
                                            <p:txEl>
                                              <p:pRg st="3" end="3"/>
                                            </p:txEl>
                                          </p:spTgt>
                                        </p:tgtEl>
                                      </p:cBhvr>
                                      <p:to x="100000" y="60000"/>
                                    </p:animScale>
                                    <p:animScale>
                                      <p:cBhvr>
                                        <p:cTn id="46" dur="166" decel="50000">
                                          <p:stCondLst>
                                            <p:cond delay="676"/>
                                          </p:stCondLst>
                                        </p:cTn>
                                        <p:tgtEl>
                                          <p:spTgt spid="2">
                                            <p:txEl>
                                              <p:pRg st="3" end="3"/>
                                            </p:txEl>
                                          </p:spTgt>
                                        </p:tgtEl>
                                      </p:cBhvr>
                                      <p:to x="100000" y="100000"/>
                                    </p:animScale>
                                    <p:animScale>
                                      <p:cBhvr>
                                        <p:cTn id="47" dur="26">
                                          <p:stCondLst>
                                            <p:cond delay="1312"/>
                                          </p:stCondLst>
                                        </p:cTn>
                                        <p:tgtEl>
                                          <p:spTgt spid="2">
                                            <p:txEl>
                                              <p:pRg st="3" end="3"/>
                                            </p:txEl>
                                          </p:spTgt>
                                        </p:tgtEl>
                                      </p:cBhvr>
                                      <p:to x="100000" y="80000"/>
                                    </p:animScale>
                                    <p:animScale>
                                      <p:cBhvr>
                                        <p:cTn id="48" dur="166" decel="50000">
                                          <p:stCondLst>
                                            <p:cond delay="1338"/>
                                          </p:stCondLst>
                                        </p:cTn>
                                        <p:tgtEl>
                                          <p:spTgt spid="2">
                                            <p:txEl>
                                              <p:pRg st="3" end="3"/>
                                            </p:txEl>
                                          </p:spTgt>
                                        </p:tgtEl>
                                      </p:cBhvr>
                                      <p:to x="100000" y="100000"/>
                                    </p:animScale>
                                    <p:animScale>
                                      <p:cBhvr>
                                        <p:cTn id="49" dur="26">
                                          <p:stCondLst>
                                            <p:cond delay="1642"/>
                                          </p:stCondLst>
                                        </p:cTn>
                                        <p:tgtEl>
                                          <p:spTgt spid="2">
                                            <p:txEl>
                                              <p:pRg st="3" end="3"/>
                                            </p:txEl>
                                          </p:spTgt>
                                        </p:tgtEl>
                                      </p:cBhvr>
                                      <p:to x="100000" y="90000"/>
                                    </p:animScale>
                                    <p:animScale>
                                      <p:cBhvr>
                                        <p:cTn id="50" dur="166" decel="50000">
                                          <p:stCondLst>
                                            <p:cond delay="1668"/>
                                          </p:stCondLst>
                                        </p:cTn>
                                        <p:tgtEl>
                                          <p:spTgt spid="2">
                                            <p:txEl>
                                              <p:pRg st="3" end="3"/>
                                            </p:txEl>
                                          </p:spTgt>
                                        </p:tgtEl>
                                      </p:cBhvr>
                                      <p:to x="100000" y="100000"/>
                                    </p:animScale>
                                    <p:animScale>
                                      <p:cBhvr>
                                        <p:cTn id="51" dur="26">
                                          <p:stCondLst>
                                            <p:cond delay="1808"/>
                                          </p:stCondLst>
                                        </p:cTn>
                                        <p:tgtEl>
                                          <p:spTgt spid="2">
                                            <p:txEl>
                                              <p:pRg st="3" end="3"/>
                                            </p:txEl>
                                          </p:spTgt>
                                        </p:tgtEl>
                                      </p:cBhvr>
                                      <p:to x="100000" y="95000"/>
                                    </p:animScale>
                                    <p:animScale>
                                      <p:cBhvr>
                                        <p:cTn id="52" dur="166" decel="50000">
                                          <p:stCondLst>
                                            <p:cond delay="1834"/>
                                          </p:stCondLst>
                                        </p:cTn>
                                        <p:tgtEl>
                                          <p:spTgt spid="2">
                                            <p:txEl>
                                              <p:pRg st="3" end="3"/>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2">
                                            <p:txEl>
                                              <p:pRg st="4" end="4"/>
                                            </p:txEl>
                                          </p:spTgt>
                                        </p:tgtEl>
                                        <p:attrNameLst>
                                          <p:attrName>style.visibility</p:attrName>
                                        </p:attrNameLst>
                                      </p:cBhvr>
                                      <p:to>
                                        <p:strVal val="visible"/>
                                      </p:to>
                                    </p:set>
                                    <p:animEffect transition="in" filter="wipe(down)">
                                      <p:cBhvr>
                                        <p:cTn id="57" dur="580">
                                          <p:stCondLst>
                                            <p:cond delay="0"/>
                                          </p:stCondLst>
                                        </p:cTn>
                                        <p:tgtEl>
                                          <p:spTgt spid="2">
                                            <p:txEl>
                                              <p:pRg st="4" end="4"/>
                                            </p:txEl>
                                          </p:spTgt>
                                        </p:tgtEl>
                                      </p:cBhvr>
                                    </p:animEffect>
                                    <p:anim calcmode="lin" valueType="num">
                                      <p:cBhvr>
                                        <p:cTn id="58" dur="1822" tmFilter="0,0; 0.14,0.36; 0.43,0.73; 0.71,0.91; 1.0,1.0">
                                          <p:stCondLst>
                                            <p:cond delay="0"/>
                                          </p:stCondLst>
                                        </p:cTn>
                                        <p:tgtEl>
                                          <p:spTgt spid="2">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2">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2">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2">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2">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2">
                                            <p:txEl>
                                              <p:pRg st="4" end="4"/>
                                            </p:txEl>
                                          </p:spTgt>
                                        </p:tgtEl>
                                      </p:cBhvr>
                                      <p:to x="100000" y="60000"/>
                                    </p:animScale>
                                    <p:animScale>
                                      <p:cBhvr>
                                        <p:cTn id="64" dur="166" decel="50000">
                                          <p:stCondLst>
                                            <p:cond delay="676"/>
                                          </p:stCondLst>
                                        </p:cTn>
                                        <p:tgtEl>
                                          <p:spTgt spid="2">
                                            <p:txEl>
                                              <p:pRg st="4" end="4"/>
                                            </p:txEl>
                                          </p:spTgt>
                                        </p:tgtEl>
                                      </p:cBhvr>
                                      <p:to x="100000" y="100000"/>
                                    </p:animScale>
                                    <p:animScale>
                                      <p:cBhvr>
                                        <p:cTn id="65" dur="26">
                                          <p:stCondLst>
                                            <p:cond delay="1312"/>
                                          </p:stCondLst>
                                        </p:cTn>
                                        <p:tgtEl>
                                          <p:spTgt spid="2">
                                            <p:txEl>
                                              <p:pRg st="4" end="4"/>
                                            </p:txEl>
                                          </p:spTgt>
                                        </p:tgtEl>
                                      </p:cBhvr>
                                      <p:to x="100000" y="80000"/>
                                    </p:animScale>
                                    <p:animScale>
                                      <p:cBhvr>
                                        <p:cTn id="66" dur="166" decel="50000">
                                          <p:stCondLst>
                                            <p:cond delay="1338"/>
                                          </p:stCondLst>
                                        </p:cTn>
                                        <p:tgtEl>
                                          <p:spTgt spid="2">
                                            <p:txEl>
                                              <p:pRg st="4" end="4"/>
                                            </p:txEl>
                                          </p:spTgt>
                                        </p:tgtEl>
                                      </p:cBhvr>
                                      <p:to x="100000" y="100000"/>
                                    </p:animScale>
                                    <p:animScale>
                                      <p:cBhvr>
                                        <p:cTn id="67" dur="26">
                                          <p:stCondLst>
                                            <p:cond delay="1642"/>
                                          </p:stCondLst>
                                        </p:cTn>
                                        <p:tgtEl>
                                          <p:spTgt spid="2">
                                            <p:txEl>
                                              <p:pRg st="4" end="4"/>
                                            </p:txEl>
                                          </p:spTgt>
                                        </p:tgtEl>
                                      </p:cBhvr>
                                      <p:to x="100000" y="90000"/>
                                    </p:animScale>
                                    <p:animScale>
                                      <p:cBhvr>
                                        <p:cTn id="68" dur="166" decel="50000">
                                          <p:stCondLst>
                                            <p:cond delay="1668"/>
                                          </p:stCondLst>
                                        </p:cTn>
                                        <p:tgtEl>
                                          <p:spTgt spid="2">
                                            <p:txEl>
                                              <p:pRg st="4" end="4"/>
                                            </p:txEl>
                                          </p:spTgt>
                                        </p:tgtEl>
                                      </p:cBhvr>
                                      <p:to x="100000" y="100000"/>
                                    </p:animScale>
                                    <p:animScale>
                                      <p:cBhvr>
                                        <p:cTn id="69" dur="26">
                                          <p:stCondLst>
                                            <p:cond delay="1808"/>
                                          </p:stCondLst>
                                        </p:cTn>
                                        <p:tgtEl>
                                          <p:spTgt spid="2">
                                            <p:txEl>
                                              <p:pRg st="4" end="4"/>
                                            </p:txEl>
                                          </p:spTgt>
                                        </p:tgtEl>
                                      </p:cBhvr>
                                      <p:to x="100000" y="95000"/>
                                    </p:animScale>
                                    <p:animScale>
                                      <p:cBhvr>
                                        <p:cTn id="70" dur="166" decel="50000">
                                          <p:stCondLst>
                                            <p:cond delay="1834"/>
                                          </p:stCondLst>
                                        </p:cTn>
                                        <p:tgtEl>
                                          <p:spTgt spid="2">
                                            <p:txEl>
                                              <p:pRg st="4" end="4"/>
                                            </p:tx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2">
                                            <p:txEl>
                                              <p:pRg st="5" end="5"/>
                                            </p:txEl>
                                          </p:spTgt>
                                        </p:tgtEl>
                                        <p:attrNameLst>
                                          <p:attrName>style.visibility</p:attrName>
                                        </p:attrNameLst>
                                      </p:cBhvr>
                                      <p:to>
                                        <p:strVal val="visible"/>
                                      </p:to>
                                    </p:set>
                                    <p:animEffect transition="in" filter="wipe(down)">
                                      <p:cBhvr>
                                        <p:cTn id="75" dur="580">
                                          <p:stCondLst>
                                            <p:cond delay="0"/>
                                          </p:stCondLst>
                                        </p:cTn>
                                        <p:tgtEl>
                                          <p:spTgt spid="2">
                                            <p:txEl>
                                              <p:pRg st="5" end="5"/>
                                            </p:txEl>
                                          </p:spTgt>
                                        </p:tgtEl>
                                      </p:cBhvr>
                                    </p:animEffect>
                                    <p:anim calcmode="lin" valueType="num">
                                      <p:cBhvr>
                                        <p:cTn id="76" dur="1822" tmFilter="0,0; 0.14,0.36; 0.43,0.73; 0.71,0.91; 1.0,1.0">
                                          <p:stCondLst>
                                            <p:cond delay="0"/>
                                          </p:stCondLst>
                                        </p:cTn>
                                        <p:tgtEl>
                                          <p:spTgt spid="2">
                                            <p:txEl>
                                              <p:pRg st="5" end="5"/>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2">
                                            <p:txEl>
                                              <p:pRg st="5" end="5"/>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2">
                                            <p:txEl>
                                              <p:pRg st="5" end="5"/>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2">
                                            <p:txEl>
                                              <p:pRg st="5" end="5"/>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2">
                                            <p:txEl>
                                              <p:pRg st="5" end="5"/>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2">
                                            <p:txEl>
                                              <p:pRg st="5" end="5"/>
                                            </p:txEl>
                                          </p:spTgt>
                                        </p:tgtEl>
                                      </p:cBhvr>
                                      <p:to x="100000" y="60000"/>
                                    </p:animScale>
                                    <p:animScale>
                                      <p:cBhvr>
                                        <p:cTn id="82" dur="166" decel="50000">
                                          <p:stCondLst>
                                            <p:cond delay="676"/>
                                          </p:stCondLst>
                                        </p:cTn>
                                        <p:tgtEl>
                                          <p:spTgt spid="2">
                                            <p:txEl>
                                              <p:pRg st="5" end="5"/>
                                            </p:txEl>
                                          </p:spTgt>
                                        </p:tgtEl>
                                      </p:cBhvr>
                                      <p:to x="100000" y="100000"/>
                                    </p:animScale>
                                    <p:animScale>
                                      <p:cBhvr>
                                        <p:cTn id="83" dur="26">
                                          <p:stCondLst>
                                            <p:cond delay="1312"/>
                                          </p:stCondLst>
                                        </p:cTn>
                                        <p:tgtEl>
                                          <p:spTgt spid="2">
                                            <p:txEl>
                                              <p:pRg st="5" end="5"/>
                                            </p:txEl>
                                          </p:spTgt>
                                        </p:tgtEl>
                                      </p:cBhvr>
                                      <p:to x="100000" y="80000"/>
                                    </p:animScale>
                                    <p:animScale>
                                      <p:cBhvr>
                                        <p:cTn id="84" dur="166" decel="50000">
                                          <p:stCondLst>
                                            <p:cond delay="1338"/>
                                          </p:stCondLst>
                                        </p:cTn>
                                        <p:tgtEl>
                                          <p:spTgt spid="2">
                                            <p:txEl>
                                              <p:pRg st="5" end="5"/>
                                            </p:txEl>
                                          </p:spTgt>
                                        </p:tgtEl>
                                      </p:cBhvr>
                                      <p:to x="100000" y="100000"/>
                                    </p:animScale>
                                    <p:animScale>
                                      <p:cBhvr>
                                        <p:cTn id="85" dur="26">
                                          <p:stCondLst>
                                            <p:cond delay="1642"/>
                                          </p:stCondLst>
                                        </p:cTn>
                                        <p:tgtEl>
                                          <p:spTgt spid="2">
                                            <p:txEl>
                                              <p:pRg st="5" end="5"/>
                                            </p:txEl>
                                          </p:spTgt>
                                        </p:tgtEl>
                                      </p:cBhvr>
                                      <p:to x="100000" y="90000"/>
                                    </p:animScale>
                                    <p:animScale>
                                      <p:cBhvr>
                                        <p:cTn id="86" dur="166" decel="50000">
                                          <p:stCondLst>
                                            <p:cond delay="1668"/>
                                          </p:stCondLst>
                                        </p:cTn>
                                        <p:tgtEl>
                                          <p:spTgt spid="2">
                                            <p:txEl>
                                              <p:pRg st="5" end="5"/>
                                            </p:txEl>
                                          </p:spTgt>
                                        </p:tgtEl>
                                      </p:cBhvr>
                                      <p:to x="100000" y="100000"/>
                                    </p:animScale>
                                    <p:animScale>
                                      <p:cBhvr>
                                        <p:cTn id="87" dur="26">
                                          <p:stCondLst>
                                            <p:cond delay="1808"/>
                                          </p:stCondLst>
                                        </p:cTn>
                                        <p:tgtEl>
                                          <p:spTgt spid="2">
                                            <p:txEl>
                                              <p:pRg st="5" end="5"/>
                                            </p:txEl>
                                          </p:spTgt>
                                        </p:tgtEl>
                                      </p:cBhvr>
                                      <p:to x="100000" y="95000"/>
                                    </p:animScale>
                                    <p:animScale>
                                      <p:cBhvr>
                                        <p:cTn id="88" dur="166" decel="50000">
                                          <p:stCondLst>
                                            <p:cond delay="1834"/>
                                          </p:stCondLst>
                                        </p:cTn>
                                        <p:tgtEl>
                                          <p:spTgt spid="2">
                                            <p:txEl>
                                              <p:pRg st="5" end="5"/>
                                            </p:txEl>
                                          </p:spTgt>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26" presetClass="entr" presetSubtype="0" fill="hold" nodeType="clickEffect">
                                  <p:stCondLst>
                                    <p:cond delay="0"/>
                                  </p:stCondLst>
                                  <p:childTnLst>
                                    <p:set>
                                      <p:cBhvr>
                                        <p:cTn id="92" dur="1" fill="hold">
                                          <p:stCondLst>
                                            <p:cond delay="0"/>
                                          </p:stCondLst>
                                        </p:cTn>
                                        <p:tgtEl>
                                          <p:spTgt spid="2">
                                            <p:txEl>
                                              <p:pRg st="6" end="6"/>
                                            </p:txEl>
                                          </p:spTgt>
                                        </p:tgtEl>
                                        <p:attrNameLst>
                                          <p:attrName>style.visibility</p:attrName>
                                        </p:attrNameLst>
                                      </p:cBhvr>
                                      <p:to>
                                        <p:strVal val="visible"/>
                                      </p:to>
                                    </p:set>
                                    <p:animEffect transition="in" filter="wipe(down)">
                                      <p:cBhvr>
                                        <p:cTn id="93" dur="580">
                                          <p:stCondLst>
                                            <p:cond delay="0"/>
                                          </p:stCondLst>
                                        </p:cTn>
                                        <p:tgtEl>
                                          <p:spTgt spid="2">
                                            <p:txEl>
                                              <p:pRg st="6" end="6"/>
                                            </p:txEl>
                                          </p:spTgt>
                                        </p:tgtEl>
                                      </p:cBhvr>
                                    </p:animEffect>
                                    <p:anim calcmode="lin" valueType="num">
                                      <p:cBhvr>
                                        <p:cTn id="94" dur="1822" tmFilter="0,0; 0.14,0.36; 0.43,0.73; 0.71,0.91; 1.0,1.0">
                                          <p:stCondLst>
                                            <p:cond delay="0"/>
                                          </p:stCondLst>
                                        </p:cTn>
                                        <p:tgtEl>
                                          <p:spTgt spid="2">
                                            <p:txEl>
                                              <p:pRg st="6" end="6"/>
                                            </p:txEl>
                                          </p:spTgt>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2">
                                            <p:txEl>
                                              <p:pRg st="6" end="6"/>
                                            </p:txEl>
                                          </p:spTgt>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2">
                                            <p:txEl>
                                              <p:pRg st="6" end="6"/>
                                            </p:txEl>
                                          </p:spTgt>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2">
                                            <p:txEl>
                                              <p:pRg st="6" end="6"/>
                                            </p:txEl>
                                          </p:spTgt>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2">
                                            <p:txEl>
                                              <p:pRg st="6" end="6"/>
                                            </p:txEl>
                                          </p:spTgt>
                                        </p:tgtEl>
                                        <p:attrNameLst>
                                          <p:attrName>ppt_y</p:attrName>
                                        </p:attrNameLst>
                                      </p:cBhvr>
                                      <p:tavLst>
                                        <p:tav tm="0" fmla="#ppt_y-sin(pi*$)/81">
                                          <p:val>
                                            <p:fltVal val="0"/>
                                          </p:val>
                                        </p:tav>
                                        <p:tav tm="100000">
                                          <p:val>
                                            <p:fltVal val="1"/>
                                          </p:val>
                                        </p:tav>
                                      </p:tavLst>
                                    </p:anim>
                                    <p:animScale>
                                      <p:cBhvr>
                                        <p:cTn id="99" dur="26">
                                          <p:stCondLst>
                                            <p:cond delay="650"/>
                                          </p:stCondLst>
                                        </p:cTn>
                                        <p:tgtEl>
                                          <p:spTgt spid="2">
                                            <p:txEl>
                                              <p:pRg st="6" end="6"/>
                                            </p:txEl>
                                          </p:spTgt>
                                        </p:tgtEl>
                                      </p:cBhvr>
                                      <p:to x="100000" y="60000"/>
                                    </p:animScale>
                                    <p:animScale>
                                      <p:cBhvr>
                                        <p:cTn id="100" dur="166" decel="50000">
                                          <p:stCondLst>
                                            <p:cond delay="676"/>
                                          </p:stCondLst>
                                        </p:cTn>
                                        <p:tgtEl>
                                          <p:spTgt spid="2">
                                            <p:txEl>
                                              <p:pRg st="6" end="6"/>
                                            </p:txEl>
                                          </p:spTgt>
                                        </p:tgtEl>
                                      </p:cBhvr>
                                      <p:to x="100000" y="100000"/>
                                    </p:animScale>
                                    <p:animScale>
                                      <p:cBhvr>
                                        <p:cTn id="101" dur="26">
                                          <p:stCondLst>
                                            <p:cond delay="1312"/>
                                          </p:stCondLst>
                                        </p:cTn>
                                        <p:tgtEl>
                                          <p:spTgt spid="2">
                                            <p:txEl>
                                              <p:pRg st="6" end="6"/>
                                            </p:txEl>
                                          </p:spTgt>
                                        </p:tgtEl>
                                      </p:cBhvr>
                                      <p:to x="100000" y="80000"/>
                                    </p:animScale>
                                    <p:animScale>
                                      <p:cBhvr>
                                        <p:cTn id="102" dur="166" decel="50000">
                                          <p:stCondLst>
                                            <p:cond delay="1338"/>
                                          </p:stCondLst>
                                        </p:cTn>
                                        <p:tgtEl>
                                          <p:spTgt spid="2">
                                            <p:txEl>
                                              <p:pRg st="6" end="6"/>
                                            </p:txEl>
                                          </p:spTgt>
                                        </p:tgtEl>
                                      </p:cBhvr>
                                      <p:to x="100000" y="100000"/>
                                    </p:animScale>
                                    <p:animScale>
                                      <p:cBhvr>
                                        <p:cTn id="103" dur="26">
                                          <p:stCondLst>
                                            <p:cond delay="1642"/>
                                          </p:stCondLst>
                                        </p:cTn>
                                        <p:tgtEl>
                                          <p:spTgt spid="2">
                                            <p:txEl>
                                              <p:pRg st="6" end="6"/>
                                            </p:txEl>
                                          </p:spTgt>
                                        </p:tgtEl>
                                      </p:cBhvr>
                                      <p:to x="100000" y="90000"/>
                                    </p:animScale>
                                    <p:animScale>
                                      <p:cBhvr>
                                        <p:cTn id="104" dur="166" decel="50000">
                                          <p:stCondLst>
                                            <p:cond delay="1668"/>
                                          </p:stCondLst>
                                        </p:cTn>
                                        <p:tgtEl>
                                          <p:spTgt spid="2">
                                            <p:txEl>
                                              <p:pRg st="6" end="6"/>
                                            </p:txEl>
                                          </p:spTgt>
                                        </p:tgtEl>
                                      </p:cBhvr>
                                      <p:to x="100000" y="100000"/>
                                    </p:animScale>
                                    <p:animScale>
                                      <p:cBhvr>
                                        <p:cTn id="105" dur="26">
                                          <p:stCondLst>
                                            <p:cond delay="1808"/>
                                          </p:stCondLst>
                                        </p:cTn>
                                        <p:tgtEl>
                                          <p:spTgt spid="2">
                                            <p:txEl>
                                              <p:pRg st="6" end="6"/>
                                            </p:txEl>
                                          </p:spTgt>
                                        </p:tgtEl>
                                      </p:cBhvr>
                                      <p:to x="100000" y="95000"/>
                                    </p:animScale>
                                    <p:animScale>
                                      <p:cBhvr>
                                        <p:cTn id="106" dur="166" decel="50000">
                                          <p:stCondLst>
                                            <p:cond delay="1834"/>
                                          </p:stCondLst>
                                        </p:cTn>
                                        <p:tgtEl>
                                          <p:spTgt spid="2">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8EE9A3-90AD-4C81-9AF4-44DFC44834ED}"/>
              </a:ext>
            </a:extLst>
          </p:cNvPr>
          <p:cNvSpPr>
            <a:spLocks noGrp="1"/>
          </p:cNvSpPr>
          <p:nvPr>
            <p:ph type="body" idx="1"/>
          </p:nvPr>
        </p:nvSpPr>
        <p:spPr>
          <a:xfrm>
            <a:off x="152400" y="1076325"/>
            <a:ext cx="8686800" cy="3890613"/>
          </a:xfrm>
        </p:spPr>
        <p:txBody>
          <a:bodyPr/>
          <a:lstStyle/>
          <a:p>
            <a:pPr lvl="0"/>
            <a:r>
              <a:rPr lang="en-US" b="1" dirty="0"/>
              <a:t>Second Tier – State Level Review</a:t>
            </a:r>
          </a:p>
          <a:p>
            <a:pPr lvl="0"/>
            <a:endParaRPr lang="en-US" sz="800" b="1" dirty="0"/>
          </a:p>
          <a:p>
            <a:pPr marL="285750" lvl="0" indent="-285750">
              <a:spcBef>
                <a:spcPts val="600"/>
              </a:spcBef>
              <a:buFont typeface="Arial" panose="020B0604020202020204" pitchFamily="34" charset="0"/>
              <a:buChar char="•"/>
            </a:pPr>
            <a:r>
              <a:rPr lang="en-US" sz="1600" dirty="0"/>
              <a:t>State review team will consist of OCFS and other relevant state                               Agency partners, depending on the case circumstances</a:t>
            </a:r>
          </a:p>
          <a:p>
            <a:pPr marL="285750" lvl="0" indent="-285750">
              <a:spcBef>
                <a:spcPts val="600"/>
              </a:spcBef>
              <a:buFont typeface="Arial" panose="020B0604020202020204" pitchFamily="34" charset="0"/>
              <a:buChar char="•"/>
            </a:pPr>
            <a:r>
              <a:rPr lang="en-US" sz="1600" dirty="0"/>
              <a:t>State review team may request additional information as needed</a:t>
            </a:r>
          </a:p>
          <a:p>
            <a:pPr marL="285750" lvl="0" indent="-285750">
              <a:spcBef>
                <a:spcPts val="600"/>
              </a:spcBef>
              <a:buFont typeface="Arial" panose="020B0604020202020204" pitchFamily="34" charset="0"/>
              <a:buChar char="•"/>
            </a:pPr>
            <a:r>
              <a:rPr lang="en-US" sz="1600" dirty="0"/>
              <a:t>If state review team does not approve, then denial is sent to LDSS;                               Title IV-E is ended; LDSS should place in appropriate level of care</a:t>
            </a:r>
          </a:p>
          <a:p>
            <a:pPr marL="285750" lvl="0" indent="-285750">
              <a:spcBef>
                <a:spcPts val="600"/>
              </a:spcBef>
              <a:buFont typeface="Arial" panose="020B0604020202020204" pitchFamily="34" charset="0"/>
              <a:buChar char="•"/>
            </a:pPr>
            <a:r>
              <a:rPr lang="en-US" sz="1600" dirty="0"/>
              <a:t>If state review team approves continued treatment stay, recommendation is presented to OCFS commissioner for final decision</a:t>
            </a:r>
          </a:p>
          <a:p>
            <a:pPr marL="285750" lvl="0" indent="-285750">
              <a:spcBef>
                <a:spcPts val="600"/>
              </a:spcBef>
              <a:buFont typeface="Arial" panose="020B0604020202020204" pitchFamily="34" charset="0"/>
              <a:buChar char="•"/>
            </a:pPr>
            <a:r>
              <a:rPr lang="en-US" sz="1600" dirty="0"/>
              <a:t>OCFS is developing a guidance document that defines time frames and documentation requirements</a:t>
            </a:r>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sz="1600" dirty="0"/>
          </a:p>
          <a:p>
            <a:endParaRPr lang="en-US" dirty="0"/>
          </a:p>
        </p:txBody>
      </p:sp>
      <p:sp>
        <p:nvSpPr>
          <p:cNvPr id="3" name="Text Placeholder 2">
            <a:extLst>
              <a:ext uri="{FF2B5EF4-FFF2-40B4-BE49-F238E27FC236}">
                <a16:creationId xmlns:a16="http://schemas.microsoft.com/office/drawing/2014/main" id="{C4260EAB-95CF-4444-AB34-0E7D10A9EBF7}"/>
              </a:ext>
            </a:extLst>
          </p:cNvPr>
          <p:cNvSpPr>
            <a:spLocks noGrp="1"/>
          </p:cNvSpPr>
          <p:nvPr>
            <p:ph type="body" idx="13"/>
          </p:nvPr>
        </p:nvSpPr>
        <p:spPr/>
        <p:txBody>
          <a:bodyPr/>
          <a:lstStyle/>
          <a:p>
            <a:r>
              <a:rPr lang="en-US" sz="2800" dirty="0"/>
              <a:t>LSR Process – Two-Tiered Approach</a:t>
            </a:r>
          </a:p>
        </p:txBody>
      </p:sp>
      <p:pic>
        <p:nvPicPr>
          <p:cNvPr id="5" name="Picture 4">
            <a:extLst>
              <a:ext uri="{FF2B5EF4-FFF2-40B4-BE49-F238E27FC236}">
                <a16:creationId xmlns:a16="http://schemas.microsoft.com/office/drawing/2014/main" id="{C23695CA-E02F-49D6-AF68-526C0807D0D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629400" y="885312"/>
            <a:ext cx="2283606" cy="2141515"/>
          </a:xfrm>
          <a:prstGeom prst="rect">
            <a:avLst/>
          </a:prstGeom>
        </p:spPr>
      </p:pic>
    </p:spTree>
    <p:extLst>
      <p:ext uri="{BB962C8B-B14F-4D97-AF65-F5344CB8AC3E}">
        <p14:creationId xmlns:p14="http://schemas.microsoft.com/office/powerpoint/2010/main" val="264829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wipe(down)">
                                      <p:cBhvr>
                                        <p:cTn id="14" dur="580">
                                          <p:stCondLst>
                                            <p:cond delay="0"/>
                                          </p:stCondLst>
                                        </p:cTn>
                                        <p:tgtEl>
                                          <p:spTgt spid="2">
                                            <p:txEl>
                                              <p:pRg st="2" end="2"/>
                                            </p:txEl>
                                          </p:spTgt>
                                        </p:tgtEl>
                                      </p:cBhvr>
                                    </p:animEffect>
                                    <p:anim calcmode="lin" valueType="num">
                                      <p:cBhvr>
                                        <p:cTn id="15"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2">
                                            <p:txEl>
                                              <p:pRg st="2" end="2"/>
                                            </p:txEl>
                                          </p:spTgt>
                                        </p:tgtEl>
                                      </p:cBhvr>
                                      <p:to x="100000" y="60000"/>
                                    </p:animScale>
                                    <p:animScale>
                                      <p:cBhvr>
                                        <p:cTn id="21" dur="166" decel="50000">
                                          <p:stCondLst>
                                            <p:cond delay="676"/>
                                          </p:stCondLst>
                                        </p:cTn>
                                        <p:tgtEl>
                                          <p:spTgt spid="2">
                                            <p:txEl>
                                              <p:pRg st="2" end="2"/>
                                            </p:txEl>
                                          </p:spTgt>
                                        </p:tgtEl>
                                      </p:cBhvr>
                                      <p:to x="100000" y="100000"/>
                                    </p:animScale>
                                    <p:animScale>
                                      <p:cBhvr>
                                        <p:cTn id="22" dur="26">
                                          <p:stCondLst>
                                            <p:cond delay="1312"/>
                                          </p:stCondLst>
                                        </p:cTn>
                                        <p:tgtEl>
                                          <p:spTgt spid="2">
                                            <p:txEl>
                                              <p:pRg st="2" end="2"/>
                                            </p:txEl>
                                          </p:spTgt>
                                        </p:tgtEl>
                                      </p:cBhvr>
                                      <p:to x="100000" y="80000"/>
                                    </p:animScale>
                                    <p:animScale>
                                      <p:cBhvr>
                                        <p:cTn id="23" dur="166" decel="50000">
                                          <p:stCondLst>
                                            <p:cond delay="1338"/>
                                          </p:stCondLst>
                                        </p:cTn>
                                        <p:tgtEl>
                                          <p:spTgt spid="2">
                                            <p:txEl>
                                              <p:pRg st="2" end="2"/>
                                            </p:txEl>
                                          </p:spTgt>
                                        </p:tgtEl>
                                      </p:cBhvr>
                                      <p:to x="100000" y="100000"/>
                                    </p:animScale>
                                    <p:animScale>
                                      <p:cBhvr>
                                        <p:cTn id="24" dur="26">
                                          <p:stCondLst>
                                            <p:cond delay="1642"/>
                                          </p:stCondLst>
                                        </p:cTn>
                                        <p:tgtEl>
                                          <p:spTgt spid="2">
                                            <p:txEl>
                                              <p:pRg st="2" end="2"/>
                                            </p:txEl>
                                          </p:spTgt>
                                        </p:tgtEl>
                                      </p:cBhvr>
                                      <p:to x="100000" y="90000"/>
                                    </p:animScale>
                                    <p:animScale>
                                      <p:cBhvr>
                                        <p:cTn id="25" dur="166" decel="50000">
                                          <p:stCondLst>
                                            <p:cond delay="1668"/>
                                          </p:stCondLst>
                                        </p:cTn>
                                        <p:tgtEl>
                                          <p:spTgt spid="2">
                                            <p:txEl>
                                              <p:pRg st="2" end="2"/>
                                            </p:txEl>
                                          </p:spTgt>
                                        </p:tgtEl>
                                      </p:cBhvr>
                                      <p:to x="100000" y="100000"/>
                                    </p:animScale>
                                    <p:animScale>
                                      <p:cBhvr>
                                        <p:cTn id="26" dur="26">
                                          <p:stCondLst>
                                            <p:cond delay="1808"/>
                                          </p:stCondLst>
                                        </p:cTn>
                                        <p:tgtEl>
                                          <p:spTgt spid="2">
                                            <p:txEl>
                                              <p:pRg st="2" end="2"/>
                                            </p:txEl>
                                          </p:spTgt>
                                        </p:tgtEl>
                                      </p:cBhvr>
                                      <p:to x="100000" y="95000"/>
                                    </p:animScale>
                                    <p:animScale>
                                      <p:cBhvr>
                                        <p:cTn id="27" dur="166" decel="50000">
                                          <p:stCondLst>
                                            <p:cond delay="1834"/>
                                          </p:stCondLst>
                                        </p:cTn>
                                        <p:tgtEl>
                                          <p:spTgt spid="2">
                                            <p:txEl>
                                              <p:pRg st="2" end="2"/>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wipe(down)">
                                      <p:cBhvr>
                                        <p:cTn id="32" dur="580">
                                          <p:stCondLst>
                                            <p:cond delay="0"/>
                                          </p:stCondLst>
                                        </p:cTn>
                                        <p:tgtEl>
                                          <p:spTgt spid="2">
                                            <p:txEl>
                                              <p:pRg st="3" end="3"/>
                                            </p:txEl>
                                          </p:spTgt>
                                        </p:tgtEl>
                                      </p:cBhvr>
                                    </p:animEffect>
                                    <p:anim calcmode="lin" valueType="num">
                                      <p:cBhvr>
                                        <p:cTn id="33"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2">
                                            <p:txEl>
                                              <p:pRg st="3" end="3"/>
                                            </p:txEl>
                                          </p:spTgt>
                                        </p:tgtEl>
                                      </p:cBhvr>
                                      <p:to x="100000" y="60000"/>
                                    </p:animScale>
                                    <p:animScale>
                                      <p:cBhvr>
                                        <p:cTn id="39" dur="166" decel="50000">
                                          <p:stCondLst>
                                            <p:cond delay="676"/>
                                          </p:stCondLst>
                                        </p:cTn>
                                        <p:tgtEl>
                                          <p:spTgt spid="2">
                                            <p:txEl>
                                              <p:pRg st="3" end="3"/>
                                            </p:txEl>
                                          </p:spTgt>
                                        </p:tgtEl>
                                      </p:cBhvr>
                                      <p:to x="100000" y="100000"/>
                                    </p:animScale>
                                    <p:animScale>
                                      <p:cBhvr>
                                        <p:cTn id="40" dur="26">
                                          <p:stCondLst>
                                            <p:cond delay="1312"/>
                                          </p:stCondLst>
                                        </p:cTn>
                                        <p:tgtEl>
                                          <p:spTgt spid="2">
                                            <p:txEl>
                                              <p:pRg st="3" end="3"/>
                                            </p:txEl>
                                          </p:spTgt>
                                        </p:tgtEl>
                                      </p:cBhvr>
                                      <p:to x="100000" y="80000"/>
                                    </p:animScale>
                                    <p:animScale>
                                      <p:cBhvr>
                                        <p:cTn id="41" dur="166" decel="50000">
                                          <p:stCondLst>
                                            <p:cond delay="1338"/>
                                          </p:stCondLst>
                                        </p:cTn>
                                        <p:tgtEl>
                                          <p:spTgt spid="2">
                                            <p:txEl>
                                              <p:pRg st="3" end="3"/>
                                            </p:txEl>
                                          </p:spTgt>
                                        </p:tgtEl>
                                      </p:cBhvr>
                                      <p:to x="100000" y="100000"/>
                                    </p:animScale>
                                    <p:animScale>
                                      <p:cBhvr>
                                        <p:cTn id="42" dur="26">
                                          <p:stCondLst>
                                            <p:cond delay="1642"/>
                                          </p:stCondLst>
                                        </p:cTn>
                                        <p:tgtEl>
                                          <p:spTgt spid="2">
                                            <p:txEl>
                                              <p:pRg st="3" end="3"/>
                                            </p:txEl>
                                          </p:spTgt>
                                        </p:tgtEl>
                                      </p:cBhvr>
                                      <p:to x="100000" y="90000"/>
                                    </p:animScale>
                                    <p:animScale>
                                      <p:cBhvr>
                                        <p:cTn id="43" dur="166" decel="50000">
                                          <p:stCondLst>
                                            <p:cond delay="1668"/>
                                          </p:stCondLst>
                                        </p:cTn>
                                        <p:tgtEl>
                                          <p:spTgt spid="2">
                                            <p:txEl>
                                              <p:pRg st="3" end="3"/>
                                            </p:txEl>
                                          </p:spTgt>
                                        </p:tgtEl>
                                      </p:cBhvr>
                                      <p:to x="100000" y="100000"/>
                                    </p:animScale>
                                    <p:animScale>
                                      <p:cBhvr>
                                        <p:cTn id="44" dur="26">
                                          <p:stCondLst>
                                            <p:cond delay="1808"/>
                                          </p:stCondLst>
                                        </p:cTn>
                                        <p:tgtEl>
                                          <p:spTgt spid="2">
                                            <p:txEl>
                                              <p:pRg st="3" end="3"/>
                                            </p:txEl>
                                          </p:spTgt>
                                        </p:tgtEl>
                                      </p:cBhvr>
                                      <p:to x="100000" y="95000"/>
                                    </p:animScale>
                                    <p:animScale>
                                      <p:cBhvr>
                                        <p:cTn id="45" dur="166" decel="50000">
                                          <p:stCondLst>
                                            <p:cond delay="1834"/>
                                          </p:stCondLst>
                                        </p:cTn>
                                        <p:tgtEl>
                                          <p:spTgt spid="2">
                                            <p:txEl>
                                              <p:pRg st="3" end="3"/>
                                            </p:txEl>
                                          </p:spTgt>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nodeType="clickEffect">
                                  <p:stCondLst>
                                    <p:cond delay="0"/>
                                  </p:stCondLst>
                                  <p:childTnLst>
                                    <p:set>
                                      <p:cBhvr>
                                        <p:cTn id="49" dur="1" fill="hold">
                                          <p:stCondLst>
                                            <p:cond delay="0"/>
                                          </p:stCondLst>
                                        </p:cTn>
                                        <p:tgtEl>
                                          <p:spTgt spid="2">
                                            <p:txEl>
                                              <p:pRg st="4" end="4"/>
                                            </p:txEl>
                                          </p:spTgt>
                                        </p:tgtEl>
                                        <p:attrNameLst>
                                          <p:attrName>style.visibility</p:attrName>
                                        </p:attrNameLst>
                                      </p:cBhvr>
                                      <p:to>
                                        <p:strVal val="visible"/>
                                      </p:to>
                                    </p:set>
                                    <p:animEffect transition="in" filter="wipe(down)">
                                      <p:cBhvr>
                                        <p:cTn id="50" dur="580">
                                          <p:stCondLst>
                                            <p:cond delay="0"/>
                                          </p:stCondLst>
                                        </p:cTn>
                                        <p:tgtEl>
                                          <p:spTgt spid="2">
                                            <p:txEl>
                                              <p:pRg st="4" end="4"/>
                                            </p:txEl>
                                          </p:spTgt>
                                        </p:tgtEl>
                                      </p:cBhvr>
                                    </p:animEffect>
                                    <p:anim calcmode="lin" valueType="num">
                                      <p:cBhvr>
                                        <p:cTn id="51" dur="1822" tmFilter="0,0; 0.14,0.36; 0.43,0.73; 0.71,0.91; 1.0,1.0">
                                          <p:stCondLst>
                                            <p:cond delay="0"/>
                                          </p:stCondLst>
                                        </p:cTn>
                                        <p:tgtEl>
                                          <p:spTgt spid="2">
                                            <p:txEl>
                                              <p:pRg st="4" end="4"/>
                                            </p:txEl>
                                          </p:spTgt>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2">
                                            <p:txEl>
                                              <p:pRg st="4" end="4"/>
                                            </p:txEl>
                                          </p:spTgt>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2">
                                            <p:txEl>
                                              <p:pRg st="4" end="4"/>
                                            </p:txEl>
                                          </p:spTgt>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2">
                                            <p:txEl>
                                              <p:pRg st="4" end="4"/>
                                            </p:txEl>
                                          </p:spTgt>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2">
                                            <p:txEl>
                                              <p:pRg st="4" end="4"/>
                                            </p:txEl>
                                          </p:spTgt>
                                        </p:tgtEl>
                                        <p:attrNameLst>
                                          <p:attrName>ppt_y</p:attrName>
                                        </p:attrNameLst>
                                      </p:cBhvr>
                                      <p:tavLst>
                                        <p:tav tm="0" fmla="#ppt_y-sin(pi*$)/81">
                                          <p:val>
                                            <p:fltVal val="0"/>
                                          </p:val>
                                        </p:tav>
                                        <p:tav tm="100000">
                                          <p:val>
                                            <p:fltVal val="1"/>
                                          </p:val>
                                        </p:tav>
                                      </p:tavLst>
                                    </p:anim>
                                    <p:animScale>
                                      <p:cBhvr>
                                        <p:cTn id="56" dur="26">
                                          <p:stCondLst>
                                            <p:cond delay="650"/>
                                          </p:stCondLst>
                                        </p:cTn>
                                        <p:tgtEl>
                                          <p:spTgt spid="2">
                                            <p:txEl>
                                              <p:pRg st="4" end="4"/>
                                            </p:txEl>
                                          </p:spTgt>
                                        </p:tgtEl>
                                      </p:cBhvr>
                                      <p:to x="100000" y="60000"/>
                                    </p:animScale>
                                    <p:animScale>
                                      <p:cBhvr>
                                        <p:cTn id="57" dur="166" decel="50000">
                                          <p:stCondLst>
                                            <p:cond delay="676"/>
                                          </p:stCondLst>
                                        </p:cTn>
                                        <p:tgtEl>
                                          <p:spTgt spid="2">
                                            <p:txEl>
                                              <p:pRg st="4" end="4"/>
                                            </p:txEl>
                                          </p:spTgt>
                                        </p:tgtEl>
                                      </p:cBhvr>
                                      <p:to x="100000" y="100000"/>
                                    </p:animScale>
                                    <p:animScale>
                                      <p:cBhvr>
                                        <p:cTn id="58" dur="26">
                                          <p:stCondLst>
                                            <p:cond delay="1312"/>
                                          </p:stCondLst>
                                        </p:cTn>
                                        <p:tgtEl>
                                          <p:spTgt spid="2">
                                            <p:txEl>
                                              <p:pRg st="4" end="4"/>
                                            </p:txEl>
                                          </p:spTgt>
                                        </p:tgtEl>
                                      </p:cBhvr>
                                      <p:to x="100000" y="80000"/>
                                    </p:animScale>
                                    <p:animScale>
                                      <p:cBhvr>
                                        <p:cTn id="59" dur="166" decel="50000">
                                          <p:stCondLst>
                                            <p:cond delay="1338"/>
                                          </p:stCondLst>
                                        </p:cTn>
                                        <p:tgtEl>
                                          <p:spTgt spid="2">
                                            <p:txEl>
                                              <p:pRg st="4" end="4"/>
                                            </p:txEl>
                                          </p:spTgt>
                                        </p:tgtEl>
                                      </p:cBhvr>
                                      <p:to x="100000" y="100000"/>
                                    </p:animScale>
                                    <p:animScale>
                                      <p:cBhvr>
                                        <p:cTn id="60" dur="26">
                                          <p:stCondLst>
                                            <p:cond delay="1642"/>
                                          </p:stCondLst>
                                        </p:cTn>
                                        <p:tgtEl>
                                          <p:spTgt spid="2">
                                            <p:txEl>
                                              <p:pRg st="4" end="4"/>
                                            </p:txEl>
                                          </p:spTgt>
                                        </p:tgtEl>
                                      </p:cBhvr>
                                      <p:to x="100000" y="90000"/>
                                    </p:animScale>
                                    <p:animScale>
                                      <p:cBhvr>
                                        <p:cTn id="61" dur="166" decel="50000">
                                          <p:stCondLst>
                                            <p:cond delay="1668"/>
                                          </p:stCondLst>
                                        </p:cTn>
                                        <p:tgtEl>
                                          <p:spTgt spid="2">
                                            <p:txEl>
                                              <p:pRg st="4" end="4"/>
                                            </p:txEl>
                                          </p:spTgt>
                                        </p:tgtEl>
                                      </p:cBhvr>
                                      <p:to x="100000" y="100000"/>
                                    </p:animScale>
                                    <p:animScale>
                                      <p:cBhvr>
                                        <p:cTn id="62" dur="26">
                                          <p:stCondLst>
                                            <p:cond delay="1808"/>
                                          </p:stCondLst>
                                        </p:cTn>
                                        <p:tgtEl>
                                          <p:spTgt spid="2">
                                            <p:txEl>
                                              <p:pRg st="4" end="4"/>
                                            </p:txEl>
                                          </p:spTgt>
                                        </p:tgtEl>
                                      </p:cBhvr>
                                      <p:to x="100000" y="95000"/>
                                    </p:animScale>
                                    <p:animScale>
                                      <p:cBhvr>
                                        <p:cTn id="63" dur="166" decel="50000">
                                          <p:stCondLst>
                                            <p:cond delay="1834"/>
                                          </p:stCondLst>
                                        </p:cTn>
                                        <p:tgtEl>
                                          <p:spTgt spid="2">
                                            <p:txEl>
                                              <p:pRg st="4" end="4"/>
                                            </p:txEl>
                                          </p:spTgt>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nodeType="clickEffect">
                                  <p:stCondLst>
                                    <p:cond delay="0"/>
                                  </p:stCondLst>
                                  <p:childTnLst>
                                    <p:set>
                                      <p:cBhvr>
                                        <p:cTn id="67" dur="1" fill="hold">
                                          <p:stCondLst>
                                            <p:cond delay="0"/>
                                          </p:stCondLst>
                                        </p:cTn>
                                        <p:tgtEl>
                                          <p:spTgt spid="2">
                                            <p:txEl>
                                              <p:pRg st="5" end="5"/>
                                            </p:txEl>
                                          </p:spTgt>
                                        </p:tgtEl>
                                        <p:attrNameLst>
                                          <p:attrName>style.visibility</p:attrName>
                                        </p:attrNameLst>
                                      </p:cBhvr>
                                      <p:to>
                                        <p:strVal val="visible"/>
                                      </p:to>
                                    </p:set>
                                    <p:animEffect transition="in" filter="wipe(down)">
                                      <p:cBhvr>
                                        <p:cTn id="68" dur="580">
                                          <p:stCondLst>
                                            <p:cond delay="0"/>
                                          </p:stCondLst>
                                        </p:cTn>
                                        <p:tgtEl>
                                          <p:spTgt spid="2">
                                            <p:txEl>
                                              <p:pRg st="5" end="5"/>
                                            </p:txEl>
                                          </p:spTgt>
                                        </p:tgtEl>
                                      </p:cBhvr>
                                    </p:animEffect>
                                    <p:anim calcmode="lin" valueType="num">
                                      <p:cBhvr>
                                        <p:cTn id="69" dur="1822" tmFilter="0,0; 0.14,0.36; 0.43,0.73; 0.71,0.91; 1.0,1.0">
                                          <p:stCondLst>
                                            <p:cond delay="0"/>
                                          </p:stCondLst>
                                        </p:cTn>
                                        <p:tgtEl>
                                          <p:spTgt spid="2">
                                            <p:txEl>
                                              <p:pRg st="5" end="5"/>
                                            </p:txEl>
                                          </p:spTgt>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2">
                                            <p:txEl>
                                              <p:pRg st="5" end="5"/>
                                            </p:txEl>
                                          </p:spTgt>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2">
                                            <p:txEl>
                                              <p:pRg st="5" end="5"/>
                                            </p:txEl>
                                          </p:spTgt>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2">
                                            <p:txEl>
                                              <p:pRg st="5" end="5"/>
                                            </p:txEl>
                                          </p:spTgt>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2">
                                            <p:txEl>
                                              <p:pRg st="5" end="5"/>
                                            </p:txEl>
                                          </p:spTgt>
                                        </p:tgtEl>
                                        <p:attrNameLst>
                                          <p:attrName>ppt_y</p:attrName>
                                        </p:attrNameLst>
                                      </p:cBhvr>
                                      <p:tavLst>
                                        <p:tav tm="0" fmla="#ppt_y-sin(pi*$)/81">
                                          <p:val>
                                            <p:fltVal val="0"/>
                                          </p:val>
                                        </p:tav>
                                        <p:tav tm="100000">
                                          <p:val>
                                            <p:fltVal val="1"/>
                                          </p:val>
                                        </p:tav>
                                      </p:tavLst>
                                    </p:anim>
                                    <p:animScale>
                                      <p:cBhvr>
                                        <p:cTn id="74" dur="26">
                                          <p:stCondLst>
                                            <p:cond delay="650"/>
                                          </p:stCondLst>
                                        </p:cTn>
                                        <p:tgtEl>
                                          <p:spTgt spid="2">
                                            <p:txEl>
                                              <p:pRg st="5" end="5"/>
                                            </p:txEl>
                                          </p:spTgt>
                                        </p:tgtEl>
                                      </p:cBhvr>
                                      <p:to x="100000" y="60000"/>
                                    </p:animScale>
                                    <p:animScale>
                                      <p:cBhvr>
                                        <p:cTn id="75" dur="166" decel="50000">
                                          <p:stCondLst>
                                            <p:cond delay="676"/>
                                          </p:stCondLst>
                                        </p:cTn>
                                        <p:tgtEl>
                                          <p:spTgt spid="2">
                                            <p:txEl>
                                              <p:pRg st="5" end="5"/>
                                            </p:txEl>
                                          </p:spTgt>
                                        </p:tgtEl>
                                      </p:cBhvr>
                                      <p:to x="100000" y="100000"/>
                                    </p:animScale>
                                    <p:animScale>
                                      <p:cBhvr>
                                        <p:cTn id="76" dur="26">
                                          <p:stCondLst>
                                            <p:cond delay="1312"/>
                                          </p:stCondLst>
                                        </p:cTn>
                                        <p:tgtEl>
                                          <p:spTgt spid="2">
                                            <p:txEl>
                                              <p:pRg st="5" end="5"/>
                                            </p:txEl>
                                          </p:spTgt>
                                        </p:tgtEl>
                                      </p:cBhvr>
                                      <p:to x="100000" y="80000"/>
                                    </p:animScale>
                                    <p:animScale>
                                      <p:cBhvr>
                                        <p:cTn id="77" dur="166" decel="50000">
                                          <p:stCondLst>
                                            <p:cond delay="1338"/>
                                          </p:stCondLst>
                                        </p:cTn>
                                        <p:tgtEl>
                                          <p:spTgt spid="2">
                                            <p:txEl>
                                              <p:pRg st="5" end="5"/>
                                            </p:txEl>
                                          </p:spTgt>
                                        </p:tgtEl>
                                      </p:cBhvr>
                                      <p:to x="100000" y="100000"/>
                                    </p:animScale>
                                    <p:animScale>
                                      <p:cBhvr>
                                        <p:cTn id="78" dur="26">
                                          <p:stCondLst>
                                            <p:cond delay="1642"/>
                                          </p:stCondLst>
                                        </p:cTn>
                                        <p:tgtEl>
                                          <p:spTgt spid="2">
                                            <p:txEl>
                                              <p:pRg st="5" end="5"/>
                                            </p:txEl>
                                          </p:spTgt>
                                        </p:tgtEl>
                                      </p:cBhvr>
                                      <p:to x="100000" y="90000"/>
                                    </p:animScale>
                                    <p:animScale>
                                      <p:cBhvr>
                                        <p:cTn id="79" dur="166" decel="50000">
                                          <p:stCondLst>
                                            <p:cond delay="1668"/>
                                          </p:stCondLst>
                                        </p:cTn>
                                        <p:tgtEl>
                                          <p:spTgt spid="2">
                                            <p:txEl>
                                              <p:pRg st="5" end="5"/>
                                            </p:txEl>
                                          </p:spTgt>
                                        </p:tgtEl>
                                      </p:cBhvr>
                                      <p:to x="100000" y="100000"/>
                                    </p:animScale>
                                    <p:animScale>
                                      <p:cBhvr>
                                        <p:cTn id="80" dur="26">
                                          <p:stCondLst>
                                            <p:cond delay="1808"/>
                                          </p:stCondLst>
                                        </p:cTn>
                                        <p:tgtEl>
                                          <p:spTgt spid="2">
                                            <p:txEl>
                                              <p:pRg st="5" end="5"/>
                                            </p:txEl>
                                          </p:spTgt>
                                        </p:tgtEl>
                                      </p:cBhvr>
                                      <p:to x="100000" y="95000"/>
                                    </p:animScale>
                                    <p:animScale>
                                      <p:cBhvr>
                                        <p:cTn id="81" dur="166" decel="50000">
                                          <p:stCondLst>
                                            <p:cond delay="1834"/>
                                          </p:stCondLst>
                                        </p:cTn>
                                        <p:tgtEl>
                                          <p:spTgt spid="2">
                                            <p:txEl>
                                              <p:pRg st="5" end="5"/>
                                            </p:txEl>
                                          </p:spTgt>
                                        </p:tgtEl>
                                      </p:cBhvr>
                                      <p:to x="100000" y="100000"/>
                                    </p:animScale>
                                  </p:childTnLst>
                                </p:cTn>
                              </p:par>
                            </p:childTnLst>
                          </p:cTn>
                        </p:par>
                      </p:childTnLst>
                    </p:cTn>
                  </p:par>
                  <p:par>
                    <p:cTn id="82" fill="hold">
                      <p:stCondLst>
                        <p:cond delay="indefinite"/>
                      </p:stCondLst>
                      <p:childTnLst>
                        <p:par>
                          <p:cTn id="83" fill="hold">
                            <p:stCondLst>
                              <p:cond delay="0"/>
                            </p:stCondLst>
                            <p:childTnLst>
                              <p:par>
                                <p:cTn id="84" presetID="26" presetClass="entr" presetSubtype="0" fill="hold" nodeType="clickEffect">
                                  <p:stCondLst>
                                    <p:cond delay="0"/>
                                  </p:stCondLst>
                                  <p:childTnLst>
                                    <p:set>
                                      <p:cBhvr>
                                        <p:cTn id="85" dur="1" fill="hold">
                                          <p:stCondLst>
                                            <p:cond delay="0"/>
                                          </p:stCondLst>
                                        </p:cTn>
                                        <p:tgtEl>
                                          <p:spTgt spid="2">
                                            <p:txEl>
                                              <p:pRg st="6" end="6"/>
                                            </p:txEl>
                                          </p:spTgt>
                                        </p:tgtEl>
                                        <p:attrNameLst>
                                          <p:attrName>style.visibility</p:attrName>
                                        </p:attrNameLst>
                                      </p:cBhvr>
                                      <p:to>
                                        <p:strVal val="visible"/>
                                      </p:to>
                                    </p:set>
                                    <p:animEffect transition="in" filter="wipe(down)">
                                      <p:cBhvr>
                                        <p:cTn id="86" dur="580">
                                          <p:stCondLst>
                                            <p:cond delay="0"/>
                                          </p:stCondLst>
                                        </p:cTn>
                                        <p:tgtEl>
                                          <p:spTgt spid="2">
                                            <p:txEl>
                                              <p:pRg st="6" end="6"/>
                                            </p:txEl>
                                          </p:spTgt>
                                        </p:tgtEl>
                                      </p:cBhvr>
                                    </p:animEffect>
                                    <p:anim calcmode="lin" valueType="num">
                                      <p:cBhvr>
                                        <p:cTn id="87" dur="1822" tmFilter="0,0; 0.14,0.36; 0.43,0.73; 0.71,0.91; 1.0,1.0">
                                          <p:stCondLst>
                                            <p:cond delay="0"/>
                                          </p:stCondLst>
                                        </p:cTn>
                                        <p:tgtEl>
                                          <p:spTgt spid="2">
                                            <p:txEl>
                                              <p:pRg st="6" end="6"/>
                                            </p:txEl>
                                          </p:spTgt>
                                        </p:tgtEl>
                                        <p:attrNameLst>
                                          <p:attrName>ppt_x</p:attrName>
                                        </p:attrNameLst>
                                      </p:cBhvr>
                                      <p:tavLst>
                                        <p:tav tm="0">
                                          <p:val>
                                            <p:strVal val="#ppt_x-0.25"/>
                                          </p:val>
                                        </p:tav>
                                        <p:tav tm="100000">
                                          <p:val>
                                            <p:strVal val="#ppt_x"/>
                                          </p:val>
                                        </p:tav>
                                      </p:tavLst>
                                    </p:anim>
                                    <p:anim calcmode="lin" valueType="num">
                                      <p:cBhvr>
                                        <p:cTn id="88" dur="664" tmFilter="0.0,0.0; 0.25,0.07; 0.50,0.2; 0.75,0.467; 1.0,1.0">
                                          <p:stCondLst>
                                            <p:cond delay="0"/>
                                          </p:stCondLst>
                                        </p:cTn>
                                        <p:tgtEl>
                                          <p:spTgt spid="2">
                                            <p:txEl>
                                              <p:pRg st="6" end="6"/>
                                            </p:txEl>
                                          </p:spTgt>
                                        </p:tgtEl>
                                        <p:attrNameLst>
                                          <p:attrName>ppt_y</p:attrName>
                                        </p:attrNameLst>
                                      </p:cBhvr>
                                      <p:tavLst>
                                        <p:tav tm="0" fmla="#ppt_y-sin(pi*$)/3">
                                          <p:val>
                                            <p:fltVal val="0.5"/>
                                          </p:val>
                                        </p:tav>
                                        <p:tav tm="100000">
                                          <p:val>
                                            <p:fltVal val="1"/>
                                          </p:val>
                                        </p:tav>
                                      </p:tavLst>
                                    </p:anim>
                                    <p:anim calcmode="lin" valueType="num">
                                      <p:cBhvr>
                                        <p:cTn id="89" dur="664" tmFilter="0, 0; 0.125,0.2665; 0.25,0.4; 0.375,0.465; 0.5,0.5;  0.625,0.535; 0.75,0.6; 0.875,0.7335; 1,1">
                                          <p:stCondLst>
                                            <p:cond delay="664"/>
                                          </p:stCondLst>
                                        </p:cTn>
                                        <p:tgtEl>
                                          <p:spTgt spid="2">
                                            <p:txEl>
                                              <p:pRg st="6" end="6"/>
                                            </p:txEl>
                                          </p:spTgt>
                                        </p:tgtEl>
                                        <p:attrNameLst>
                                          <p:attrName>ppt_y</p:attrName>
                                        </p:attrNameLst>
                                      </p:cBhvr>
                                      <p:tavLst>
                                        <p:tav tm="0" fmla="#ppt_y-sin(pi*$)/9">
                                          <p:val>
                                            <p:fltVal val="0"/>
                                          </p:val>
                                        </p:tav>
                                        <p:tav tm="100000">
                                          <p:val>
                                            <p:fltVal val="1"/>
                                          </p:val>
                                        </p:tav>
                                      </p:tavLst>
                                    </p:anim>
                                    <p:anim calcmode="lin" valueType="num">
                                      <p:cBhvr>
                                        <p:cTn id="90" dur="332" tmFilter="0, 0; 0.125,0.2665; 0.25,0.4; 0.375,0.465; 0.5,0.5;  0.625,0.535; 0.75,0.6; 0.875,0.7335; 1,1">
                                          <p:stCondLst>
                                            <p:cond delay="1324"/>
                                          </p:stCondLst>
                                        </p:cTn>
                                        <p:tgtEl>
                                          <p:spTgt spid="2">
                                            <p:txEl>
                                              <p:pRg st="6" end="6"/>
                                            </p:txEl>
                                          </p:spTgt>
                                        </p:tgtEl>
                                        <p:attrNameLst>
                                          <p:attrName>ppt_y</p:attrName>
                                        </p:attrNameLst>
                                      </p:cBhvr>
                                      <p:tavLst>
                                        <p:tav tm="0" fmla="#ppt_y-sin(pi*$)/27">
                                          <p:val>
                                            <p:fltVal val="0"/>
                                          </p:val>
                                        </p:tav>
                                        <p:tav tm="100000">
                                          <p:val>
                                            <p:fltVal val="1"/>
                                          </p:val>
                                        </p:tav>
                                      </p:tavLst>
                                    </p:anim>
                                    <p:anim calcmode="lin" valueType="num">
                                      <p:cBhvr>
                                        <p:cTn id="91" dur="164" tmFilter="0, 0; 0.125,0.2665; 0.25,0.4; 0.375,0.465; 0.5,0.5;  0.625,0.535; 0.75,0.6; 0.875,0.7335; 1,1">
                                          <p:stCondLst>
                                            <p:cond delay="1656"/>
                                          </p:stCondLst>
                                        </p:cTn>
                                        <p:tgtEl>
                                          <p:spTgt spid="2">
                                            <p:txEl>
                                              <p:pRg st="6" end="6"/>
                                            </p:txEl>
                                          </p:spTgt>
                                        </p:tgtEl>
                                        <p:attrNameLst>
                                          <p:attrName>ppt_y</p:attrName>
                                        </p:attrNameLst>
                                      </p:cBhvr>
                                      <p:tavLst>
                                        <p:tav tm="0" fmla="#ppt_y-sin(pi*$)/81">
                                          <p:val>
                                            <p:fltVal val="0"/>
                                          </p:val>
                                        </p:tav>
                                        <p:tav tm="100000">
                                          <p:val>
                                            <p:fltVal val="1"/>
                                          </p:val>
                                        </p:tav>
                                      </p:tavLst>
                                    </p:anim>
                                    <p:animScale>
                                      <p:cBhvr>
                                        <p:cTn id="92" dur="26">
                                          <p:stCondLst>
                                            <p:cond delay="650"/>
                                          </p:stCondLst>
                                        </p:cTn>
                                        <p:tgtEl>
                                          <p:spTgt spid="2">
                                            <p:txEl>
                                              <p:pRg st="6" end="6"/>
                                            </p:txEl>
                                          </p:spTgt>
                                        </p:tgtEl>
                                      </p:cBhvr>
                                      <p:to x="100000" y="60000"/>
                                    </p:animScale>
                                    <p:animScale>
                                      <p:cBhvr>
                                        <p:cTn id="93" dur="166" decel="50000">
                                          <p:stCondLst>
                                            <p:cond delay="676"/>
                                          </p:stCondLst>
                                        </p:cTn>
                                        <p:tgtEl>
                                          <p:spTgt spid="2">
                                            <p:txEl>
                                              <p:pRg st="6" end="6"/>
                                            </p:txEl>
                                          </p:spTgt>
                                        </p:tgtEl>
                                      </p:cBhvr>
                                      <p:to x="100000" y="100000"/>
                                    </p:animScale>
                                    <p:animScale>
                                      <p:cBhvr>
                                        <p:cTn id="94" dur="26">
                                          <p:stCondLst>
                                            <p:cond delay="1312"/>
                                          </p:stCondLst>
                                        </p:cTn>
                                        <p:tgtEl>
                                          <p:spTgt spid="2">
                                            <p:txEl>
                                              <p:pRg st="6" end="6"/>
                                            </p:txEl>
                                          </p:spTgt>
                                        </p:tgtEl>
                                      </p:cBhvr>
                                      <p:to x="100000" y="80000"/>
                                    </p:animScale>
                                    <p:animScale>
                                      <p:cBhvr>
                                        <p:cTn id="95" dur="166" decel="50000">
                                          <p:stCondLst>
                                            <p:cond delay="1338"/>
                                          </p:stCondLst>
                                        </p:cTn>
                                        <p:tgtEl>
                                          <p:spTgt spid="2">
                                            <p:txEl>
                                              <p:pRg st="6" end="6"/>
                                            </p:txEl>
                                          </p:spTgt>
                                        </p:tgtEl>
                                      </p:cBhvr>
                                      <p:to x="100000" y="100000"/>
                                    </p:animScale>
                                    <p:animScale>
                                      <p:cBhvr>
                                        <p:cTn id="96" dur="26">
                                          <p:stCondLst>
                                            <p:cond delay="1642"/>
                                          </p:stCondLst>
                                        </p:cTn>
                                        <p:tgtEl>
                                          <p:spTgt spid="2">
                                            <p:txEl>
                                              <p:pRg st="6" end="6"/>
                                            </p:txEl>
                                          </p:spTgt>
                                        </p:tgtEl>
                                      </p:cBhvr>
                                      <p:to x="100000" y="90000"/>
                                    </p:animScale>
                                    <p:animScale>
                                      <p:cBhvr>
                                        <p:cTn id="97" dur="166" decel="50000">
                                          <p:stCondLst>
                                            <p:cond delay="1668"/>
                                          </p:stCondLst>
                                        </p:cTn>
                                        <p:tgtEl>
                                          <p:spTgt spid="2">
                                            <p:txEl>
                                              <p:pRg st="6" end="6"/>
                                            </p:txEl>
                                          </p:spTgt>
                                        </p:tgtEl>
                                      </p:cBhvr>
                                      <p:to x="100000" y="100000"/>
                                    </p:animScale>
                                    <p:animScale>
                                      <p:cBhvr>
                                        <p:cTn id="98" dur="26">
                                          <p:stCondLst>
                                            <p:cond delay="1808"/>
                                          </p:stCondLst>
                                        </p:cTn>
                                        <p:tgtEl>
                                          <p:spTgt spid="2">
                                            <p:txEl>
                                              <p:pRg st="6" end="6"/>
                                            </p:txEl>
                                          </p:spTgt>
                                        </p:tgtEl>
                                      </p:cBhvr>
                                      <p:to x="100000" y="95000"/>
                                    </p:animScale>
                                    <p:animScale>
                                      <p:cBhvr>
                                        <p:cTn id="99" dur="166" decel="50000">
                                          <p:stCondLst>
                                            <p:cond delay="1834"/>
                                          </p:stCondLst>
                                        </p:cTn>
                                        <p:tgtEl>
                                          <p:spTgt spid="2">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A8748D-C2B8-4FCE-A55B-8F96F40D6620}"/>
              </a:ext>
            </a:extLst>
          </p:cNvPr>
          <p:cNvSpPr>
            <a:spLocks noGrp="1"/>
          </p:cNvSpPr>
          <p:nvPr>
            <p:ph type="body" idx="1"/>
          </p:nvPr>
        </p:nvSpPr>
        <p:spPr>
          <a:xfrm>
            <a:off x="3200400" y="590550"/>
            <a:ext cx="5638800" cy="4267200"/>
          </a:xfrm>
        </p:spPr>
        <p:txBody>
          <a:bodyPr/>
          <a:lstStyle/>
          <a:p>
            <a:pPr marL="285750" indent="-285750">
              <a:spcBef>
                <a:spcPts val="600"/>
              </a:spcBef>
              <a:buFont typeface="Arial" panose="020B0604020202020204" pitchFamily="34" charset="0"/>
              <a:buChar char="•"/>
            </a:pPr>
            <a:r>
              <a:rPr lang="en-US" sz="1600" dirty="0"/>
              <a:t>Per FFPSA, programs must provide family-based aftercare support for at least six months post-discharge from the QRTP</a:t>
            </a:r>
          </a:p>
          <a:p>
            <a:pPr marL="285750" indent="-285750">
              <a:spcBef>
                <a:spcPts val="600"/>
              </a:spcBef>
              <a:buFont typeface="Arial" panose="020B0604020202020204" pitchFamily="34" charset="0"/>
              <a:buChar char="•"/>
            </a:pPr>
            <a:r>
              <a:rPr lang="en-US" sz="1600" dirty="0"/>
              <a:t>This requirement is in effect if a child is discharged from care or if the child is stepped down from the QRTP to a family-based FC setting</a:t>
            </a:r>
          </a:p>
          <a:p>
            <a:pPr marL="285750" indent="-285750">
              <a:spcBef>
                <a:spcPts val="600"/>
              </a:spcBef>
              <a:buFont typeface="Arial" panose="020B0604020202020204" pitchFamily="34" charset="0"/>
              <a:buChar char="•"/>
            </a:pPr>
            <a:r>
              <a:rPr lang="en-US" sz="1600" dirty="0"/>
              <a:t>21-OCFS-ADM-04, </a:t>
            </a:r>
            <a:r>
              <a:rPr lang="en-US" sz="1600" i="1" dirty="0"/>
              <a:t>Qualified Residential Treatment Programs (QRTPs) and QRTP Exceptions in New York State, </a:t>
            </a:r>
            <a:r>
              <a:rPr lang="en-US" sz="1600" dirty="0"/>
              <a:t>issued March 12, 2021, provides minimum standard contacts for QRTP aftercare support </a:t>
            </a:r>
          </a:p>
          <a:p>
            <a:pPr marL="285750" indent="-285750">
              <a:spcBef>
                <a:spcPts val="600"/>
              </a:spcBef>
              <a:buFont typeface="Arial" panose="020B0604020202020204" pitchFamily="34" charset="0"/>
              <a:buChar char="•"/>
            </a:pPr>
            <a:r>
              <a:rPr lang="en-US" sz="1600" dirty="0"/>
              <a:t>Further guidance forthcoming regarding circumstances when a family declines services and diligence of efforts</a:t>
            </a:r>
          </a:p>
          <a:p>
            <a:pPr marL="285750" indent="-285750">
              <a:spcBef>
                <a:spcPts val="600"/>
              </a:spcBef>
              <a:buFont typeface="Arial" panose="020B0604020202020204" pitchFamily="34" charset="0"/>
              <a:buChar char="•"/>
            </a:pPr>
            <a:r>
              <a:rPr lang="en-US" sz="1600" dirty="0"/>
              <a:t>An aftercare rate is being developed; once established, information will be shared with the field</a:t>
            </a:r>
          </a:p>
          <a:p>
            <a:endParaRPr lang="en-US" dirty="0"/>
          </a:p>
        </p:txBody>
      </p:sp>
      <p:sp>
        <p:nvSpPr>
          <p:cNvPr id="3" name="Text Placeholder 2">
            <a:extLst>
              <a:ext uri="{FF2B5EF4-FFF2-40B4-BE49-F238E27FC236}">
                <a16:creationId xmlns:a16="http://schemas.microsoft.com/office/drawing/2014/main" id="{27257B2D-B1D0-483F-98D9-303E920DDC8B}"/>
              </a:ext>
            </a:extLst>
          </p:cNvPr>
          <p:cNvSpPr>
            <a:spLocks noGrp="1"/>
          </p:cNvSpPr>
          <p:nvPr>
            <p:ph type="body" idx="13"/>
          </p:nvPr>
        </p:nvSpPr>
        <p:spPr>
          <a:xfrm>
            <a:off x="152400" y="438153"/>
            <a:ext cx="8686800" cy="457198"/>
          </a:xfrm>
        </p:spPr>
        <p:txBody>
          <a:bodyPr/>
          <a:lstStyle/>
          <a:p>
            <a:r>
              <a:rPr lang="en-US" sz="2800" dirty="0"/>
              <a:t>Aftercare</a:t>
            </a:r>
          </a:p>
        </p:txBody>
      </p:sp>
      <p:pic>
        <p:nvPicPr>
          <p:cNvPr id="5" name="Picture 4">
            <a:extLst>
              <a:ext uri="{FF2B5EF4-FFF2-40B4-BE49-F238E27FC236}">
                <a16:creationId xmlns:a16="http://schemas.microsoft.com/office/drawing/2014/main" id="{43D20F4E-88CF-457D-B6A0-1D29AC976FC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1276350"/>
            <a:ext cx="3283896" cy="3084620"/>
          </a:xfrm>
          <a:prstGeom prst="rect">
            <a:avLst/>
          </a:prstGeom>
        </p:spPr>
      </p:pic>
    </p:spTree>
    <p:extLst>
      <p:ext uri="{BB962C8B-B14F-4D97-AF65-F5344CB8AC3E}">
        <p14:creationId xmlns:p14="http://schemas.microsoft.com/office/powerpoint/2010/main" val="388606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p:cTn id="23"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 calcmode="lin" valueType="num">
                                      <p:cBhvr>
                                        <p:cTn id="31"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2">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 calcmode="lin" valueType="num">
                                      <p:cBhvr>
                                        <p:cTn id="39"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40"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41" dur="10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42" dur="1000"/>
                                        <p:tgtEl>
                                          <p:spTgt spid="2">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 calcmode="lin" valueType="num">
                                      <p:cBhvr>
                                        <p:cTn id="47"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48"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49"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50" dur="1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Qualified Individual</a:t>
            </a:r>
          </a:p>
        </p:txBody>
      </p:sp>
    </p:spTree>
    <p:extLst>
      <p:ext uri="{BB962C8B-B14F-4D97-AF65-F5344CB8AC3E}">
        <p14:creationId xmlns:p14="http://schemas.microsoft.com/office/powerpoint/2010/main" val="3058580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spcBef>
                <a:spcPts val="600"/>
              </a:spcBef>
              <a:buFont typeface="Arial" panose="020B0604020202020204" pitchFamily="34" charset="0"/>
              <a:buChar char="•"/>
            </a:pPr>
            <a:r>
              <a:rPr lang="en-US" dirty="0"/>
              <a:t>Introductions</a:t>
            </a:r>
          </a:p>
          <a:p>
            <a:pPr marL="342900" indent="-342900">
              <a:spcBef>
                <a:spcPts val="600"/>
              </a:spcBef>
              <a:buFont typeface="Arial" panose="020B0604020202020204" pitchFamily="34" charset="0"/>
              <a:buChar char="•"/>
            </a:pPr>
            <a:r>
              <a:rPr lang="en-US" dirty="0"/>
              <a:t>Background</a:t>
            </a:r>
          </a:p>
          <a:p>
            <a:pPr marL="342900" indent="-342900">
              <a:spcBef>
                <a:spcPts val="600"/>
              </a:spcBef>
              <a:buFont typeface="Arial" panose="020B0604020202020204" pitchFamily="34" charset="0"/>
              <a:buChar char="•"/>
            </a:pPr>
            <a:r>
              <a:rPr lang="en-US" dirty="0"/>
              <a:t>Qualified Residential Treatment Program (QRTPs)</a:t>
            </a:r>
          </a:p>
          <a:p>
            <a:pPr marL="342900" indent="-342900">
              <a:spcBef>
                <a:spcPts val="600"/>
              </a:spcBef>
              <a:buFont typeface="Arial" panose="020B0604020202020204" pitchFamily="34" charset="0"/>
              <a:buChar char="•"/>
            </a:pPr>
            <a:r>
              <a:rPr lang="en-US" dirty="0"/>
              <a:t>Qualified Individuals (QIs)</a:t>
            </a:r>
          </a:p>
          <a:p>
            <a:pPr marL="342900" indent="-342900">
              <a:spcBef>
                <a:spcPts val="600"/>
              </a:spcBef>
              <a:buFont typeface="Arial" panose="020B0604020202020204" pitchFamily="34" charset="0"/>
              <a:buChar char="•"/>
            </a:pPr>
            <a:r>
              <a:rPr lang="en-US" dirty="0"/>
              <a:t>State Prevention Plan</a:t>
            </a:r>
          </a:p>
          <a:p>
            <a:pPr marL="342900" indent="-342900">
              <a:spcBef>
                <a:spcPts val="600"/>
              </a:spcBef>
              <a:buFont typeface="Arial" panose="020B0604020202020204" pitchFamily="34" charset="0"/>
              <a:buChar char="•"/>
            </a:pPr>
            <a:r>
              <a:rPr lang="en-US" dirty="0"/>
              <a:t>Question and Answer</a:t>
            </a:r>
          </a:p>
        </p:txBody>
      </p:sp>
      <p:sp>
        <p:nvSpPr>
          <p:cNvPr id="3" name="Text Placeholder 2"/>
          <p:cNvSpPr>
            <a:spLocks noGrp="1"/>
          </p:cNvSpPr>
          <p:nvPr>
            <p:ph type="body" idx="13"/>
          </p:nvPr>
        </p:nvSpPr>
        <p:spPr/>
        <p:txBody>
          <a:bodyPr/>
          <a:lstStyle/>
          <a:p>
            <a:r>
              <a:rPr lang="en-US" sz="2800" dirty="0"/>
              <a:t>Agenda</a:t>
            </a:r>
          </a:p>
        </p:txBody>
      </p:sp>
    </p:spTree>
    <p:extLst>
      <p:ext uri="{BB962C8B-B14F-4D97-AF65-F5344CB8AC3E}">
        <p14:creationId xmlns:p14="http://schemas.microsoft.com/office/powerpoint/2010/main" val="4039788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2">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anim calcmode="lin" valueType="num">
                                      <p:cBhvr>
                                        <p:cTn id="13" dur="2000" fill="hold"/>
                                        <p:tgtEl>
                                          <p:spTgt spid="2">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2">
                                            <p:txEl>
                                              <p:pRg st="1" end="1"/>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anim calcmode="lin" valueType="num">
                                      <p:cBhvr>
                                        <p:cTn id="18" dur="200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19" dur="2000" fill="hold"/>
                                        <p:tgtEl>
                                          <p:spTgt spid="2">
                                            <p:txEl>
                                              <p:pRg st="2" end="2"/>
                                            </p:txEl>
                                          </p:spTgt>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000"/>
                                        <p:tgtEl>
                                          <p:spTgt spid="2">
                                            <p:txEl>
                                              <p:pRg st="3" end="3"/>
                                            </p:txEl>
                                          </p:spTgt>
                                        </p:tgtEl>
                                      </p:cBhvr>
                                    </p:animEffect>
                                    <p:anim calcmode="lin" valueType="num">
                                      <p:cBhvr>
                                        <p:cTn id="23" dur="2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24" dur="2000" fill="hold"/>
                                        <p:tgtEl>
                                          <p:spTgt spid="2">
                                            <p:txEl>
                                              <p:pRg st="3" end="3"/>
                                            </p:txEl>
                                          </p:spTgt>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anim calcmode="lin" valueType="num">
                                      <p:cBhvr>
                                        <p:cTn id="28" dur="2000" fill="hold"/>
                                        <p:tgtEl>
                                          <p:spTgt spid="2">
                                            <p:txEl>
                                              <p:pRg st="4" end="4"/>
                                            </p:txEl>
                                          </p:spTgt>
                                        </p:tgtEl>
                                        <p:attrNameLst>
                                          <p:attrName>ppt_w</p:attrName>
                                        </p:attrNameLst>
                                      </p:cBhvr>
                                      <p:tavLst>
                                        <p:tav tm="0" fmla="#ppt_w*sin(2.5*pi*$)">
                                          <p:val>
                                            <p:fltVal val="0"/>
                                          </p:val>
                                        </p:tav>
                                        <p:tav tm="100000">
                                          <p:val>
                                            <p:fltVal val="1"/>
                                          </p:val>
                                        </p:tav>
                                      </p:tavLst>
                                    </p:anim>
                                    <p:anim calcmode="lin" valueType="num">
                                      <p:cBhvr>
                                        <p:cTn id="29" dur="2000" fill="hold"/>
                                        <p:tgtEl>
                                          <p:spTgt spid="2">
                                            <p:txEl>
                                              <p:pRg st="4" end="4"/>
                                            </p:txEl>
                                          </p:spTgt>
                                        </p:tgtEl>
                                        <p:attrNameLst>
                                          <p:attrName>ppt_h</p:attrName>
                                        </p:attrNameLst>
                                      </p:cBhvr>
                                      <p:tavLst>
                                        <p:tav tm="0">
                                          <p:val>
                                            <p:strVal val="#ppt_h"/>
                                          </p:val>
                                        </p:tav>
                                        <p:tav tm="100000">
                                          <p:val>
                                            <p:strVal val="#ppt_h"/>
                                          </p:val>
                                        </p:tav>
                                      </p:tavLst>
                                    </p:anim>
                                  </p:childTnLst>
                                </p:cTn>
                              </p:par>
                              <p:par>
                                <p:cTn id="30" presetID="45"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2000"/>
                                        <p:tgtEl>
                                          <p:spTgt spid="2">
                                            <p:txEl>
                                              <p:pRg st="5" end="5"/>
                                            </p:txEl>
                                          </p:spTgt>
                                        </p:tgtEl>
                                      </p:cBhvr>
                                    </p:animEffect>
                                    <p:anim calcmode="lin" valueType="num">
                                      <p:cBhvr>
                                        <p:cTn id="33" dur="2000" fill="hold"/>
                                        <p:tgtEl>
                                          <p:spTgt spid="2">
                                            <p:txEl>
                                              <p:pRg st="5" end="5"/>
                                            </p:txEl>
                                          </p:spTgt>
                                        </p:tgtEl>
                                        <p:attrNameLst>
                                          <p:attrName>ppt_w</p:attrName>
                                        </p:attrNameLst>
                                      </p:cBhvr>
                                      <p:tavLst>
                                        <p:tav tm="0" fmla="#ppt_w*sin(2.5*pi*$)">
                                          <p:val>
                                            <p:fltVal val="0"/>
                                          </p:val>
                                        </p:tav>
                                        <p:tav tm="100000">
                                          <p:val>
                                            <p:fltVal val="1"/>
                                          </p:val>
                                        </p:tav>
                                      </p:tavLst>
                                    </p:anim>
                                    <p:anim calcmode="lin" valueType="num">
                                      <p:cBhvr>
                                        <p:cTn id="34" dur="20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99678" y="1123950"/>
            <a:ext cx="4998179" cy="3833812"/>
          </a:xfrm>
        </p:spPr>
        <p:txBody>
          <a:bodyPr>
            <a:noAutofit/>
          </a:bodyPr>
          <a:lstStyle/>
          <a:p>
            <a:r>
              <a:rPr lang="en-US" sz="2000" b="1" dirty="0">
                <a:solidFill>
                  <a:schemeClr val="tx1">
                    <a:lumMod val="65000"/>
                    <a:lumOff val="35000"/>
                  </a:schemeClr>
                </a:solidFill>
              </a:rPr>
              <a:t>FFPSA requires</a:t>
            </a:r>
            <a:r>
              <a:rPr lang="en-US" sz="2000" dirty="0">
                <a:solidFill>
                  <a:schemeClr val="tx1">
                    <a:lumMod val="65000"/>
                    <a:lumOff val="35000"/>
                  </a:schemeClr>
                </a:solidFill>
              </a:rPr>
              <a:t>:</a:t>
            </a:r>
          </a:p>
          <a:p>
            <a:pPr lvl="1">
              <a:buClr>
                <a:srgbClr val="002060"/>
              </a:buClr>
            </a:pPr>
            <a:r>
              <a:rPr lang="en-US" sz="1600" dirty="0">
                <a:solidFill>
                  <a:schemeClr val="tx1">
                    <a:lumMod val="65000"/>
                    <a:lumOff val="35000"/>
                  </a:schemeClr>
                </a:solidFill>
              </a:rPr>
              <a:t>In the case of any child who is placed in a qualified residential treatment program, within 30 days of the start of each placement, the child must be assessed to determine the appropriate level of care by a </a:t>
            </a:r>
            <a:r>
              <a:rPr lang="en-US" sz="1600" b="1" dirty="0">
                <a:solidFill>
                  <a:schemeClr val="tx1">
                    <a:lumMod val="65000"/>
                    <a:lumOff val="35000"/>
                  </a:schemeClr>
                </a:solidFill>
              </a:rPr>
              <a:t>QI</a:t>
            </a:r>
            <a:endParaRPr lang="en-US" sz="1600" dirty="0">
              <a:solidFill>
                <a:schemeClr val="tx1">
                  <a:lumMod val="65000"/>
                  <a:lumOff val="35000"/>
                </a:schemeClr>
              </a:solidFill>
            </a:endParaRPr>
          </a:p>
          <a:p>
            <a:pPr>
              <a:spcBef>
                <a:spcPts val="450"/>
              </a:spcBef>
            </a:pPr>
            <a:endParaRPr lang="en-US" sz="225" dirty="0">
              <a:solidFill>
                <a:schemeClr val="tx1"/>
              </a:solidFill>
            </a:endParaRPr>
          </a:p>
          <a:p>
            <a:pPr>
              <a:spcBef>
                <a:spcPts val="450"/>
              </a:spcBef>
            </a:pPr>
            <a:r>
              <a:rPr lang="en-US" sz="2000" dirty="0">
                <a:solidFill>
                  <a:schemeClr val="tx1">
                    <a:lumMod val="65000"/>
                    <a:lumOff val="35000"/>
                  </a:schemeClr>
                </a:solidFill>
                <a:latin typeface="Arial"/>
                <a:cs typeface="Arial"/>
              </a:rPr>
              <a:t>OCFS has identified the following requirements for the QI:</a:t>
            </a:r>
          </a:p>
          <a:p>
            <a:pPr marL="599425" lvl="1" indent="-256534">
              <a:spcBef>
                <a:spcPts val="450"/>
              </a:spcBef>
              <a:buClr>
                <a:srgbClr val="737478"/>
              </a:buClr>
              <a:buFont typeface="Arial" panose="020B0604020202020204" pitchFamily="34" charset="0"/>
              <a:buChar char="•"/>
            </a:pPr>
            <a:r>
              <a:rPr lang="en-US" sz="1600" dirty="0">
                <a:solidFill>
                  <a:srgbClr val="737478"/>
                </a:solidFill>
                <a:latin typeface="Arial"/>
                <a:cs typeface="Arial"/>
              </a:rPr>
              <a:t>Licensed clinician </a:t>
            </a:r>
            <a:endParaRPr lang="en-US" sz="1600" dirty="0">
              <a:solidFill>
                <a:srgbClr val="737478"/>
              </a:solidFill>
            </a:endParaRPr>
          </a:p>
          <a:p>
            <a:pPr marL="600045" lvl="1" indent="-257162">
              <a:spcBef>
                <a:spcPts val="450"/>
              </a:spcBef>
              <a:buClr>
                <a:srgbClr val="737478"/>
              </a:buClr>
              <a:buFont typeface="Arial" panose="020B0604020202020204" pitchFamily="34" charset="0"/>
              <a:buChar char="•"/>
            </a:pPr>
            <a:r>
              <a:rPr lang="en-US" sz="1600" dirty="0">
                <a:solidFill>
                  <a:srgbClr val="737478"/>
                </a:solidFill>
                <a:latin typeface="Arial"/>
                <a:cs typeface="Arial"/>
              </a:rPr>
              <a:t>Minimum of two years child welfare experience</a:t>
            </a:r>
          </a:p>
          <a:p>
            <a:pPr marL="342257" lvl="1">
              <a:spcBef>
                <a:spcPts val="0"/>
              </a:spcBef>
              <a:buClr>
                <a:srgbClr val="002060"/>
              </a:buClr>
            </a:pPr>
            <a:endParaRPr lang="en-US" sz="1800" dirty="0">
              <a:solidFill>
                <a:schemeClr val="tx1">
                  <a:lumMod val="65000"/>
                  <a:lumOff val="35000"/>
                </a:schemeClr>
              </a:solidFill>
            </a:endParaRPr>
          </a:p>
          <a:p>
            <a:pPr marL="342257" lvl="1">
              <a:spcBef>
                <a:spcPts val="0"/>
              </a:spcBef>
              <a:buClr>
                <a:srgbClr val="002060"/>
              </a:buClr>
            </a:pPr>
            <a:endParaRPr lang="en-US" sz="1800" dirty="0">
              <a:solidFill>
                <a:schemeClr val="tx1">
                  <a:lumMod val="65000"/>
                  <a:lumOff val="35000"/>
                </a:schemeClr>
              </a:solidFill>
            </a:endParaRPr>
          </a:p>
          <a:p>
            <a:endParaRPr lang="en-US" dirty="0">
              <a:solidFill>
                <a:schemeClr val="tx1"/>
              </a:solidFill>
            </a:endParaRPr>
          </a:p>
          <a:p>
            <a:endParaRPr lang="en-US" dirty="0">
              <a:solidFill>
                <a:schemeClr val="tx1"/>
              </a:solidFill>
            </a:endParaRPr>
          </a:p>
          <a:p>
            <a:pPr marL="599425" lvl="1" indent="-256534">
              <a:spcBef>
                <a:spcPts val="0"/>
              </a:spcBef>
              <a:spcAft>
                <a:spcPts val="900"/>
              </a:spcAft>
              <a:buFont typeface="Wingdings" panose="05000000000000000000" pitchFamily="2" charset="2"/>
              <a:buChar char="ü"/>
            </a:pPr>
            <a:endParaRPr lang="en-US" sz="1800" dirty="0">
              <a:cs typeface="Calibri" panose="020F0502020204030204"/>
            </a:endParaRPr>
          </a:p>
          <a:p>
            <a:pPr marL="256534" lvl="1" indent="-256534">
              <a:spcBef>
                <a:spcPts val="0"/>
              </a:spcBef>
              <a:spcAft>
                <a:spcPts val="900"/>
              </a:spcAft>
              <a:buFont typeface="Arial" panose="020B0604020202020204" pitchFamily="34" charset="0"/>
              <a:buChar char="•"/>
            </a:pPr>
            <a:endParaRPr lang="en-US" sz="1800" dirty="0">
              <a:solidFill>
                <a:srgbClr val="646569"/>
              </a:solidFill>
              <a:cs typeface="Calibri" panose="020F0502020204030204"/>
            </a:endParaRPr>
          </a:p>
          <a:p>
            <a:pPr marL="342257" lvl="1">
              <a:spcBef>
                <a:spcPts val="0"/>
              </a:spcBef>
              <a:spcAft>
                <a:spcPts val="900"/>
              </a:spcAft>
            </a:pPr>
            <a:endParaRPr lang="en-US" sz="1800" dirty="0">
              <a:cs typeface="Calibri" panose="020F0502020204030204"/>
            </a:endParaRPr>
          </a:p>
        </p:txBody>
      </p:sp>
      <p:sp>
        <p:nvSpPr>
          <p:cNvPr id="3" name="Text Placeholder 2"/>
          <p:cNvSpPr>
            <a:spLocks noGrp="1"/>
          </p:cNvSpPr>
          <p:nvPr>
            <p:ph type="body" idx="13"/>
          </p:nvPr>
        </p:nvSpPr>
        <p:spPr>
          <a:xfrm>
            <a:off x="299678" y="395288"/>
            <a:ext cx="6863123" cy="609600"/>
          </a:xfrm>
        </p:spPr>
        <p:txBody>
          <a:bodyPr>
            <a:noAutofit/>
          </a:bodyPr>
          <a:lstStyle/>
          <a:p>
            <a:pPr>
              <a:spcBef>
                <a:spcPts val="0"/>
              </a:spcBef>
            </a:pPr>
            <a:r>
              <a:rPr lang="en-US" sz="2800" dirty="0">
                <a:solidFill>
                  <a:srgbClr val="1F3261"/>
                </a:solidFill>
              </a:rPr>
              <a:t>Qualified Individual (QI)</a:t>
            </a:r>
          </a:p>
          <a:p>
            <a:pPr>
              <a:spcBef>
                <a:spcPts val="0"/>
              </a:spcBef>
            </a:pPr>
            <a:endParaRPr lang="en-US" sz="3200" dirty="0">
              <a:solidFill>
                <a:srgbClr val="1F3261"/>
              </a:solidFill>
            </a:endParaRPr>
          </a:p>
        </p:txBody>
      </p:sp>
      <p:pic>
        <p:nvPicPr>
          <p:cNvPr id="11" name="Picture 10" descr="A picture containing text&#10;&#10;Description automatically generated">
            <a:extLst>
              <a:ext uri="{FF2B5EF4-FFF2-40B4-BE49-F238E27FC236}">
                <a16:creationId xmlns:a16="http://schemas.microsoft.com/office/drawing/2014/main" id="{10EB62AF-3DCD-4ACE-8181-2E53DBAADC0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94992" y="1581151"/>
            <a:ext cx="3663776" cy="2057400"/>
          </a:xfrm>
          <a:prstGeom prst="rect">
            <a:avLst/>
          </a:prstGeom>
          <a:ln>
            <a:solidFill>
              <a:schemeClr val="tx1"/>
            </a:solidFill>
          </a:ln>
        </p:spPr>
      </p:pic>
    </p:spTree>
    <p:extLst>
      <p:ext uri="{BB962C8B-B14F-4D97-AF65-F5344CB8AC3E}">
        <p14:creationId xmlns:p14="http://schemas.microsoft.com/office/powerpoint/2010/main" val="266178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2">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anim calcmode="lin" valueType="num">
                                      <p:cBhvr>
                                        <p:cTn id="13" dur="2000" fill="hold"/>
                                        <p:tgtEl>
                                          <p:spTgt spid="2">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anim calcmode="lin" valueType="num">
                                      <p:cBhvr>
                                        <p:cTn id="20" dur="2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21" dur="2000" fill="hold"/>
                                        <p:tgtEl>
                                          <p:spTgt spid="2">
                                            <p:txEl>
                                              <p:pRg st="3" end="3"/>
                                            </p:txEl>
                                          </p:spTgt>
                                        </p:tgtEl>
                                        <p:attrNameLst>
                                          <p:attrName>ppt_h</p:attrName>
                                        </p:attrNameLst>
                                      </p:cBhvr>
                                      <p:tavLst>
                                        <p:tav tm="0">
                                          <p:val>
                                            <p:strVal val="#ppt_h"/>
                                          </p:val>
                                        </p:tav>
                                        <p:tav tm="100000">
                                          <p:val>
                                            <p:strVal val="#ppt_h"/>
                                          </p:val>
                                        </p:tav>
                                      </p:tavLst>
                                    </p:anim>
                                  </p:childTnLst>
                                </p:cTn>
                              </p:par>
                              <p:par>
                                <p:cTn id="22" presetID="45"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2000"/>
                                        <p:tgtEl>
                                          <p:spTgt spid="2">
                                            <p:txEl>
                                              <p:pRg st="4" end="4"/>
                                            </p:txEl>
                                          </p:spTgt>
                                        </p:tgtEl>
                                      </p:cBhvr>
                                    </p:animEffect>
                                    <p:anim calcmode="lin" valueType="num">
                                      <p:cBhvr>
                                        <p:cTn id="25" dur="2000" fill="hold"/>
                                        <p:tgtEl>
                                          <p:spTgt spid="2">
                                            <p:txEl>
                                              <p:pRg st="4" end="4"/>
                                            </p:txEl>
                                          </p:spTgt>
                                        </p:tgtEl>
                                        <p:attrNameLst>
                                          <p:attrName>ppt_w</p:attrName>
                                        </p:attrNameLst>
                                      </p:cBhvr>
                                      <p:tavLst>
                                        <p:tav tm="0" fmla="#ppt_w*sin(2.5*pi*$)">
                                          <p:val>
                                            <p:fltVal val="0"/>
                                          </p:val>
                                        </p:tav>
                                        <p:tav tm="100000">
                                          <p:val>
                                            <p:fltVal val="1"/>
                                          </p:val>
                                        </p:tav>
                                      </p:tavLst>
                                    </p:anim>
                                    <p:anim calcmode="lin" valueType="num">
                                      <p:cBhvr>
                                        <p:cTn id="26" dur="2000" fill="hold"/>
                                        <p:tgtEl>
                                          <p:spTgt spid="2">
                                            <p:txEl>
                                              <p:pRg st="4" end="4"/>
                                            </p:txEl>
                                          </p:spTgt>
                                        </p:tgtEl>
                                        <p:attrNameLst>
                                          <p:attrName>ppt_h</p:attrName>
                                        </p:attrNameLst>
                                      </p:cBhvr>
                                      <p:tavLst>
                                        <p:tav tm="0">
                                          <p:val>
                                            <p:strVal val="#ppt_h"/>
                                          </p:val>
                                        </p:tav>
                                        <p:tav tm="100000">
                                          <p:val>
                                            <p:strVal val="#ppt_h"/>
                                          </p:val>
                                        </p:tav>
                                      </p:tavLst>
                                    </p:anim>
                                  </p:childTnLst>
                                </p:cTn>
                              </p:par>
                              <p:par>
                                <p:cTn id="27" presetID="45" presetClass="entr" presetSubtype="0"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2000"/>
                                        <p:tgtEl>
                                          <p:spTgt spid="2">
                                            <p:txEl>
                                              <p:pRg st="5" end="5"/>
                                            </p:txEl>
                                          </p:spTgt>
                                        </p:tgtEl>
                                      </p:cBhvr>
                                    </p:animEffect>
                                    <p:anim calcmode="lin" valueType="num">
                                      <p:cBhvr>
                                        <p:cTn id="30" dur="2000" fill="hold"/>
                                        <p:tgtEl>
                                          <p:spTgt spid="2">
                                            <p:txEl>
                                              <p:pRg st="5" end="5"/>
                                            </p:txEl>
                                          </p:spTgt>
                                        </p:tgtEl>
                                        <p:attrNameLst>
                                          <p:attrName>ppt_w</p:attrName>
                                        </p:attrNameLst>
                                      </p:cBhvr>
                                      <p:tavLst>
                                        <p:tav tm="0" fmla="#ppt_w*sin(2.5*pi*$)">
                                          <p:val>
                                            <p:fltVal val="0"/>
                                          </p:val>
                                        </p:tav>
                                        <p:tav tm="100000">
                                          <p:val>
                                            <p:fltVal val="1"/>
                                          </p:val>
                                        </p:tav>
                                      </p:tavLst>
                                    </p:anim>
                                    <p:anim calcmode="lin" valueType="num">
                                      <p:cBhvr>
                                        <p:cTn id="31" dur="20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FEC344-7CE0-431A-8939-41AC131D01FE}"/>
              </a:ext>
            </a:extLst>
          </p:cNvPr>
          <p:cNvSpPr>
            <a:spLocks noGrp="1"/>
          </p:cNvSpPr>
          <p:nvPr>
            <p:ph type="body" idx="1"/>
          </p:nvPr>
        </p:nvSpPr>
        <p:spPr>
          <a:xfrm>
            <a:off x="152400" y="1323975"/>
            <a:ext cx="8686800" cy="3305175"/>
          </a:xfrm>
        </p:spPr>
        <p:txBody>
          <a:bodyPr/>
          <a:lstStyle/>
          <a:p>
            <a:r>
              <a:rPr lang="en-US" b="1" dirty="0"/>
              <a:t>QI Objectivity</a:t>
            </a:r>
            <a:endParaRPr lang="en-US" dirty="0"/>
          </a:p>
          <a:p>
            <a:pPr marL="285750" lvl="0" indent="-285750">
              <a:spcBef>
                <a:spcPts val="1200"/>
              </a:spcBef>
              <a:buFont typeface="Arial" panose="020B0604020202020204" pitchFamily="34" charset="0"/>
              <a:buChar char="•"/>
            </a:pPr>
            <a:r>
              <a:rPr lang="en-US" sz="1800" dirty="0"/>
              <a:t>QI cannot be employed by or associated with the QRTP where youth is referred</a:t>
            </a:r>
          </a:p>
          <a:p>
            <a:pPr marL="285750" lvl="0" indent="-285750">
              <a:spcBef>
                <a:spcPts val="1200"/>
              </a:spcBef>
              <a:buFont typeface="Arial" panose="020B0604020202020204" pitchFamily="34" charset="0"/>
              <a:buChar char="•"/>
            </a:pPr>
            <a:r>
              <a:rPr lang="en-US" sz="1800" dirty="0"/>
              <a:t>QI must not be the child’s case manager or case planner as defined in 18 NYCRR 428.2 </a:t>
            </a:r>
          </a:p>
          <a:p>
            <a:pPr marL="742950" lvl="1" indent="-285750">
              <a:spcBef>
                <a:spcPts val="600"/>
              </a:spcBef>
              <a:buFont typeface="Courier New" panose="02070309020205020404" pitchFamily="49" charset="0"/>
              <a:buChar char="o"/>
            </a:pPr>
            <a:r>
              <a:rPr lang="en-US" sz="1400" dirty="0"/>
              <a:t>OCFS regulations define “case management” and “case planning” to include, respectively, the ability to authorize and coordinate the provision of services (see 18 NYCRR 428.2) </a:t>
            </a:r>
          </a:p>
          <a:p>
            <a:pPr marL="742950" lvl="1" indent="-285750">
              <a:spcBef>
                <a:spcPts val="600"/>
              </a:spcBef>
              <a:buFont typeface="Courier New" panose="02070309020205020404" pitchFamily="49" charset="0"/>
              <a:buChar char="o"/>
            </a:pPr>
            <a:r>
              <a:rPr lang="en-US" sz="1400" dirty="0"/>
              <a:t>While the QI may evaluate and recommend services for children in foster care in NYS, the QI would not authorize or coordinate the direct provision of any services</a:t>
            </a:r>
          </a:p>
          <a:p>
            <a:pPr marL="742950" lvl="1" indent="-285750">
              <a:spcBef>
                <a:spcPts val="600"/>
              </a:spcBef>
              <a:buFont typeface="Courier New" panose="02070309020205020404" pitchFamily="49" charset="0"/>
              <a:buChar char="o"/>
            </a:pPr>
            <a:r>
              <a:rPr lang="en-US" sz="1400" dirty="0"/>
              <a:t>However, the QI would conduct case assessment activities that are required in the context of case planning as per SSA §471(a)(16)</a:t>
            </a:r>
          </a:p>
          <a:p>
            <a:endParaRPr lang="en-US" dirty="0"/>
          </a:p>
        </p:txBody>
      </p:sp>
      <p:sp>
        <p:nvSpPr>
          <p:cNvPr id="3" name="Text Placeholder 2">
            <a:extLst>
              <a:ext uri="{FF2B5EF4-FFF2-40B4-BE49-F238E27FC236}">
                <a16:creationId xmlns:a16="http://schemas.microsoft.com/office/drawing/2014/main" id="{E58D9CA3-FB1C-4991-8E05-E286C1A64FBA}"/>
              </a:ext>
            </a:extLst>
          </p:cNvPr>
          <p:cNvSpPr>
            <a:spLocks noGrp="1"/>
          </p:cNvSpPr>
          <p:nvPr>
            <p:ph type="body" idx="13"/>
          </p:nvPr>
        </p:nvSpPr>
        <p:spPr/>
        <p:txBody>
          <a:bodyPr/>
          <a:lstStyle/>
          <a:p>
            <a:r>
              <a:rPr lang="en-US" sz="2800" dirty="0"/>
              <a:t>Qualified Individual – Objectivity</a:t>
            </a:r>
          </a:p>
        </p:txBody>
      </p:sp>
      <p:pic>
        <p:nvPicPr>
          <p:cNvPr id="5" name="Picture 4" descr="A picture containing text, outdoor, sign, sky&#10;&#10;Description automatically generated">
            <a:extLst>
              <a:ext uri="{FF2B5EF4-FFF2-40B4-BE49-F238E27FC236}">
                <a16:creationId xmlns:a16="http://schemas.microsoft.com/office/drawing/2014/main" id="{DA664432-F796-42F6-A1E4-FFF19C0A6365}"/>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10401" y="514350"/>
            <a:ext cx="1828800" cy="1206952"/>
          </a:xfrm>
          <a:prstGeom prst="rect">
            <a:avLst/>
          </a:prstGeom>
        </p:spPr>
      </p:pic>
    </p:spTree>
    <p:extLst>
      <p:ext uri="{BB962C8B-B14F-4D97-AF65-F5344CB8AC3E}">
        <p14:creationId xmlns:p14="http://schemas.microsoft.com/office/powerpoint/2010/main" val="245146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wipe(down)">
                                      <p:cBhvr>
                                        <p:cTn id="24" dur="580">
                                          <p:stCondLst>
                                            <p:cond delay="0"/>
                                          </p:stCondLst>
                                        </p:cTn>
                                        <p:tgtEl>
                                          <p:spTgt spid="2">
                                            <p:txEl>
                                              <p:pRg st="3" end="3"/>
                                            </p:txEl>
                                          </p:spTgt>
                                        </p:tgtEl>
                                      </p:cBhvr>
                                    </p:animEffect>
                                    <p:anim calcmode="lin" valueType="num">
                                      <p:cBhvr>
                                        <p:cTn id="25"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2">
                                            <p:txEl>
                                              <p:pRg st="3" end="3"/>
                                            </p:txEl>
                                          </p:spTgt>
                                        </p:tgtEl>
                                      </p:cBhvr>
                                      <p:to x="100000" y="60000"/>
                                    </p:animScale>
                                    <p:animScale>
                                      <p:cBhvr>
                                        <p:cTn id="31" dur="166" decel="50000">
                                          <p:stCondLst>
                                            <p:cond delay="676"/>
                                          </p:stCondLst>
                                        </p:cTn>
                                        <p:tgtEl>
                                          <p:spTgt spid="2">
                                            <p:txEl>
                                              <p:pRg st="3" end="3"/>
                                            </p:txEl>
                                          </p:spTgt>
                                        </p:tgtEl>
                                      </p:cBhvr>
                                      <p:to x="100000" y="100000"/>
                                    </p:animScale>
                                    <p:animScale>
                                      <p:cBhvr>
                                        <p:cTn id="32" dur="26">
                                          <p:stCondLst>
                                            <p:cond delay="1312"/>
                                          </p:stCondLst>
                                        </p:cTn>
                                        <p:tgtEl>
                                          <p:spTgt spid="2">
                                            <p:txEl>
                                              <p:pRg st="3" end="3"/>
                                            </p:txEl>
                                          </p:spTgt>
                                        </p:tgtEl>
                                      </p:cBhvr>
                                      <p:to x="100000" y="80000"/>
                                    </p:animScale>
                                    <p:animScale>
                                      <p:cBhvr>
                                        <p:cTn id="33" dur="166" decel="50000">
                                          <p:stCondLst>
                                            <p:cond delay="1338"/>
                                          </p:stCondLst>
                                        </p:cTn>
                                        <p:tgtEl>
                                          <p:spTgt spid="2">
                                            <p:txEl>
                                              <p:pRg st="3" end="3"/>
                                            </p:txEl>
                                          </p:spTgt>
                                        </p:tgtEl>
                                      </p:cBhvr>
                                      <p:to x="100000" y="100000"/>
                                    </p:animScale>
                                    <p:animScale>
                                      <p:cBhvr>
                                        <p:cTn id="34" dur="26">
                                          <p:stCondLst>
                                            <p:cond delay="1642"/>
                                          </p:stCondLst>
                                        </p:cTn>
                                        <p:tgtEl>
                                          <p:spTgt spid="2">
                                            <p:txEl>
                                              <p:pRg st="3" end="3"/>
                                            </p:txEl>
                                          </p:spTgt>
                                        </p:tgtEl>
                                      </p:cBhvr>
                                      <p:to x="100000" y="90000"/>
                                    </p:animScale>
                                    <p:animScale>
                                      <p:cBhvr>
                                        <p:cTn id="35" dur="166" decel="50000">
                                          <p:stCondLst>
                                            <p:cond delay="1668"/>
                                          </p:stCondLst>
                                        </p:cTn>
                                        <p:tgtEl>
                                          <p:spTgt spid="2">
                                            <p:txEl>
                                              <p:pRg st="3" end="3"/>
                                            </p:txEl>
                                          </p:spTgt>
                                        </p:tgtEl>
                                      </p:cBhvr>
                                      <p:to x="100000" y="100000"/>
                                    </p:animScale>
                                    <p:animScale>
                                      <p:cBhvr>
                                        <p:cTn id="36" dur="26">
                                          <p:stCondLst>
                                            <p:cond delay="1808"/>
                                          </p:stCondLst>
                                        </p:cTn>
                                        <p:tgtEl>
                                          <p:spTgt spid="2">
                                            <p:txEl>
                                              <p:pRg st="3" end="3"/>
                                            </p:txEl>
                                          </p:spTgt>
                                        </p:tgtEl>
                                      </p:cBhvr>
                                      <p:to x="100000" y="95000"/>
                                    </p:animScale>
                                    <p:animScale>
                                      <p:cBhvr>
                                        <p:cTn id="37" dur="166" decel="50000">
                                          <p:stCondLst>
                                            <p:cond delay="1834"/>
                                          </p:stCondLst>
                                        </p:cTn>
                                        <p:tgtEl>
                                          <p:spTgt spid="2">
                                            <p:txEl>
                                              <p:pRg st="3" end="3"/>
                                            </p:txEl>
                                          </p:spTgt>
                                        </p:tgtEl>
                                      </p:cBhvr>
                                      <p:to x="100000" y="100000"/>
                                    </p:animScale>
                                  </p:childTnLst>
                                </p:cTn>
                              </p:par>
                              <p:par>
                                <p:cTn id="38" presetID="26" presetClass="entr" presetSubtype="0" fill="hold" nodeType="with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wipe(down)">
                                      <p:cBhvr>
                                        <p:cTn id="40" dur="580">
                                          <p:stCondLst>
                                            <p:cond delay="0"/>
                                          </p:stCondLst>
                                        </p:cTn>
                                        <p:tgtEl>
                                          <p:spTgt spid="2">
                                            <p:txEl>
                                              <p:pRg st="4" end="4"/>
                                            </p:txEl>
                                          </p:spTgt>
                                        </p:tgtEl>
                                      </p:cBhvr>
                                    </p:animEffect>
                                    <p:anim calcmode="lin" valueType="num">
                                      <p:cBhvr>
                                        <p:cTn id="41" dur="1822" tmFilter="0,0; 0.14,0.36; 0.43,0.73; 0.71,0.91; 1.0,1.0">
                                          <p:stCondLst>
                                            <p:cond delay="0"/>
                                          </p:stCondLst>
                                        </p:cTn>
                                        <p:tgtEl>
                                          <p:spTgt spid="2">
                                            <p:txEl>
                                              <p:pRg st="4" end="4"/>
                                            </p:txEl>
                                          </p:spTgt>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2">
                                            <p:txEl>
                                              <p:pRg st="4" end="4"/>
                                            </p:txEl>
                                          </p:spTgt>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2">
                                            <p:txEl>
                                              <p:pRg st="4" end="4"/>
                                            </p:txEl>
                                          </p:spTgt>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2">
                                            <p:txEl>
                                              <p:pRg st="4" end="4"/>
                                            </p:txEl>
                                          </p:spTgt>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2">
                                            <p:txEl>
                                              <p:pRg st="4" end="4"/>
                                            </p:txEl>
                                          </p:spTgt>
                                        </p:tgtEl>
                                        <p:attrNameLst>
                                          <p:attrName>ppt_y</p:attrName>
                                        </p:attrNameLst>
                                      </p:cBhvr>
                                      <p:tavLst>
                                        <p:tav tm="0" fmla="#ppt_y-sin(pi*$)/81">
                                          <p:val>
                                            <p:fltVal val="0"/>
                                          </p:val>
                                        </p:tav>
                                        <p:tav tm="100000">
                                          <p:val>
                                            <p:fltVal val="1"/>
                                          </p:val>
                                        </p:tav>
                                      </p:tavLst>
                                    </p:anim>
                                    <p:animScale>
                                      <p:cBhvr>
                                        <p:cTn id="46" dur="26">
                                          <p:stCondLst>
                                            <p:cond delay="650"/>
                                          </p:stCondLst>
                                        </p:cTn>
                                        <p:tgtEl>
                                          <p:spTgt spid="2">
                                            <p:txEl>
                                              <p:pRg st="4" end="4"/>
                                            </p:txEl>
                                          </p:spTgt>
                                        </p:tgtEl>
                                      </p:cBhvr>
                                      <p:to x="100000" y="60000"/>
                                    </p:animScale>
                                    <p:animScale>
                                      <p:cBhvr>
                                        <p:cTn id="47" dur="166" decel="50000">
                                          <p:stCondLst>
                                            <p:cond delay="676"/>
                                          </p:stCondLst>
                                        </p:cTn>
                                        <p:tgtEl>
                                          <p:spTgt spid="2">
                                            <p:txEl>
                                              <p:pRg st="4" end="4"/>
                                            </p:txEl>
                                          </p:spTgt>
                                        </p:tgtEl>
                                      </p:cBhvr>
                                      <p:to x="100000" y="100000"/>
                                    </p:animScale>
                                    <p:animScale>
                                      <p:cBhvr>
                                        <p:cTn id="48" dur="26">
                                          <p:stCondLst>
                                            <p:cond delay="1312"/>
                                          </p:stCondLst>
                                        </p:cTn>
                                        <p:tgtEl>
                                          <p:spTgt spid="2">
                                            <p:txEl>
                                              <p:pRg st="4" end="4"/>
                                            </p:txEl>
                                          </p:spTgt>
                                        </p:tgtEl>
                                      </p:cBhvr>
                                      <p:to x="100000" y="80000"/>
                                    </p:animScale>
                                    <p:animScale>
                                      <p:cBhvr>
                                        <p:cTn id="49" dur="166" decel="50000">
                                          <p:stCondLst>
                                            <p:cond delay="1338"/>
                                          </p:stCondLst>
                                        </p:cTn>
                                        <p:tgtEl>
                                          <p:spTgt spid="2">
                                            <p:txEl>
                                              <p:pRg st="4" end="4"/>
                                            </p:txEl>
                                          </p:spTgt>
                                        </p:tgtEl>
                                      </p:cBhvr>
                                      <p:to x="100000" y="100000"/>
                                    </p:animScale>
                                    <p:animScale>
                                      <p:cBhvr>
                                        <p:cTn id="50" dur="26">
                                          <p:stCondLst>
                                            <p:cond delay="1642"/>
                                          </p:stCondLst>
                                        </p:cTn>
                                        <p:tgtEl>
                                          <p:spTgt spid="2">
                                            <p:txEl>
                                              <p:pRg st="4" end="4"/>
                                            </p:txEl>
                                          </p:spTgt>
                                        </p:tgtEl>
                                      </p:cBhvr>
                                      <p:to x="100000" y="90000"/>
                                    </p:animScale>
                                    <p:animScale>
                                      <p:cBhvr>
                                        <p:cTn id="51" dur="166" decel="50000">
                                          <p:stCondLst>
                                            <p:cond delay="1668"/>
                                          </p:stCondLst>
                                        </p:cTn>
                                        <p:tgtEl>
                                          <p:spTgt spid="2">
                                            <p:txEl>
                                              <p:pRg st="4" end="4"/>
                                            </p:txEl>
                                          </p:spTgt>
                                        </p:tgtEl>
                                      </p:cBhvr>
                                      <p:to x="100000" y="100000"/>
                                    </p:animScale>
                                    <p:animScale>
                                      <p:cBhvr>
                                        <p:cTn id="52" dur="26">
                                          <p:stCondLst>
                                            <p:cond delay="1808"/>
                                          </p:stCondLst>
                                        </p:cTn>
                                        <p:tgtEl>
                                          <p:spTgt spid="2">
                                            <p:txEl>
                                              <p:pRg st="4" end="4"/>
                                            </p:txEl>
                                          </p:spTgt>
                                        </p:tgtEl>
                                      </p:cBhvr>
                                      <p:to x="100000" y="95000"/>
                                    </p:animScale>
                                    <p:animScale>
                                      <p:cBhvr>
                                        <p:cTn id="53" dur="166" decel="50000">
                                          <p:stCondLst>
                                            <p:cond delay="1834"/>
                                          </p:stCondLst>
                                        </p:cTn>
                                        <p:tgtEl>
                                          <p:spTgt spid="2">
                                            <p:txEl>
                                              <p:pRg st="4" end="4"/>
                                            </p:txEl>
                                          </p:spTgt>
                                        </p:tgtEl>
                                      </p:cBhvr>
                                      <p:to x="100000" y="100000"/>
                                    </p:animScale>
                                  </p:childTnLst>
                                </p:cTn>
                              </p:par>
                              <p:par>
                                <p:cTn id="54" presetID="26" presetClass="entr" presetSubtype="0" fill="hold" nodeType="withEffect">
                                  <p:stCondLst>
                                    <p:cond delay="0"/>
                                  </p:stCondLst>
                                  <p:childTnLst>
                                    <p:set>
                                      <p:cBhvr>
                                        <p:cTn id="55" dur="1" fill="hold">
                                          <p:stCondLst>
                                            <p:cond delay="0"/>
                                          </p:stCondLst>
                                        </p:cTn>
                                        <p:tgtEl>
                                          <p:spTgt spid="2">
                                            <p:txEl>
                                              <p:pRg st="5" end="5"/>
                                            </p:txEl>
                                          </p:spTgt>
                                        </p:tgtEl>
                                        <p:attrNameLst>
                                          <p:attrName>style.visibility</p:attrName>
                                        </p:attrNameLst>
                                      </p:cBhvr>
                                      <p:to>
                                        <p:strVal val="visible"/>
                                      </p:to>
                                    </p:set>
                                    <p:animEffect transition="in" filter="wipe(down)">
                                      <p:cBhvr>
                                        <p:cTn id="56" dur="580">
                                          <p:stCondLst>
                                            <p:cond delay="0"/>
                                          </p:stCondLst>
                                        </p:cTn>
                                        <p:tgtEl>
                                          <p:spTgt spid="2">
                                            <p:txEl>
                                              <p:pRg st="5" end="5"/>
                                            </p:txEl>
                                          </p:spTgt>
                                        </p:tgtEl>
                                      </p:cBhvr>
                                    </p:animEffect>
                                    <p:anim calcmode="lin" valueType="num">
                                      <p:cBhvr>
                                        <p:cTn id="57" dur="1822" tmFilter="0,0; 0.14,0.36; 0.43,0.73; 0.71,0.91; 1.0,1.0">
                                          <p:stCondLst>
                                            <p:cond delay="0"/>
                                          </p:stCondLst>
                                        </p:cTn>
                                        <p:tgtEl>
                                          <p:spTgt spid="2">
                                            <p:txEl>
                                              <p:pRg st="5" end="5"/>
                                            </p:txEl>
                                          </p:spTgt>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2">
                                            <p:txEl>
                                              <p:pRg st="5" end="5"/>
                                            </p:txEl>
                                          </p:spTgt>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2">
                                            <p:txEl>
                                              <p:pRg st="5" end="5"/>
                                            </p:txEl>
                                          </p:spTgt>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2">
                                            <p:txEl>
                                              <p:pRg st="5" end="5"/>
                                            </p:txEl>
                                          </p:spTgt>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2">
                                            <p:txEl>
                                              <p:pRg st="5" end="5"/>
                                            </p:txEl>
                                          </p:spTgt>
                                        </p:tgtEl>
                                        <p:attrNameLst>
                                          <p:attrName>ppt_y</p:attrName>
                                        </p:attrNameLst>
                                      </p:cBhvr>
                                      <p:tavLst>
                                        <p:tav tm="0" fmla="#ppt_y-sin(pi*$)/81">
                                          <p:val>
                                            <p:fltVal val="0"/>
                                          </p:val>
                                        </p:tav>
                                        <p:tav tm="100000">
                                          <p:val>
                                            <p:fltVal val="1"/>
                                          </p:val>
                                        </p:tav>
                                      </p:tavLst>
                                    </p:anim>
                                    <p:animScale>
                                      <p:cBhvr>
                                        <p:cTn id="62" dur="26">
                                          <p:stCondLst>
                                            <p:cond delay="650"/>
                                          </p:stCondLst>
                                        </p:cTn>
                                        <p:tgtEl>
                                          <p:spTgt spid="2">
                                            <p:txEl>
                                              <p:pRg st="5" end="5"/>
                                            </p:txEl>
                                          </p:spTgt>
                                        </p:tgtEl>
                                      </p:cBhvr>
                                      <p:to x="100000" y="60000"/>
                                    </p:animScale>
                                    <p:animScale>
                                      <p:cBhvr>
                                        <p:cTn id="63" dur="166" decel="50000">
                                          <p:stCondLst>
                                            <p:cond delay="676"/>
                                          </p:stCondLst>
                                        </p:cTn>
                                        <p:tgtEl>
                                          <p:spTgt spid="2">
                                            <p:txEl>
                                              <p:pRg st="5" end="5"/>
                                            </p:txEl>
                                          </p:spTgt>
                                        </p:tgtEl>
                                      </p:cBhvr>
                                      <p:to x="100000" y="100000"/>
                                    </p:animScale>
                                    <p:animScale>
                                      <p:cBhvr>
                                        <p:cTn id="64" dur="26">
                                          <p:stCondLst>
                                            <p:cond delay="1312"/>
                                          </p:stCondLst>
                                        </p:cTn>
                                        <p:tgtEl>
                                          <p:spTgt spid="2">
                                            <p:txEl>
                                              <p:pRg st="5" end="5"/>
                                            </p:txEl>
                                          </p:spTgt>
                                        </p:tgtEl>
                                      </p:cBhvr>
                                      <p:to x="100000" y="80000"/>
                                    </p:animScale>
                                    <p:animScale>
                                      <p:cBhvr>
                                        <p:cTn id="65" dur="166" decel="50000">
                                          <p:stCondLst>
                                            <p:cond delay="1338"/>
                                          </p:stCondLst>
                                        </p:cTn>
                                        <p:tgtEl>
                                          <p:spTgt spid="2">
                                            <p:txEl>
                                              <p:pRg st="5" end="5"/>
                                            </p:txEl>
                                          </p:spTgt>
                                        </p:tgtEl>
                                      </p:cBhvr>
                                      <p:to x="100000" y="100000"/>
                                    </p:animScale>
                                    <p:animScale>
                                      <p:cBhvr>
                                        <p:cTn id="66" dur="26">
                                          <p:stCondLst>
                                            <p:cond delay="1642"/>
                                          </p:stCondLst>
                                        </p:cTn>
                                        <p:tgtEl>
                                          <p:spTgt spid="2">
                                            <p:txEl>
                                              <p:pRg st="5" end="5"/>
                                            </p:txEl>
                                          </p:spTgt>
                                        </p:tgtEl>
                                      </p:cBhvr>
                                      <p:to x="100000" y="90000"/>
                                    </p:animScale>
                                    <p:animScale>
                                      <p:cBhvr>
                                        <p:cTn id="67" dur="166" decel="50000">
                                          <p:stCondLst>
                                            <p:cond delay="1668"/>
                                          </p:stCondLst>
                                        </p:cTn>
                                        <p:tgtEl>
                                          <p:spTgt spid="2">
                                            <p:txEl>
                                              <p:pRg st="5" end="5"/>
                                            </p:txEl>
                                          </p:spTgt>
                                        </p:tgtEl>
                                      </p:cBhvr>
                                      <p:to x="100000" y="100000"/>
                                    </p:animScale>
                                    <p:animScale>
                                      <p:cBhvr>
                                        <p:cTn id="68" dur="26">
                                          <p:stCondLst>
                                            <p:cond delay="1808"/>
                                          </p:stCondLst>
                                        </p:cTn>
                                        <p:tgtEl>
                                          <p:spTgt spid="2">
                                            <p:txEl>
                                              <p:pRg st="5" end="5"/>
                                            </p:txEl>
                                          </p:spTgt>
                                        </p:tgtEl>
                                      </p:cBhvr>
                                      <p:to x="100000" y="95000"/>
                                    </p:animScale>
                                    <p:animScale>
                                      <p:cBhvr>
                                        <p:cTn id="69" dur="166" decel="50000">
                                          <p:stCondLst>
                                            <p:cond delay="1834"/>
                                          </p:stCondLst>
                                        </p:cTn>
                                        <p:tgtEl>
                                          <p:spTgt spid="2">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33401" y="1421746"/>
            <a:ext cx="8305799" cy="3207405"/>
          </a:xfrm>
        </p:spPr>
        <p:txBody>
          <a:bodyPr>
            <a:normAutofit/>
          </a:bodyPr>
          <a:lstStyle/>
          <a:p>
            <a:r>
              <a:rPr lang="en-US" sz="2000" dirty="0">
                <a:solidFill>
                  <a:schemeClr val="tx1">
                    <a:lumMod val="65000"/>
                    <a:lumOff val="35000"/>
                  </a:schemeClr>
                </a:solidFill>
              </a:rPr>
              <a:t>FFPSA requires that the QI use an age-appropriate, evidence-based, validated, functional, federally approved assessment tool. </a:t>
            </a:r>
          </a:p>
          <a:p>
            <a:endParaRPr lang="en-US" sz="2000" dirty="0">
              <a:solidFill>
                <a:schemeClr val="tx1">
                  <a:lumMod val="65000"/>
                  <a:lumOff val="35000"/>
                </a:schemeClr>
              </a:solidFill>
            </a:endParaRPr>
          </a:p>
          <a:p>
            <a:r>
              <a:rPr lang="en-US" sz="2000" dirty="0">
                <a:solidFill>
                  <a:schemeClr val="tx1">
                    <a:lumMod val="65000"/>
                    <a:lumOff val="35000"/>
                  </a:schemeClr>
                </a:solidFill>
              </a:rPr>
              <a:t>OCFS has approved the following two assessments for the QI:</a:t>
            </a:r>
          </a:p>
          <a:p>
            <a:pPr marL="600045" lvl="1" indent="-257162">
              <a:spcBef>
                <a:spcPts val="0"/>
              </a:spcBef>
              <a:spcAft>
                <a:spcPts val="600"/>
              </a:spcAft>
              <a:buClr>
                <a:srgbClr val="002060"/>
              </a:buClr>
              <a:buFont typeface="Arial" panose="020B0604020202020204" pitchFamily="34" charset="0"/>
              <a:buChar char="•"/>
            </a:pPr>
            <a:r>
              <a:rPr lang="en-US" sz="1800" dirty="0">
                <a:solidFill>
                  <a:schemeClr val="tx1">
                    <a:lumMod val="65000"/>
                    <a:lumOff val="35000"/>
                  </a:schemeClr>
                </a:solidFill>
              </a:rPr>
              <a:t>Child and Adolescent Needs and Strengths (CANS)</a:t>
            </a:r>
          </a:p>
          <a:p>
            <a:pPr marL="600045" lvl="1" indent="-257162">
              <a:spcBef>
                <a:spcPts val="0"/>
              </a:spcBef>
              <a:spcAft>
                <a:spcPts val="600"/>
              </a:spcAft>
              <a:buClr>
                <a:srgbClr val="002060"/>
              </a:buClr>
              <a:buFont typeface="Arial" panose="020B0604020202020204" pitchFamily="34" charset="0"/>
              <a:buChar char="•"/>
            </a:pPr>
            <a:r>
              <a:rPr lang="en-US" sz="1800" dirty="0">
                <a:solidFill>
                  <a:schemeClr val="tx1">
                    <a:lumMod val="65000"/>
                    <a:lumOff val="35000"/>
                  </a:schemeClr>
                </a:solidFill>
              </a:rPr>
              <a:t>Child and Adolescent Services Intensity Instrument (CASII)</a:t>
            </a:r>
          </a:p>
          <a:p>
            <a:r>
              <a:rPr lang="en-US" dirty="0"/>
              <a:t> </a:t>
            </a:r>
            <a:endParaRPr lang="en-US" dirty="0">
              <a:solidFill>
                <a:schemeClr val="tx1"/>
              </a:solidFill>
            </a:endParaRPr>
          </a:p>
          <a:p>
            <a:pPr marL="600045" lvl="1" indent="-257162">
              <a:spcBef>
                <a:spcPts val="0"/>
              </a:spcBef>
              <a:spcAft>
                <a:spcPts val="900"/>
              </a:spcAft>
              <a:buFont typeface="Wingdings" panose="05000000000000000000" pitchFamily="2" charset="2"/>
              <a:buChar char="ü"/>
            </a:pPr>
            <a:endParaRPr lang="en-US" sz="1200" dirty="0"/>
          </a:p>
          <a:p>
            <a:pPr marL="257162" lvl="1" indent="-257162">
              <a:spcBef>
                <a:spcPts val="0"/>
              </a:spcBef>
              <a:spcAft>
                <a:spcPts val="900"/>
              </a:spcAft>
              <a:buFont typeface="Arial" panose="020B0604020202020204" pitchFamily="34" charset="0"/>
              <a:buChar char="•"/>
            </a:pPr>
            <a:endParaRPr lang="en-US" sz="1500" dirty="0">
              <a:solidFill>
                <a:srgbClr val="646569"/>
              </a:solidFill>
            </a:endParaRPr>
          </a:p>
          <a:p>
            <a:pPr lvl="1">
              <a:spcBef>
                <a:spcPts val="0"/>
              </a:spcBef>
              <a:spcAft>
                <a:spcPts val="900"/>
              </a:spcAft>
            </a:pPr>
            <a:endParaRPr lang="en-US" dirty="0"/>
          </a:p>
        </p:txBody>
      </p:sp>
      <p:sp>
        <p:nvSpPr>
          <p:cNvPr id="3" name="Text Placeholder 2"/>
          <p:cNvSpPr>
            <a:spLocks noGrp="1"/>
          </p:cNvSpPr>
          <p:nvPr>
            <p:ph type="body" idx="13"/>
          </p:nvPr>
        </p:nvSpPr>
        <p:spPr>
          <a:xfrm>
            <a:off x="457200" y="514351"/>
            <a:ext cx="8153400" cy="660303"/>
          </a:xfrm>
        </p:spPr>
        <p:txBody>
          <a:bodyPr>
            <a:normAutofit fontScale="25000" lnSpcReduction="20000"/>
          </a:bodyPr>
          <a:lstStyle/>
          <a:p>
            <a:endParaRPr lang="en-US" sz="2550" dirty="0"/>
          </a:p>
          <a:p>
            <a:r>
              <a:rPr lang="en-US" sz="11200" dirty="0">
                <a:solidFill>
                  <a:srgbClr val="1F3261"/>
                </a:solidFill>
              </a:rPr>
              <a:t>Functional Behavioral Assessment Tool</a:t>
            </a:r>
          </a:p>
          <a:p>
            <a:endParaRPr lang="en-US" sz="9000" i="1" dirty="0">
              <a:solidFill>
                <a:schemeClr val="tx1"/>
              </a:solidFill>
            </a:endParaRPr>
          </a:p>
          <a:p>
            <a:endParaRPr lang="en-US" sz="9000" i="1" dirty="0">
              <a:solidFill>
                <a:schemeClr val="tx1"/>
              </a:solidFill>
            </a:endParaRPr>
          </a:p>
        </p:txBody>
      </p:sp>
      <p:pic>
        <p:nvPicPr>
          <p:cNvPr id="5" name="Picture 4" descr="Text, whiteboard&#10;&#10;Description automatically generated">
            <a:extLst>
              <a:ext uri="{FF2B5EF4-FFF2-40B4-BE49-F238E27FC236}">
                <a16:creationId xmlns:a16="http://schemas.microsoft.com/office/drawing/2014/main" id="{34587802-7296-415B-97B8-B55C4DEE6A52}"/>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57201" y="3812866"/>
            <a:ext cx="3971472" cy="1330633"/>
          </a:xfrm>
          <a:prstGeom prst="rect">
            <a:avLst/>
          </a:prstGeom>
        </p:spPr>
      </p:pic>
    </p:spTree>
    <p:extLst>
      <p:ext uri="{BB962C8B-B14F-4D97-AF65-F5344CB8AC3E}">
        <p14:creationId xmlns:p14="http://schemas.microsoft.com/office/powerpoint/2010/main" val="85749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 calcmode="lin" valueType="num">
                                      <p:cBhvr>
                                        <p:cTn id="14"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5"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16"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17" dur="1000"/>
                                        <p:tgtEl>
                                          <p:spTgt spid="2">
                                            <p:txEl>
                                              <p:pRg st="2" end="2"/>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 calcmode="lin" valueType="num">
                                      <p:cBhvr>
                                        <p:cTn id="20"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1"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22" dur="10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23" dur="1000"/>
                                        <p:tgtEl>
                                          <p:spTgt spid="2">
                                            <p:txEl>
                                              <p:pRg st="3" end="3"/>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 calcmode="lin" valueType="num">
                                      <p:cBhvr>
                                        <p:cTn id="26"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7"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28"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29" dur="1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128B5C-348C-4287-B0E5-41FC01341489}"/>
              </a:ext>
            </a:extLst>
          </p:cNvPr>
          <p:cNvSpPr>
            <a:spLocks noGrp="1"/>
          </p:cNvSpPr>
          <p:nvPr>
            <p:ph type="body" idx="1"/>
          </p:nvPr>
        </p:nvSpPr>
        <p:spPr>
          <a:xfrm>
            <a:off x="308098" y="809619"/>
            <a:ext cx="5817869" cy="4014432"/>
          </a:xfrm>
        </p:spPr>
        <p:txBody>
          <a:bodyPr vert="horz" wrap="square" lIns="68580" tIns="34290" rIns="68580" bIns="34290" rtlCol="0" anchor="t" anchorCtr="0">
            <a:spAutoFit/>
          </a:bodyPr>
          <a:lstStyle/>
          <a:p>
            <a:pPr marL="285743" indent="-285743">
              <a:buFont typeface="Arial" panose="020B0604020202020204" pitchFamily="34" charset="0"/>
              <a:buChar char="•"/>
            </a:pPr>
            <a:endParaRPr lang="en-US" dirty="0">
              <a:solidFill>
                <a:schemeClr val="tx1">
                  <a:lumMod val="65000"/>
                  <a:lumOff val="35000"/>
                </a:schemeClr>
              </a:solidFill>
            </a:endParaRPr>
          </a:p>
          <a:p>
            <a:pPr marL="285743" indent="-285743">
              <a:buFont typeface="Arial" panose="020B0604020202020204" pitchFamily="34" charset="0"/>
              <a:buChar char="•"/>
            </a:pPr>
            <a:r>
              <a:rPr lang="en-US" dirty="0">
                <a:solidFill>
                  <a:schemeClr val="tx1">
                    <a:lumMod val="65000"/>
                    <a:lumOff val="35000"/>
                  </a:schemeClr>
                </a:solidFill>
              </a:rPr>
              <a:t>Conduct interviews with family and youth to obtain or clarify any information needed to complete functional assessments and formulate child-specific short- and long-term mental and behavioral health goals </a:t>
            </a:r>
          </a:p>
          <a:p>
            <a:pPr marL="285743" indent="-285743">
              <a:spcBef>
                <a:spcPts val="1200"/>
              </a:spcBef>
              <a:buFont typeface="Arial" panose="020B0604020202020204" pitchFamily="34" charset="0"/>
              <a:buChar char="•"/>
            </a:pPr>
            <a:r>
              <a:rPr lang="en-US" dirty="0">
                <a:solidFill>
                  <a:schemeClr val="tx1">
                    <a:lumMod val="65000"/>
                    <a:lumOff val="35000"/>
                  </a:schemeClr>
                </a:solidFill>
              </a:rPr>
              <a:t>Collaborate with the local department of social services (LDSS), QRTP and permanency team to gather information to make determination</a:t>
            </a:r>
          </a:p>
          <a:p>
            <a:pPr marL="285743" indent="-285743">
              <a:spcBef>
                <a:spcPts val="1200"/>
              </a:spcBef>
              <a:buFont typeface="Arial" panose="020B0604020202020204" pitchFamily="34" charset="0"/>
              <a:buChar char="•"/>
            </a:pPr>
            <a:r>
              <a:rPr lang="en-US" dirty="0">
                <a:solidFill>
                  <a:schemeClr val="tx1">
                    <a:lumMod val="65000"/>
                    <a:lumOff val="35000"/>
                  </a:schemeClr>
                </a:solidFill>
              </a:rPr>
              <a:t>Provide recommendations regarding whether the child’s needs can be met by family members and/or through placement in a foster family home </a:t>
            </a:r>
          </a:p>
          <a:p>
            <a:pPr marL="214302" indent="-214302">
              <a:spcBef>
                <a:spcPts val="450"/>
              </a:spcBef>
              <a:buChar char="•"/>
            </a:pPr>
            <a:endParaRPr lang="en-US" dirty="0">
              <a:solidFill>
                <a:schemeClr val="tx1"/>
              </a:solidFill>
              <a:latin typeface="Arial"/>
              <a:cs typeface="Arial"/>
            </a:endParaRPr>
          </a:p>
          <a:p>
            <a:pPr lvl="1"/>
            <a:endParaRPr lang="en-US" sz="1050" dirty="0"/>
          </a:p>
        </p:txBody>
      </p:sp>
      <p:sp>
        <p:nvSpPr>
          <p:cNvPr id="3" name="Text Placeholder 2">
            <a:extLst>
              <a:ext uri="{FF2B5EF4-FFF2-40B4-BE49-F238E27FC236}">
                <a16:creationId xmlns:a16="http://schemas.microsoft.com/office/drawing/2014/main" id="{DC7638E0-2BA1-4DCA-8C4E-F05600E74892}"/>
              </a:ext>
            </a:extLst>
          </p:cNvPr>
          <p:cNvSpPr>
            <a:spLocks noGrp="1"/>
          </p:cNvSpPr>
          <p:nvPr>
            <p:ph type="body" idx="13"/>
          </p:nvPr>
        </p:nvSpPr>
        <p:spPr>
          <a:xfrm>
            <a:off x="308098" y="422187"/>
            <a:ext cx="6283203" cy="676698"/>
          </a:xfrm>
        </p:spPr>
        <p:txBody>
          <a:bodyPr vert="horz" lIns="68580" tIns="34290" rIns="68580" bIns="34290" rtlCol="0" anchor="t" anchorCtr="0">
            <a:normAutofit fontScale="25000" lnSpcReduction="20000"/>
          </a:bodyPr>
          <a:lstStyle/>
          <a:p>
            <a:endParaRPr lang="en-US" sz="2550" dirty="0">
              <a:solidFill>
                <a:schemeClr val="tx1"/>
              </a:solidFill>
              <a:latin typeface="Arial"/>
              <a:cs typeface="Arial"/>
            </a:endParaRPr>
          </a:p>
          <a:p>
            <a:r>
              <a:rPr lang="en-US" sz="11200" dirty="0">
                <a:solidFill>
                  <a:srgbClr val="1F3261"/>
                </a:solidFill>
                <a:latin typeface="Arial"/>
                <a:cs typeface="Arial"/>
              </a:rPr>
              <a:t>30-Day Assessment</a:t>
            </a:r>
            <a:endParaRPr lang="en-US" sz="11200" dirty="0">
              <a:solidFill>
                <a:srgbClr val="1F3261"/>
              </a:solidFill>
            </a:endParaRPr>
          </a:p>
        </p:txBody>
      </p:sp>
      <p:pic>
        <p:nvPicPr>
          <p:cNvPr id="8" name="Picture 7" descr="A picture containing text, building, sign, outdoor&#10;&#10;Description automatically generated">
            <a:extLst>
              <a:ext uri="{FF2B5EF4-FFF2-40B4-BE49-F238E27FC236}">
                <a16:creationId xmlns:a16="http://schemas.microsoft.com/office/drawing/2014/main" id="{658177A3-9F99-4694-A5AC-62CF9505ABD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125966" y="1560195"/>
            <a:ext cx="2943365" cy="2207523"/>
          </a:xfrm>
          <a:prstGeom prst="rect">
            <a:avLst/>
          </a:prstGeom>
          <a:ln>
            <a:solidFill>
              <a:schemeClr val="tx1"/>
            </a:solidFill>
          </a:ln>
        </p:spPr>
      </p:pic>
    </p:spTree>
    <p:extLst>
      <p:ext uri="{BB962C8B-B14F-4D97-AF65-F5344CB8AC3E}">
        <p14:creationId xmlns:p14="http://schemas.microsoft.com/office/powerpoint/2010/main" val="377255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additive="base">
                                        <p:cTn id="2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additive="base">
                                        <p:cTn id="2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F774FC-4A25-41BE-B71A-5688CEB453DD}"/>
              </a:ext>
            </a:extLst>
          </p:cNvPr>
          <p:cNvSpPr>
            <a:spLocks noGrp="1"/>
          </p:cNvSpPr>
          <p:nvPr>
            <p:ph type="body" idx="1"/>
          </p:nvPr>
        </p:nvSpPr>
        <p:spPr>
          <a:xfrm>
            <a:off x="235634" y="1017914"/>
            <a:ext cx="8610600" cy="4114800"/>
          </a:xfrm>
        </p:spPr>
        <p:txBody>
          <a:bodyPr/>
          <a:lstStyle/>
          <a:p>
            <a:pPr lvl="0" fontAlgn="base"/>
            <a:r>
              <a:rPr lang="en-US" sz="1600" dirty="0"/>
              <a:t>Where the QI determines that the placement of the child in a QRTP is not appropriate</a:t>
            </a:r>
            <a:r>
              <a:rPr lang="en-US" sz="1600" b="1" i="1" dirty="0"/>
              <a:t> </a:t>
            </a:r>
            <a:r>
              <a:rPr lang="en-US" sz="1600" dirty="0"/>
              <a:t>after the assessment, the child’s placement </a:t>
            </a:r>
            <a:r>
              <a:rPr lang="en-US" sz="1600" b="1" i="1" dirty="0"/>
              <a:t>must</a:t>
            </a:r>
            <a:r>
              <a:rPr lang="en-US" sz="1600" b="1" dirty="0"/>
              <a:t>:</a:t>
            </a:r>
            <a:r>
              <a:rPr lang="en-US" sz="1600" dirty="0"/>
              <a:t> </a:t>
            </a:r>
          </a:p>
          <a:p>
            <a:pPr marL="628634" lvl="1" indent="-285750" fontAlgn="base">
              <a:buFont typeface="Arial" panose="020B0604020202020204" pitchFamily="34" charset="0"/>
              <a:buChar char="•"/>
            </a:pPr>
            <a:r>
              <a:rPr lang="en-US" sz="1400" dirty="0"/>
              <a:t>Continue until the court has an opportunity to hold a hearing to                                                     consider the QI assessment and make an independent determination</a:t>
            </a:r>
          </a:p>
          <a:p>
            <a:pPr marL="625475" lvl="1" fontAlgn="base">
              <a:spcBef>
                <a:spcPts val="0"/>
              </a:spcBef>
            </a:pPr>
            <a:r>
              <a:rPr lang="en-US" sz="1400" dirty="0"/>
              <a:t>as required by SSL section 393, or Family Court Act (FCA) </a:t>
            </a:r>
          </a:p>
          <a:p>
            <a:pPr marL="625475" lvl="1" fontAlgn="base">
              <a:spcBef>
                <a:spcPts val="0"/>
              </a:spcBef>
            </a:pPr>
            <a:r>
              <a:rPr lang="en-US" sz="1400" dirty="0"/>
              <a:t>sections 353.7, or 756-b, 1055-c, 1091-a or 1097, as applicable. </a:t>
            </a:r>
          </a:p>
          <a:p>
            <a:pPr lvl="0">
              <a:spcBef>
                <a:spcPts val="600"/>
              </a:spcBef>
            </a:pPr>
            <a:r>
              <a:rPr lang="en-US" sz="1600" dirty="0"/>
              <a:t>If the QI determines that the child’s needs cannot be met with family members and/or through placement in a family-based setting, the QI must: </a:t>
            </a:r>
          </a:p>
          <a:p>
            <a:pPr marL="628634" lvl="1" indent="-285750">
              <a:buFont typeface="Arial" panose="020B0604020202020204" pitchFamily="34" charset="0"/>
              <a:buChar char="•"/>
            </a:pPr>
            <a:r>
              <a:rPr lang="en-US" sz="1400" dirty="0"/>
              <a:t>Document the reasons why the child’s needs cannot be met by the parents/caregivers in the home, or with a relative or fictive kin caregiver in a foster home or in a non-relative foster family home setting and why such a placement is not the most effective and appropriate level of care for the child</a:t>
            </a:r>
          </a:p>
          <a:p>
            <a:pPr marL="971516" lvl="2" indent="-285750">
              <a:spcBef>
                <a:spcPts val="600"/>
              </a:spcBef>
              <a:buFont typeface="Courier New" panose="02070309020205020404" pitchFamily="49" charset="0"/>
              <a:buChar char="o"/>
            </a:pPr>
            <a:r>
              <a:rPr lang="en-US" sz="1400" i="1" dirty="0"/>
              <a:t>A shortage or lack of foster family homes </a:t>
            </a:r>
            <a:r>
              <a:rPr lang="en-US" sz="1400" b="1" i="1" dirty="0"/>
              <a:t>may </a:t>
            </a:r>
            <a:r>
              <a:rPr lang="en-US" sz="1400" b="1" i="1" u="sng" dirty="0"/>
              <a:t>not</a:t>
            </a:r>
            <a:r>
              <a:rPr lang="en-US" sz="1400" i="1" dirty="0"/>
              <a:t> constitute circumstances warranting a determination that the child’s needs cannot be met in a foster family home.</a:t>
            </a:r>
          </a:p>
          <a:p>
            <a:pPr lvl="1" fontAlgn="base"/>
            <a:endParaRPr lang="en-US" sz="1200" dirty="0"/>
          </a:p>
          <a:p>
            <a:pPr lvl="0"/>
            <a:endParaRPr lang="en-US" sz="1400" dirty="0"/>
          </a:p>
          <a:p>
            <a:r>
              <a:rPr lang="en-US" dirty="0"/>
              <a:t> </a:t>
            </a:r>
          </a:p>
        </p:txBody>
      </p:sp>
      <p:sp>
        <p:nvSpPr>
          <p:cNvPr id="3" name="Text Placeholder 2">
            <a:extLst>
              <a:ext uri="{FF2B5EF4-FFF2-40B4-BE49-F238E27FC236}">
                <a16:creationId xmlns:a16="http://schemas.microsoft.com/office/drawing/2014/main" id="{E025EAFD-8F42-47E2-AAD9-DD5408A6017A}"/>
              </a:ext>
            </a:extLst>
          </p:cNvPr>
          <p:cNvSpPr>
            <a:spLocks noGrp="1"/>
          </p:cNvSpPr>
          <p:nvPr>
            <p:ph type="body" idx="13"/>
          </p:nvPr>
        </p:nvSpPr>
        <p:spPr>
          <a:xfrm>
            <a:off x="152400" y="392048"/>
            <a:ext cx="8686800" cy="638175"/>
          </a:xfrm>
        </p:spPr>
        <p:txBody>
          <a:bodyPr/>
          <a:lstStyle/>
          <a:p>
            <a:r>
              <a:rPr lang="en-US" sz="2800" dirty="0"/>
              <a:t>QI Determination and Documentation</a:t>
            </a:r>
          </a:p>
        </p:txBody>
      </p:sp>
      <p:pic>
        <p:nvPicPr>
          <p:cNvPr id="5" name="Picture 4">
            <a:extLst>
              <a:ext uri="{FF2B5EF4-FFF2-40B4-BE49-F238E27FC236}">
                <a16:creationId xmlns:a16="http://schemas.microsoft.com/office/drawing/2014/main" id="{25F00BBE-09A7-4ECB-89FF-3C58089EC991}"/>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858000" y="1322615"/>
            <a:ext cx="1752600" cy="1064078"/>
          </a:xfrm>
          <a:prstGeom prst="rect">
            <a:avLst/>
          </a:prstGeom>
        </p:spPr>
      </p:pic>
    </p:spTree>
    <p:extLst>
      <p:ext uri="{BB962C8B-B14F-4D97-AF65-F5344CB8AC3E}">
        <p14:creationId xmlns:p14="http://schemas.microsoft.com/office/powerpoint/2010/main" val="18315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additive="base">
                                        <p:cTn id="2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F774FC-4A25-41BE-B71A-5688CEB453DD}"/>
              </a:ext>
            </a:extLst>
          </p:cNvPr>
          <p:cNvSpPr>
            <a:spLocks noGrp="1"/>
          </p:cNvSpPr>
          <p:nvPr>
            <p:ph type="body" idx="1"/>
          </p:nvPr>
        </p:nvSpPr>
        <p:spPr>
          <a:xfrm>
            <a:off x="304800" y="971550"/>
            <a:ext cx="8686800" cy="4038600"/>
          </a:xfrm>
        </p:spPr>
        <p:txBody>
          <a:bodyPr/>
          <a:lstStyle/>
          <a:p>
            <a:pPr lvl="0"/>
            <a:r>
              <a:rPr lang="en-US" sz="1600" dirty="0"/>
              <a:t>If the QI determines that the child’s needs cannot be met with family members and/or through placement in a foster family home, the QI must also: </a:t>
            </a:r>
          </a:p>
          <a:p>
            <a:pPr marL="628634" lvl="1" indent="-285750">
              <a:spcBef>
                <a:spcPts val="1200"/>
              </a:spcBef>
              <a:buFont typeface="Arial" panose="020B0604020202020204" pitchFamily="34" charset="0"/>
              <a:buChar char="•"/>
            </a:pPr>
            <a:r>
              <a:rPr lang="en-US" sz="1400" dirty="0"/>
              <a:t>Document </a:t>
            </a:r>
            <a:r>
              <a:rPr lang="en-US" sz="1400" u="sng" dirty="0"/>
              <a:t>which congregate residential setting </a:t>
            </a:r>
            <a:r>
              <a:rPr lang="en-US" sz="1400" dirty="0"/>
              <a:t>would provide the most effective and appropriate level of care for the child in the least restrictive environment and be consistent with the short-term and long-term goals specified in the permanency plan </a:t>
            </a:r>
          </a:p>
          <a:p>
            <a:pPr marL="628634" lvl="1" indent="-285750">
              <a:spcBef>
                <a:spcPts val="1200"/>
              </a:spcBef>
              <a:buFont typeface="Arial" panose="020B0604020202020204" pitchFamily="34" charset="0"/>
              <a:buChar char="•"/>
            </a:pPr>
            <a:r>
              <a:rPr lang="en-US" sz="1400" dirty="0"/>
              <a:t>Document why the recommended placement in a QRTP is the setting that will provide the most effective and appropriate level of care for the child in the least restrictive environment </a:t>
            </a:r>
          </a:p>
          <a:p>
            <a:pPr marL="628634" lvl="1" indent="-285750">
              <a:spcBef>
                <a:spcPts val="1200"/>
              </a:spcBef>
              <a:buFont typeface="Arial" panose="020B0604020202020204" pitchFamily="34" charset="0"/>
              <a:buChar char="•"/>
            </a:pPr>
            <a:r>
              <a:rPr lang="en-US" sz="1400" dirty="0"/>
              <a:t>Document how that placement is consistent with the short-term and long-term mental and behavioral goals as specified in the permanency plan</a:t>
            </a:r>
          </a:p>
          <a:p>
            <a:pPr marL="628634" lvl="1" indent="-285750">
              <a:spcBef>
                <a:spcPts val="1200"/>
              </a:spcBef>
              <a:buFont typeface="Arial" panose="020B0604020202020204" pitchFamily="34" charset="0"/>
              <a:buChar char="•"/>
            </a:pPr>
            <a:r>
              <a:rPr lang="en-US" sz="1400" dirty="0"/>
              <a:t>Provide written reports with recommendations within 30 days of the child’s placement in the QRTP </a:t>
            </a:r>
          </a:p>
          <a:p>
            <a:pPr marL="625475" lvl="2" indent="-280988">
              <a:spcBef>
                <a:spcPts val="1200"/>
              </a:spcBef>
              <a:buFont typeface="Arial" panose="020B0604020202020204" pitchFamily="34" charset="0"/>
              <a:buChar char="•"/>
            </a:pPr>
            <a:r>
              <a:rPr lang="en-US" sz="1400" dirty="0"/>
              <a:t>Document in child’s case plan as required</a:t>
            </a:r>
          </a:p>
          <a:p>
            <a:endParaRPr lang="en-US" dirty="0"/>
          </a:p>
        </p:txBody>
      </p:sp>
      <p:sp>
        <p:nvSpPr>
          <p:cNvPr id="3" name="Text Placeholder 2">
            <a:extLst>
              <a:ext uri="{FF2B5EF4-FFF2-40B4-BE49-F238E27FC236}">
                <a16:creationId xmlns:a16="http://schemas.microsoft.com/office/drawing/2014/main" id="{E025EAFD-8F42-47E2-AAD9-DD5408A6017A}"/>
              </a:ext>
            </a:extLst>
          </p:cNvPr>
          <p:cNvSpPr>
            <a:spLocks noGrp="1"/>
          </p:cNvSpPr>
          <p:nvPr>
            <p:ph type="body" idx="13"/>
          </p:nvPr>
        </p:nvSpPr>
        <p:spPr/>
        <p:txBody>
          <a:bodyPr/>
          <a:lstStyle/>
          <a:p>
            <a:r>
              <a:rPr lang="en-US" sz="2800" dirty="0"/>
              <a:t>QI Determination and Documentation</a:t>
            </a:r>
          </a:p>
        </p:txBody>
      </p:sp>
      <p:pic>
        <p:nvPicPr>
          <p:cNvPr id="5" name="Picture 4">
            <a:extLst>
              <a:ext uri="{FF2B5EF4-FFF2-40B4-BE49-F238E27FC236}">
                <a16:creationId xmlns:a16="http://schemas.microsoft.com/office/drawing/2014/main" id="{7837E5D9-5BFB-4A1E-9C1F-02147E8554FF}"/>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638800" y="3943350"/>
            <a:ext cx="961145" cy="961145"/>
          </a:xfrm>
          <a:prstGeom prst="rect">
            <a:avLst/>
          </a:prstGeom>
        </p:spPr>
      </p:pic>
    </p:spTree>
    <p:extLst>
      <p:ext uri="{BB962C8B-B14F-4D97-AF65-F5344CB8AC3E}">
        <p14:creationId xmlns:p14="http://schemas.microsoft.com/office/powerpoint/2010/main" val="23041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0F92ED-1170-40C3-981B-F62382AD699B}"/>
              </a:ext>
            </a:extLst>
          </p:cNvPr>
          <p:cNvSpPr>
            <a:spLocks noGrp="1"/>
          </p:cNvSpPr>
          <p:nvPr>
            <p:ph type="body" idx="1"/>
          </p:nvPr>
        </p:nvSpPr>
        <p:spPr>
          <a:xfrm>
            <a:off x="152400" y="971550"/>
            <a:ext cx="8686800" cy="4038601"/>
          </a:xfrm>
        </p:spPr>
        <p:txBody>
          <a:bodyPr/>
          <a:lstStyle/>
          <a:p>
            <a:pPr marL="285750" lvl="0" indent="-285750">
              <a:buFont typeface="Arial" panose="020B0604020202020204" pitchFamily="34" charset="0"/>
              <a:buChar char="•"/>
            </a:pPr>
            <a:r>
              <a:rPr lang="en-US" sz="1600" dirty="0"/>
              <a:t>The QI (or their designee) is required to promptly, but no later than five days following the completion of the assessment, provide the assessment, determination </a:t>
            </a:r>
          </a:p>
          <a:p>
            <a:pPr marL="288925" lvl="0">
              <a:spcBef>
                <a:spcPts val="0"/>
              </a:spcBef>
            </a:pPr>
            <a:r>
              <a:rPr lang="en-US" sz="1600" dirty="0"/>
              <a:t>and documentation to:</a:t>
            </a:r>
          </a:p>
          <a:p>
            <a:pPr marL="628634" lvl="1" indent="-285750">
              <a:spcBef>
                <a:spcPts val="200"/>
              </a:spcBef>
              <a:buFont typeface="Arial" panose="020B0604020202020204" pitchFamily="34" charset="0"/>
              <a:buChar char="•"/>
            </a:pPr>
            <a:r>
              <a:rPr lang="en-US" sz="1400" dirty="0"/>
              <a:t>The court </a:t>
            </a:r>
          </a:p>
          <a:p>
            <a:pPr marL="628634" lvl="1" indent="-285750">
              <a:spcBef>
                <a:spcPts val="200"/>
              </a:spcBef>
              <a:buFont typeface="Arial" panose="020B0604020202020204" pitchFamily="34" charset="0"/>
              <a:buChar char="•"/>
            </a:pPr>
            <a:r>
              <a:rPr lang="en-US" sz="1400" dirty="0"/>
              <a:t>The child’s parent or guardian</a:t>
            </a:r>
          </a:p>
          <a:p>
            <a:pPr marL="628634" lvl="1" indent="-285750">
              <a:spcBef>
                <a:spcPts val="200"/>
              </a:spcBef>
              <a:buFont typeface="Arial" panose="020B0604020202020204" pitchFamily="34" charset="0"/>
              <a:buChar char="•"/>
            </a:pPr>
            <a:r>
              <a:rPr lang="en-US" sz="1400" dirty="0"/>
              <a:t>The child’s attorney and the parent’s attorney, if applicable</a:t>
            </a:r>
          </a:p>
          <a:p>
            <a:pPr marL="285750" lvl="0" indent="-285750">
              <a:spcBef>
                <a:spcPts val="1200"/>
              </a:spcBef>
              <a:buFont typeface="Arial" panose="020B0604020202020204" pitchFamily="34" charset="0"/>
              <a:buChar char="•"/>
            </a:pPr>
            <a:r>
              <a:rPr lang="en-US" sz="1600" dirty="0"/>
              <a:t>A written summary detailing the assessment findings must be provided to the LDSS or OCFS with care and custody or custody and guardianship of the child and to the parties to the proceeding redacting information necessary to comply with federal and NYS confidentiality laws [SSL §409-h(2)]</a:t>
            </a:r>
          </a:p>
          <a:p>
            <a:pPr marL="285750" lvl="0" indent="-285750">
              <a:spcBef>
                <a:spcPts val="1200"/>
              </a:spcBef>
              <a:buFont typeface="Arial" panose="020B0604020202020204" pitchFamily="34" charset="0"/>
              <a:buChar char="•"/>
            </a:pPr>
            <a:r>
              <a:rPr lang="en-US" sz="1600" dirty="0"/>
              <a:t>This documentation must be maintained in the Title IV-E Eligibility Documentation File (OCFS-2125) as it is required for the federal Title IV-E Foster Care Eligibility Reviews as well as the monitoring conducted by the Title IV-E Unit in the OCFS Bureau of Financial Operations; the OCFS-2125 will be updated to reflect the </a:t>
            </a:r>
          </a:p>
          <a:p>
            <a:pPr marL="288925" lvl="0">
              <a:spcBef>
                <a:spcPts val="0"/>
              </a:spcBef>
            </a:pPr>
            <a:r>
              <a:rPr lang="en-US" sz="1600" dirty="0"/>
              <a:t>documentation requirements.</a:t>
            </a:r>
          </a:p>
        </p:txBody>
      </p:sp>
      <p:sp>
        <p:nvSpPr>
          <p:cNvPr id="3" name="Text Placeholder 2">
            <a:extLst>
              <a:ext uri="{FF2B5EF4-FFF2-40B4-BE49-F238E27FC236}">
                <a16:creationId xmlns:a16="http://schemas.microsoft.com/office/drawing/2014/main" id="{1A8D5B92-0123-457A-98EB-F43D9003055F}"/>
              </a:ext>
            </a:extLst>
          </p:cNvPr>
          <p:cNvSpPr>
            <a:spLocks noGrp="1"/>
          </p:cNvSpPr>
          <p:nvPr>
            <p:ph type="body" idx="13"/>
          </p:nvPr>
        </p:nvSpPr>
        <p:spPr>
          <a:xfrm>
            <a:off x="152400" y="415098"/>
            <a:ext cx="8686800" cy="638175"/>
          </a:xfrm>
        </p:spPr>
        <p:txBody>
          <a:bodyPr/>
          <a:lstStyle/>
          <a:p>
            <a:r>
              <a:rPr lang="en-US" sz="2800" dirty="0"/>
              <a:t>QI Determination and Documentation</a:t>
            </a:r>
          </a:p>
        </p:txBody>
      </p:sp>
      <p:pic>
        <p:nvPicPr>
          <p:cNvPr id="5" name="Picture 4">
            <a:extLst>
              <a:ext uri="{FF2B5EF4-FFF2-40B4-BE49-F238E27FC236}">
                <a16:creationId xmlns:a16="http://schemas.microsoft.com/office/drawing/2014/main" id="{F8F01681-2442-4751-BA66-15107C3408F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15200" y="1273148"/>
            <a:ext cx="1313431" cy="1276350"/>
          </a:xfrm>
          <a:prstGeom prst="rect">
            <a:avLst/>
          </a:prstGeom>
        </p:spPr>
      </p:pic>
    </p:spTree>
    <p:extLst>
      <p:ext uri="{BB962C8B-B14F-4D97-AF65-F5344CB8AC3E}">
        <p14:creationId xmlns:p14="http://schemas.microsoft.com/office/powerpoint/2010/main" val="311743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 calcmode="lin" valueType="num">
                                      <p:cBhvr additive="base">
                                        <p:cTn id="34"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 calcmode="lin" valueType="num">
                                      <p:cBhvr additive="base">
                                        <p:cTn id="40"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
                                            <p:txEl>
                                              <p:pRg st="6" end="6"/>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
                                            <p:txEl>
                                              <p:pRg st="7" end="7"/>
                                            </p:txEl>
                                          </p:spTgt>
                                        </p:tgtEl>
                                        <p:attrNameLst>
                                          <p:attrName>style.visibility</p:attrName>
                                        </p:attrNameLst>
                                      </p:cBhvr>
                                      <p:to>
                                        <p:strVal val="visible"/>
                                      </p:to>
                                    </p:set>
                                    <p:anim calcmode="lin" valueType="num">
                                      <p:cBhvr additive="base">
                                        <p:cTn id="44"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F774FC-4A25-41BE-B71A-5688CEB453DD}"/>
              </a:ext>
            </a:extLst>
          </p:cNvPr>
          <p:cNvSpPr>
            <a:spLocks noGrp="1"/>
          </p:cNvSpPr>
          <p:nvPr>
            <p:ph type="body" idx="1"/>
          </p:nvPr>
        </p:nvSpPr>
        <p:spPr>
          <a:xfrm>
            <a:off x="304800" y="971550"/>
            <a:ext cx="8534400" cy="4038600"/>
          </a:xfrm>
        </p:spPr>
        <p:txBody>
          <a:bodyPr/>
          <a:lstStyle/>
          <a:p>
            <a:pPr marL="285750" indent="-285750">
              <a:spcBef>
                <a:spcPts val="1200"/>
              </a:spcBef>
              <a:buFont typeface="Arial" panose="020B0604020202020204" pitchFamily="34" charset="0"/>
              <a:buChar char="•"/>
            </a:pPr>
            <a:r>
              <a:rPr lang="en-US" sz="1600" dirty="0"/>
              <a:t>OCFS uses the CONNECTIONS database to collect and store information and assessments facilitated by the QI; the CONNECTIONS uploads feature will be utilized as a mechanism to capture needed documentation related to the QI’s role and function  </a:t>
            </a:r>
          </a:p>
          <a:p>
            <a:pPr marL="285750" indent="-285750">
              <a:spcBef>
                <a:spcPts val="1200"/>
              </a:spcBef>
              <a:buFont typeface="Arial" panose="020B0604020202020204" pitchFamily="34" charset="0"/>
              <a:buChar char="•"/>
            </a:pPr>
            <a:r>
              <a:rPr lang="en-US" sz="1600" dirty="0"/>
              <a:t>The QI decision will need to be recorded in CONNECTIONS Activities; additional guidance on Activities entries will be provided at a later date. </a:t>
            </a:r>
          </a:p>
          <a:p>
            <a:pPr marL="285750" indent="-285750">
              <a:spcBef>
                <a:spcPts val="1200"/>
              </a:spcBef>
              <a:buFont typeface="Arial" panose="020B0604020202020204" pitchFamily="34" charset="0"/>
              <a:buChar char="•"/>
            </a:pPr>
            <a:r>
              <a:rPr lang="en-US" sz="1600" dirty="0"/>
              <a:t>Forms will be stored in the Health Services tab and only people with a role in the case or whose business functions require maintaining or viewing health data can access this information</a:t>
            </a:r>
          </a:p>
          <a:p>
            <a:endParaRPr lang="en-US" dirty="0"/>
          </a:p>
          <a:p>
            <a:r>
              <a:rPr lang="en-US" dirty="0"/>
              <a:t> </a:t>
            </a:r>
          </a:p>
          <a:p>
            <a:pPr lvl="0"/>
            <a:endParaRPr lang="en-US" sz="1400" dirty="0"/>
          </a:p>
          <a:p>
            <a:r>
              <a:rPr lang="en-US" dirty="0"/>
              <a:t> </a:t>
            </a:r>
          </a:p>
        </p:txBody>
      </p:sp>
      <p:sp>
        <p:nvSpPr>
          <p:cNvPr id="3" name="Text Placeholder 2">
            <a:extLst>
              <a:ext uri="{FF2B5EF4-FFF2-40B4-BE49-F238E27FC236}">
                <a16:creationId xmlns:a16="http://schemas.microsoft.com/office/drawing/2014/main" id="{E025EAFD-8F42-47E2-AAD9-DD5408A6017A}"/>
              </a:ext>
            </a:extLst>
          </p:cNvPr>
          <p:cNvSpPr>
            <a:spLocks noGrp="1"/>
          </p:cNvSpPr>
          <p:nvPr>
            <p:ph type="body" idx="13"/>
          </p:nvPr>
        </p:nvSpPr>
        <p:spPr/>
        <p:txBody>
          <a:bodyPr/>
          <a:lstStyle/>
          <a:p>
            <a:r>
              <a:rPr lang="en-US" sz="2800" dirty="0"/>
              <a:t>Record Keeping</a:t>
            </a:r>
          </a:p>
        </p:txBody>
      </p:sp>
      <p:pic>
        <p:nvPicPr>
          <p:cNvPr id="8" name="Picture 7">
            <a:extLst>
              <a:ext uri="{FF2B5EF4-FFF2-40B4-BE49-F238E27FC236}">
                <a16:creationId xmlns:a16="http://schemas.microsoft.com/office/drawing/2014/main" id="{FBD6B0AE-1003-49E1-B32A-D83C4EAA3B04}"/>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943350" y="3479014"/>
            <a:ext cx="1257300" cy="1385872"/>
          </a:xfrm>
          <a:prstGeom prst="rect">
            <a:avLst/>
          </a:prstGeom>
        </p:spPr>
      </p:pic>
    </p:spTree>
    <p:extLst>
      <p:ext uri="{BB962C8B-B14F-4D97-AF65-F5344CB8AC3E}">
        <p14:creationId xmlns:p14="http://schemas.microsoft.com/office/powerpoint/2010/main" val="382309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2">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anim calcmode="lin" valueType="num">
                                      <p:cBhvr>
                                        <p:cTn id="13" dur="2000" fill="hold"/>
                                        <p:tgtEl>
                                          <p:spTgt spid="2">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2">
                                            <p:txEl>
                                              <p:pRg st="1" end="1"/>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anim calcmode="lin" valueType="num">
                                      <p:cBhvr>
                                        <p:cTn id="18" dur="200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19" dur="20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F774FC-4A25-41BE-B71A-5688CEB453DD}"/>
              </a:ext>
            </a:extLst>
          </p:cNvPr>
          <p:cNvSpPr>
            <a:spLocks noGrp="1"/>
          </p:cNvSpPr>
          <p:nvPr>
            <p:ph type="body" idx="1"/>
          </p:nvPr>
        </p:nvSpPr>
        <p:spPr>
          <a:xfrm>
            <a:off x="152400" y="1504950"/>
            <a:ext cx="8686800" cy="3429002"/>
          </a:xfrm>
        </p:spPr>
        <p:txBody>
          <a:bodyPr/>
          <a:lstStyle/>
          <a:p>
            <a:r>
              <a:rPr lang="en-US" sz="2000" b="1" u="sng" dirty="0"/>
              <a:t>Medicaid</a:t>
            </a:r>
            <a:endParaRPr lang="en-US" sz="2000" dirty="0"/>
          </a:p>
          <a:p>
            <a:pPr marL="285750" indent="-285750">
              <a:spcBef>
                <a:spcPts val="1200"/>
              </a:spcBef>
              <a:buFont typeface="Arial" panose="020B0604020202020204" pitchFamily="34" charset="0"/>
              <a:buChar char="•"/>
            </a:pPr>
            <a:r>
              <a:rPr lang="en-US" sz="1600" dirty="0"/>
              <a:t>Activities that are within the scope of practice of the licensed health care </a:t>
            </a:r>
          </a:p>
          <a:p>
            <a:pPr marL="288925">
              <a:spcBef>
                <a:spcPts val="0"/>
              </a:spcBef>
            </a:pPr>
            <a:r>
              <a:rPr lang="en-US" sz="1600" dirty="0"/>
              <a:t>practitioner, also functioning in the role of a QI, may be reimbursable by NYS Medicaid   </a:t>
            </a:r>
          </a:p>
          <a:p>
            <a:pPr marL="285750" indent="-285750">
              <a:spcBef>
                <a:spcPts val="1200"/>
              </a:spcBef>
              <a:buFont typeface="Arial" panose="020B0604020202020204" pitchFamily="34" charset="0"/>
              <a:buChar char="•"/>
            </a:pPr>
            <a:r>
              <a:rPr lang="en-US" sz="1600" dirty="0"/>
              <a:t>It is anticipated that the licensed health care practitioners are knowledgeable of which activities are within their scope of practice and are familiar with Medicaid billing opportunities  </a:t>
            </a:r>
          </a:p>
          <a:p>
            <a:pPr marL="288925" indent="-288925">
              <a:spcBef>
                <a:spcPts val="1200"/>
              </a:spcBef>
              <a:buFont typeface="Arial" panose="020B0604020202020204" pitchFamily="34" charset="0"/>
              <a:buChar char="•"/>
            </a:pPr>
            <a:r>
              <a:rPr lang="en-US" sz="1600" dirty="0"/>
              <a:t>There are variables that impact Medicaid reimbursement, including the type of licensure and whether the individual is employed by an agency that is licensed/certified/designated by NYS to provide Medicaid services </a:t>
            </a:r>
          </a:p>
          <a:p>
            <a:endParaRPr lang="en-US" dirty="0"/>
          </a:p>
        </p:txBody>
      </p:sp>
      <p:sp>
        <p:nvSpPr>
          <p:cNvPr id="3" name="Text Placeholder 2">
            <a:extLst>
              <a:ext uri="{FF2B5EF4-FFF2-40B4-BE49-F238E27FC236}">
                <a16:creationId xmlns:a16="http://schemas.microsoft.com/office/drawing/2014/main" id="{E025EAFD-8F42-47E2-AAD9-DD5408A6017A}"/>
              </a:ext>
            </a:extLst>
          </p:cNvPr>
          <p:cNvSpPr>
            <a:spLocks noGrp="1"/>
          </p:cNvSpPr>
          <p:nvPr>
            <p:ph type="body" idx="13"/>
          </p:nvPr>
        </p:nvSpPr>
        <p:spPr>
          <a:xfrm>
            <a:off x="152400" y="438152"/>
            <a:ext cx="8839200" cy="638175"/>
          </a:xfrm>
        </p:spPr>
        <p:txBody>
          <a:bodyPr/>
          <a:lstStyle/>
          <a:p>
            <a:r>
              <a:rPr lang="en-US" sz="2800" dirty="0"/>
              <a:t>Qualified Individual (QI) – Potential Funding Options</a:t>
            </a:r>
          </a:p>
        </p:txBody>
      </p:sp>
      <p:pic>
        <p:nvPicPr>
          <p:cNvPr id="5" name="Picture 4" descr="A picture containing text, display&#10;&#10;Description automatically generated">
            <a:extLst>
              <a:ext uri="{FF2B5EF4-FFF2-40B4-BE49-F238E27FC236}">
                <a16:creationId xmlns:a16="http://schemas.microsoft.com/office/drawing/2014/main" id="{8B296148-9A23-4BEB-8BE6-7042BBD4EDD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62800" y="971550"/>
            <a:ext cx="1590675" cy="1152525"/>
          </a:xfrm>
          <a:prstGeom prst="rect">
            <a:avLst/>
          </a:prstGeom>
        </p:spPr>
      </p:pic>
    </p:spTree>
    <p:extLst>
      <p:ext uri="{BB962C8B-B14F-4D97-AF65-F5344CB8AC3E}">
        <p14:creationId xmlns:p14="http://schemas.microsoft.com/office/powerpoint/2010/main" val="80616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heel(1)">
                                      <p:cBhvr>
                                        <p:cTn id="7" dur="2000"/>
                                        <p:tgtEl>
                                          <p:spTgt spid="2">
                                            <p:txEl>
                                              <p:pRg st="1" end="1"/>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heel(1)">
                                      <p:cBhvr>
                                        <p:cTn id="10" dur="2000"/>
                                        <p:tgtEl>
                                          <p:spTgt spid="2">
                                            <p:txEl>
                                              <p:pRg st="2" end="2"/>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heel(1)">
                                      <p:cBhvr>
                                        <p:cTn id="13" dur="2000"/>
                                        <p:tgtEl>
                                          <p:spTgt spid="2">
                                            <p:txEl>
                                              <p:pRg st="3" end="3"/>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heel(1)">
                                      <p:cBhvr>
                                        <p:cTn id="16"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4FA6C4-79C0-40F7-A9B6-943FEB38C961}"/>
              </a:ext>
            </a:extLst>
          </p:cNvPr>
          <p:cNvSpPr>
            <a:spLocks noGrp="1"/>
          </p:cNvSpPr>
          <p:nvPr>
            <p:ph type="body" idx="1"/>
          </p:nvPr>
        </p:nvSpPr>
        <p:spPr>
          <a:xfrm>
            <a:off x="152400" y="1428750"/>
            <a:ext cx="8686800" cy="3505199"/>
          </a:xfrm>
        </p:spPr>
        <p:txBody>
          <a:bodyPr/>
          <a:lstStyle/>
          <a:p>
            <a:r>
              <a:rPr lang="en-US" b="1" u="sng" dirty="0"/>
              <a:t>Child Welfare Funding</a:t>
            </a:r>
          </a:p>
          <a:p>
            <a:pPr marL="285750" indent="-285750">
              <a:buFont typeface="Arial" panose="020B0604020202020204" pitchFamily="34" charset="0"/>
              <a:buChar char="•"/>
            </a:pPr>
            <a:r>
              <a:rPr lang="en-US" sz="1600" dirty="0"/>
              <a:t>There are activities that fall outside the licensed health care practitioner’s scope of practice that would be considered non-Medicaid-eligible and could be considered child welfare case assessment activities that fall under case planning  </a:t>
            </a:r>
          </a:p>
          <a:p>
            <a:pPr marL="285750" indent="-285750">
              <a:buFont typeface="Arial" panose="020B0604020202020204" pitchFamily="34" charset="0"/>
              <a:buChar char="•"/>
            </a:pPr>
            <a:r>
              <a:rPr lang="en-US" sz="1600" dirty="0"/>
              <a:t>Examples include:</a:t>
            </a:r>
          </a:p>
          <a:p>
            <a:pPr marL="628634" lvl="1" indent="-285750">
              <a:buFont typeface="Arial" panose="020B0604020202020204" pitchFamily="34" charset="0"/>
              <a:buChar char="•"/>
            </a:pPr>
            <a:r>
              <a:rPr lang="en-US" sz="1400" dirty="0"/>
              <a:t>Activities associated with reviewing evaluations and assessments that were previously conducted on child and/or family  </a:t>
            </a:r>
          </a:p>
          <a:p>
            <a:pPr marL="628634" lvl="1" indent="-285750">
              <a:buFont typeface="Arial" panose="020B0604020202020204" pitchFamily="34" charset="0"/>
              <a:buChar char="•"/>
            </a:pPr>
            <a:r>
              <a:rPr lang="en-US" sz="1400" dirty="0"/>
              <a:t>Activities associated with meeting with child’s permanency team to gather information to formulate determination </a:t>
            </a:r>
          </a:p>
          <a:p>
            <a:pPr marL="628634" lvl="1" indent="-285750">
              <a:buFont typeface="Arial" panose="020B0604020202020204" pitchFamily="34" charset="0"/>
              <a:buChar char="•"/>
            </a:pPr>
            <a:r>
              <a:rPr lang="en-US" sz="1400" dirty="0"/>
              <a:t>Activities associated with interviewing family and youth to obtain or clarify any information needed to complete functional assessments and formulate child-specific, short-term and long-term mental and behavioral health goals </a:t>
            </a:r>
          </a:p>
          <a:p>
            <a:pPr marL="628634" lvl="1" indent="-285750">
              <a:buFont typeface="Arial" panose="020B0604020202020204" pitchFamily="34" charset="0"/>
              <a:buChar char="•"/>
            </a:pPr>
            <a:r>
              <a:rPr lang="en-US" sz="1400" dirty="0"/>
              <a:t>Activities associated with preparing for court or making a court appearance </a:t>
            </a:r>
          </a:p>
          <a:p>
            <a:pPr marL="625475" lvl="1">
              <a:spcBef>
                <a:spcPts val="0"/>
              </a:spcBef>
            </a:pPr>
            <a:r>
              <a:rPr lang="en-US" sz="1400" dirty="0"/>
              <a:t>(review of documents, etc., aligned with assessment)</a:t>
            </a:r>
          </a:p>
          <a:p>
            <a:endParaRPr lang="en-US" dirty="0"/>
          </a:p>
        </p:txBody>
      </p:sp>
      <p:sp>
        <p:nvSpPr>
          <p:cNvPr id="3" name="Text Placeholder 2">
            <a:extLst>
              <a:ext uri="{FF2B5EF4-FFF2-40B4-BE49-F238E27FC236}">
                <a16:creationId xmlns:a16="http://schemas.microsoft.com/office/drawing/2014/main" id="{0F9FEB89-F086-40AD-AA0E-E6A772C9AE5A}"/>
              </a:ext>
            </a:extLst>
          </p:cNvPr>
          <p:cNvSpPr>
            <a:spLocks noGrp="1"/>
          </p:cNvSpPr>
          <p:nvPr>
            <p:ph type="body" idx="13"/>
          </p:nvPr>
        </p:nvSpPr>
        <p:spPr>
          <a:xfrm>
            <a:off x="152400" y="438151"/>
            <a:ext cx="8686800" cy="533399"/>
          </a:xfrm>
        </p:spPr>
        <p:txBody>
          <a:bodyPr/>
          <a:lstStyle/>
          <a:p>
            <a:r>
              <a:rPr lang="en-US" sz="2800" dirty="0"/>
              <a:t>Qualified Individual (QI) – Potential </a:t>
            </a:r>
          </a:p>
          <a:p>
            <a:pPr>
              <a:spcBef>
                <a:spcPts val="0"/>
              </a:spcBef>
            </a:pPr>
            <a:r>
              <a:rPr lang="en-US" sz="2800" dirty="0"/>
              <a:t>Funding Options</a:t>
            </a:r>
          </a:p>
          <a:p>
            <a:endParaRPr lang="en-US" dirty="0"/>
          </a:p>
        </p:txBody>
      </p:sp>
      <p:pic>
        <p:nvPicPr>
          <p:cNvPr id="4" name="Picture 3">
            <a:extLst>
              <a:ext uri="{FF2B5EF4-FFF2-40B4-BE49-F238E27FC236}">
                <a16:creationId xmlns:a16="http://schemas.microsoft.com/office/drawing/2014/main" id="{C6B3F0BF-F508-433E-9B87-A40F938FEFCE}"/>
              </a:ext>
            </a:extLst>
          </p:cNvPr>
          <p:cNvPicPr>
            <a:picLocks noChangeAspect="1"/>
          </p:cNvPicPr>
          <p:nvPr/>
        </p:nvPicPr>
        <p:blipFill>
          <a:blip r:embed="rId2"/>
          <a:stretch>
            <a:fillRect/>
          </a:stretch>
        </p:blipFill>
        <p:spPr>
          <a:xfrm>
            <a:off x="6248400" y="460954"/>
            <a:ext cx="2365437" cy="1320847"/>
          </a:xfrm>
          <a:prstGeom prst="rect">
            <a:avLst/>
          </a:prstGeom>
        </p:spPr>
      </p:pic>
    </p:spTree>
    <p:extLst>
      <p:ext uri="{BB962C8B-B14F-4D97-AF65-F5344CB8AC3E}">
        <p14:creationId xmlns:p14="http://schemas.microsoft.com/office/powerpoint/2010/main" val="315025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4" dur="500"/>
                                        <p:tgtEl>
                                          <p:spTgt spid="2">
                                            <p:txEl>
                                              <p:pRg st="2" end="2"/>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7" dur="500"/>
                                        <p:tgtEl>
                                          <p:spTgt spid="2">
                                            <p:txEl>
                                              <p:pRg st="3" end="3"/>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0" dur="500"/>
                                        <p:tgtEl>
                                          <p:spTgt spid="2">
                                            <p:txEl>
                                              <p:pRg st="4" end="4"/>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3" dur="500"/>
                                        <p:tgtEl>
                                          <p:spTgt spid="2">
                                            <p:txEl>
                                              <p:pRg st="5" end="5"/>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6" dur="500"/>
                                        <p:tgtEl>
                                          <p:spTgt spid="2">
                                            <p:txEl>
                                              <p:pRg st="6" end="6"/>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Background</a:t>
            </a:r>
          </a:p>
        </p:txBody>
      </p:sp>
    </p:spTree>
    <p:extLst>
      <p:ext uri="{BB962C8B-B14F-4D97-AF65-F5344CB8AC3E}">
        <p14:creationId xmlns:p14="http://schemas.microsoft.com/office/powerpoint/2010/main" val="487610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FEC344-7CE0-431A-8939-41AC131D01FE}"/>
              </a:ext>
            </a:extLst>
          </p:cNvPr>
          <p:cNvSpPr>
            <a:spLocks noGrp="1"/>
          </p:cNvSpPr>
          <p:nvPr>
            <p:ph type="body" idx="1"/>
          </p:nvPr>
        </p:nvSpPr>
        <p:spPr>
          <a:xfrm>
            <a:off x="152400" y="1076324"/>
            <a:ext cx="8686800" cy="3857625"/>
          </a:xfrm>
        </p:spPr>
        <p:txBody>
          <a:bodyPr/>
          <a:lstStyle/>
          <a:p>
            <a:pPr marL="342900" indent="-342900">
              <a:spcBef>
                <a:spcPts val="1200"/>
              </a:spcBef>
              <a:buFont typeface="Arial" panose="020B0604020202020204" pitchFamily="34" charset="0"/>
              <a:buChar char="•"/>
            </a:pPr>
            <a:r>
              <a:rPr lang="en-US" sz="1600" dirty="0"/>
              <a:t>QI ADM guidance document will be issued shortly, which will provide specific guidance regarding the role and function of the QI  </a:t>
            </a:r>
          </a:p>
          <a:p>
            <a:pPr marL="800100" lvl="1" indent="-342900">
              <a:spcBef>
                <a:spcPts val="600"/>
              </a:spcBef>
              <a:buFont typeface="Arial" panose="020B0604020202020204" pitchFamily="34" charset="0"/>
              <a:buChar char="•"/>
            </a:pPr>
            <a:r>
              <a:rPr lang="en-US" sz="1400" dirty="0"/>
              <a:t>For QIs who LDSS contracts with who are not on the LOI, DSS will need to attest that QIs meet minimum qualifications</a:t>
            </a:r>
          </a:p>
          <a:p>
            <a:pPr marL="342900" indent="-342900">
              <a:spcBef>
                <a:spcPts val="1200"/>
              </a:spcBef>
              <a:buFont typeface="Arial" panose="020B0604020202020204" pitchFamily="34" charset="0"/>
              <a:buChar char="•"/>
            </a:pPr>
            <a:r>
              <a:rPr lang="en-US" sz="1600" dirty="0"/>
              <a:t>Model contract for QI will be issued shortly</a:t>
            </a:r>
          </a:p>
          <a:p>
            <a:pPr marL="342900" indent="-342900">
              <a:spcBef>
                <a:spcPts val="1200"/>
              </a:spcBef>
              <a:buFont typeface="Arial" panose="020B0604020202020204" pitchFamily="34" charset="0"/>
              <a:buChar char="•"/>
            </a:pPr>
            <a:r>
              <a:rPr lang="en-US" sz="1600" dirty="0"/>
              <a:t>Draft CANS algorithm is being piloted</a:t>
            </a:r>
          </a:p>
          <a:p>
            <a:pPr marL="342900" indent="-342900">
              <a:spcBef>
                <a:spcPts val="1200"/>
              </a:spcBef>
              <a:buFont typeface="Arial" panose="020B0604020202020204" pitchFamily="34" charset="0"/>
              <a:buChar char="•"/>
            </a:pPr>
            <a:r>
              <a:rPr lang="en-US" sz="1600" dirty="0"/>
              <a:t>Structured QI decision template has been developed and is being piloted</a:t>
            </a:r>
          </a:p>
          <a:p>
            <a:pPr marL="342900" indent="-342900">
              <a:spcBef>
                <a:spcPts val="1200"/>
              </a:spcBef>
              <a:buFont typeface="Arial" panose="020B0604020202020204" pitchFamily="34" charset="0"/>
              <a:buChar char="•"/>
            </a:pPr>
            <a:r>
              <a:rPr lang="en-US" sz="1600" dirty="0"/>
              <a:t>Report template for QI being developed </a:t>
            </a:r>
          </a:p>
          <a:p>
            <a:pPr marL="342900" indent="-342900">
              <a:spcBef>
                <a:spcPts val="1200"/>
              </a:spcBef>
              <a:buFont typeface="Arial" panose="020B0604020202020204" pitchFamily="34" charset="0"/>
              <a:buChar char="•"/>
            </a:pPr>
            <a:r>
              <a:rPr lang="en-US" sz="1600" dirty="0"/>
              <a:t>Training is being developed and will consist of a child welfare foundational training and an assessment tool focused component</a:t>
            </a:r>
          </a:p>
          <a:p>
            <a:endParaRPr lang="en-US" dirty="0"/>
          </a:p>
        </p:txBody>
      </p:sp>
      <p:sp>
        <p:nvSpPr>
          <p:cNvPr id="3" name="Text Placeholder 2">
            <a:extLst>
              <a:ext uri="{FF2B5EF4-FFF2-40B4-BE49-F238E27FC236}">
                <a16:creationId xmlns:a16="http://schemas.microsoft.com/office/drawing/2014/main" id="{E58D9CA3-FB1C-4991-8E05-E286C1A64FBA}"/>
              </a:ext>
            </a:extLst>
          </p:cNvPr>
          <p:cNvSpPr>
            <a:spLocks noGrp="1"/>
          </p:cNvSpPr>
          <p:nvPr>
            <p:ph type="body" idx="13"/>
          </p:nvPr>
        </p:nvSpPr>
        <p:spPr/>
        <p:txBody>
          <a:bodyPr/>
          <a:lstStyle/>
          <a:p>
            <a:r>
              <a:rPr lang="en-US" sz="2800" dirty="0"/>
              <a:t>Qualified Individual (QI) – Guidance &amp; Resources</a:t>
            </a:r>
          </a:p>
        </p:txBody>
      </p:sp>
    </p:spTree>
    <p:extLst>
      <p:ext uri="{BB962C8B-B14F-4D97-AF65-F5344CB8AC3E}">
        <p14:creationId xmlns:p14="http://schemas.microsoft.com/office/powerpoint/2010/main" val="383530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
                                            <p:txEl>
                                              <p:pRg st="5" end="5"/>
                                            </p:txEl>
                                          </p:spTgt>
                                        </p:tgtEl>
                                        <p:attrNameLst>
                                          <p:attrName>style.visibility</p:attrName>
                                        </p:attrNameLst>
                                      </p:cBhvr>
                                      <p:to>
                                        <p:strVal val="visible"/>
                                      </p:to>
                                    </p:set>
                                    <p:animEffect transition="in" filter="fade">
                                      <p:cBhvr>
                                        <p:cTn id="38" dur="1000"/>
                                        <p:tgtEl>
                                          <p:spTgt spid="2">
                                            <p:txEl>
                                              <p:pRg st="5" end="5"/>
                                            </p:txEl>
                                          </p:spTgt>
                                        </p:tgtEl>
                                      </p:cBhvr>
                                    </p:animEffect>
                                    <p:anim calcmode="lin" valueType="num">
                                      <p:cBhvr>
                                        <p:cTn id="3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
                                            <p:txEl>
                                              <p:pRg st="6" end="6"/>
                                            </p:txEl>
                                          </p:spTgt>
                                        </p:tgtEl>
                                        <p:attrNameLst>
                                          <p:attrName>style.visibility</p:attrName>
                                        </p:attrNameLst>
                                      </p:cBhvr>
                                      <p:to>
                                        <p:strVal val="visible"/>
                                      </p:to>
                                    </p:set>
                                    <p:animEffect transition="in" filter="fade">
                                      <p:cBhvr>
                                        <p:cTn id="45" dur="1000"/>
                                        <p:tgtEl>
                                          <p:spTgt spid="2">
                                            <p:txEl>
                                              <p:pRg st="6" end="6"/>
                                            </p:txEl>
                                          </p:spTgt>
                                        </p:tgtEl>
                                      </p:cBhvr>
                                    </p:animEffect>
                                    <p:anim calcmode="lin" valueType="num">
                                      <p:cBhvr>
                                        <p:cTn id="4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E668-65B4-481A-B410-E055C723B614}"/>
              </a:ext>
            </a:extLst>
          </p:cNvPr>
          <p:cNvSpPr>
            <a:spLocks noGrp="1"/>
          </p:cNvSpPr>
          <p:nvPr>
            <p:ph type="title"/>
          </p:nvPr>
        </p:nvSpPr>
        <p:spPr/>
        <p:txBody>
          <a:bodyPr>
            <a:normAutofit/>
          </a:bodyPr>
          <a:lstStyle/>
          <a:p>
            <a:r>
              <a:rPr lang="en-US" sz="3200" dirty="0"/>
              <a:t>Title IV-E</a:t>
            </a:r>
          </a:p>
        </p:txBody>
      </p:sp>
    </p:spTree>
    <p:extLst>
      <p:ext uri="{BB962C8B-B14F-4D97-AF65-F5344CB8AC3E}">
        <p14:creationId xmlns:p14="http://schemas.microsoft.com/office/powerpoint/2010/main" val="4149345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231193-9F09-45B3-B86D-1E78BE9FEA6A}"/>
              </a:ext>
            </a:extLst>
          </p:cNvPr>
          <p:cNvSpPr>
            <a:spLocks noGrp="1"/>
          </p:cNvSpPr>
          <p:nvPr>
            <p:ph type="body" idx="1"/>
          </p:nvPr>
        </p:nvSpPr>
        <p:spPr>
          <a:xfrm>
            <a:off x="228600" y="1000125"/>
            <a:ext cx="8610600" cy="3476625"/>
          </a:xfrm>
        </p:spPr>
        <p:txBody>
          <a:bodyPr/>
          <a:lstStyle/>
          <a:p>
            <a:pPr marL="285750" lvl="0" indent="-285750">
              <a:buFont typeface="Arial" panose="020B0604020202020204" pitchFamily="34" charset="0"/>
              <a:buChar char="•"/>
            </a:pPr>
            <a:r>
              <a:rPr lang="en-US" sz="1800" dirty="0"/>
              <a:t>Child is placed in a QRTP</a:t>
            </a:r>
          </a:p>
          <a:p>
            <a:pPr marL="742950" lvl="1" indent="-285750">
              <a:buFont typeface="Courier New" panose="02070309020205020404" pitchFamily="49" charset="0"/>
              <a:buChar char="o"/>
            </a:pPr>
            <a:r>
              <a:rPr lang="en-US" sz="1400" dirty="0"/>
              <a:t>If the assessment by the QI is not completed 30 days before or within 30 days after the placement in the QRTP, there will be no federal reimbursement for any portion of that placement in the QRTP for Title IV-E maintenance costs </a:t>
            </a:r>
          </a:p>
          <a:p>
            <a:pPr marL="285750" lvl="0" indent="-285750">
              <a:buFont typeface="Arial" panose="020B0604020202020204" pitchFamily="34" charset="0"/>
              <a:buChar char="•"/>
            </a:pPr>
            <a:r>
              <a:rPr lang="en-US" sz="1800" dirty="0"/>
              <a:t>Assessment is completed within 30 days of placement</a:t>
            </a:r>
          </a:p>
          <a:p>
            <a:pPr marL="742950" lvl="1" indent="-285750">
              <a:buFont typeface="Courier New" panose="02070309020205020404" pitchFamily="49" charset="0"/>
              <a:buChar char="o"/>
            </a:pPr>
            <a:r>
              <a:rPr lang="en-US" sz="1400" dirty="0"/>
              <a:t>If the QI determines placement in a QRTP is </a:t>
            </a:r>
            <a:r>
              <a:rPr lang="en-US" sz="1400" b="1" u="sng" dirty="0"/>
              <a:t>not</a:t>
            </a:r>
            <a:r>
              <a:rPr lang="en-US" sz="1400" dirty="0"/>
              <a:t> appropriate, the LDSS may claim Title IV-E foster care maintenance payments from the date of placement in the QRTP up to 30 days after assessment determination is completed; please note per the enacted NYS legislation, the child must remain in the QRTP until the 60-day court review and hearing has occurred</a:t>
            </a:r>
          </a:p>
          <a:p>
            <a:pPr marL="285750" lvl="0" indent="-285750">
              <a:buFont typeface="Arial" panose="020B0604020202020204" pitchFamily="34" charset="0"/>
              <a:buChar char="•"/>
            </a:pPr>
            <a:r>
              <a:rPr lang="en-US" sz="1800" dirty="0"/>
              <a:t>If the QI determines placement in a QRTP is appropriate, the LDSS may claim Title IV-E reimbursement from the date of placement in the QRTP until 60 days from the date of placement in the QRTP, pending outcome of 60-day court review </a:t>
            </a:r>
          </a:p>
          <a:p>
            <a:r>
              <a:rPr lang="en-US" dirty="0"/>
              <a:t> </a:t>
            </a:r>
          </a:p>
        </p:txBody>
      </p:sp>
      <p:sp>
        <p:nvSpPr>
          <p:cNvPr id="3" name="Text Placeholder 2">
            <a:extLst>
              <a:ext uri="{FF2B5EF4-FFF2-40B4-BE49-F238E27FC236}">
                <a16:creationId xmlns:a16="http://schemas.microsoft.com/office/drawing/2014/main" id="{AB003C9F-72C7-4D5C-99F0-1EB3471D2453}"/>
              </a:ext>
            </a:extLst>
          </p:cNvPr>
          <p:cNvSpPr>
            <a:spLocks noGrp="1"/>
          </p:cNvSpPr>
          <p:nvPr>
            <p:ph type="body" idx="13"/>
          </p:nvPr>
        </p:nvSpPr>
        <p:spPr/>
        <p:txBody>
          <a:bodyPr/>
          <a:lstStyle/>
          <a:p>
            <a:r>
              <a:rPr lang="en-US" sz="2800" dirty="0"/>
              <a:t>Title IV-E Reimbursement- Key Decision Points</a:t>
            </a:r>
          </a:p>
        </p:txBody>
      </p:sp>
      <p:pic>
        <p:nvPicPr>
          <p:cNvPr id="4" name="Picture 3">
            <a:extLst>
              <a:ext uri="{FF2B5EF4-FFF2-40B4-BE49-F238E27FC236}">
                <a16:creationId xmlns:a16="http://schemas.microsoft.com/office/drawing/2014/main" id="{881947BF-A264-4429-B62A-8ACD9204383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05200" y="4168181"/>
            <a:ext cx="1600200" cy="947945"/>
          </a:xfrm>
          <a:prstGeom prst="rect">
            <a:avLst/>
          </a:prstGeom>
        </p:spPr>
      </p:pic>
    </p:spTree>
    <p:extLst>
      <p:ext uri="{BB962C8B-B14F-4D97-AF65-F5344CB8AC3E}">
        <p14:creationId xmlns:p14="http://schemas.microsoft.com/office/powerpoint/2010/main" val="141565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C1A968-7380-4901-91B6-05E6FD730736}"/>
              </a:ext>
            </a:extLst>
          </p:cNvPr>
          <p:cNvSpPr>
            <a:spLocks noGrp="1"/>
          </p:cNvSpPr>
          <p:nvPr>
            <p:ph type="body" idx="1"/>
          </p:nvPr>
        </p:nvSpPr>
        <p:spPr>
          <a:xfrm>
            <a:off x="304800" y="895350"/>
            <a:ext cx="8534400" cy="3733800"/>
          </a:xfrm>
        </p:spPr>
        <p:txBody>
          <a:bodyPr/>
          <a:lstStyle/>
          <a:p>
            <a:pPr lvl="0"/>
            <a:r>
              <a:rPr lang="en-US" sz="2000" dirty="0"/>
              <a:t>60-Day Court Review: </a:t>
            </a:r>
          </a:p>
          <a:p>
            <a:pPr marL="285750" lvl="0" indent="-285750">
              <a:spcBef>
                <a:spcPts val="1200"/>
              </a:spcBef>
              <a:buFont typeface="Arial" panose="020B0604020202020204" pitchFamily="34" charset="0"/>
              <a:buChar char="•"/>
            </a:pPr>
            <a:r>
              <a:rPr lang="en-US" sz="1600" dirty="0"/>
              <a:t>If the QI determines placement in the QRTP is appropriate and the judicial review is </a:t>
            </a:r>
            <a:r>
              <a:rPr lang="en-US" sz="1600" b="1" u="sng" dirty="0"/>
              <a:t>not</a:t>
            </a:r>
            <a:r>
              <a:rPr lang="en-US" sz="1600" dirty="0"/>
              <a:t> completed within 60 days of the placement in the QRTP, the LDSS may only claim Title IV-E maintenance costs for the first 60 days of the placement</a:t>
            </a:r>
          </a:p>
          <a:p>
            <a:pPr marL="285750" lvl="0" indent="-285750">
              <a:spcBef>
                <a:spcPts val="1200"/>
              </a:spcBef>
              <a:buFont typeface="Arial" panose="020B0604020202020204" pitchFamily="34" charset="0"/>
              <a:buChar char="•"/>
            </a:pPr>
            <a:r>
              <a:rPr lang="en-US" sz="1600" dirty="0"/>
              <a:t>If the QI determines that placement in the QRTP is </a:t>
            </a:r>
            <a:r>
              <a:rPr lang="en-US" sz="1600" b="1" u="sng" dirty="0"/>
              <a:t>not</a:t>
            </a:r>
            <a:r>
              <a:rPr lang="en-US" sz="1600" dirty="0"/>
              <a:t> appropriate and the court orders that the child remain in that placement, the LDSS may </a:t>
            </a:r>
            <a:r>
              <a:rPr lang="en-US" sz="1600" b="1" u="sng" dirty="0"/>
              <a:t>only</a:t>
            </a:r>
            <a:r>
              <a:rPr lang="en-US" sz="1600" dirty="0"/>
              <a:t> claim Title IV-E foster care maintenance payments up to 30 days after the QI completes the assessment determination </a:t>
            </a:r>
          </a:p>
          <a:p>
            <a:pPr marL="285750" lvl="0" indent="-285750">
              <a:spcBef>
                <a:spcPts val="1200"/>
              </a:spcBef>
              <a:buFont typeface="Arial" panose="020B0604020202020204" pitchFamily="34" charset="0"/>
              <a:buChar char="•"/>
            </a:pPr>
            <a:r>
              <a:rPr lang="en-US" sz="1600" dirty="0"/>
              <a:t>If the QI determines that placement in the QRTP is appropriate and the court approves the determination within the required 60-day time frame, the LDSS may continue to claim Title IV-E reimbursement, as long as the approval for long-term placement in the QRTP has been documented in the child’s case record; </a:t>
            </a:r>
            <a:r>
              <a:rPr lang="en-US" sz="1600" u="sng" dirty="0"/>
              <a:t>please note that if this approval is not documented in the child’s case record, the LDSS may no longer </a:t>
            </a:r>
          </a:p>
          <a:p>
            <a:pPr marL="288925" lvl="0">
              <a:spcBef>
                <a:spcPts val="0"/>
              </a:spcBef>
            </a:pPr>
            <a:r>
              <a:rPr lang="en-US" sz="1600" u="sng" dirty="0"/>
              <a:t>claim Title IV-E reimbursement </a:t>
            </a:r>
          </a:p>
          <a:p>
            <a:r>
              <a:rPr lang="en-US" dirty="0"/>
              <a:t> </a:t>
            </a:r>
          </a:p>
          <a:p>
            <a:r>
              <a:rPr lang="en-US" dirty="0"/>
              <a:t> </a:t>
            </a:r>
          </a:p>
        </p:txBody>
      </p:sp>
      <p:sp>
        <p:nvSpPr>
          <p:cNvPr id="3" name="Text Placeholder 2">
            <a:extLst>
              <a:ext uri="{FF2B5EF4-FFF2-40B4-BE49-F238E27FC236}">
                <a16:creationId xmlns:a16="http://schemas.microsoft.com/office/drawing/2014/main" id="{0D8F8EC8-57F3-4B68-847B-CAD672CF6CF3}"/>
              </a:ext>
            </a:extLst>
          </p:cNvPr>
          <p:cNvSpPr>
            <a:spLocks noGrp="1"/>
          </p:cNvSpPr>
          <p:nvPr>
            <p:ph type="body" idx="13"/>
          </p:nvPr>
        </p:nvSpPr>
        <p:spPr>
          <a:xfrm>
            <a:off x="152400" y="438151"/>
            <a:ext cx="8686800" cy="533400"/>
          </a:xfrm>
        </p:spPr>
        <p:txBody>
          <a:bodyPr/>
          <a:lstStyle/>
          <a:p>
            <a:r>
              <a:rPr lang="en-US" sz="2800" dirty="0"/>
              <a:t>Title IV-E Reimbursement – Key Decision Points</a:t>
            </a:r>
          </a:p>
          <a:p>
            <a:endParaRPr lang="en-US" dirty="0"/>
          </a:p>
        </p:txBody>
      </p:sp>
    </p:spTree>
    <p:extLst>
      <p:ext uri="{BB962C8B-B14F-4D97-AF65-F5344CB8AC3E}">
        <p14:creationId xmlns:p14="http://schemas.microsoft.com/office/powerpoint/2010/main" val="361415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80">
                                          <p:stCondLst>
                                            <p:cond delay="0"/>
                                          </p:stCondLst>
                                        </p:cTn>
                                        <p:tgtEl>
                                          <p:spTgt spid="2">
                                            <p:txEl>
                                              <p:pRg st="1" end="1"/>
                                            </p:txEl>
                                          </p:spTgt>
                                        </p:tgtEl>
                                      </p:cBhvr>
                                    </p:animEffect>
                                    <p:anim calcmode="lin" valueType="num">
                                      <p:cBhvr>
                                        <p:cTn id="8"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1" end="1"/>
                                            </p:txEl>
                                          </p:spTgt>
                                        </p:tgtEl>
                                      </p:cBhvr>
                                      <p:to x="100000" y="60000"/>
                                    </p:animScale>
                                    <p:animScale>
                                      <p:cBhvr>
                                        <p:cTn id="14" dur="166" decel="50000">
                                          <p:stCondLst>
                                            <p:cond delay="676"/>
                                          </p:stCondLst>
                                        </p:cTn>
                                        <p:tgtEl>
                                          <p:spTgt spid="2">
                                            <p:txEl>
                                              <p:pRg st="1" end="1"/>
                                            </p:txEl>
                                          </p:spTgt>
                                        </p:tgtEl>
                                      </p:cBhvr>
                                      <p:to x="100000" y="100000"/>
                                    </p:animScale>
                                    <p:animScale>
                                      <p:cBhvr>
                                        <p:cTn id="15" dur="26">
                                          <p:stCondLst>
                                            <p:cond delay="1312"/>
                                          </p:stCondLst>
                                        </p:cTn>
                                        <p:tgtEl>
                                          <p:spTgt spid="2">
                                            <p:txEl>
                                              <p:pRg st="1" end="1"/>
                                            </p:txEl>
                                          </p:spTgt>
                                        </p:tgtEl>
                                      </p:cBhvr>
                                      <p:to x="100000" y="80000"/>
                                    </p:animScale>
                                    <p:animScale>
                                      <p:cBhvr>
                                        <p:cTn id="16" dur="166" decel="50000">
                                          <p:stCondLst>
                                            <p:cond delay="1338"/>
                                          </p:stCondLst>
                                        </p:cTn>
                                        <p:tgtEl>
                                          <p:spTgt spid="2">
                                            <p:txEl>
                                              <p:pRg st="1" end="1"/>
                                            </p:txEl>
                                          </p:spTgt>
                                        </p:tgtEl>
                                      </p:cBhvr>
                                      <p:to x="100000" y="100000"/>
                                    </p:animScale>
                                    <p:animScale>
                                      <p:cBhvr>
                                        <p:cTn id="17" dur="26">
                                          <p:stCondLst>
                                            <p:cond delay="1642"/>
                                          </p:stCondLst>
                                        </p:cTn>
                                        <p:tgtEl>
                                          <p:spTgt spid="2">
                                            <p:txEl>
                                              <p:pRg st="1" end="1"/>
                                            </p:txEl>
                                          </p:spTgt>
                                        </p:tgtEl>
                                      </p:cBhvr>
                                      <p:to x="100000" y="90000"/>
                                    </p:animScale>
                                    <p:animScale>
                                      <p:cBhvr>
                                        <p:cTn id="18" dur="166" decel="50000">
                                          <p:stCondLst>
                                            <p:cond delay="1668"/>
                                          </p:stCondLst>
                                        </p:cTn>
                                        <p:tgtEl>
                                          <p:spTgt spid="2">
                                            <p:txEl>
                                              <p:pRg st="1" end="1"/>
                                            </p:txEl>
                                          </p:spTgt>
                                        </p:tgtEl>
                                      </p:cBhvr>
                                      <p:to x="100000" y="100000"/>
                                    </p:animScale>
                                    <p:animScale>
                                      <p:cBhvr>
                                        <p:cTn id="19" dur="26">
                                          <p:stCondLst>
                                            <p:cond delay="1808"/>
                                          </p:stCondLst>
                                        </p:cTn>
                                        <p:tgtEl>
                                          <p:spTgt spid="2">
                                            <p:txEl>
                                              <p:pRg st="1" end="1"/>
                                            </p:txEl>
                                          </p:spTgt>
                                        </p:tgtEl>
                                      </p:cBhvr>
                                      <p:to x="100000" y="95000"/>
                                    </p:animScale>
                                    <p:animScale>
                                      <p:cBhvr>
                                        <p:cTn id="20" dur="166" decel="50000">
                                          <p:stCondLst>
                                            <p:cond delay="1834"/>
                                          </p:stCondLst>
                                        </p:cTn>
                                        <p:tgtEl>
                                          <p:spTgt spid="2">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wipe(down)">
                                      <p:cBhvr>
                                        <p:cTn id="25" dur="580">
                                          <p:stCondLst>
                                            <p:cond delay="0"/>
                                          </p:stCondLst>
                                        </p:cTn>
                                        <p:tgtEl>
                                          <p:spTgt spid="2">
                                            <p:txEl>
                                              <p:pRg st="2" end="2"/>
                                            </p:txEl>
                                          </p:spTgt>
                                        </p:tgtEl>
                                      </p:cBhvr>
                                    </p:animEffect>
                                    <p:anim calcmode="lin" valueType="num">
                                      <p:cBhvr>
                                        <p:cTn id="26"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xEl>
                                              <p:pRg st="2" end="2"/>
                                            </p:txEl>
                                          </p:spTgt>
                                        </p:tgtEl>
                                      </p:cBhvr>
                                      <p:to x="100000" y="60000"/>
                                    </p:animScale>
                                    <p:animScale>
                                      <p:cBhvr>
                                        <p:cTn id="32" dur="166" decel="50000">
                                          <p:stCondLst>
                                            <p:cond delay="676"/>
                                          </p:stCondLst>
                                        </p:cTn>
                                        <p:tgtEl>
                                          <p:spTgt spid="2">
                                            <p:txEl>
                                              <p:pRg st="2" end="2"/>
                                            </p:txEl>
                                          </p:spTgt>
                                        </p:tgtEl>
                                      </p:cBhvr>
                                      <p:to x="100000" y="100000"/>
                                    </p:animScale>
                                    <p:animScale>
                                      <p:cBhvr>
                                        <p:cTn id="33" dur="26">
                                          <p:stCondLst>
                                            <p:cond delay="1312"/>
                                          </p:stCondLst>
                                        </p:cTn>
                                        <p:tgtEl>
                                          <p:spTgt spid="2">
                                            <p:txEl>
                                              <p:pRg st="2" end="2"/>
                                            </p:txEl>
                                          </p:spTgt>
                                        </p:tgtEl>
                                      </p:cBhvr>
                                      <p:to x="100000" y="80000"/>
                                    </p:animScale>
                                    <p:animScale>
                                      <p:cBhvr>
                                        <p:cTn id="34" dur="166" decel="50000">
                                          <p:stCondLst>
                                            <p:cond delay="1338"/>
                                          </p:stCondLst>
                                        </p:cTn>
                                        <p:tgtEl>
                                          <p:spTgt spid="2">
                                            <p:txEl>
                                              <p:pRg st="2" end="2"/>
                                            </p:txEl>
                                          </p:spTgt>
                                        </p:tgtEl>
                                      </p:cBhvr>
                                      <p:to x="100000" y="100000"/>
                                    </p:animScale>
                                    <p:animScale>
                                      <p:cBhvr>
                                        <p:cTn id="35" dur="26">
                                          <p:stCondLst>
                                            <p:cond delay="1642"/>
                                          </p:stCondLst>
                                        </p:cTn>
                                        <p:tgtEl>
                                          <p:spTgt spid="2">
                                            <p:txEl>
                                              <p:pRg st="2" end="2"/>
                                            </p:txEl>
                                          </p:spTgt>
                                        </p:tgtEl>
                                      </p:cBhvr>
                                      <p:to x="100000" y="90000"/>
                                    </p:animScale>
                                    <p:animScale>
                                      <p:cBhvr>
                                        <p:cTn id="36" dur="166" decel="50000">
                                          <p:stCondLst>
                                            <p:cond delay="1668"/>
                                          </p:stCondLst>
                                        </p:cTn>
                                        <p:tgtEl>
                                          <p:spTgt spid="2">
                                            <p:txEl>
                                              <p:pRg st="2" end="2"/>
                                            </p:txEl>
                                          </p:spTgt>
                                        </p:tgtEl>
                                      </p:cBhvr>
                                      <p:to x="100000" y="100000"/>
                                    </p:animScale>
                                    <p:animScale>
                                      <p:cBhvr>
                                        <p:cTn id="37" dur="26">
                                          <p:stCondLst>
                                            <p:cond delay="1808"/>
                                          </p:stCondLst>
                                        </p:cTn>
                                        <p:tgtEl>
                                          <p:spTgt spid="2">
                                            <p:txEl>
                                              <p:pRg st="2" end="2"/>
                                            </p:txEl>
                                          </p:spTgt>
                                        </p:tgtEl>
                                      </p:cBhvr>
                                      <p:to x="100000" y="95000"/>
                                    </p:animScale>
                                    <p:animScale>
                                      <p:cBhvr>
                                        <p:cTn id="38" dur="166" decel="50000">
                                          <p:stCondLst>
                                            <p:cond delay="1834"/>
                                          </p:stCondLst>
                                        </p:cTn>
                                        <p:tgtEl>
                                          <p:spTgt spid="2">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65976"/>
            <a:ext cx="4495800" cy="2582174"/>
          </a:xfrm>
        </p:spPr>
        <p:txBody>
          <a:bodyPr>
            <a:normAutofit/>
          </a:bodyPr>
          <a:lstStyle/>
          <a:p>
            <a:r>
              <a:rPr lang="en-US" sz="3200" dirty="0"/>
              <a:t>FFPSA: Prevention</a:t>
            </a:r>
          </a:p>
        </p:txBody>
      </p:sp>
      <p:pic>
        <p:nvPicPr>
          <p:cNvPr id="3" name="Picture 2">
            <a:extLst>
              <a:ext uri="{FF2B5EF4-FFF2-40B4-BE49-F238E27FC236}">
                <a16:creationId xmlns:a16="http://schemas.microsoft.com/office/drawing/2014/main" id="{1BFF9BC0-5539-4AEC-BD46-4BA286A907D3}"/>
              </a:ext>
            </a:extLst>
          </p:cNvPr>
          <p:cNvPicPr>
            <a:picLocks noChangeAspect="1"/>
          </p:cNvPicPr>
          <p:nvPr/>
        </p:nvPicPr>
        <p:blipFill>
          <a:blip r:embed="rId2"/>
          <a:stretch>
            <a:fillRect/>
          </a:stretch>
        </p:blipFill>
        <p:spPr>
          <a:xfrm>
            <a:off x="5334000" y="1733550"/>
            <a:ext cx="3689151" cy="2389512"/>
          </a:xfrm>
          <a:prstGeom prst="rect">
            <a:avLst/>
          </a:prstGeom>
          <a:ln>
            <a:solidFill>
              <a:schemeClr val="tx1"/>
            </a:solidFill>
          </a:ln>
        </p:spPr>
      </p:pic>
    </p:spTree>
    <p:extLst>
      <p:ext uri="{BB962C8B-B14F-4D97-AF65-F5344CB8AC3E}">
        <p14:creationId xmlns:p14="http://schemas.microsoft.com/office/powerpoint/2010/main" val="2743791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71994" y="1428750"/>
            <a:ext cx="8686800" cy="3076575"/>
          </a:xfrm>
        </p:spPr>
        <p:txBody>
          <a:bodyPr/>
          <a:lstStyle/>
          <a:p>
            <a:r>
              <a:rPr lang="en-US" b="1" i="1" dirty="0"/>
              <a:t>Our Goals:</a:t>
            </a:r>
          </a:p>
          <a:p>
            <a:pPr marL="342900" indent="-342900">
              <a:spcBef>
                <a:spcPts val="600"/>
              </a:spcBef>
              <a:buFont typeface="Arial" panose="020B0604020202020204" pitchFamily="34" charset="0"/>
              <a:buChar char="•"/>
            </a:pPr>
            <a:r>
              <a:rPr lang="en-US" sz="2000" dirty="0"/>
              <a:t>Build a truly family-centered, equitable well-being framework </a:t>
            </a:r>
          </a:p>
          <a:p>
            <a:pPr marL="342900" indent="-342900">
              <a:spcBef>
                <a:spcPts val="600"/>
              </a:spcBef>
              <a:buFont typeface="Arial" panose="020B0604020202020204" pitchFamily="34" charset="0"/>
              <a:buChar char="•"/>
            </a:pPr>
            <a:r>
              <a:rPr lang="en-US" sz="2000" dirty="0"/>
              <a:t>Reimagining “front door” that comes before a call to the SCR</a:t>
            </a:r>
          </a:p>
          <a:p>
            <a:pPr marL="342900" indent="-342900">
              <a:spcBef>
                <a:spcPts val="600"/>
              </a:spcBef>
              <a:buFont typeface="Arial" panose="020B0604020202020204" pitchFamily="34" charset="0"/>
              <a:buChar char="•"/>
            </a:pPr>
            <a:r>
              <a:rPr lang="en-US" sz="2000" dirty="0"/>
              <a:t>Develop a public health approach to child abuse and maltreatment prevention through the lens of social determinants</a:t>
            </a:r>
          </a:p>
          <a:p>
            <a:pPr marL="342900" indent="-342900">
              <a:spcBef>
                <a:spcPts val="600"/>
              </a:spcBef>
              <a:buFont typeface="Arial" panose="020B0604020202020204" pitchFamily="34" charset="0"/>
              <a:buChar char="•"/>
            </a:pPr>
            <a:r>
              <a:rPr lang="en-US" sz="2000" dirty="0"/>
              <a:t>Invest in New York’s families through robust primary prevention, thereby reducing, if not eliminating, unnecessary calls to SCR</a:t>
            </a:r>
          </a:p>
          <a:p>
            <a:endParaRPr lang="en-US" sz="1400" dirty="0">
              <a:solidFill>
                <a:schemeClr val="tx1">
                  <a:lumMod val="50000"/>
                  <a:lumOff val="50000"/>
                </a:schemeClr>
              </a:solidFill>
            </a:endParaRPr>
          </a:p>
        </p:txBody>
      </p:sp>
      <p:sp>
        <p:nvSpPr>
          <p:cNvPr id="3" name="Text Placeholder 2"/>
          <p:cNvSpPr>
            <a:spLocks noGrp="1"/>
          </p:cNvSpPr>
          <p:nvPr>
            <p:ph type="body" idx="13"/>
          </p:nvPr>
        </p:nvSpPr>
        <p:spPr/>
        <p:txBody>
          <a:bodyPr/>
          <a:lstStyle/>
          <a:p>
            <a:r>
              <a:rPr lang="en-US" sz="2800" dirty="0"/>
              <a:t>Reimagining Child Welfare: Moving Toward a System of Family Well-being</a:t>
            </a:r>
          </a:p>
        </p:txBody>
      </p:sp>
    </p:spTree>
    <p:extLst>
      <p:ext uri="{BB962C8B-B14F-4D97-AF65-F5344CB8AC3E}">
        <p14:creationId xmlns:p14="http://schemas.microsoft.com/office/powerpoint/2010/main" val="297268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p:cTn id="13"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2">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p:cTn id="19"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2">
                                            <p:txEl>
                                              <p:pRg st="3" end="3"/>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p:cTn id="25"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2400" y="1581150"/>
            <a:ext cx="8686800" cy="3076575"/>
          </a:xfrm>
        </p:spPr>
        <p:txBody>
          <a:bodyPr/>
          <a:lstStyle/>
          <a:p>
            <a:pPr marL="342900" indent="-342900">
              <a:spcBef>
                <a:spcPts val="600"/>
              </a:spcBef>
              <a:buFont typeface="Arial" panose="020B0604020202020204" pitchFamily="34" charset="0"/>
              <a:buChar char="•"/>
            </a:pPr>
            <a:r>
              <a:rPr lang="en-US" sz="2000" dirty="0"/>
              <a:t>Challenge federal government to grant flexibility to allow New York to improve outcomes by leveraging funding opportunities </a:t>
            </a:r>
          </a:p>
          <a:p>
            <a:pPr marL="342900" indent="-342900">
              <a:spcBef>
                <a:spcPts val="600"/>
              </a:spcBef>
              <a:buFont typeface="Arial" panose="020B0604020202020204" pitchFamily="34" charset="0"/>
              <a:buChar char="•"/>
            </a:pPr>
            <a:r>
              <a:rPr lang="en-US" sz="2000" dirty="0"/>
              <a:t>Imbed race equity and social justice throughout the continuum of our work</a:t>
            </a:r>
          </a:p>
          <a:p>
            <a:pPr marL="342900" indent="-342900">
              <a:spcBef>
                <a:spcPts val="600"/>
              </a:spcBef>
              <a:buFont typeface="Arial" panose="020B0604020202020204" pitchFamily="34" charset="0"/>
              <a:buChar char="•"/>
            </a:pPr>
            <a:r>
              <a:rPr lang="en-US" sz="2000" dirty="0"/>
              <a:t>Partner with families and community stakeholders, including those with lived experience</a:t>
            </a:r>
          </a:p>
          <a:p>
            <a:pPr marL="342900" indent="-342900">
              <a:spcBef>
                <a:spcPts val="600"/>
              </a:spcBef>
              <a:buFont typeface="Arial" panose="020B0604020202020204" pitchFamily="34" charset="0"/>
              <a:buChar char="•"/>
            </a:pPr>
            <a:r>
              <a:rPr lang="en-US" sz="2000" dirty="0"/>
              <a:t>Deepen collaborations with sister state agencies to strengthen communities through service integration</a:t>
            </a:r>
          </a:p>
          <a:p>
            <a:endParaRPr lang="en-US" dirty="0"/>
          </a:p>
          <a:p>
            <a:pPr marL="285750" indent="-285750">
              <a:buFont typeface="Arial" panose="020B0604020202020204" pitchFamily="34" charset="0"/>
              <a:buChar char="•"/>
            </a:pPr>
            <a:endParaRPr lang="en-US" sz="1400" dirty="0">
              <a:solidFill>
                <a:schemeClr val="tx1">
                  <a:lumMod val="50000"/>
                  <a:lumOff val="50000"/>
                </a:schemeClr>
              </a:solidFill>
            </a:endParaRPr>
          </a:p>
        </p:txBody>
      </p:sp>
      <p:sp>
        <p:nvSpPr>
          <p:cNvPr id="3" name="Text Placeholder 2"/>
          <p:cNvSpPr>
            <a:spLocks noGrp="1"/>
          </p:cNvSpPr>
          <p:nvPr>
            <p:ph type="body" idx="13"/>
          </p:nvPr>
        </p:nvSpPr>
        <p:spPr/>
        <p:txBody>
          <a:bodyPr/>
          <a:lstStyle/>
          <a:p>
            <a:r>
              <a:rPr lang="en-US" sz="2800" dirty="0"/>
              <a:t>Reimagining Child Welfare: Moving Toward a System of Child and Family Well-being</a:t>
            </a:r>
          </a:p>
        </p:txBody>
      </p:sp>
    </p:spTree>
    <p:extLst>
      <p:ext uri="{BB962C8B-B14F-4D97-AF65-F5344CB8AC3E}">
        <p14:creationId xmlns:p14="http://schemas.microsoft.com/office/powerpoint/2010/main" val="227855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wipe(down)">
                                      <p:cBhvr>
                                        <p:cTn id="25" dur="580">
                                          <p:stCondLst>
                                            <p:cond delay="0"/>
                                          </p:stCondLst>
                                        </p:cTn>
                                        <p:tgtEl>
                                          <p:spTgt spid="2">
                                            <p:txEl>
                                              <p:pRg st="1" end="1"/>
                                            </p:txEl>
                                          </p:spTgt>
                                        </p:tgtEl>
                                      </p:cBhvr>
                                    </p:animEffect>
                                    <p:anim calcmode="lin" valueType="num">
                                      <p:cBhvr>
                                        <p:cTn id="26"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xEl>
                                              <p:pRg st="1" end="1"/>
                                            </p:txEl>
                                          </p:spTgt>
                                        </p:tgtEl>
                                      </p:cBhvr>
                                      <p:to x="100000" y="60000"/>
                                    </p:animScale>
                                    <p:animScale>
                                      <p:cBhvr>
                                        <p:cTn id="32" dur="166" decel="50000">
                                          <p:stCondLst>
                                            <p:cond delay="676"/>
                                          </p:stCondLst>
                                        </p:cTn>
                                        <p:tgtEl>
                                          <p:spTgt spid="2">
                                            <p:txEl>
                                              <p:pRg st="1" end="1"/>
                                            </p:txEl>
                                          </p:spTgt>
                                        </p:tgtEl>
                                      </p:cBhvr>
                                      <p:to x="100000" y="100000"/>
                                    </p:animScale>
                                    <p:animScale>
                                      <p:cBhvr>
                                        <p:cTn id="33" dur="26">
                                          <p:stCondLst>
                                            <p:cond delay="1312"/>
                                          </p:stCondLst>
                                        </p:cTn>
                                        <p:tgtEl>
                                          <p:spTgt spid="2">
                                            <p:txEl>
                                              <p:pRg st="1" end="1"/>
                                            </p:txEl>
                                          </p:spTgt>
                                        </p:tgtEl>
                                      </p:cBhvr>
                                      <p:to x="100000" y="80000"/>
                                    </p:animScale>
                                    <p:animScale>
                                      <p:cBhvr>
                                        <p:cTn id="34" dur="166" decel="50000">
                                          <p:stCondLst>
                                            <p:cond delay="1338"/>
                                          </p:stCondLst>
                                        </p:cTn>
                                        <p:tgtEl>
                                          <p:spTgt spid="2">
                                            <p:txEl>
                                              <p:pRg st="1" end="1"/>
                                            </p:txEl>
                                          </p:spTgt>
                                        </p:tgtEl>
                                      </p:cBhvr>
                                      <p:to x="100000" y="100000"/>
                                    </p:animScale>
                                    <p:animScale>
                                      <p:cBhvr>
                                        <p:cTn id="35" dur="26">
                                          <p:stCondLst>
                                            <p:cond delay="1642"/>
                                          </p:stCondLst>
                                        </p:cTn>
                                        <p:tgtEl>
                                          <p:spTgt spid="2">
                                            <p:txEl>
                                              <p:pRg st="1" end="1"/>
                                            </p:txEl>
                                          </p:spTgt>
                                        </p:tgtEl>
                                      </p:cBhvr>
                                      <p:to x="100000" y="90000"/>
                                    </p:animScale>
                                    <p:animScale>
                                      <p:cBhvr>
                                        <p:cTn id="36" dur="166" decel="50000">
                                          <p:stCondLst>
                                            <p:cond delay="1668"/>
                                          </p:stCondLst>
                                        </p:cTn>
                                        <p:tgtEl>
                                          <p:spTgt spid="2">
                                            <p:txEl>
                                              <p:pRg st="1" end="1"/>
                                            </p:txEl>
                                          </p:spTgt>
                                        </p:tgtEl>
                                      </p:cBhvr>
                                      <p:to x="100000" y="100000"/>
                                    </p:animScale>
                                    <p:animScale>
                                      <p:cBhvr>
                                        <p:cTn id="37" dur="26">
                                          <p:stCondLst>
                                            <p:cond delay="1808"/>
                                          </p:stCondLst>
                                        </p:cTn>
                                        <p:tgtEl>
                                          <p:spTgt spid="2">
                                            <p:txEl>
                                              <p:pRg st="1" end="1"/>
                                            </p:txEl>
                                          </p:spTgt>
                                        </p:tgtEl>
                                      </p:cBhvr>
                                      <p:to x="100000" y="95000"/>
                                    </p:animScale>
                                    <p:animScale>
                                      <p:cBhvr>
                                        <p:cTn id="38" dur="166" decel="50000">
                                          <p:stCondLst>
                                            <p:cond delay="1834"/>
                                          </p:stCondLst>
                                        </p:cTn>
                                        <p:tgtEl>
                                          <p:spTgt spid="2">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2">
                                            <p:txEl>
                                              <p:pRg st="2" end="2"/>
                                            </p:txEl>
                                          </p:spTgt>
                                        </p:tgtEl>
                                        <p:attrNameLst>
                                          <p:attrName>style.visibility</p:attrName>
                                        </p:attrNameLst>
                                      </p:cBhvr>
                                      <p:to>
                                        <p:strVal val="visible"/>
                                      </p:to>
                                    </p:set>
                                    <p:animEffect transition="in" filter="wipe(down)">
                                      <p:cBhvr>
                                        <p:cTn id="43" dur="580">
                                          <p:stCondLst>
                                            <p:cond delay="0"/>
                                          </p:stCondLst>
                                        </p:cTn>
                                        <p:tgtEl>
                                          <p:spTgt spid="2">
                                            <p:txEl>
                                              <p:pRg st="2" end="2"/>
                                            </p:txEl>
                                          </p:spTgt>
                                        </p:tgtEl>
                                      </p:cBhvr>
                                    </p:animEffect>
                                    <p:anim calcmode="lin" valueType="num">
                                      <p:cBhvr>
                                        <p:cTn id="44"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
                                            <p:txEl>
                                              <p:pRg st="2" end="2"/>
                                            </p:txEl>
                                          </p:spTgt>
                                        </p:tgtEl>
                                      </p:cBhvr>
                                      <p:to x="100000" y="60000"/>
                                    </p:animScale>
                                    <p:animScale>
                                      <p:cBhvr>
                                        <p:cTn id="50" dur="166" decel="50000">
                                          <p:stCondLst>
                                            <p:cond delay="676"/>
                                          </p:stCondLst>
                                        </p:cTn>
                                        <p:tgtEl>
                                          <p:spTgt spid="2">
                                            <p:txEl>
                                              <p:pRg st="2" end="2"/>
                                            </p:txEl>
                                          </p:spTgt>
                                        </p:tgtEl>
                                      </p:cBhvr>
                                      <p:to x="100000" y="100000"/>
                                    </p:animScale>
                                    <p:animScale>
                                      <p:cBhvr>
                                        <p:cTn id="51" dur="26">
                                          <p:stCondLst>
                                            <p:cond delay="1312"/>
                                          </p:stCondLst>
                                        </p:cTn>
                                        <p:tgtEl>
                                          <p:spTgt spid="2">
                                            <p:txEl>
                                              <p:pRg st="2" end="2"/>
                                            </p:txEl>
                                          </p:spTgt>
                                        </p:tgtEl>
                                      </p:cBhvr>
                                      <p:to x="100000" y="80000"/>
                                    </p:animScale>
                                    <p:animScale>
                                      <p:cBhvr>
                                        <p:cTn id="52" dur="166" decel="50000">
                                          <p:stCondLst>
                                            <p:cond delay="1338"/>
                                          </p:stCondLst>
                                        </p:cTn>
                                        <p:tgtEl>
                                          <p:spTgt spid="2">
                                            <p:txEl>
                                              <p:pRg st="2" end="2"/>
                                            </p:txEl>
                                          </p:spTgt>
                                        </p:tgtEl>
                                      </p:cBhvr>
                                      <p:to x="100000" y="100000"/>
                                    </p:animScale>
                                    <p:animScale>
                                      <p:cBhvr>
                                        <p:cTn id="53" dur="26">
                                          <p:stCondLst>
                                            <p:cond delay="1642"/>
                                          </p:stCondLst>
                                        </p:cTn>
                                        <p:tgtEl>
                                          <p:spTgt spid="2">
                                            <p:txEl>
                                              <p:pRg st="2" end="2"/>
                                            </p:txEl>
                                          </p:spTgt>
                                        </p:tgtEl>
                                      </p:cBhvr>
                                      <p:to x="100000" y="90000"/>
                                    </p:animScale>
                                    <p:animScale>
                                      <p:cBhvr>
                                        <p:cTn id="54" dur="166" decel="50000">
                                          <p:stCondLst>
                                            <p:cond delay="1668"/>
                                          </p:stCondLst>
                                        </p:cTn>
                                        <p:tgtEl>
                                          <p:spTgt spid="2">
                                            <p:txEl>
                                              <p:pRg st="2" end="2"/>
                                            </p:txEl>
                                          </p:spTgt>
                                        </p:tgtEl>
                                      </p:cBhvr>
                                      <p:to x="100000" y="100000"/>
                                    </p:animScale>
                                    <p:animScale>
                                      <p:cBhvr>
                                        <p:cTn id="55" dur="26">
                                          <p:stCondLst>
                                            <p:cond delay="1808"/>
                                          </p:stCondLst>
                                        </p:cTn>
                                        <p:tgtEl>
                                          <p:spTgt spid="2">
                                            <p:txEl>
                                              <p:pRg st="2" end="2"/>
                                            </p:txEl>
                                          </p:spTgt>
                                        </p:tgtEl>
                                      </p:cBhvr>
                                      <p:to x="100000" y="95000"/>
                                    </p:animScale>
                                    <p:animScale>
                                      <p:cBhvr>
                                        <p:cTn id="56" dur="166" decel="50000">
                                          <p:stCondLst>
                                            <p:cond delay="1834"/>
                                          </p:stCondLst>
                                        </p:cTn>
                                        <p:tgtEl>
                                          <p:spTgt spid="2">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2">
                                            <p:txEl>
                                              <p:pRg st="3" end="3"/>
                                            </p:txEl>
                                          </p:spTgt>
                                        </p:tgtEl>
                                        <p:attrNameLst>
                                          <p:attrName>style.visibility</p:attrName>
                                        </p:attrNameLst>
                                      </p:cBhvr>
                                      <p:to>
                                        <p:strVal val="visible"/>
                                      </p:to>
                                    </p:set>
                                    <p:animEffect transition="in" filter="wipe(down)">
                                      <p:cBhvr>
                                        <p:cTn id="61" dur="580">
                                          <p:stCondLst>
                                            <p:cond delay="0"/>
                                          </p:stCondLst>
                                        </p:cTn>
                                        <p:tgtEl>
                                          <p:spTgt spid="2">
                                            <p:txEl>
                                              <p:pRg st="3" end="3"/>
                                            </p:txEl>
                                          </p:spTgt>
                                        </p:tgtEl>
                                      </p:cBhvr>
                                    </p:animEffect>
                                    <p:anim calcmode="lin" valueType="num">
                                      <p:cBhvr>
                                        <p:cTn id="62"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
                                            <p:txEl>
                                              <p:pRg st="3" end="3"/>
                                            </p:txEl>
                                          </p:spTgt>
                                        </p:tgtEl>
                                      </p:cBhvr>
                                      <p:to x="100000" y="60000"/>
                                    </p:animScale>
                                    <p:animScale>
                                      <p:cBhvr>
                                        <p:cTn id="68" dur="166" decel="50000">
                                          <p:stCondLst>
                                            <p:cond delay="676"/>
                                          </p:stCondLst>
                                        </p:cTn>
                                        <p:tgtEl>
                                          <p:spTgt spid="2">
                                            <p:txEl>
                                              <p:pRg st="3" end="3"/>
                                            </p:txEl>
                                          </p:spTgt>
                                        </p:tgtEl>
                                      </p:cBhvr>
                                      <p:to x="100000" y="100000"/>
                                    </p:animScale>
                                    <p:animScale>
                                      <p:cBhvr>
                                        <p:cTn id="69" dur="26">
                                          <p:stCondLst>
                                            <p:cond delay="1312"/>
                                          </p:stCondLst>
                                        </p:cTn>
                                        <p:tgtEl>
                                          <p:spTgt spid="2">
                                            <p:txEl>
                                              <p:pRg st="3" end="3"/>
                                            </p:txEl>
                                          </p:spTgt>
                                        </p:tgtEl>
                                      </p:cBhvr>
                                      <p:to x="100000" y="80000"/>
                                    </p:animScale>
                                    <p:animScale>
                                      <p:cBhvr>
                                        <p:cTn id="70" dur="166" decel="50000">
                                          <p:stCondLst>
                                            <p:cond delay="1338"/>
                                          </p:stCondLst>
                                        </p:cTn>
                                        <p:tgtEl>
                                          <p:spTgt spid="2">
                                            <p:txEl>
                                              <p:pRg st="3" end="3"/>
                                            </p:txEl>
                                          </p:spTgt>
                                        </p:tgtEl>
                                      </p:cBhvr>
                                      <p:to x="100000" y="100000"/>
                                    </p:animScale>
                                    <p:animScale>
                                      <p:cBhvr>
                                        <p:cTn id="71" dur="26">
                                          <p:stCondLst>
                                            <p:cond delay="1642"/>
                                          </p:stCondLst>
                                        </p:cTn>
                                        <p:tgtEl>
                                          <p:spTgt spid="2">
                                            <p:txEl>
                                              <p:pRg st="3" end="3"/>
                                            </p:txEl>
                                          </p:spTgt>
                                        </p:tgtEl>
                                      </p:cBhvr>
                                      <p:to x="100000" y="90000"/>
                                    </p:animScale>
                                    <p:animScale>
                                      <p:cBhvr>
                                        <p:cTn id="72" dur="166" decel="50000">
                                          <p:stCondLst>
                                            <p:cond delay="1668"/>
                                          </p:stCondLst>
                                        </p:cTn>
                                        <p:tgtEl>
                                          <p:spTgt spid="2">
                                            <p:txEl>
                                              <p:pRg st="3" end="3"/>
                                            </p:txEl>
                                          </p:spTgt>
                                        </p:tgtEl>
                                      </p:cBhvr>
                                      <p:to x="100000" y="100000"/>
                                    </p:animScale>
                                    <p:animScale>
                                      <p:cBhvr>
                                        <p:cTn id="73" dur="26">
                                          <p:stCondLst>
                                            <p:cond delay="1808"/>
                                          </p:stCondLst>
                                        </p:cTn>
                                        <p:tgtEl>
                                          <p:spTgt spid="2">
                                            <p:txEl>
                                              <p:pRg st="3" end="3"/>
                                            </p:txEl>
                                          </p:spTgt>
                                        </p:tgtEl>
                                      </p:cBhvr>
                                      <p:to x="100000" y="95000"/>
                                    </p:animScale>
                                    <p:animScale>
                                      <p:cBhvr>
                                        <p:cTn id="74" dur="166" decel="50000">
                                          <p:stCondLst>
                                            <p:cond delay="1834"/>
                                          </p:stCondLst>
                                        </p:cTn>
                                        <p:tgtEl>
                                          <p:spTgt spid="2">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020" y="401064"/>
            <a:ext cx="6515100" cy="523220"/>
          </a:xfrm>
          <a:prstGeom prst="rect">
            <a:avLst/>
          </a:prstGeom>
          <a:noFill/>
          <a:ln>
            <a:noFill/>
          </a:ln>
        </p:spPr>
        <p:txBody>
          <a:bodyPr wrap="square" rtlCol="0">
            <a:spAutoFit/>
          </a:bodyPr>
          <a:lstStyle/>
          <a:p>
            <a:pPr defTabSz="914378">
              <a:spcBef>
                <a:spcPct val="20000"/>
              </a:spcBef>
            </a:pPr>
            <a:r>
              <a:rPr lang="en-US" sz="2800" b="1" dirty="0">
                <a:solidFill>
                  <a:srgbClr val="002D73"/>
                </a:solidFill>
                <a:latin typeface="Arial" panose="020B0604020202020204" pitchFamily="34" charset="0"/>
                <a:cs typeface="Arial" panose="020B0604020202020204" pitchFamily="34" charset="0"/>
              </a:rPr>
              <a:t>FFPSA Provisions: Prevention</a:t>
            </a:r>
          </a:p>
        </p:txBody>
      </p:sp>
      <p:sp>
        <p:nvSpPr>
          <p:cNvPr id="12" name="TextBox 11"/>
          <p:cNvSpPr txBox="1"/>
          <p:nvPr/>
        </p:nvSpPr>
        <p:spPr>
          <a:xfrm>
            <a:off x="196310" y="1156484"/>
            <a:ext cx="4698587" cy="2939266"/>
          </a:xfrm>
          <a:prstGeom prst="rect">
            <a:avLst/>
          </a:prstGeom>
          <a:noFill/>
          <a:ln>
            <a:noFill/>
          </a:ln>
        </p:spPr>
        <p:txBody>
          <a:bodyPr wrap="square" rtlCol="0">
            <a:spAutoFit/>
          </a:bodyPr>
          <a:lstStyle/>
          <a:p>
            <a:pPr defTabSz="914378"/>
            <a:r>
              <a:rPr lang="en-US" sz="2000" dirty="0">
                <a:solidFill>
                  <a:srgbClr val="646569"/>
                </a:solidFill>
                <a:latin typeface="Arial" panose="020B0604020202020204" pitchFamily="34" charset="0"/>
                <a:cs typeface="Arial" panose="020B0604020202020204" pitchFamily="34" charset="0"/>
              </a:rPr>
              <a:t>To draw down prevention funds, states must:</a:t>
            </a:r>
          </a:p>
          <a:p>
            <a:pPr marL="257168" indent="-257168" defTabSz="914378">
              <a:spcBef>
                <a:spcPts val="600"/>
              </a:spcBef>
              <a:buFont typeface="Arial" panose="020B0604020202020204" pitchFamily="34" charset="0"/>
              <a:buChar char="•"/>
            </a:pPr>
            <a:r>
              <a:rPr lang="en-US" sz="1600" dirty="0">
                <a:solidFill>
                  <a:srgbClr val="646569"/>
                </a:solidFill>
                <a:latin typeface="Arial" panose="020B0604020202020204" pitchFamily="34" charset="0"/>
                <a:cs typeface="Arial" panose="020B0604020202020204" pitchFamily="34" charset="0"/>
              </a:rPr>
              <a:t>Be implementing FFPSA congregate care provisions</a:t>
            </a:r>
          </a:p>
          <a:p>
            <a:pPr marL="257168" indent="-257168" defTabSz="914378">
              <a:spcBef>
                <a:spcPts val="600"/>
              </a:spcBef>
              <a:buFont typeface="Arial" panose="020B0604020202020204" pitchFamily="34" charset="0"/>
              <a:buChar char="•"/>
            </a:pPr>
            <a:r>
              <a:rPr lang="en-US" sz="1600" dirty="0">
                <a:solidFill>
                  <a:srgbClr val="646569"/>
                </a:solidFill>
                <a:latin typeface="Arial" panose="020B0604020202020204" pitchFamily="34" charset="0"/>
                <a:cs typeface="Arial" panose="020B0604020202020204" pitchFamily="34" charset="0"/>
              </a:rPr>
              <a:t>Have an approved 5-year state prevention plan, including state’s definition of “candidates for foster care”</a:t>
            </a:r>
          </a:p>
          <a:p>
            <a:pPr marL="257168" indent="-257168" defTabSz="914378">
              <a:spcBef>
                <a:spcPts val="600"/>
              </a:spcBef>
              <a:buFont typeface="Arial" panose="020B0604020202020204" pitchFamily="34" charset="0"/>
              <a:buChar char="•"/>
            </a:pPr>
            <a:r>
              <a:rPr lang="en-US" sz="1600" dirty="0">
                <a:solidFill>
                  <a:srgbClr val="646569"/>
                </a:solidFill>
                <a:latin typeface="Arial" panose="020B0604020202020204" pitchFamily="34" charset="0"/>
                <a:cs typeface="Arial" panose="020B0604020202020204" pitchFamily="34" charset="0"/>
              </a:rPr>
              <a:t>Use programs rated and approved by the Title IV-E Prevention Services Clearinghouse</a:t>
            </a:r>
          </a:p>
          <a:p>
            <a:pPr defTabSz="914378"/>
            <a:endParaRPr lang="en-US" dirty="0">
              <a:solidFill>
                <a:prstClr val="black"/>
              </a:solidFill>
              <a:latin typeface="Arial" panose="020B0604020202020204" pitchFamily="34" charset="0"/>
              <a:cs typeface="Arial" panose="020B0604020202020204" pitchFamily="34" charset="0"/>
            </a:endParaRPr>
          </a:p>
        </p:txBody>
      </p:sp>
      <p:pic>
        <p:nvPicPr>
          <p:cNvPr id="3" name="Picture 2" descr="A picture containing person, indoor&#10;&#10;Description automatically generated">
            <a:extLst>
              <a:ext uri="{FF2B5EF4-FFF2-40B4-BE49-F238E27FC236}">
                <a16:creationId xmlns:a16="http://schemas.microsoft.com/office/drawing/2014/main" id="{C09EF69A-E421-4B0A-A33A-06318BCF5B3F}"/>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888319" y="1419446"/>
            <a:ext cx="3937450" cy="2624966"/>
          </a:xfrm>
          <a:prstGeom prst="rect">
            <a:avLst/>
          </a:prstGeom>
          <a:ln>
            <a:solidFill>
              <a:schemeClr val="tx1"/>
            </a:solidFill>
          </a:ln>
        </p:spPr>
      </p:pic>
    </p:spTree>
    <p:extLst>
      <p:ext uri="{BB962C8B-B14F-4D97-AF65-F5344CB8AC3E}">
        <p14:creationId xmlns:p14="http://schemas.microsoft.com/office/powerpoint/2010/main" val="945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2">
                                            <p:txEl>
                                              <p:pRg st="0" end="0"/>
                                            </p:txEl>
                                          </p:spTgt>
                                        </p:tgtEl>
                                      </p:cBhvr>
                                    </p:animEffect>
                                    <p:animScale>
                                      <p:cBhvr>
                                        <p:cTn id="7" dur="250" autoRev="1" fill="hold"/>
                                        <p:tgtEl>
                                          <p:spTgt spid="12">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6179" y="558094"/>
            <a:ext cx="7443371" cy="523220"/>
          </a:xfrm>
          <a:prstGeom prst="rect">
            <a:avLst/>
          </a:prstGeom>
          <a:noFill/>
          <a:ln>
            <a:noFill/>
          </a:ln>
        </p:spPr>
        <p:txBody>
          <a:bodyPr wrap="square" rtlCol="0">
            <a:spAutoFit/>
          </a:bodyPr>
          <a:lstStyle/>
          <a:p>
            <a:r>
              <a:rPr lang="en-US" sz="2800" b="1" dirty="0">
                <a:solidFill>
                  <a:srgbClr val="002D73"/>
                </a:solidFill>
                <a:latin typeface="Arial" panose="020B0604020202020204" pitchFamily="34" charset="0"/>
                <a:cs typeface="Arial" panose="020B0604020202020204" pitchFamily="34" charset="0"/>
              </a:rPr>
              <a:t>NYS’s Proposed Definition of Candidacy</a:t>
            </a:r>
          </a:p>
        </p:txBody>
      </p:sp>
      <p:sp>
        <p:nvSpPr>
          <p:cNvPr id="12" name="TextBox 11"/>
          <p:cNvSpPr txBox="1"/>
          <p:nvPr/>
        </p:nvSpPr>
        <p:spPr>
          <a:xfrm>
            <a:off x="452762" y="1090496"/>
            <a:ext cx="8436005" cy="2539157"/>
          </a:xfrm>
          <a:prstGeom prst="rect">
            <a:avLst/>
          </a:prstGeom>
          <a:noFill/>
          <a:ln>
            <a:noFill/>
          </a:ln>
        </p:spPr>
        <p:txBody>
          <a:bodyPr wrap="square" rtlCol="0">
            <a:spAutoFit/>
          </a:bodyPr>
          <a:lstStyle/>
          <a:p>
            <a:pPr marL="257168" indent="-257168">
              <a:spcBef>
                <a:spcPts val="600"/>
              </a:spcBef>
              <a:buFont typeface="Arial" panose="020B0604020202020204" pitchFamily="34" charset="0"/>
              <a:buChar char="•"/>
            </a:pPr>
            <a:r>
              <a:rPr lang="en-US" sz="2000" dirty="0">
                <a:solidFill>
                  <a:srgbClr val="646569"/>
                </a:solidFill>
                <a:latin typeface="Arial" panose="020B0604020202020204" pitchFamily="34" charset="0"/>
                <a:cs typeface="Arial" panose="020B0604020202020204" pitchFamily="34" charset="0"/>
              </a:rPr>
              <a:t>Any child in a non-mandated or mandated preventive services case where the child or their caregiver(s) would benefit from receiving an </a:t>
            </a:r>
          </a:p>
          <a:p>
            <a:pPr marL="227013"/>
            <a:r>
              <a:rPr lang="en-US" sz="2000" dirty="0">
                <a:solidFill>
                  <a:srgbClr val="646569"/>
                </a:solidFill>
                <a:latin typeface="Arial" panose="020B0604020202020204" pitchFamily="34" charset="0"/>
                <a:cs typeface="Arial" panose="020B0604020202020204" pitchFamily="34" charset="0"/>
              </a:rPr>
              <a:t>evidence-base parenting, mental health or substance use program, including:</a:t>
            </a:r>
          </a:p>
          <a:p>
            <a:pPr marL="685800" lvl="1" indent="-342900">
              <a:spcBef>
                <a:spcPts val="600"/>
              </a:spcBef>
              <a:spcAft>
                <a:spcPts val="600"/>
              </a:spcAft>
              <a:buFont typeface="Courier New" panose="02070309020205020404" pitchFamily="49" charset="0"/>
              <a:buChar char="o"/>
            </a:pPr>
            <a:r>
              <a:rPr lang="en-US" dirty="0">
                <a:solidFill>
                  <a:srgbClr val="646569"/>
                </a:solidFill>
                <a:latin typeface="Arial" panose="020B0604020202020204" pitchFamily="34" charset="0"/>
                <a:cs typeface="Arial" panose="020B0604020202020204" pitchFamily="34" charset="0"/>
              </a:rPr>
              <a:t>Parents</a:t>
            </a:r>
          </a:p>
          <a:p>
            <a:pPr marL="685800" lvl="1" indent="-342900">
              <a:spcBef>
                <a:spcPts val="600"/>
              </a:spcBef>
              <a:spcAft>
                <a:spcPts val="600"/>
              </a:spcAft>
              <a:buFont typeface="Courier New" panose="02070309020205020404" pitchFamily="49" charset="0"/>
              <a:buChar char="o"/>
            </a:pPr>
            <a:r>
              <a:rPr lang="en-US" dirty="0">
                <a:solidFill>
                  <a:srgbClr val="646569"/>
                </a:solidFill>
                <a:latin typeface="Arial" panose="020B0604020202020204" pitchFamily="34" charset="0"/>
                <a:cs typeface="Arial" panose="020B0604020202020204" pitchFamily="34" charset="0"/>
              </a:rPr>
              <a:t>Adoptive parents</a:t>
            </a:r>
          </a:p>
          <a:p>
            <a:pPr marL="685800" lvl="1" indent="-342900">
              <a:spcBef>
                <a:spcPts val="600"/>
              </a:spcBef>
              <a:spcAft>
                <a:spcPts val="600"/>
              </a:spcAft>
              <a:buFont typeface="Courier New" panose="02070309020205020404" pitchFamily="49" charset="0"/>
              <a:buChar char="o"/>
            </a:pPr>
            <a:r>
              <a:rPr lang="en-US" dirty="0">
                <a:solidFill>
                  <a:srgbClr val="646569"/>
                </a:solidFill>
                <a:latin typeface="Arial" panose="020B0604020202020204" pitchFamily="34" charset="0"/>
                <a:cs typeface="Arial" panose="020B0604020202020204" pitchFamily="34" charset="0"/>
              </a:rPr>
              <a:t>Kinship caregivers </a:t>
            </a:r>
          </a:p>
        </p:txBody>
      </p:sp>
      <p:pic>
        <p:nvPicPr>
          <p:cNvPr id="15" name="Picture 14">
            <a:extLst>
              <a:ext uri="{FF2B5EF4-FFF2-40B4-BE49-F238E27FC236}">
                <a16:creationId xmlns:a16="http://schemas.microsoft.com/office/drawing/2014/main" id="{4224BD24-F485-498B-AC14-F4F1DF3D03A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334000" y="2300404"/>
            <a:ext cx="3357238" cy="1752600"/>
          </a:xfrm>
          <a:prstGeom prst="rect">
            <a:avLst/>
          </a:prstGeom>
        </p:spPr>
      </p:pic>
    </p:spTree>
    <p:extLst>
      <p:ext uri="{BB962C8B-B14F-4D97-AF65-F5344CB8AC3E}">
        <p14:creationId xmlns:p14="http://schemas.microsoft.com/office/powerpoint/2010/main" val="229713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ircle: Hollow 2">
            <a:extLst>
              <a:ext uri="{FF2B5EF4-FFF2-40B4-BE49-F238E27FC236}">
                <a16:creationId xmlns:a16="http://schemas.microsoft.com/office/drawing/2014/main" id="{D7DC2492-3EA9-479F-989B-40088BC61327}"/>
              </a:ext>
            </a:extLst>
          </p:cNvPr>
          <p:cNvSpPr/>
          <p:nvPr/>
        </p:nvSpPr>
        <p:spPr>
          <a:xfrm>
            <a:off x="1600200" y="57150"/>
            <a:ext cx="5402873" cy="5064369"/>
          </a:xfrm>
          <a:prstGeom prst="donut">
            <a:avLst>
              <a:gd name="adj" fmla="val 4921"/>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black"/>
              </a:solidFill>
              <a:latin typeface="Calibri" panose="020F0502020204030204"/>
            </a:endParaRPr>
          </a:p>
        </p:txBody>
      </p:sp>
      <p:cxnSp>
        <p:nvCxnSpPr>
          <p:cNvPr id="5" name="Straight Connector 4">
            <a:extLst>
              <a:ext uri="{FF2B5EF4-FFF2-40B4-BE49-F238E27FC236}">
                <a16:creationId xmlns:a16="http://schemas.microsoft.com/office/drawing/2014/main" id="{9FB2EF30-DCCF-40B7-BEF9-49AAE5FCC428}"/>
              </a:ext>
            </a:extLst>
          </p:cNvPr>
          <p:cNvCxnSpPr>
            <a:cxnSpLocks/>
          </p:cNvCxnSpPr>
          <p:nvPr/>
        </p:nvCxnSpPr>
        <p:spPr>
          <a:xfrm>
            <a:off x="2438400" y="1127985"/>
            <a:ext cx="2260236" cy="175254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4215090-B7C1-4933-B45F-B98D620A5DA6}"/>
              </a:ext>
            </a:extLst>
          </p:cNvPr>
          <p:cNvCxnSpPr>
            <a:cxnSpLocks/>
            <a:stCxn id="2" idx="7"/>
          </p:cNvCxnSpPr>
          <p:nvPr/>
        </p:nvCxnSpPr>
        <p:spPr>
          <a:xfrm flipV="1">
            <a:off x="4711447" y="1173644"/>
            <a:ext cx="1473564" cy="110221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50C2DD6-5CCF-4056-A2DA-ED4F7CBA6C71}"/>
              </a:ext>
            </a:extLst>
          </p:cNvPr>
          <p:cNvSpPr txBox="1"/>
          <p:nvPr/>
        </p:nvSpPr>
        <p:spPr>
          <a:xfrm>
            <a:off x="2926857" y="433685"/>
            <a:ext cx="2664070" cy="461665"/>
          </a:xfrm>
          <a:prstGeom prst="rect">
            <a:avLst/>
          </a:prstGeom>
          <a:noFill/>
        </p:spPr>
        <p:txBody>
          <a:bodyPr wrap="square" rtlCol="0">
            <a:spAutoFit/>
          </a:bodyPr>
          <a:lstStyle/>
          <a:p>
            <a:pPr algn="ctr" defTabSz="685800"/>
            <a:r>
              <a:rPr lang="en-US" sz="1200" b="1" dirty="0">
                <a:solidFill>
                  <a:srgbClr val="002060"/>
                </a:solidFill>
                <a:latin typeface="Arial" panose="020B0604020202020204" pitchFamily="34" charset="0"/>
                <a:cs typeface="Arial" panose="020B0604020202020204" pitchFamily="34" charset="0"/>
              </a:rPr>
              <a:t>CURRENT SYSTEM TRANSFORMATION EFFORTS</a:t>
            </a:r>
          </a:p>
        </p:txBody>
      </p:sp>
      <p:sp>
        <p:nvSpPr>
          <p:cNvPr id="19" name="TextBox 18">
            <a:extLst>
              <a:ext uri="{FF2B5EF4-FFF2-40B4-BE49-F238E27FC236}">
                <a16:creationId xmlns:a16="http://schemas.microsoft.com/office/drawing/2014/main" id="{5A373F4D-684E-4848-BA7F-9048EE18975D}"/>
              </a:ext>
            </a:extLst>
          </p:cNvPr>
          <p:cNvSpPr txBox="1"/>
          <p:nvPr/>
        </p:nvSpPr>
        <p:spPr>
          <a:xfrm>
            <a:off x="4572000" y="1849219"/>
            <a:ext cx="2664070" cy="646331"/>
          </a:xfrm>
          <a:prstGeom prst="rect">
            <a:avLst/>
          </a:prstGeom>
          <a:noFill/>
        </p:spPr>
        <p:txBody>
          <a:bodyPr wrap="square" rtlCol="0">
            <a:spAutoFit/>
          </a:bodyPr>
          <a:lstStyle/>
          <a:p>
            <a:pPr algn="ctr" defTabSz="685800"/>
            <a:r>
              <a:rPr lang="en-US" sz="1200" b="1" dirty="0">
                <a:solidFill>
                  <a:srgbClr val="002060"/>
                </a:solidFill>
                <a:latin typeface="Arial" panose="020B0604020202020204" pitchFamily="34" charset="0"/>
                <a:cs typeface="Arial" panose="020B0604020202020204" pitchFamily="34" charset="0"/>
              </a:rPr>
              <a:t>NYS FAMILY FIRST </a:t>
            </a:r>
          </a:p>
          <a:p>
            <a:pPr algn="ctr" defTabSz="685800"/>
            <a:r>
              <a:rPr lang="en-US" sz="1200" b="1" dirty="0">
                <a:solidFill>
                  <a:srgbClr val="002060"/>
                </a:solidFill>
                <a:latin typeface="Arial" panose="020B0604020202020204" pitchFamily="34" charset="0"/>
                <a:cs typeface="Arial" panose="020B0604020202020204" pitchFamily="34" charset="0"/>
              </a:rPr>
              <a:t>TITLE IV-E </a:t>
            </a:r>
          </a:p>
          <a:p>
            <a:pPr algn="ctr" defTabSz="685800"/>
            <a:r>
              <a:rPr lang="en-US" sz="1200" b="1" dirty="0">
                <a:solidFill>
                  <a:srgbClr val="002060"/>
                </a:solidFill>
                <a:latin typeface="Arial" panose="020B0604020202020204" pitchFamily="34" charset="0"/>
                <a:cs typeface="Arial" panose="020B0604020202020204" pitchFamily="34" charset="0"/>
              </a:rPr>
              <a:t>PREVENTION PLAN</a:t>
            </a:r>
          </a:p>
        </p:txBody>
      </p:sp>
      <p:sp>
        <p:nvSpPr>
          <p:cNvPr id="21" name="Rectangle 20">
            <a:extLst>
              <a:ext uri="{FF2B5EF4-FFF2-40B4-BE49-F238E27FC236}">
                <a16:creationId xmlns:a16="http://schemas.microsoft.com/office/drawing/2014/main" id="{BC342BAB-4907-4C9F-829F-470E5255F78E}"/>
              </a:ext>
            </a:extLst>
          </p:cNvPr>
          <p:cNvSpPr/>
          <p:nvPr/>
        </p:nvSpPr>
        <p:spPr>
          <a:xfrm>
            <a:off x="2599459" y="891138"/>
            <a:ext cx="3376247" cy="1107996"/>
          </a:xfrm>
          <a:prstGeom prst="rect">
            <a:avLst/>
          </a:prstGeom>
        </p:spPr>
        <p:txBody>
          <a:bodyPr wrap="square">
            <a:spAutoFit/>
          </a:bodyPr>
          <a:lstStyle/>
          <a:p>
            <a:pPr algn="ctr" defTabSz="685800">
              <a:spcBef>
                <a:spcPts val="450"/>
              </a:spcBef>
            </a:pPr>
            <a:r>
              <a:rPr lang="en-US" sz="1050" dirty="0">
                <a:solidFill>
                  <a:prstClr val="black"/>
                </a:solidFill>
                <a:latin typeface="Calibri" panose="020F0502020204030204"/>
              </a:rPr>
              <a:t>     </a:t>
            </a:r>
            <a:r>
              <a:rPr lang="en-US" sz="900" dirty="0">
                <a:solidFill>
                  <a:prstClr val="black"/>
                </a:solidFill>
                <a:latin typeface="Arial" panose="020B0604020202020204" pitchFamily="34" charset="0"/>
                <a:cs typeface="Arial" panose="020B0604020202020204" pitchFamily="34" charset="0"/>
              </a:rPr>
              <a:t>Warm line, Differential Response/FAR, </a:t>
            </a:r>
          </a:p>
          <a:p>
            <a:pPr algn="ctr" defTabSz="685800"/>
            <a:r>
              <a:rPr lang="en-US" sz="900" dirty="0">
                <a:solidFill>
                  <a:prstClr val="black"/>
                </a:solidFill>
                <a:latin typeface="Arial" panose="020B0604020202020204" pitchFamily="34" charset="0"/>
                <a:cs typeface="Arial" panose="020B0604020202020204" pitchFamily="34" charset="0"/>
              </a:rPr>
              <a:t> Foster Care Block Grant, Child Welfare Financing Reform,</a:t>
            </a:r>
          </a:p>
          <a:p>
            <a:pPr algn="ctr" defTabSz="685800"/>
            <a:r>
              <a:rPr lang="en-US" sz="900" dirty="0">
                <a:solidFill>
                  <a:prstClr val="black"/>
                </a:solidFill>
                <a:latin typeface="Arial" panose="020B0604020202020204" pitchFamily="34" charset="0"/>
                <a:cs typeface="Arial" panose="020B0604020202020204" pitchFamily="34" charset="0"/>
              </a:rPr>
              <a:t> COPS Funding, Blind Removals, Kin-First Firewall Policy,</a:t>
            </a:r>
          </a:p>
          <a:p>
            <a:pPr algn="ctr" defTabSz="685800"/>
            <a:r>
              <a:rPr lang="en-US" sz="900" dirty="0">
                <a:solidFill>
                  <a:prstClr val="black"/>
                </a:solidFill>
                <a:latin typeface="Arial" panose="020B0604020202020204" pitchFamily="34" charset="0"/>
                <a:cs typeface="Arial" panose="020B0604020202020204" pitchFamily="34" charset="0"/>
              </a:rPr>
              <a:t>Parent and Youth Advisory Boards, </a:t>
            </a:r>
          </a:p>
          <a:p>
            <a:pPr algn="ctr" defTabSz="685800"/>
            <a:r>
              <a:rPr lang="en-US" sz="900" dirty="0">
                <a:solidFill>
                  <a:prstClr val="black"/>
                </a:solidFill>
                <a:latin typeface="Arial" panose="020B0604020202020204" pitchFamily="34" charset="0"/>
                <a:cs typeface="Arial" panose="020B0604020202020204" pitchFamily="34" charset="0"/>
              </a:rPr>
              <a:t>         Therapeutic Foster Home,</a:t>
            </a:r>
          </a:p>
          <a:p>
            <a:pPr algn="ctr" defTabSz="685800"/>
            <a:r>
              <a:rPr lang="en-US" sz="900" dirty="0">
                <a:solidFill>
                  <a:prstClr val="black"/>
                </a:solidFill>
                <a:latin typeface="Arial" panose="020B0604020202020204" pitchFamily="34" charset="0"/>
                <a:cs typeface="Arial" panose="020B0604020202020204" pitchFamily="34" charset="0"/>
              </a:rPr>
              <a:t>QRTPs</a:t>
            </a:r>
          </a:p>
          <a:p>
            <a:pPr defTabSz="685800"/>
            <a:r>
              <a:rPr lang="en-US" sz="1050" dirty="0">
                <a:solidFill>
                  <a:prstClr val="black"/>
                </a:solidFill>
                <a:latin typeface="Calibri" panose="020F0502020204030204"/>
              </a:rPr>
              <a:t>                       </a:t>
            </a:r>
          </a:p>
        </p:txBody>
      </p:sp>
      <p:sp>
        <p:nvSpPr>
          <p:cNvPr id="26" name="TextBox 25">
            <a:extLst>
              <a:ext uri="{FF2B5EF4-FFF2-40B4-BE49-F238E27FC236}">
                <a16:creationId xmlns:a16="http://schemas.microsoft.com/office/drawing/2014/main" id="{720634E9-59F4-4F9B-86AE-7C0CE54BB792}"/>
              </a:ext>
            </a:extLst>
          </p:cNvPr>
          <p:cNvSpPr txBox="1"/>
          <p:nvPr/>
        </p:nvSpPr>
        <p:spPr>
          <a:xfrm>
            <a:off x="4382691" y="2494488"/>
            <a:ext cx="2559185" cy="2123658"/>
          </a:xfrm>
          <a:prstGeom prst="rect">
            <a:avLst/>
          </a:prstGeom>
          <a:noFill/>
        </p:spPr>
        <p:txBody>
          <a:bodyPr wrap="square" rtlCol="0">
            <a:spAutoFit/>
          </a:bodyPr>
          <a:lstStyle/>
          <a:p>
            <a:pPr marL="457200" defTabSz="685800"/>
            <a:r>
              <a:rPr lang="en-US" sz="900" dirty="0">
                <a:solidFill>
                  <a:prstClr val="black"/>
                </a:solidFill>
                <a:latin typeface="Arial" panose="020B0604020202020204" pitchFamily="34" charset="0"/>
                <a:cs typeface="Arial" panose="020B0604020202020204" pitchFamily="34" charset="0"/>
              </a:rPr>
              <a:t>• Expansion and Establishment of Evidence-Based Programs</a:t>
            </a:r>
          </a:p>
          <a:p>
            <a:pPr marL="400050" defTabSz="685800">
              <a:spcBef>
                <a:spcPts val="600"/>
              </a:spcBef>
            </a:pPr>
            <a:r>
              <a:rPr lang="en-US" sz="900" dirty="0">
                <a:solidFill>
                  <a:prstClr val="black"/>
                </a:solidFill>
                <a:latin typeface="Arial" panose="020B0604020202020204" pitchFamily="34" charset="0"/>
                <a:cs typeface="Arial" panose="020B0604020202020204" pitchFamily="34" charset="0"/>
              </a:rPr>
              <a:t>• Building Pathways to Candidacy</a:t>
            </a:r>
          </a:p>
          <a:p>
            <a:pPr marL="228600" defTabSz="685800"/>
            <a:r>
              <a:rPr lang="en-US" sz="900" dirty="0">
                <a:solidFill>
                  <a:prstClr val="black"/>
                </a:solidFill>
                <a:latin typeface="Arial" panose="020B0604020202020204" pitchFamily="34" charset="0"/>
                <a:cs typeface="Arial" panose="020B0604020202020204" pitchFamily="34" charset="0"/>
              </a:rPr>
              <a:t>for Child Welfare and Light-Touch Families</a:t>
            </a:r>
          </a:p>
          <a:p>
            <a:pPr defTabSz="685800">
              <a:spcBef>
                <a:spcPts val="600"/>
              </a:spcBef>
            </a:pPr>
            <a:r>
              <a:rPr lang="en-US" sz="900" dirty="0">
                <a:solidFill>
                  <a:prstClr val="black"/>
                </a:solidFill>
                <a:latin typeface="Arial" panose="020B0604020202020204" pitchFamily="34" charset="0"/>
                <a:cs typeface="Arial" panose="020B0604020202020204" pitchFamily="34" charset="0"/>
              </a:rPr>
              <a:t>• Creation of Cross-Sector Partnerships</a:t>
            </a:r>
          </a:p>
          <a:p>
            <a:pPr defTabSz="685800"/>
            <a:r>
              <a:rPr lang="en-US" sz="900" dirty="0">
                <a:solidFill>
                  <a:prstClr val="black"/>
                </a:solidFill>
                <a:latin typeface="Arial" panose="020B0604020202020204" pitchFamily="34" charset="0"/>
                <a:cs typeface="Arial" panose="020B0604020202020204" pitchFamily="34" charset="0"/>
              </a:rPr>
              <a:t>with Sister State Agencies and</a:t>
            </a:r>
          </a:p>
          <a:p>
            <a:pPr defTabSz="685800"/>
            <a:r>
              <a:rPr lang="en-US" sz="900" dirty="0">
                <a:solidFill>
                  <a:prstClr val="black"/>
                </a:solidFill>
                <a:latin typeface="Arial" panose="020B0604020202020204" pitchFamily="34" charset="0"/>
                <a:cs typeface="Arial" panose="020B0604020202020204" pitchFamily="34" charset="0"/>
              </a:rPr>
              <a:t>Community Providers</a:t>
            </a:r>
          </a:p>
          <a:p>
            <a:pPr defTabSz="685800">
              <a:spcBef>
                <a:spcPts val="600"/>
              </a:spcBef>
            </a:pPr>
            <a:r>
              <a:rPr lang="en-US" sz="900" dirty="0">
                <a:solidFill>
                  <a:prstClr val="black"/>
                </a:solidFill>
                <a:latin typeface="Arial" panose="020B0604020202020204" pitchFamily="34" charset="0"/>
                <a:cs typeface="Arial" panose="020B0604020202020204" pitchFamily="34" charset="0"/>
              </a:rPr>
              <a:t>• Regional Collaboratives</a:t>
            </a:r>
          </a:p>
          <a:p>
            <a:pPr defTabSz="685800"/>
            <a:r>
              <a:rPr lang="en-US" sz="900" dirty="0">
                <a:solidFill>
                  <a:prstClr val="black"/>
                </a:solidFill>
                <a:latin typeface="Arial" panose="020B0604020202020204" pitchFamily="34" charset="0"/>
                <a:cs typeface="Arial" panose="020B0604020202020204" pitchFamily="34" charset="0"/>
              </a:rPr>
              <a:t>Centers for Excellence</a:t>
            </a:r>
          </a:p>
          <a:p>
            <a:pPr defTabSz="685800"/>
            <a:r>
              <a:rPr lang="en-US" sz="900" dirty="0">
                <a:solidFill>
                  <a:prstClr val="black"/>
                </a:solidFill>
                <a:latin typeface="Arial" panose="020B0604020202020204" pitchFamily="34" charset="0"/>
                <a:cs typeface="Arial" panose="020B0604020202020204" pitchFamily="34" charset="0"/>
              </a:rPr>
              <a:t>CQI</a:t>
            </a:r>
          </a:p>
          <a:p>
            <a:pPr defTabSz="685800"/>
            <a:endParaRPr lang="en-US" sz="900" dirty="0">
              <a:solidFill>
                <a:prstClr val="black"/>
              </a:solidFill>
              <a:latin typeface="Arial" panose="020B0604020202020204" pitchFamily="34" charset="0"/>
              <a:cs typeface="Arial" panose="020B0604020202020204" pitchFamily="34" charset="0"/>
            </a:endParaRPr>
          </a:p>
          <a:p>
            <a:pPr defTabSz="685800"/>
            <a:r>
              <a:rPr lang="en-US" sz="900" dirty="0">
                <a:solidFill>
                  <a:prstClr val="black"/>
                </a:solidFill>
                <a:latin typeface="Arial" panose="020B0604020202020204" pitchFamily="34" charset="0"/>
                <a:cs typeface="Arial" panose="020B0604020202020204" pitchFamily="34" charset="0"/>
              </a:rPr>
              <a:t>  </a:t>
            </a:r>
          </a:p>
        </p:txBody>
      </p:sp>
      <p:sp>
        <p:nvSpPr>
          <p:cNvPr id="36" name="TextBox 35">
            <a:extLst>
              <a:ext uri="{FF2B5EF4-FFF2-40B4-BE49-F238E27FC236}">
                <a16:creationId xmlns:a16="http://schemas.microsoft.com/office/drawing/2014/main" id="{AF527031-2F31-46C2-92EB-FA7A9E59F0EB}"/>
              </a:ext>
            </a:extLst>
          </p:cNvPr>
          <p:cNvSpPr txBox="1"/>
          <p:nvPr/>
        </p:nvSpPr>
        <p:spPr>
          <a:xfrm>
            <a:off x="1815061" y="2035135"/>
            <a:ext cx="2360049" cy="2123658"/>
          </a:xfrm>
          <a:prstGeom prst="rect">
            <a:avLst/>
          </a:prstGeom>
          <a:noFill/>
        </p:spPr>
        <p:txBody>
          <a:bodyPr wrap="square" rtlCol="0">
            <a:spAutoFit/>
          </a:bodyPr>
          <a:lstStyle/>
          <a:p>
            <a:pPr defTabSz="685800">
              <a:spcBef>
                <a:spcPts val="200"/>
              </a:spcBef>
            </a:pPr>
            <a:r>
              <a:rPr lang="en-US" sz="900" dirty="0">
                <a:solidFill>
                  <a:prstClr val="black"/>
                </a:solidFill>
                <a:latin typeface="Arial" panose="020B0604020202020204" pitchFamily="34" charset="0"/>
                <a:cs typeface="Arial" panose="020B0604020202020204" pitchFamily="34" charset="0"/>
              </a:rPr>
              <a:t>• Investment and Reinvestment</a:t>
            </a:r>
          </a:p>
          <a:p>
            <a:pPr defTabSz="685800"/>
            <a:r>
              <a:rPr lang="en-US" sz="900" dirty="0">
                <a:solidFill>
                  <a:prstClr val="black"/>
                </a:solidFill>
                <a:latin typeface="Arial" panose="020B0604020202020204" pitchFamily="34" charset="0"/>
                <a:cs typeface="Arial" panose="020B0604020202020204" pitchFamily="34" charset="0"/>
              </a:rPr>
              <a:t>in Primary Prevention and Services</a:t>
            </a:r>
          </a:p>
          <a:p>
            <a:pPr defTabSz="685800"/>
            <a:r>
              <a:rPr lang="en-US" sz="900" dirty="0">
                <a:solidFill>
                  <a:prstClr val="black"/>
                </a:solidFill>
                <a:latin typeface="Arial" panose="020B0604020202020204" pitchFamily="34" charset="0"/>
                <a:cs typeface="Arial" panose="020B0604020202020204" pitchFamily="34" charset="0"/>
              </a:rPr>
              <a:t>for “No Track” Families (Home </a:t>
            </a:r>
          </a:p>
          <a:p>
            <a:pPr defTabSz="685800"/>
            <a:r>
              <a:rPr lang="en-US" sz="900" dirty="0">
                <a:solidFill>
                  <a:prstClr val="black"/>
                </a:solidFill>
                <a:latin typeface="Arial" panose="020B0604020202020204" pitchFamily="34" charset="0"/>
                <a:cs typeface="Arial" panose="020B0604020202020204" pitchFamily="34" charset="0"/>
              </a:rPr>
              <a:t>Visiting, Family Resource </a:t>
            </a:r>
          </a:p>
          <a:p>
            <a:pPr defTabSz="685800"/>
            <a:r>
              <a:rPr lang="en-US" sz="900" dirty="0">
                <a:solidFill>
                  <a:prstClr val="black"/>
                </a:solidFill>
                <a:latin typeface="Arial" panose="020B0604020202020204" pitchFamily="34" charset="0"/>
                <a:cs typeface="Arial" panose="020B0604020202020204" pitchFamily="34" charset="0"/>
              </a:rPr>
              <a:t>Centers)</a:t>
            </a:r>
          </a:p>
          <a:p>
            <a:pPr defTabSz="685800">
              <a:spcBef>
                <a:spcPts val="600"/>
              </a:spcBef>
            </a:pPr>
            <a:r>
              <a:rPr lang="en-US" sz="900" dirty="0">
                <a:solidFill>
                  <a:prstClr val="black"/>
                </a:solidFill>
                <a:latin typeface="Arial" panose="020B0604020202020204" pitchFamily="34" charset="0"/>
                <a:cs typeface="Arial" panose="020B0604020202020204" pitchFamily="34" charset="0"/>
              </a:rPr>
              <a:t> • Provision of Economic &amp; Concrete  </a:t>
            </a:r>
          </a:p>
          <a:p>
            <a:pPr defTabSz="685800"/>
            <a:r>
              <a:rPr lang="en-US" sz="900" dirty="0">
                <a:solidFill>
                  <a:prstClr val="black"/>
                </a:solidFill>
                <a:latin typeface="Arial" panose="020B0604020202020204" pitchFamily="34" charset="0"/>
                <a:cs typeface="Arial" panose="020B0604020202020204" pitchFamily="34" charset="0"/>
              </a:rPr>
              <a:t>   Supports (Minimum Wage, UBI, Paid</a:t>
            </a:r>
          </a:p>
          <a:p>
            <a:pPr defTabSz="685800"/>
            <a:r>
              <a:rPr lang="en-US" sz="900" dirty="0">
                <a:solidFill>
                  <a:prstClr val="black"/>
                </a:solidFill>
                <a:latin typeface="Arial" panose="020B0604020202020204" pitchFamily="34" charset="0"/>
                <a:cs typeface="Arial" panose="020B0604020202020204" pitchFamily="34" charset="0"/>
              </a:rPr>
              <a:t>   Family Leave)</a:t>
            </a:r>
          </a:p>
          <a:p>
            <a:pPr defTabSz="685800">
              <a:spcBef>
                <a:spcPts val="600"/>
              </a:spcBef>
            </a:pPr>
            <a:r>
              <a:rPr lang="en-US" sz="900" dirty="0">
                <a:solidFill>
                  <a:prstClr val="black"/>
                </a:solidFill>
                <a:latin typeface="Arial" panose="020B0604020202020204" pitchFamily="34" charset="0"/>
                <a:cs typeface="Arial" panose="020B0604020202020204" pitchFamily="34" charset="0"/>
              </a:rPr>
              <a:t>      • Access to high quality and affordable</a:t>
            </a:r>
          </a:p>
          <a:p>
            <a:pPr defTabSz="685800"/>
            <a:r>
              <a:rPr lang="en-US" sz="900" dirty="0">
                <a:solidFill>
                  <a:prstClr val="black"/>
                </a:solidFill>
                <a:latin typeface="Arial" panose="020B0604020202020204" pitchFamily="34" charset="0"/>
                <a:cs typeface="Arial" panose="020B0604020202020204" pitchFamily="34" charset="0"/>
              </a:rPr>
              <a:t>        Child Care, Health Services, Housing,</a:t>
            </a:r>
          </a:p>
          <a:p>
            <a:pPr defTabSz="685800"/>
            <a:r>
              <a:rPr lang="en-US" sz="900" dirty="0">
                <a:solidFill>
                  <a:prstClr val="black"/>
                </a:solidFill>
                <a:latin typeface="Arial" panose="020B0604020202020204" pitchFamily="34" charset="0"/>
                <a:cs typeface="Arial" panose="020B0604020202020204" pitchFamily="34" charset="0"/>
              </a:rPr>
              <a:t>           Education </a:t>
            </a:r>
          </a:p>
          <a:p>
            <a:pPr defTabSz="685800"/>
            <a:r>
              <a:rPr lang="en-US" sz="900" dirty="0">
                <a:solidFill>
                  <a:prstClr val="black"/>
                </a:solidFill>
                <a:latin typeface="Arial" panose="020B0604020202020204" pitchFamily="34" charset="0"/>
                <a:cs typeface="Arial" panose="020B0604020202020204" pitchFamily="34" charset="0"/>
              </a:rPr>
              <a:t>            </a:t>
            </a:r>
          </a:p>
          <a:p>
            <a:pPr defTabSz="685800"/>
            <a:r>
              <a:rPr lang="en-US" sz="900" dirty="0">
                <a:solidFill>
                  <a:prstClr val="black"/>
                </a:solidFill>
                <a:latin typeface="Arial" panose="020B0604020202020204" pitchFamily="34" charset="0"/>
                <a:cs typeface="Arial" panose="020B0604020202020204" pitchFamily="34" charset="0"/>
              </a:rPr>
              <a:t> </a:t>
            </a:r>
          </a:p>
        </p:txBody>
      </p:sp>
      <p:sp>
        <p:nvSpPr>
          <p:cNvPr id="37" name="TextBox 36">
            <a:extLst>
              <a:ext uri="{FF2B5EF4-FFF2-40B4-BE49-F238E27FC236}">
                <a16:creationId xmlns:a16="http://schemas.microsoft.com/office/drawing/2014/main" id="{B25AF690-693D-44B3-819B-E9617B52B783}"/>
              </a:ext>
            </a:extLst>
          </p:cNvPr>
          <p:cNvSpPr txBox="1"/>
          <p:nvPr/>
        </p:nvSpPr>
        <p:spPr>
          <a:xfrm>
            <a:off x="92942" y="194648"/>
            <a:ext cx="2792744" cy="1077218"/>
          </a:xfrm>
          <a:prstGeom prst="rect">
            <a:avLst/>
          </a:prstGeom>
          <a:noFill/>
        </p:spPr>
        <p:txBody>
          <a:bodyPr wrap="square" rtlCol="0">
            <a:spAutoFit/>
          </a:bodyPr>
          <a:lstStyle/>
          <a:p>
            <a:pPr defTabSz="685800"/>
            <a:r>
              <a:rPr lang="en-US" sz="1600" b="1" dirty="0">
                <a:solidFill>
                  <a:prstClr val="black"/>
                </a:solidFill>
                <a:latin typeface="Arial" panose="020B0604020202020204" pitchFamily="34" charset="0"/>
                <a:cs typeface="Arial" panose="020B0604020202020204" pitchFamily="34" charset="0"/>
              </a:rPr>
              <a:t>New York’s Child Welfare Vision: Pathways to Transformation and Modernization</a:t>
            </a:r>
          </a:p>
        </p:txBody>
      </p:sp>
      <p:sp>
        <p:nvSpPr>
          <p:cNvPr id="46" name="TextBox 45">
            <a:extLst>
              <a:ext uri="{FF2B5EF4-FFF2-40B4-BE49-F238E27FC236}">
                <a16:creationId xmlns:a16="http://schemas.microsoft.com/office/drawing/2014/main" id="{3053B462-6C52-4AFC-8A05-73F02D023B0D}"/>
              </a:ext>
            </a:extLst>
          </p:cNvPr>
          <p:cNvSpPr txBox="1"/>
          <p:nvPr/>
        </p:nvSpPr>
        <p:spPr>
          <a:xfrm>
            <a:off x="2011111" y="1581150"/>
            <a:ext cx="1417889" cy="461665"/>
          </a:xfrm>
          <a:prstGeom prst="rect">
            <a:avLst/>
          </a:prstGeom>
          <a:noFill/>
        </p:spPr>
        <p:txBody>
          <a:bodyPr wrap="square" rtlCol="0">
            <a:spAutoFit/>
          </a:bodyPr>
          <a:lstStyle/>
          <a:p>
            <a:pPr defTabSz="685800"/>
            <a:r>
              <a:rPr lang="en-US" sz="1200" b="1" dirty="0">
                <a:solidFill>
                  <a:srgbClr val="002060"/>
                </a:solidFill>
                <a:latin typeface="Arial" panose="020B0604020202020204" pitchFamily="34" charset="0"/>
                <a:cs typeface="Arial" panose="020B0604020202020204" pitchFamily="34" charset="0"/>
              </a:rPr>
              <a:t>     PUBLIC </a:t>
            </a:r>
          </a:p>
          <a:p>
            <a:pPr defTabSz="685800"/>
            <a:r>
              <a:rPr lang="en-US" sz="1200" b="1" dirty="0">
                <a:solidFill>
                  <a:srgbClr val="002060"/>
                </a:solidFill>
                <a:latin typeface="Arial" panose="020B0604020202020204" pitchFamily="34" charset="0"/>
                <a:cs typeface="Arial" panose="020B0604020202020204" pitchFamily="34" charset="0"/>
              </a:rPr>
              <a:t>HEALTH MODEL</a:t>
            </a:r>
          </a:p>
        </p:txBody>
      </p:sp>
      <p:cxnSp>
        <p:nvCxnSpPr>
          <p:cNvPr id="49" name="Straight Connector 48">
            <a:extLst>
              <a:ext uri="{FF2B5EF4-FFF2-40B4-BE49-F238E27FC236}">
                <a16:creationId xmlns:a16="http://schemas.microsoft.com/office/drawing/2014/main" id="{FADF37E7-2439-4B33-BF91-8427685059AF}"/>
              </a:ext>
            </a:extLst>
          </p:cNvPr>
          <p:cNvCxnSpPr>
            <a:cxnSpLocks/>
          </p:cNvCxnSpPr>
          <p:nvPr/>
        </p:nvCxnSpPr>
        <p:spPr>
          <a:xfrm flipV="1">
            <a:off x="4278900" y="2190750"/>
            <a:ext cx="0" cy="26541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 name="Flowchart: Connector 1">
            <a:extLst>
              <a:ext uri="{FF2B5EF4-FFF2-40B4-BE49-F238E27FC236}">
                <a16:creationId xmlns:a16="http://schemas.microsoft.com/office/drawing/2014/main" id="{42853DED-1874-4EB9-A3F6-8A0CF70CCC1F}"/>
              </a:ext>
            </a:extLst>
          </p:cNvPr>
          <p:cNvSpPr/>
          <p:nvPr/>
        </p:nvSpPr>
        <p:spPr>
          <a:xfrm>
            <a:off x="3741216" y="2119009"/>
            <a:ext cx="1136696" cy="1071017"/>
          </a:xfrm>
          <a:prstGeom prst="flowChartConnector">
            <a:avLst/>
          </a:prstGeom>
          <a:solidFill>
            <a:srgbClr val="D29D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spcBef>
                <a:spcPts val="200"/>
              </a:spcBef>
            </a:pPr>
            <a:r>
              <a:rPr lang="en-US" sz="900" b="1" dirty="0">
                <a:solidFill>
                  <a:prstClr val="black"/>
                </a:solidFill>
                <a:latin typeface="Arial" panose="020B0604020202020204" pitchFamily="34" charset="0"/>
                <a:cs typeface="Arial" panose="020B0604020202020204" pitchFamily="34" charset="0"/>
              </a:rPr>
              <a:t>Child and Family </a:t>
            </a:r>
          </a:p>
          <a:p>
            <a:pPr algn="ctr" defTabSz="685800">
              <a:spcBef>
                <a:spcPts val="200"/>
              </a:spcBef>
            </a:pPr>
            <a:r>
              <a:rPr lang="en-US" sz="900" b="1" dirty="0">
                <a:solidFill>
                  <a:prstClr val="black"/>
                </a:solidFill>
                <a:latin typeface="Arial" panose="020B0604020202020204" pitchFamily="34" charset="0"/>
                <a:cs typeface="Arial" panose="020B0604020202020204" pitchFamily="34" charset="0"/>
              </a:rPr>
              <a:t>Well-Being System</a:t>
            </a:r>
          </a:p>
        </p:txBody>
      </p:sp>
      <p:sp>
        <p:nvSpPr>
          <p:cNvPr id="67" name="Star: 5 Points 66">
            <a:extLst>
              <a:ext uri="{FF2B5EF4-FFF2-40B4-BE49-F238E27FC236}">
                <a16:creationId xmlns:a16="http://schemas.microsoft.com/office/drawing/2014/main" id="{DF516DD3-122F-4E95-B446-EBDE55540F94}"/>
              </a:ext>
            </a:extLst>
          </p:cNvPr>
          <p:cNvSpPr/>
          <p:nvPr/>
        </p:nvSpPr>
        <p:spPr>
          <a:xfrm>
            <a:off x="2072766" y="1581150"/>
            <a:ext cx="213234" cy="200289"/>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Calibri" panose="020F0502020204030204"/>
            </a:endParaRPr>
          </a:p>
        </p:txBody>
      </p:sp>
      <p:sp>
        <p:nvSpPr>
          <p:cNvPr id="27" name="Star: 5 Points 26">
            <a:extLst>
              <a:ext uri="{FF2B5EF4-FFF2-40B4-BE49-F238E27FC236}">
                <a16:creationId xmlns:a16="http://schemas.microsoft.com/office/drawing/2014/main" id="{9F293F8C-EB5A-4467-8698-4FCB478B565B}"/>
              </a:ext>
            </a:extLst>
          </p:cNvPr>
          <p:cNvSpPr/>
          <p:nvPr/>
        </p:nvSpPr>
        <p:spPr>
          <a:xfrm>
            <a:off x="204591" y="4414047"/>
            <a:ext cx="218540" cy="200289"/>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Calibri" panose="020F0502020204030204"/>
            </a:endParaRPr>
          </a:p>
        </p:txBody>
      </p:sp>
      <p:sp>
        <p:nvSpPr>
          <p:cNvPr id="4" name="Rectangle 3">
            <a:extLst>
              <a:ext uri="{FF2B5EF4-FFF2-40B4-BE49-F238E27FC236}">
                <a16:creationId xmlns:a16="http://schemas.microsoft.com/office/drawing/2014/main" id="{13A1152E-9578-488D-BB49-11F1E8FF750E}"/>
              </a:ext>
            </a:extLst>
          </p:cNvPr>
          <p:cNvSpPr/>
          <p:nvPr/>
        </p:nvSpPr>
        <p:spPr>
          <a:xfrm rot="10800000" flipV="1">
            <a:off x="375058" y="4430039"/>
            <a:ext cx="2139541" cy="507831"/>
          </a:xfrm>
          <a:prstGeom prst="rect">
            <a:avLst/>
          </a:prstGeom>
        </p:spPr>
        <p:txBody>
          <a:bodyPr wrap="square">
            <a:spAutoFit/>
          </a:bodyPr>
          <a:lstStyle/>
          <a:p>
            <a:pPr defTabSz="685800"/>
            <a:r>
              <a:rPr lang="en-US" sz="900" dirty="0">
                <a:solidFill>
                  <a:prstClr val="black"/>
                </a:solidFill>
                <a:latin typeface="Arial" panose="020B0604020202020204" pitchFamily="34" charset="0"/>
                <a:cs typeface="Arial" panose="020B0604020202020204" pitchFamily="34" charset="0"/>
              </a:rPr>
              <a:t>Opportunities for Future State/Federal Partnerships to Strengthen Child and Family Well-Being</a:t>
            </a:r>
          </a:p>
        </p:txBody>
      </p:sp>
      <p:sp>
        <p:nvSpPr>
          <p:cNvPr id="32" name="Text Box 1">
            <a:extLst>
              <a:ext uri="{FF2B5EF4-FFF2-40B4-BE49-F238E27FC236}">
                <a16:creationId xmlns:a16="http://schemas.microsoft.com/office/drawing/2014/main" id="{2C229531-8229-4F3B-83D7-E9821BF6EFB7}"/>
              </a:ext>
            </a:extLst>
          </p:cNvPr>
          <p:cNvSpPr txBox="1"/>
          <p:nvPr/>
        </p:nvSpPr>
        <p:spPr>
          <a:xfrm rot="211105">
            <a:off x="3594859" y="254979"/>
            <a:ext cx="1495369" cy="484547"/>
          </a:xfrm>
          <a:prstGeom prst="rect">
            <a:avLst/>
          </a:prstGeom>
          <a:noFill/>
          <a:ln w="6350">
            <a:noFill/>
          </a:ln>
        </p:spPr>
        <p:txBody>
          <a:bodyPr rot="0" spcFirstLastPara="1" vert="horz" wrap="square" lIns="91440" tIns="45720" rIns="91440" bIns="45720" numCol="1" spcCol="0" rtlCol="0" fromWordArt="0" anchor="t" anchorCtr="0" forceAA="0" compatLnSpc="1">
            <a:prstTxWarp prst="textArchUp">
              <a:avLst/>
            </a:prstTxWarp>
            <a:noAutofit/>
          </a:bodyPr>
          <a:lstStyle/>
          <a:p>
            <a:pPr marL="0" marR="0" algn="ctr">
              <a:lnSpc>
                <a:spcPct val="107000"/>
              </a:lnSpc>
              <a:spcBef>
                <a:spcPts val="0"/>
              </a:spcBef>
              <a:spcAft>
                <a:spcPts val="800"/>
              </a:spcAft>
            </a:pPr>
            <a:r>
              <a:rPr lang="en-US" sz="14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Race Equity</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 Box 5">
            <a:extLst>
              <a:ext uri="{FF2B5EF4-FFF2-40B4-BE49-F238E27FC236}">
                <a16:creationId xmlns:a16="http://schemas.microsoft.com/office/drawing/2014/main" id="{45473A7A-CF5D-4939-9718-F196F3DC2FEB}"/>
              </a:ext>
            </a:extLst>
          </p:cNvPr>
          <p:cNvSpPr txBox="1"/>
          <p:nvPr/>
        </p:nvSpPr>
        <p:spPr>
          <a:xfrm rot="18576977">
            <a:off x="5355500" y="3518388"/>
            <a:ext cx="1819337" cy="626711"/>
          </a:xfrm>
          <a:prstGeom prst="rect">
            <a:avLst/>
          </a:prstGeom>
          <a:noFill/>
          <a:ln w="6350">
            <a:noFill/>
          </a:ln>
        </p:spPr>
        <p:txBody>
          <a:bodyPr rot="0" spcFirstLastPara="1" vert="horz" wrap="square" lIns="91440" tIns="45720" rIns="91440" bIns="45720" numCol="1" spcCol="0" rtlCol="0" fromWordArt="0" anchor="t" anchorCtr="0" forceAA="0" compatLnSpc="1">
            <a:prstTxWarp prst="textArchDown">
              <a:avLst/>
            </a:prstTxWarp>
            <a:noAutofit/>
          </a:bodyPr>
          <a:lstStyle/>
          <a:p>
            <a:pPr marL="0" marR="0" algn="ctr">
              <a:lnSpc>
                <a:spcPct val="107000"/>
              </a:lnSpc>
              <a:spcBef>
                <a:spcPts val="0"/>
              </a:spcBef>
              <a:spcAft>
                <a:spcPts val="800"/>
              </a:spcAft>
            </a:pPr>
            <a:r>
              <a:rPr lang="en-US" sz="14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Family/Youth Voice</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Text Box 4">
            <a:extLst>
              <a:ext uri="{FF2B5EF4-FFF2-40B4-BE49-F238E27FC236}">
                <a16:creationId xmlns:a16="http://schemas.microsoft.com/office/drawing/2014/main" id="{AE60F3FA-C14F-46C3-B580-3CAAEFC52B26}"/>
              </a:ext>
            </a:extLst>
          </p:cNvPr>
          <p:cNvSpPr txBox="1"/>
          <p:nvPr/>
        </p:nvSpPr>
        <p:spPr>
          <a:xfrm rot="14295899">
            <a:off x="1268712" y="2934215"/>
            <a:ext cx="2455542" cy="947420"/>
          </a:xfrm>
          <a:prstGeom prst="rect">
            <a:avLst/>
          </a:prstGeom>
          <a:noFill/>
          <a:ln w="6350">
            <a:noFill/>
          </a:ln>
        </p:spPr>
        <p:txBody>
          <a:bodyPr rot="0" spcFirstLastPara="1" vert="horz" wrap="square" lIns="91440" tIns="45720" rIns="91440" bIns="45720" numCol="1" spcCol="0" rtlCol="0" fromWordArt="0" anchor="t" anchorCtr="0" forceAA="0" compatLnSpc="1">
            <a:prstTxWarp prst="textArchUp">
              <a:avLst/>
            </a:prstTxWarp>
            <a:noAutofit/>
          </a:bodyPr>
          <a:lstStyle/>
          <a:p>
            <a:pPr marL="0" marR="0" algn="ctr">
              <a:lnSpc>
                <a:spcPct val="107000"/>
              </a:lnSpc>
              <a:spcBef>
                <a:spcPts val="600"/>
              </a:spcBef>
              <a:spcAft>
                <a:spcPts val="800"/>
              </a:spcAft>
            </a:pPr>
            <a:r>
              <a:rPr lang="en-US" sz="14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Social/Economic Well-Being</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Flowchart: Connector 19">
            <a:extLst>
              <a:ext uri="{FF2B5EF4-FFF2-40B4-BE49-F238E27FC236}">
                <a16:creationId xmlns:a16="http://schemas.microsoft.com/office/drawing/2014/main" id="{1673525D-FC7F-4558-8B2A-20277E82BEF8}"/>
              </a:ext>
            </a:extLst>
          </p:cNvPr>
          <p:cNvSpPr/>
          <p:nvPr/>
        </p:nvSpPr>
        <p:spPr>
          <a:xfrm>
            <a:off x="3733800" y="2110333"/>
            <a:ext cx="1136696" cy="1071017"/>
          </a:xfrm>
          <a:prstGeom prst="flowChartConnector">
            <a:avLst/>
          </a:prstGeom>
          <a:solidFill>
            <a:srgbClr val="D29D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spcBef>
                <a:spcPts val="200"/>
              </a:spcBef>
            </a:pPr>
            <a:r>
              <a:rPr lang="en-US" sz="900" b="1" dirty="0">
                <a:solidFill>
                  <a:prstClr val="black"/>
                </a:solidFill>
                <a:latin typeface="Arial" panose="020B0604020202020204" pitchFamily="34" charset="0"/>
                <a:cs typeface="Arial" panose="020B0604020202020204" pitchFamily="34" charset="0"/>
              </a:rPr>
              <a:t>Child and Family </a:t>
            </a:r>
          </a:p>
          <a:p>
            <a:pPr algn="ctr" defTabSz="685800">
              <a:spcBef>
                <a:spcPts val="200"/>
              </a:spcBef>
            </a:pPr>
            <a:r>
              <a:rPr lang="en-US" sz="900" b="1" dirty="0">
                <a:solidFill>
                  <a:prstClr val="black"/>
                </a:solidFill>
                <a:latin typeface="Arial" panose="020B0604020202020204" pitchFamily="34" charset="0"/>
                <a:cs typeface="Arial" panose="020B0604020202020204" pitchFamily="34" charset="0"/>
              </a:rPr>
              <a:t>Well-Being System</a:t>
            </a:r>
          </a:p>
        </p:txBody>
      </p:sp>
    </p:spTree>
    <p:extLst>
      <p:ext uri="{BB962C8B-B14F-4D97-AF65-F5344CB8AC3E}">
        <p14:creationId xmlns:p14="http://schemas.microsoft.com/office/powerpoint/2010/main" val="95119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40292" y="895350"/>
            <a:ext cx="5803307" cy="3943350"/>
          </a:xfrm>
        </p:spPr>
        <p:txBody>
          <a:bodyPr/>
          <a:lstStyle/>
          <a:p>
            <a:r>
              <a:rPr lang="en-US" sz="2000" dirty="0"/>
              <a:t>The </a:t>
            </a:r>
            <a:r>
              <a:rPr lang="en-US" sz="2000" i="1" dirty="0"/>
              <a:t>Family First Prevention Services Act</a:t>
            </a:r>
            <a:r>
              <a:rPr lang="en-US" sz="2000" dirty="0"/>
              <a:t> (FFPSA) was enacted as part of the federal Bipartisan Budget Act of 2018 (P.L. 115-123) on February 9, 2018</a:t>
            </a:r>
          </a:p>
          <a:p>
            <a:pPr marL="342900" indent="-342900">
              <a:spcBef>
                <a:spcPts val="600"/>
              </a:spcBef>
              <a:buFont typeface="Arial" panose="020B0604020202020204" pitchFamily="34" charset="0"/>
              <a:buChar char="•"/>
            </a:pPr>
            <a:r>
              <a:rPr lang="en-US" sz="2000" dirty="0"/>
              <a:t>Reforms federal financing to prioritize family-based foster care over residential care by limiting federal reimbursement for certain residential placements</a:t>
            </a:r>
          </a:p>
          <a:p>
            <a:pPr marL="342900" indent="-342900">
              <a:spcBef>
                <a:spcPts val="600"/>
              </a:spcBef>
              <a:buFont typeface="Arial" panose="020B0604020202020204" pitchFamily="34" charset="0"/>
              <a:buChar char="•"/>
            </a:pPr>
            <a:r>
              <a:rPr lang="en-US" sz="2000" dirty="0"/>
              <a:t>Aimed at providing higher quality care in congregate settings with focus on entire family</a:t>
            </a:r>
          </a:p>
          <a:p>
            <a:pPr marL="342900" indent="-342900">
              <a:spcBef>
                <a:spcPts val="600"/>
              </a:spcBef>
              <a:buFont typeface="Arial" panose="020B0604020202020204" pitchFamily="34" charset="0"/>
              <a:buChar char="•"/>
            </a:pPr>
            <a:r>
              <a:rPr lang="en-US" sz="2000" dirty="0"/>
              <a:t>Goal is to reduce lengths of stay and prevent recurrence of placement</a:t>
            </a:r>
          </a:p>
        </p:txBody>
      </p:sp>
      <p:sp>
        <p:nvSpPr>
          <p:cNvPr id="3" name="Text Placeholder 2"/>
          <p:cNvSpPr>
            <a:spLocks noGrp="1"/>
          </p:cNvSpPr>
          <p:nvPr>
            <p:ph type="body" idx="13"/>
          </p:nvPr>
        </p:nvSpPr>
        <p:spPr>
          <a:xfrm>
            <a:off x="152400" y="333375"/>
            <a:ext cx="8686800" cy="638175"/>
          </a:xfrm>
        </p:spPr>
        <p:txBody>
          <a:bodyPr/>
          <a:lstStyle/>
          <a:p>
            <a:r>
              <a:rPr lang="en-US" dirty="0"/>
              <a:t>Background – Overview</a:t>
            </a:r>
          </a:p>
        </p:txBody>
      </p:sp>
      <p:pic>
        <p:nvPicPr>
          <p:cNvPr id="5" name="Picture 4">
            <a:extLst>
              <a:ext uri="{FF2B5EF4-FFF2-40B4-BE49-F238E27FC236}">
                <a16:creationId xmlns:a16="http://schemas.microsoft.com/office/drawing/2014/main" id="{E14E67F5-5BCA-4FFF-B188-845EAD8B353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53883" y="939647"/>
            <a:ext cx="2434326" cy="3409950"/>
          </a:xfrm>
          <a:prstGeom prst="rect">
            <a:avLst/>
          </a:prstGeom>
          <a:ln>
            <a:solidFill>
              <a:schemeClr val="tx1"/>
            </a:solidFill>
          </a:ln>
        </p:spPr>
      </p:pic>
    </p:spTree>
    <p:extLst>
      <p:ext uri="{BB962C8B-B14F-4D97-AF65-F5344CB8AC3E}">
        <p14:creationId xmlns:p14="http://schemas.microsoft.com/office/powerpoint/2010/main" val="192381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ircle: Hollow 2">
            <a:extLst>
              <a:ext uri="{FF2B5EF4-FFF2-40B4-BE49-F238E27FC236}">
                <a16:creationId xmlns:a16="http://schemas.microsoft.com/office/drawing/2014/main" id="{D7DC2492-3EA9-479F-989B-40088BC61327}"/>
              </a:ext>
            </a:extLst>
          </p:cNvPr>
          <p:cNvSpPr/>
          <p:nvPr/>
        </p:nvSpPr>
        <p:spPr>
          <a:xfrm>
            <a:off x="1600200" y="57150"/>
            <a:ext cx="5402873" cy="5064369"/>
          </a:xfrm>
          <a:prstGeom prst="donut">
            <a:avLst>
              <a:gd name="adj" fmla="val 4921"/>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black"/>
              </a:solidFill>
              <a:latin typeface="Calibri" panose="020F0502020204030204"/>
            </a:endParaRPr>
          </a:p>
        </p:txBody>
      </p:sp>
      <p:cxnSp>
        <p:nvCxnSpPr>
          <p:cNvPr id="13" name="Straight Connector 12">
            <a:extLst>
              <a:ext uri="{FF2B5EF4-FFF2-40B4-BE49-F238E27FC236}">
                <a16:creationId xmlns:a16="http://schemas.microsoft.com/office/drawing/2014/main" id="{24215090-B7C1-4933-B45F-B98D620A5DA6}"/>
              </a:ext>
            </a:extLst>
          </p:cNvPr>
          <p:cNvCxnSpPr>
            <a:cxnSpLocks/>
            <a:stCxn id="2" idx="7"/>
          </p:cNvCxnSpPr>
          <p:nvPr/>
        </p:nvCxnSpPr>
        <p:spPr>
          <a:xfrm flipV="1">
            <a:off x="4698636" y="1127985"/>
            <a:ext cx="1473564" cy="110221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A373F4D-684E-4848-BA7F-9048EE18975D}"/>
              </a:ext>
            </a:extLst>
          </p:cNvPr>
          <p:cNvSpPr txBox="1"/>
          <p:nvPr/>
        </p:nvSpPr>
        <p:spPr>
          <a:xfrm>
            <a:off x="4572000" y="1849219"/>
            <a:ext cx="2664070" cy="646331"/>
          </a:xfrm>
          <a:prstGeom prst="rect">
            <a:avLst/>
          </a:prstGeom>
          <a:noFill/>
        </p:spPr>
        <p:txBody>
          <a:bodyPr wrap="square" rtlCol="0">
            <a:spAutoFit/>
          </a:bodyPr>
          <a:lstStyle/>
          <a:p>
            <a:pPr algn="ctr" defTabSz="685800"/>
            <a:r>
              <a:rPr lang="en-US" sz="1200" b="1" dirty="0">
                <a:solidFill>
                  <a:srgbClr val="002060"/>
                </a:solidFill>
                <a:latin typeface="Arial" panose="020B0604020202020204" pitchFamily="34" charset="0"/>
                <a:cs typeface="Arial" panose="020B0604020202020204" pitchFamily="34" charset="0"/>
              </a:rPr>
              <a:t>NYS FAMILY FIRST </a:t>
            </a:r>
          </a:p>
          <a:p>
            <a:pPr algn="ctr" defTabSz="685800"/>
            <a:r>
              <a:rPr lang="en-US" sz="1200" b="1" dirty="0">
                <a:solidFill>
                  <a:srgbClr val="002060"/>
                </a:solidFill>
                <a:latin typeface="Arial" panose="020B0604020202020204" pitchFamily="34" charset="0"/>
                <a:cs typeface="Arial" panose="020B0604020202020204" pitchFamily="34" charset="0"/>
              </a:rPr>
              <a:t>TITLE IV-E </a:t>
            </a:r>
          </a:p>
          <a:p>
            <a:pPr algn="ctr" defTabSz="685800"/>
            <a:r>
              <a:rPr lang="en-US" sz="1200" b="1" dirty="0">
                <a:solidFill>
                  <a:srgbClr val="002060"/>
                </a:solidFill>
                <a:latin typeface="Arial" panose="020B0604020202020204" pitchFamily="34" charset="0"/>
                <a:cs typeface="Arial" panose="020B0604020202020204" pitchFamily="34" charset="0"/>
              </a:rPr>
              <a:t>PREVENTION PLAN</a:t>
            </a:r>
          </a:p>
        </p:txBody>
      </p:sp>
      <p:sp>
        <p:nvSpPr>
          <p:cNvPr id="26" name="TextBox 25">
            <a:extLst>
              <a:ext uri="{FF2B5EF4-FFF2-40B4-BE49-F238E27FC236}">
                <a16:creationId xmlns:a16="http://schemas.microsoft.com/office/drawing/2014/main" id="{720634E9-59F4-4F9B-86AE-7C0CE54BB792}"/>
              </a:ext>
            </a:extLst>
          </p:cNvPr>
          <p:cNvSpPr txBox="1"/>
          <p:nvPr/>
        </p:nvSpPr>
        <p:spPr>
          <a:xfrm>
            <a:off x="4382691" y="2494488"/>
            <a:ext cx="2559185" cy="2123658"/>
          </a:xfrm>
          <a:prstGeom prst="rect">
            <a:avLst/>
          </a:prstGeom>
          <a:noFill/>
        </p:spPr>
        <p:txBody>
          <a:bodyPr wrap="square" rtlCol="0">
            <a:spAutoFit/>
          </a:bodyPr>
          <a:lstStyle/>
          <a:p>
            <a:pPr marL="457200" defTabSz="685800"/>
            <a:r>
              <a:rPr lang="en-US" sz="900" dirty="0">
                <a:solidFill>
                  <a:prstClr val="black"/>
                </a:solidFill>
                <a:latin typeface="Arial" panose="020B0604020202020204" pitchFamily="34" charset="0"/>
                <a:cs typeface="Arial" panose="020B0604020202020204" pitchFamily="34" charset="0"/>
              </a:rPr>
              <a:t>• Expansion and Establishment of Evidence-Based Programs</a:t>
            </a:r>
          </a:p>
          <a:p>
            <a:pPr marL="400050" defTabSz="685800">
              <a:spcBef>
                <a:spcPts val="600"/>
              </a:spcBef>
            </a:pPr>
            <a:r>
              <a:rPr lang="en-US" sz="900" dirty="0">
                <a:solidFill>
                  <a:prstClr val="black"/>
                </a:solidFill>
                <a:latin typeface="Arial" panose="020B0604020202020204" pitchFamily="34" charset="0"/>
                <a:cs typeface="Arial" panose="020B0604020202020204" pitchFamily="34" charset="0"/>
              </a:rPr>
              <a:t>• Building Pathways to Candidacy</a:t>
            </a:r>
          </a:p>
          <a:p>
            <a:pPr marL="228600" defTabSz="685800"/>
            <a:r>
              <a:rPr lang="en-US" sz="900" dirty="0">
                <a:solidFill>
                  <a:prstClr val="black"/>
                </a:solidFill>
                <a:latin typeface="Arial" panose="020B0604020202020204" pitchFamily="34" charset="0"/>
                <a:cs typeface="Arial" panose="020B0604020202020204" pitchFamily="34" charset="0"/>
              </a:rPr>
              <a:t>for Child Welfare and Light-Touch Families</a:t>
            </a:r>
          </a:p>
          <a:p>
            <a:pPr defTabSz="685800">
              <a:spcBef>
                <a:spcPts val="600"/>
              </a:spcBef>
            </a:pPr>
            <a:r>
              <a:rPr lang="en-US" sz="900" dirty="0">
                <a:solidFill>
                  <a:prstClr val="black"/>
                </a:solidFill>
                <a:latin typeface="Arial" panose="020B0604020202020204" pitchFamily="34" charset="0"/>
                <a:cs typeface="Arial" panose="020B0604020202020204" pitchFamily="34" charset="0"/>
              </a:rPr>
              <a:t>• Creation of Cross-Sector Partnerships</a:t>
            </a:r>
          </a:p>
          <a:p>
            <a:pPr defTabSz="685800"/>
            <a:r>
              <a:rPr lang="en-US" sz="900" dirty="0">
                <a:solidFill>
                  <a:prstClr val="black"/>
                </a:solidFill>
                <a:latin typeface="Arial" panose="020B0604020202020204" pitchFamily="34" charset="0"/>
                <a:cs typeface="Arial" panose="020B0604020202020204" pitchFamily="34" charset="0"/>
              </a:rPr>
              <a:t>with Sister State Agencies and</a:t>
            </a:r>
          </a:p>
          <a:p>
            <a:pPr defTabSz="685800"/>
            <a:r>
              <a:rPr lang="en-US" sz="900" dirty="0">
                <a:solidFill>
                  <a:prstClr val="black"/>
                </a:solidFill>
                <a:latin typeface="Arial" panose="020B0604020202020204" pitchFamily="34" charset="0"/>
                <a:cs typeface="Arial" panose="020B0604020202020204" pitchFamily="34" charset="0"/>
              </a:rPr>
              <a:t>Community Providers</a:t>
            </a:r>
          </a:p>
          <a:p>
            <a:pPr defTabSz="685800">
              <a:spcBef>
                <a:spcPts val="600"/>
              </a:spcBef>
            </a:pPr>
            <a:r>
              <a:rPr lang="en-US" sz="900" dirty="0">
                <a:solidFill>
                  <a:prstClr val="black"/>
                </a:solidFill>
                <a:latin typeface="Arial" panose="020B0604020202020204" pitchFamily="34" charset="0"/>
                <a:cs typeface="Arial" panose="020B0604020202020204" pitchFamily="34" charset="0"/>
              </a:rPr>
              <a:t>• Regional Collaboratives</a:t>
            </a:r>
          </a:p>
          <a:p>
            <a:pPr defTabSz="685800"/>
            <a:r>
              <a:rPr lang="en-US" sz="900" dirty="0">
                <a:solidFill>
                  <a:prstClr val="black"/>
                </a:solidFill>
                <a:latin typeface="Arial" panose="020B0604020202020204" pitchFamily="34" charset="0"/>
                <a:cs typeface="Arial" panose="020B0604020202020204" pitchFamily="34" charset="0"/>
              </a:rPr>
              <a:t>Centers for Excellence</a:t>
            </a:r>
          </a:p>
          <a:p>
            <a:pPr defTabSz="685800"/>
            <a:r>
              <a:rPr lang="en-US" sz="900" dirty="0">
                <a:solidFill>
                  <a:prstClr val="black"/>
                </a:solidFill>
                <a:latin typeface="Arial" panose="020B0604020202020204" pitchFamily="34" charset="0"/>
                <a:cs typeface="Arial" panose="020B0604020202020204" pitchFamily="34" charset="0"/>
              </a:rPr>
              <a:t>CQI</a:t>
            </a:r>
          </a:p>
          <a:p>
            <a:pPr defTabSz="685800"/>
            <a:endParaRPr lang="en-US" sz="900" dirty="0">
              <a:solidFill>
                <a:prstClr val="black"/>
              </a:solidFill>
              <a:latin typeface="Arial" panose="020B0604020202020204" pitchFamily="34" charset="0"/>
              <a:cs typeface="Arial" panose="020B0604020202020204" pitchFamily="34" charset="0"/>
            </a:endParaRPr>
          </a:p>
          <a:p>
            <a:pPr defTabSz="685800"/>
            <a:r>
              <a:rPr lang="en-US" sz="900" dirty="0">
                <a:solidFill>
                  <a:prstClr val="black"/>
                </a:solidFill>
                <a:latin typeface="Arial" panose="020B0604020202020204" pitchFamily="34" charset="0"/>
                <a:cs typeface="Arial" panose="020B0604020202020204" pitchFamily="34" charset="0"/>
              </a:rPr>
              <a:t>  </a:t>
            </a:r>
          </a:p>
        </p:txBody>
      </p:sp>
      <p:sp>
        <p:nvSpPr>
          <p:cNvPr id="37" name="TextBox 36">
            <a:extLst>
              <a:ext uri="{FF2B5EF4-FFF2-40B4-BE49-F238E27FC236}">
                <a16:creationId xmlns:a16="http://schemas.microsoft.com/office/drawing/2014/main" id="{B25AF690-693D-44B3-819B-E9617B52B783}"/>
              </a:ext>
            </a:extLst>
          </p:cNvPr>
          <p:cNvSpPr txBox="1"/>
          <p:nvPr/>
        </p:nvSpPr>
        <p:spPr>
          <a:xfrm>
            <a:off x="92942" y="194648"/>
            <a:ext cx="2792744" cy="830997"/>
          </a:xfrm>
          <a:prstGeom prst="rect">
            <a:avLst/>
          </a:prstGeom>
          <a:noFill/>
        </p:spPr>
        <p:txBody>
          <a:bodyPr wrap="square" rtlCol="0">
            <a:spAutoFit/>
          </a:bodyPr>
          <a:lstStyle/>
          <a:p>
            <a:pPr defTabSz="685800"/>
            <a:r>
              <a:rPr lang="en-US" sz="1600" b="1" dirty="0">
                <a:solidFill>
                  <a:prstClr val="black"/>
                </a:solidFill>
                <a:latin typeface="Arial" panose="020B0604020202020204" pitchFamily="34" charset="0"/>
                <a:cs typeface="Arial" panose="020B0604020202020204" pitchFamily="34" charset="0"/>
              </a:rPr>
              <a:t>NYS Family First Prevention</a:t>
            </a:r>
          </a:p>
          <a:p>
            <a:pPr defTabSz="685800"/>
            <a:r>
              <a:rPr lang="en-US" sz="1600" b="1" dirty="0">
                <a:solidFill>
                  <a:prstClr val="black"/>
                </a:solidFill>
                <a:latin typeface="Arial" panose="020B0604020202020204" pitchFamily="34" charset="0"/>
                <a:cs typeface="Arial" panose="020B0604020202020204" pitchFamily="34" charset="0"/>
              </a:rPr>
              <a:t>Services Plan</a:t>
            </a:r>
          </a:p>
        </p:txBody>
      </p:sp>
      <p:cxnSp>
        <p:nvCxnSpPr>
          <p:cNvPr id="49" name="Straight Connector 48">
            <a:extLst>
              <a:ext uri="{FF2B5EF4-FFF2-40B4-BE49-F238E27FC236}">
                <a16:creationId xmlns:a16="http://schemas.microsoft.com/office/drawing/2014/main" id="{FADF37E7-2439-4B33-BF91-8427685059AF}"/>
              </a:ext>
            </a:extLst>
          </p:cNvPr>
          <p:cNvCxnSpPr>
            <a:cxnSpLocks/>
          </p:cNvCxnSpPr>
          <p:nvPr/>
        </p:nvCxnSpPr>
        <p:spPr>
          <a:xfrm flipV="1">
            <a:off x="4278900" y="2190750"/>
            <a:ext cx="0" cy="26541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 name="Flowchart: Connector 1">
            <a:extLst>
              <a:ext uri="{FF2B5EF4-FFF2-40B4-BE49-F238E27FC236}">
                <a16:creationId xmlns:a16="http://schemas.microsoft.com/office/drawing/2014/main" id="{42853DED-1874-4EB9-A3F6-8A0CF70CCC1F}"/>
              </a:ext>
            </a:extLst>
          </p:cNvPr>
          <p:cNvSpPr/>
          <p:nvPr/>
        </p:nvSpPr>
        <p:spPr>
          <a:xfrm>
            <a:off x="3728405" y="2073350"/>
            <a:ext cx="1136696" cy="1071017"/>
          </a:xfrm>
          <a:prstGeom prst="flowChartConnector">
            <a:avLst/>
          </a:prstGeom>
          <a:solidFill>
            <a:srgbClr val="D29D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spcBef>
                <a:spcPts val="200"/>
              </a:spcBef>
            </a:pPr>
            <a:r>
              <a:rPr lang="en-US" sz="900" b="1" dirty="0">
                <a:solidFill>
                  <a:prstClr val="black"/>
                </a:solidFill>
                <a:latin typeface="Arial" panose="020B0604020202020204" pitchFamily="34" charset="0"/>
                <a:cs typeface="Arial" panose="020B0604020202020204" pitchFamily="34" charset="0"/>
              </a:rPr>
              <a:t>Child and Family </a:t>
            </a:r>
          </a:p>
          <a:p>
            <a:pPr algn="ctr" defTabSz="685800">
              <a:spcBef>
                <a:spcPts val="200"/>
              </a:spcBef>
            </a:pPr>
            <a:r>
              <a:rPr lang="en-US" sz="900" b="1" dirty="0">
                <a:solidFill>
                  <a:prstClr val="black"/>
                </a:solidFill>
                <a:latin typeface="Arial" panose="020B0604020202020204" pitchFamily="34" charset="0"/>
                <a:cs typeface="Arial" panose="020B0604020202020204" pitchFamily="34" charset="0"/>
              </a:rPr>
              <a:t>Well-Being System</a:t>
            </a:r>
          </a:p>
        </p:txBody>
      </p:sp>
      <p:sp>
        <p:nvSpPr>
          <p:cNvPr id="32" name="Text Box 1">
            <a:extLst>
              <a:ext uri="{FF2B5EF4-FFF2-40B4-BE49-F238E27FC236}">
                <a16:creationId xmlns:a16="http://schemas.microsoft.com/office/drawing/2014/main" id="{2C229531-8229-4F3B-83D7-E9821BF6EFB7}"/>
              </a:ext>
            </a:extLst>
          </p:cNvPr>
          <p:cNvSpPr txBox="1"/>
          <p:nvPr/>
        </p:nvSpPr>
        <p:spPr>
          <a:xfrm rot="4003843">
            <a:off x="5637658" y="1633396"/>
            <a:ext cx="1495369" cy="484547"/>
          </a:xfrm>
          <a:prstGeom prst="rect">
            <a:avLst/>
          </a:prstGeom>
          <a:noFill/>
          <a:ln w="6350">
            <a:noFill/>
          </a:ln>
        </p:spPr>
        <p:txBody>
          <a:bodyPr rot="0" spcFirstLastPara="1" vert="horz" wrap="square" lIns="91440" tIns="45720" rIns="91440" bIns="45720" numCol="1" spcCol="0" rtlCol="0" fromWordArt="0" anchor="t" anchorCtr="0" forceAA="0" compatLnSpc="1">
            <a:prstTxWarp prst="textArchUp">
              <a:avLst/>
            </a:prstTxWarp>
            <a:noAutofit/>
          </a:bodyPr>
          <a:lstStyle/>
          <a:p>
            <a:pPr marL="0" marR="0" algn="ctr">
              <a:lnSpc>
                <a:spcPct val="107000"/>
              </a:lnSpc>
              <a:spcBef>
                <a:spcPts val="0"/>
              </a:spcBef>
              <a:spcAft>
                <a:spcPts val="800"/>
              </a:spcAft>
            </a:pPr>
            <a:r>
              <a:rPr lang="en-US" sz="14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Race Equity</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Text Box 4">
            <a:extLst>
              <a:ext uri="{FF2B5EF4-FFF2-40B4-BE49-F238E27FC236}">
                <a16:creationId xmlns:a16="http://schemas.microsoft.com/office/drawing/2014/main" id="{AE60F3FA-C14F-46C3-B580-3CAAEFC52B26}"/>
              </a:ext>
            </a:extLst>
          </p:cNvPr>
          <p:cNvSpPr txBox="1"/>
          <p:nvPr/>
        </p:nvSpPr>
        <p:spPr>
          <a:xfrm rot="9391331">
            <a:off x="3973281" y="3802354"/>
            <a:ext cx="2455542" cy="947420"/>
          </a:xfrm>
          <a:prstGeom prst="rect">
            <a:avLst/>
          </a:prstGeom>
          <a:noFill/>
          <a:ln w="6350">
            <a:noFill/>
          </a:ln>
        </p:spPr>
        <p:txBody>
          <a:bodyPr rot="0" spcFirstLastPara="1" vert="horz" wrap="square" lIns="91440" tIns="45720" rIns="91440" bIns="45720" numCol="1" spcCol="0" rtlCol="0" fromWordArt="0" anchor="t" anchorCtr="0" forceAA="0" compatLnSpc="1">
            <a:prstTxWarp prst="textArchUp">
              <a:avLst/>
            </a:prstTxWarp>
            <a:noAutofit/>
          </a:bodyPr>
          <a:lstStyle/>
          <a:p>
            <a:pPr marL="0" marR="0" algn="ctr">
              <a:lnSpc>
                <a:spcPct val="107000"/>
              </a:lnSpc>
              <a:spcBef>
                <a:spcPts val="600"/>
              </a:spcBef>
              <a:spcAft>
                <a:spcPts val="800"/>
              </a:spcAft>
            </a:pPr>
            <a:r>
              <a:rPr lang="en-US" sz="14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Social/Economic Well-Being</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 Box 3">
            <a:extLst>
              <a:ext uri="{FF2B5EF4-FFF2-40B4-BE49-F238E27FC236}">
                <a16:creationId xmlns:a16="http://schemas.microsoft.com/office/drawing/2014/main" id="{3D2E9F9C-F23B-4ECA-B006-BA69BA52CFF0}"/>
              </a:ext>
            </a:extLst>
          </p:cNvPr>
          <p:cNvSpPr txBox="1"/>
          <p:nvPr/>
        </p:nvSpPr>
        <p:spPr>
          <a:xfrm rot="6387618">
            <a:off x="5955817" y="2925793"/>
            <a:ext cx="1284687" cy="299585"/>
          </a:xfrm>
          <a:prstGeom prst="rect">
            <a:avLst/>
          </a:prstGeom>
          <a:noFill/>
          <a:ln w="6350">
            <a:noFill/>
          </a:ln>
        </p:spPr>
        <p:txBody>
          <a:bodyPr rot="0" spcFirstLastPara="1" vert="horz" wrap="square" lIns="91440" tIns="45720" rIns="91440" bIns="45720" numCol="1" spcCol="0" rtlCol="0" fromWordArt="0" anchor="t" anchorCtr="0" forceAA="0" compatLnSpc="1">
            <a:prstTxWarp prst="textArchUp">
              <a:avLst/>
            </a:prstTxWarp>
            <a:noAutofit/>
          </a:bodyPr>
          <a:lstStyle/>
          <a:p>
            <a:pPr marL="0" marR="0">
              <a:lnSpc>
                <a:spcPct val="107000"/>
              </a:lnSpc>
              <a:spcBef>
                <a:spcPts val="600"/>
              </a:spcBef>
              <a:spcAft>
                <a:spcPts val="800"/>
              </a:spcAft>
            </a:pPr>
            <a:r>
              <a:rPr lang="en-US" sz="14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Family/Youth Voice</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8" name="Group 7">
            <a:extLst>
              <a:ext uri="{FF2B5EF4-FFF2-40B4-BE49-F238E27FC236}">
                <a16:creationId xmlns:a16="http://schemas.microsoft.com/office/drawing/2014/main" id="{F4BB6C0E-5DFB-4DD0-AF8D-4C6B7A6F6465}"/>
              </a:ext>
            </a:extLst>
          </p:cNvPr>
          <p:cNvGrpSpPr/>
          <p:nvPr/>
        </p:nvGrpSpPr>
        <p:grpSpPr>
          <a:xfrm>
            <a:off x="1038422" y="51997"/>
            <a:ext cx="5252364" cy="5334122"/>
            <a:chOff x="1038422" y="51997"/>
            <a:chExt cx="5252364" cy="5334122"/>
          </a:xfrm>
        </p:grpSpPr>
        <p:sp>
          <p:nvSpPr>
            <p:cNvPr id="6" name="Moon 5">
              <a:extLst>
                <a:ext uri="{FF2B5EF4-FFF2-40B4-BE49-F238E27FC236}">
                  <a16:creationId xmlns:a16="http://schemas.microsoft.com/office/drawing/2014/main" id="{8BC66DB0-5BEB-43FF-AAF7-628B9BD25853}"/>
                </a:ext>
              </a:extLst>
            </p:cNvPr>
            <p:cNvSpPr/>
            <p:nvPr/>
          </p:nvSpPr>
          <p:spPr>
            <a:xfrm>
              <a:off x="1038422" y="246649"/>
              <a:ext cx="2209800" cy="4650202"/>
            </a:xfrm>
            <a:prstGeom prst="mo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Moon 21">
              <a:extLst>
                <a:ext uri="{FF2B5EF4-FFF2-40B4-BE49-F238E27FC236}">
                  <a16:creationId xmlns:a16="http://schemas.microsoft.com/office/drawing/2014/main" id="{9B41999D-A94E-4702-B3B5-E133D199E4B5}"/>
                </a:ext>
              </a:extLst>
            </p:cNvPr>
            <p:cNvSpPr/>
            <p:nvPr/>
          </p:nvSpPr>
          <p:spPr>
            <a:xfrm rot="4680487">
              <a:off x="3173135" y="-1649319"/>
              <a:ext cx="1416335" cy="4818967"/>
            </a:xfrm>
            <a:prstGeom prst="mo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Moon 22">
              <a:extLst>
                <a:ext uri="{FF2B5EF4-FFF2-40B4-BE49-F238E27FC236}">
                  <a16:creationId xmlns:a16="http://schemas.microsoft.com/office/drawing/2014/main" id="{331338B9-0392-4556-84E3-B88BBAA4F169}"/>
                </a:ext>
              </a:extLst>
            </p:cNvPr>
            <p:cNvSpPr/>
            <p:nvPr/>
          </p:nvSpPr>
          <p:spPr>
            <a:xfrm rot="20836949">
              <a:off x="1508773" y="735917"/>
              <a:ext cx="2209800" cy="4650202"/>
            </a:xfrm>
            <a:prstGeom prst="mo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BDACC41-394B-47AB-8C70-2511D30FA667}"/>
                </a:ext>
              </a:extLst>
            </p:cNvPr>
            <p:cNvSpPr/>
            <p:nvPr/>
          </p:nvSpPr>
          <p:spPr>
            <a:xfrm rot="3150487">
              <a:off x="5628938" y="563055"/>
              <a:ext cx="728691" cy="429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449A56E-D206-4E2E-B7D3-3C6CDE43B1DF}"/>
                </a:ext>
              </a:extLst>
            </p:cNvPr>
            <p:cNvSpPr/>
            <p:nvPr/>
          </p:nvSpPr>
          <p:spPr>
            <a:xfrm>
              <a:off x="3516956" y="4698276"/>
              <a:ext cx="728691" cy="429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34608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D81E89D-B811-4221-B016-2F44CDB99118}"/>
              </a:ext>
            </a:extLst>
          </p:cNvPr>
          <p:cNvGraphicFramePr/>
          <p:nvPr>
            <p:extLst>
              <p:ext uri="{D42A27DB-BD31-4B8C-83A1-F6EECF244321}">
                <p14:modId xmlns:p14="http://schemas.microsoft.com/office/powerpoint/2010/main" val="589683214"/>
              </p:ext>
            </p:extLst>
          </p:nvPr>
        </p:nvGraphicFramePr>
        <p:xfrm>
          <a:off x="0" y="133350"/>
          <a:ext cx="9067800" cy="5010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52F8BDF-2E9F-456B-A1C5-55BCE2AAFB24}"/>
              </a:ext>
            </a:extLst>
          </p:cNvPr>
          <p:cNvSpPr txBox="1"/>
          <p:nvPr/>
        </p:nvSpPr>
        <p:spPr>
          <a:xfrm>
            <a:off x="3322372" y="951949"/>
            <a:ext cx="2325964" cy="1177245"/>
          </a:xfrm>
          <a:prstGeom prst="rect">
            <a:avLst/>
          </a:prstGeom>
          <a:noFill/>
        </p:spPr>
        <p:txBody>
          <a:bodyPr wrap="square" rtlCol="0">
            <a:spAutoFit/>
          </a:bodyPr>
          <a:lstStyle/>
          <a:p>
            <a:pPr algn="ctr" defTabSz="685800"/>
            <a:r>
              <a:rPr lang="en-US" sz="1100" b="1" dirty="0">
                <a:solidFill>
                  <a:prstClr val="white"/>
                </a:solidFill>
                <a:latin typeface="Arial" panose="020B0604020202020204" pitchFamily="34" charset="0"/>
                <a:cs typeface="Arial" panose="020B0604020202020204" pitchFamily="34" charset="0"/>
              </a:rPr>
              <a:t>TERTIARY </a:t>
            </a:r>
          </a:p>
          <a:p>
            <a:pPr algn="ctr" defTabSz="685800"/>
            <a:r>
              <a:rPr lang="en-US" sz="1100" b="1" dirty="0">
                <a:solidFill>
                  <a:prstClr val="white"/>
                </a:solidFill>
                <a:latin typeface="Arial" panose="020B0604020202020204" pitchFamily="34" charset="0"/>
                <a:cs typeface="Arial" panose="020B0604020202020204" pitchFamily="34" charset="0"/>
              </a:rPr>
              <a:t>PREVENTIVE SERVICES:</a:t>
            </a:r>
          </a:p>
          <a:p>
            <a:pPr algn="ctr" defTabSz="685800"/>
            <a:endParaRPr lang="en-US" sz="400" b="1" dirty="0">
              <a:solidFill>
                <a:prstClr val="white"/>
              </a:solidFill>
              <a:latin typeface="Arial" panose="020B0604020202020204" pitchFamily="34" charset="0"/>
              <a:cs typeface="Arial" panose="020B0604020202020204" pitchFamily="34" charset="0"/>
            </a:endParaRPr>
          </a:p>
          <a:p>
            <a:pPr algn="ctr" defTabSz="685800"/>
            <a:r>
              <a:rPr lang="en-US" sz="1100" b="1" dirty="0">
                <a:solidFill>
                  <a:prstClr val="white"/>
                </a:solidFill>
                <a:latin typeface="Arial" panose="020B0604020202020204" pitchFamily="34" charset="0"/>
                <a:cs typeface="Arial" panose="020B0604020202020204" pitchFamily="34" charset="0"/>
              </a:rPr>
              <a:t>Families referred due to CPS/</a:t>
            </a:r>
          </a:p>
          <a:p>
            <a:pPr algn="ctr" defTabSz="685800"/>
            <a:r>
              <a:rPr lang="en-US" sz="1100" b="1" dirty="0">
                <a:solidFill>
                  <a:prstClr val="white"/>
                </a:solidFill>
                <a:latin typeface="Arial" panose="020B0604020202020204" pitchFamily="34" charset="0"/>
                <a:cs typeface="Arial" panose="020B0604020202020204" pitchFamily="34" charset="0"/>
              </a:rPr>
              <a:t>foster care involvement</a:t>
            </a:r>
          </a:p>
          <a:p>
            <a:pPr algn="ctr" defTabSz="685800"/>
            <a:endParaRPr lang="en-US" sz="900" b="1" dirty="0">
              <a:solidFill>
                <a:prstClr val="white"/>
              </a:solidFill>
              <a:latin typeface="Calibri" panose="020F0502020204030204"/>
            </a:endParaRPr>
          </a:p>
          <a:p>
            <a:pPr algn="ctr" defTabSz="685800"/>
            <a:endParaRPr lang="en-US" sz="1350" b="1" dirty="0">
              <a:solidFill>
                <a:prstClr val="white"/>
              </a:solidFill>
              <a:latin typeface="Calibri" panose="020F0502020204030204"/>
            </a:endParaRPr>
          </a:p>
        </p:txBody>
      </p:sp>
      <p:sp>
        <p:nvSpPr>
          <p:cNvPr id="6" name="Arrow: Notched Right 5">
            <a:extLst>
              <a:ext uri="{FF2B5EF4-FFF2-40B4-BE49-F238E27FC236}">
                <a16:creationId xmlns:a16="http://schemas.microsoft.com/office/drawing/2014/main" id="{F8B94ED3-20B5-4C8D-A647-B7D5437BC1FB}"/>
              </a:ext>
            </a:extLst>
          </p:cNvPr>
          <p:cNvSpPr/>
          <p:nvPr/>
        </p:nvSpPr>
        <p:spPr>
          <a:xfrm rot="2632299">
            <a:off x="4258884" y="601681"/>
            <a:ext cx="2078277" cy="584178"/>
          </a:xfrm>
          <a:prstGeom prst="notched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b="1" dirty="0">
                <a:solidFill>
                  <a:prstClr val="white"/>
                </a:solidFill>
                <a:latin typeface="Calibri" panose="020F0502020204030204"/>
              </a:rPr>
              <a:t>FFPSA: Wave 1</a:t>
            </a:r>
          </a:p>
        </p:txBody>
      </p:sp>
      <p:sp>
        <p:nvSpPr>
          <p:cNvPr id="7" name="Arrow: Notched Right 6">
            <a:extLst>
              <a:ext uri="{FF2B5EF4-FFF2-40B4-BE49-F238E27FC236}">
                <a16:creationId xmlns:a16="http://schemas.microsoft.com/office/drawing/2014/main" id="{647B003B-489A-46C6-A72B-956BE4A46901}"/>
              </a:ext>
            </a:extLst>
          </p:cNvPr>
          <p:cNvSpPr/>
          <p:nvPr/>
        </p:nvSpPr>
        <p:spPr>
          <a:xfrm rot="2847941">
            <a:off x="5690535" y="2178051"/>
            <a:ext cx="2281035" cy="635993"/>
          </a:xfrm>
          <a:prstGeom prst="notched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b="1" dirty="0">
                <a:solidFill>
                  <a:prstClr val="white"/>
                </a:solidFill>
                <a:latin typeface="Calibri" panose="020F0502020204030204"/>
              </a:rPr>
              <a:t>FFPSA: Wave 2</a:t>
            </a:r>
          </a:p>
        </p:txBody>
      </p:sp>
      <p:sp>
        <p:nvSpPr>
          <p:cNvPr id="8" name="TextBox 7">
            <a:extLst>
              <a:ext uri="{FF2B5EF4-FFF2-40B4-BE49-F238E27FC236}">
                <a16:creationId xmlns:a16="http://schemas.microsoft.com/office/drawing/2014/main" id="{E95FDFDB-CE7E-478A-B22C-4D7D1DA290C5}"/>
              </a:ext>
            </a:extLst>
          </p:cNvPr>
          <p:cNvSpPr txBox="1"/>
          <p:nvPr/>
        </p:nvSpPr>
        <p:spPr>
          <a:xfrm>
            <a:off x="331509" y="514350"/>
            <a:ext cx="3433482" cy="584775"/>
          </a:xfrm>
          <a:prstGeom prst="rect">
            <a:avLst/>
          </a:prstGeom>
          <a:noFill/>
        </p:spPr>
        <p:txBody>
          <a:bodyPr wrap="square" rtlCol="0">
            <a:spAutoFit/>
          </a:bodyPr>
          <a:lstStyle/>
          <a:p>
            <a:pPr defTabSz="685800"/>
            <a:r>
              <a:rPr lang="en-US" sz="1600" b="1" dirty="0">
                <a:solidFill>
                  <a:prstClr val="black"/>
                </a:solidFill>
                <a:latin typeface="Arial" panose="020B0604020202020204" pitchFamily="34" charset="0"/>
                <a:cs typeface="Arial" panose="020B0604020202020204" pitchFamily="34" charset="0"/>
              </a:rPr>
              <a:t>NYS Preventive Services Continuum Vision  </a:t>
            </a:r>
          </a:p>
        </p:txBody>
      </p:sp>
      <p:sp>
        <p:nvSpPr>
          <p:cNvPr id="5" name="TextBox 4">
            <a:extLst>
              <a:ext uri="{FF2B5EF4-FFF2-40B4-BE49-F238E27FC236}">
                <a16:creationId xmlns:a16="http://schemas.microsoft.com/office/drawing/2014/main" id="{EDBA677A-B0AB-44AC-8B85-EA4F6965A098}"/>
              </a:ext>
            </a:extLst>
          </p:cNvPr>
          <p:cNvSpPr txBox="1"/>
          <p:nvPr/>
        </p:nvSpPr>
        <p:spPr>
          <a:xfrm>
            <a:off x="1088136" y="3702844"/>
            <a:ext cx="6547104" cy="1107996"/>
          </a:xfrm>
          <a:prstGeom prst="rect">
            <a:avLst/>
          </a:prstGeom>
          <a:noFill/>
        </p:spPr>
        <p:txBody>
          <a:bodyPr wrap="square" rtlCol="0">
            <a:spAutoFit/>
          </a:bodyPr>
          <a:lstStyle/>
          <a:p>
            <a:pPr algn="ctr" defTabSz="685800"/>
            <a:r>
              <a:rPr lang="en-US" sz="1100" b="1" dirty="0">
                <a:solidFill>
                  <a:prstClr val="white"/>
                </a:solidFill>
                <a:latin typeface="Arial" panose="020B0604020202020204" pitchFamily="34" charset="0"/>
                <a:cs typeface="Arial" panose="020B0604020202020204" pitchFamily="34" charset="0"/>
              </a:rPr>
              <a:t>EARLY/PRIMARY PREVENTIVE SERVICES:</a:t>
            </a:r>
          </a:p>
          <a:p>
            <a:pPr algn="ctr" defTabSz="685800"/>
            <a:r>
              <a:rPr lang="en-US" sz="1100" b="1" dirty="0">
                <a:solidFill>
                  <a:prstClr val="white"/>
                </a:solidFill>
                <a:latin typeface="Arial" panose="020B0604020202020204" pitchFamily="34" charset="0"/>
                <a:cs typeface="Arial" panose="020B0604020202020204" pitchFamily="34" charset="0"/>
              </a:rPr>
              <a:t>“NO TRACK FAMILIES”  </a:t>
            </a:r>
          </a:p>
          <a:p>
            <a:pPr algn="ctr" defTabSz="685800"/>
            <a:endParaRPr lang="en-US" sz="1100" b="1" dirty="0">
              <a:solidFill>
                <a:prstClr val="white"/>
              </a:solidFill>
              <a:latin typeface="Arial" panose="020B0604020202020204" pitchFamily="34" charset="0"/>
              <a:cs typeface="Arial" panose="020B0604020202020204" pitchFamily="34" charset="0"/>
            </a:endParaRPr>
          </a:p>
          <a:p>
            <a:pPr algn="ctr" defTabSz="685800"/>
            <a:r>
              <a:rPr lang="en-US" sz="1100" b="1" dirty="0">
                <a:solidFill>
                  <a:prstClr val="white"/>
                </a:solidFill>
                <a:latin typeface="Arial" panose="020B0604020202020204" pitchFamily="34" charset="0"/>
                <a:cs typeface="Arial" panose="020B0604020202020204" pitchFamily="34" charset="0"/>
              </a:rPr>
              <a:t>Families with economic, concrete and/or emerging needs served by federal/state-supported programs monitored at program level; no open child welfare services case  </a:t>
            </a:r>
          </a:p>
          <a:p>
            <a:pPr algn="ctr" defTabSz="685800"/>
            <a:r>
              <a:rPr lang="en-US" sz="1100" b="1" dirty="0">
                <a:solidFill>
                  <a:prstClr val="white"/>
                </a:solidFill>
                <a:latin typeface="Arial" panose="020B0604020202020204" pitchFamily="34" charset="0"/>
                <a:cs typeface="Arial" panose="020B0604020202020204" pitchFamily="34" charset="0"/>
              </a:rPr>
              <a:t>               </a:t>
            </a:r>
          </a:p>
        </p:txBody>
      </p:sp>
      <p:sp>
        <p:nvSpPr>
          <p:cNvPr id="9" name="Arrow: Notched Right 8">
            <a:extLst>
              <a:ext uri="{FF2B5EF4-FFF2-40B4-BE49-F238E27FC236}">
                <a16:creationId xmlns:a16="http://schemas.microsoft.com/office/drawing/2014/main" id="{899A0406-A160-4BEA-8F51-1C49836C92E6}"/>
              </a:ext>
            </a:extLst>
          </p:cNvPr>
          <p:cNvSpPr/>
          <p:nvPr/>
        </p:nvSpPr>
        <p:spPr>
          <a:xfrm rot="2800632">
            <a:off x="7300323" y="3790000"/>
            <a:ext cx="2147570" cy="678867"/>
          </a:xfrm>
          <a:prstGeom prst="notched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b="1" dirty="0">
                <a:solidFill>
                  <a:prstClr val="white"/>
                </a:solidFill>
                <a:latin typeface="Calibri" panose="020F0502020204030204"/>
              </a:rPr>
              <a:t>Public Health Model</a:t>
            </a:r>
          </a:p>
        </p:txBody>
      </p:sp>
    </p:spTree>
    <p:extLst>
      <p:ext uri="{BB962C8B-B14F-4D97-AF65-F5344CB8AC3E}">
        <p14:creationId xmlns:p14="http://schemas.microsoft.com/office/powerpoint/2010/main" val="411816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D81E89D-B811-4221-B016-2F44CDB99118}"/>
              </a:ext>
            </a:extLst>
          </p:cNvPr>
          <p:cNvGraphicFramePr/>
          <p:nvPr>
            <p:extLst>
              <p:ext uri="{D42A27DB-BD31-4B8C-83A1-F6EECF244321}">
                <p14:modId xmlns:p14="http://schemas.microsoft.com/office/powerpoint/2010/main" val="441121471"/>
              </p:ext>
            </p:extLst>
          </p:nvPr>
        </p:nvGraphicFramePr>
        <p:xfrm>
          <a:off x="131885" y="247237"/>
          <a:ext cx="8915400" cy="4567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52F8BDF-2E9F-456B-A1C5-55BCE2AAFB24}"/>
              </a:ext>
            </a:extLst>
          </p:cNvPr>
          <p:cNvSpPr txBox="1"/>
          <p:nvPr/>
        </p:nvSpPr>
        <p:spPr>
          <a:xfrm>
            <a:off x="2829787" y="927378"/>
            <a:ext cx="3433482" cy="1415772"/>
          </a:xfrm>
          <a:prstGeom prst="rect">
            <a:avLst/>
          </a:prstGeom>
          <a:noFill/>
        </p:spPr>
        <p:txBody>
          <a:bodyPr wrap="square" rtlCol="0">
            <a:spAutoFit/>
          </a:bodyPr>
          <a:lstStyle/>
          <a:p>
            <a:pPr algn="ctr" defTabSz="685800"/>
            <a:r>
              <a:rPr lang="en-US" sz="1100" b="1" dirty="0">
                <a:solidFill>
                  <a:prstClr val="white"/>
                </a:solidFill>
                <a:latin typeface="Arial" panose="020B0604020202020204" pitchFamily="34" charset="0"/>
                <a:cs typeface="Arial" panose="020B0604020202020204" pitchFamily="34" charset="0"/>
              </a:rPr>
              <a:t>CHILD </a:t>
            </a:r>
          </a:p>
          <a:p>
            <a:pPr algn="ctr" defTabSz="685800"/>
            <a:r>
              <a:rPr lang="en-US" sz="1100" b="1" dirty="0">
                <a:solidFill>
                  <a:prstClr val="white"/>
                </a:solidFill>
                <a:latin typeface="Arial" panose="020B0604020202020204" pitchFamily="34" charset="0"/>
                <a:cs typeface="Arial" panose="020B0604020202020204" pitchFamily="34" charset="0"/>
              </a:rPr>
              <a:t>WELFARE INVOLVED</a:t>
            </a:r>
          </a:p>
          <a:p>
            <a:pPr algn="ctr" defTabSz="685800"/>
            <a:endParaRPr lang="en-US" sz="1100" b="1" dirty="0">
              <a:solidFill>
                <a:prstClr val="white"/>
              </a:solidFill>
              <a:latin typeface="Arial" panose="020B0604020202020204" pitchFamily="34" charset="0"/>
              <a:cs typeface="Arial" panose="020B0604020202020204" pitchFamily="34" charset="0"/>
            </a:endParaRPr>
          </a:p>
          <a:p>
            <a:pPr algn="ctr" defTabSz="685800"/>
            <a:r>
              <a:rPr lang="en-US" sz="1100" b="1" dirty="0">
                <a:solidFill>
                  <a:prstClr val="white"/>
                </a:solidFill>
                <a:latin typeface="Arial" panose="020B0604020202020204" pitchFamily="34" charset="0"/>
                <a:cs typeface="Arial" panose="020B0604020202020204" pitchFamily="34" charset="0"/>
              </a:rPr>
              <a:t> </a:t>
            </a:r>
            <a:r>
              <a:rPr lang="en-US" sz="1050" b="1" dirty="0">
                <a:solidFill>
                  <a:prstClr val="white"/>
                </a:solidFill>
                <a:latin typeface="Arial" panose="020B0604020202020204" pitchFamily="34" charset="0"/>
                <a:cs typeface="Arial" panose="020B0604020202020204" pitchFamily="34" charset="0"/>
              </a:rPr>
              <a:t>Families receive preventive                                                                                                                               </a:t>
            </a:r>
          </a:p>
          <a:p>
            <a:pPr algn="ctr" defTabSz="685800"/>
            <a:r>
              <a:rPr lang="en-US" sz="1050" b="1" dirty="0">
                <a:solidFill>
                  <a:prstClr val="white"/>
                </a:solidFill>
                <a:latin typeface="Arial" panose="020B0604020202020204" pitchFamily="34" charset="0"/>
                <a:cs typeface="Arial" panose="020B0604020202020204" pitchFamily="34" charset="0"/>
              </a:rPr>
              <a:t>       services following involvement  with                             CPS, foster care, family court or through self- referral and are connected to FFPSA-approved, evidence-based services via LDSS case managers</a:t>
            </a:r>
          </a:p>
        </p:txBody>
      </p:sp>
      <p:sp>
        <p:nvSpPr>
          <p:cNvPr id="6" name="Arrow: Notched Right 5">
            <a:extLst>
              <a:ext uri="{FF2B5EF4-FFF2-40B4-BE49-F238E27FC236}">
                <a16:creationId xmlns:a16="http://schemas.microsoft.com/office/drawing/2014/main" id="{F8B94ED3-20B5-4C8D-A647-B7D5437BC1FB}"/>
              </a:ext>
            </a:extLst>
          </p:cNvPr>
          <p:cNvSpPr/>
          <p:nvPr/>
        </p:nvSpPr>
        <p:spPr>
          <a:xfrm rot="2668955">
            <a:off x="4180478" y="984974"/>
            <a:ext cx="2972203" cy="532900"/>
          </a:xfrm>
          <a:prstGeom prst="notched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b="1" dirty="0">
                <a:solidFill>
                  <a:prstClr val="white"/>
                </a:solidFill>
                <a:latin typeface="Calibri" panose="020F0502020204030204"/>
              </a:rPr>
              <a:t>Wave 1</a:t>
            </a:r>
          </a:p>
        </p:txBody>
      </p:sp>
      <p:sp>
        <p:nvSpPr>
          <p:cNvPr id="7" name="Arrow: Notched Right 6">
            <a:extLst>
              <a:ext uri="{FF2B5EF4-FFF2-40B4-BE49-F238E27FC236}">
                <a16:creationId xmlns:a16="http://schemas.microsoft.com/office/drawing/2014/main" id="{647B003B-489A-46C6-A72B-956BE4A46901}"/>
              </a:ext>
            </a:extLst>
          </p:cNvPr>
          <p:cNvSpPr/>
          <p:nvPr/>
        </p:nvSpPr>
        <p:spPr>
          <a:xfrm rot="2657511">
            <a:off x="6409393" y="3130388"/>
            <a:ext cx="2857577" cy="532900"/>
          </a:xfrm>
          <a:prstGeom prst="notched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b="1" dirty="0">
                <a:solidFill>
                  <a:prstClr val="white"/>
                </a:solidFill>
                <a:latin typeface="Calibri" panose="020F0502020204030204"/>
              </a:rPr>
              <a:t>Wave 2</a:t>
            </a:r>
          </a:p>
        </p:txBody>
      </p:sp>
      <p:sp>
        <p:nvSpPr>
          <p:cNvPr id="8" name="TextBox 7">
            <a:extLst>
              <a:ext uri="{FF2B5EF4-FFF2-40B4-BE49-F238E27FC236}">
                <a16:creationId xmlns:a16="http://schemas.microsoft.com/office/drawing/2014/main" id="{E95FDFDB-CE7E-478A-B22C-4D7D1DA290C5}"/>
              </a:ext>
            </a:extLst>
          </p:cNvPr>
          <p:cNvSpPr txBox="1"/>
          <p:nvPr/>
        </p:nvSpPr>
        <p:spPr>
          <a:xfrm>
            <a:off x="362843" y="499745"/>
            <a:ext cx="3433482" cy="584775"/>
          </a:xfrm>
          <a:prstGeom prst="rect">
            <a:avLst/>
          </a:prstGeom>
          <a:noFill/>
        </p:spPr>
        <p:txBody>
          <a:bodyPr wrap="square" rtlCol="0">
            <a:spAutoFit/>
          </a:bodyPr>
          <a:lstStyle/>
          <a:p>
            <a:pPr defTabSz="685800"/>
            <a:r>
              <a:rPr lang="en-US" sz="1600" b="1" dirty="0">
                <a:solidFill>
                  <a:prstClr val="black"/>
                </a:solidFill>
                <a:latin typeface="Arial" panose="020B0604020202020204" pitchFamily="34" charset="0"/>
                <a:cs typeface="Arial" panose="020B0604020202020204" pitchFamily="34" charset="0"/>
              </a:rPr>
              <a:t>Target Populations for Family First Candidacy</a:t>
            </a:r>
          </a:p>
        </p:txBody>
      </p:sp>
    </p:spTree>
    <p:extLst>
      <p:ext uri="{BB962C8B-B14F-4D97-AF65-F5344CB8AC3E}">
        <p14:creationId xmlns:p14="http://schemas.microsoft.com/office/powerpoint/2010/main" val="300491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132531A6-517A-438A-BD58-D4A0E58173AB}"/>
              </a:ext>
            </a:extLst>
          </p:cNvPr>
          <p:cNvSpPr/>
          <p:nvPr/>
        </p:nvSpPr>
        <p:spPr>
          <a:xfrm>
            <a:off x="317394" y="252222"/>
            <a:ext cx="8509212" cy="1239366"/>
          </a:xfrm>
          <a:custGeom>
            <a:avLst/>
            <a:gdLst>
              <a:gd name="connsiteX0" fmla="*/ 0 w 8509212"/>
              <a:gd name="connsiteY0" fmla="*/ 309842 h 1239366"/>
              <a:gd name="connsiteX1" fmla="*/ 7889529 w 8509212"/>
              <a:gd name="connsiteY1" fmla="*/ 309842 h 1239366"/>
              <a:gd name="connsiteX2" fmla="*/ 7889529 w 8509212"/>
              <a:gd name="connsiteY2" fmla="*/ 0 h 1239366"/>
              <a:gd name="connsiteX3" fmla="*/ 8509212 w 8509212"/>
              <a:gd name="connsiteY3" fmla="*/ 619683 h 1239366"/>
              <a:gd name="connsiteX4" fmla="*/ 7889529 w 8509212"/>
              <a:gd name="connsiteY4" fmla="*/ 1239366 h 1239366"/>
              <a:gd name="connsiteX5" fmla="*/ 7889529 w 8509212"/>
              <a:gd name="connsiteY5" fmla="*/ 929525 h 1239366"/>
              <a:gd name="connsiteX6" fmla="*/ 0 w 8509212"/>
              <a:gd name="connsiteY6" fmla="*/ 929525 h 1239366"/>
              <a:gd name="connsiteX7" fmla="*/ 0 w 8509212"/>
              <a:gd name="connsiteY7" fmla="*/ 309842 h 1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09212" h="1239366">
                <a:moveTo>
                  <a:pt x="0" y="309842"/>
                </a:moveTo>
                <a:lnTo>
                  <a:pt x="7889529" y="309842"/>
                </a:lnTo>
                <a:lnTo>
                  <a:pt x="7889529" y="0"/>
                </a:lnTo>
                <a:lnTo>
                  <a:pt x="8509212" y="619683"/>
                </a:lnTo>
                <a:lnTo>
                  <a:pt x="7889529" y="1239366"/>
                </a:lnTo>
                <a:lnTo>
                  <a:pt x="7889529" y="929525"/>
                </a:lnTo>
                <a:lnTo>
                  <a:pt x="0" y="929525"/>
                </a:lnTo>
                <a:lnTo>
                  <a:pt x="0" y="30984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580" tIns="378422" rIns="563841" bIns="50659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Arial" panose="020B0604020202020204" pitchFamily="34" charset="0"/>
                <a:cs typeface="Arial" panose="020B0604020202020204" pitchFamily="34" charset="0"/>
              </a:rPr>
              <a:t>Wave 1: Building Infrastructure and Well-Supported EBP Implementation</a:t>
            </a:r>
          </a:p>
        </p:txBody>
      </p:sp>
      <p:sp>
        <p:nvSpPr>
          <p:cNvPr id="5" name="Freeform: Shape 4">
            <a:extLst>
              <a:ext uri="{FF2B5EF4-FFF2-40B4-BE49-F238E27FC236}">
                <a16:creationId xmlns:a16="http://schemas.microsoft.com/office/drawing/2014/main" id="{1A46B5D0-0A3D-4CB6-934B-50F92B77007C}"/>
              </a:ext>
            </a:extLst>
          </p:cNvPr>
          <p:cNvSpPr/>
          <p:nvPr/>
        </p:nvSpPr>
        <p:spPr>
          <a:xfrm>
            <a:off x="324734" y="1149334"/>
            <a:ext cx="3549530" cy="3351245"/>
          </a:xfrm>
          <a:custGeom>
            <a:avLst/>
            <a:gdLst>
              <a:gd name="connsiteX0" fmla="*/ 0 w 3549530"/>
              <a:gd name="connsiteY0" fmla="*/ 0 h 3351245"/>
              <a:gd name="connsiteX1" fmla="*/ 3549530 w 3549530"/>
              <a:gd name="connsiteY1" fmla="*/ 0 h 3351245"/>
              <a:gd name="connsiteX2" fmla="*/ 3549530 w 3549530"/>
              <a:gd name="connsiteY2" fmla="*/ 3351245 h 3351245"/>
              <a:gd name="connsiteX3" fmla="*/ 0 w 3549530"/>
              <a:gd name="connsiteY3" fmla="*/ 3351245 h 3351245"/>
              <a:gd name="connsiteX4" fmla="*/ 0 w 3549530"/>
              <a:gd name="connsiteY4" fmla="*/ 0 h 3351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9530" h="3351245">
                <a:moveTo>
                  <a:pt x="0" y="0"/>
                </a:moveTo>
                <a:lnTo>
                  <a:pt x="3549530" y="0"/>
                </a:lnTo>
                <a:lnTo>
                  <a:pt x="3549530" y="3351245"/>
                </a:lnTo>
                <a:lnTo>
                  <a:pt x="0" y="3351245"/>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1910" tIns="41910" rIns="41910" bIns="41910" numCol="1" spcCol="1270" anchor="t" anchorCtr="0">
            <a:noAutofit/>
          </a:bodyPr>
          <a:lstStyle/>
          <a:p>
            <a:pPr marL="0" lvl="0" indent="0" algn="l" defTabSz="488950">
              <a:lnSpc>
                <a:spcPct val="100000"/>
              </a:lnSpc>
              <a:spcBef>
                <a:spcPct val="0"/>
              </a:spcBef>
              <a:spcAft>
                <a:spcPts val="0"/>
              </a:spcAft>
              <a:buNone/>
            </a:pPr>
            <a:r>
              <a:rPr lang="en-US" sz="1100" kern="1200" dirty="0">
                <a:latin typeface="Arial" panose="020B0604020202020204" pitchFamily="34" charset="0"/>
                <a:cs typeface="Arial" panose="020B0604020202020204" pitchFamily="34" charset="0"/>
              </a:rPr>
              <a:t>Claim for existing </a:t>
            </a:r>
            <a:r>
              <a:rPr lang="en-US" sz="1100" b="1" kern="1200" dirty="0">
                <a:latin typeface="Arial" panose="020B0604020202020204" pitchFamily="34" charset="0"/>
                <a:cs typeface="Arial" panose="020B0604020202020204" pitchFamily="34" charset="0"/>
              </a:rPr>
              <a:t>well-supported EBPs </a:t>
            </a:r>
            <a:r>
              <a:rPr lang="en-US" sz="1100" kern="1200" dirty="0">
                <a:latin typeface="Arial" panose="020B0604020202020204" pitchFamily="34" charset="0"/>
                <a:cs typeface="Arial" panose="020B0604020202020204" pitchFamily="34" charset="0"/>
              </a:rPr>
              <a:t>provided to </a:t>
            </a:r>
            <a:r>
              <a:rPr lang="en-US" sz="1100" b="1" kern="1200" dirty="0">
                <a:latin typeface="Arial" panose="020B0604020202020204" pitchFamily="34" charset="0"/>
                <a:cs typeface="Arial" panose="020B0604020202020204" pitchFamily="34" charset="0"/>
              </a:rPr>
              <a:t>families known to child welfare</a:t>
            </a:r>
          </a:p>
          <a:p>
            <a:pPr marL="0" lvl="0" indent="0" algn="l" defTabSz="488950">
              <a:lnSpc>
                <a:spcPct val="100000"/>
              </a:lnSpc>
              <a:spcBef>
                <a:spcPct val="0"/>
              </a:spcBef>
              <a:spcAft>
                <a:spcPts val="0"/>
              </a:spcAft>
              <a:buNone/>
            </a:pPr>
            <a:endParaRPr lang="en-US" sz="800" kern="1200" dirty="0">
              <a:latin typeface="Arial" panose="020B0604020202020204" pitchFamily="34" charset="0"/>
              <a:cs typeface="Arial" panose="020B0604020202020204" pitchFamily="34" charset="0"/>
            </a:endParaRPr>
          </a:p>
          <a:p>
            <a:pPr marL="0" lvl="0" indent="0" algn="l" defTabSz="488950">
              <a:lnSpc>
                <a:spcPct val="100000"/>
              </a:lnSpc>
              <a:spcBef>
                <a:spcPct val="0"/>
              </a:spcBef>
              <a:spcAft>
                <a:spcPts val="0"/>
              </a:spcAft>
              <a:buNone/>
            </a:pPr>
            <a:r>
              <a:rPr lang="en-US" sz="1100" kern="1200" dirty="0">
                <a:latin typeface="Arial" panose="020B0604020202020204" pitchFamily="34" charset="0"/>
                <a:cs typeface="Arial" panose="020B0604020202020204" pitchFamily="34" charset="0"/>
              </a:rPr>
              <a:t>Apply to HFA to receive approval to use </a:t>
            </a:r>
            <a:r>
              <a:rPr lang="en-US" sz="1100" b="1" kern="1200" dirty="0">
                <a:latin typeface="Arial" panose="020B0604020202020204" pitchFamily="34" charset="0"/>
                <a:cs typeface="Arial" panose="020B0604020202020204" pitchFamily="34" charset="0"/>
              </a:rPr>
              <a:t>Child Welfare Protocol</a:t>
            </a:r>
          </a:p>
          <a:p>
            <a:pPr marL="0" lvl="0" indent="0" algn="l" defTabSz="488950">
              <a:lnSpc>
                <a:spcPct val="100000"/>
              </a:lnSpc>
              <a:spcBef>
                <a:spcPct val="0"/>
              </a:spcBef>
              <a:spcAft>
                <a:spcPts val="0"/>
              </a:spcAft>
              <a:buNone/>
            </a:pPr>
            <a:endParaRPr lang="en-US" sz="800" b="1" kern="1200" dirty="0">
              <a:latin typeface="Arial" panose="020B0604020202020204" pitchFamily="34" charset="0"/>
              <a:cs typeface="Arial" panose="020B0604020202020204" pitchFamily="34" charset="0"/>
            </a:endParaRPr>
          </a:p>
          <a:p>
            <a:pPr marL="0" lvl="0" indent="0" algn="l" defTabSz="488950">
              <a:lnSpc>
                <a:spcPct val="100000"/>
              </a:lnSpc>
              <a:spcBef>
                <a:spcPct val="0"/>
              </a:spcBef>
              <a:spcAft>
                <a:spcPts val="0"/>
              </a:spcAft>
              <a:buNone/>
            </a:pPr>
            <a:r>
              <a:rPr lang="en-US" sz="1100" b="1" kern="1200" dirty="0">
                <a:latin typeface="Arial" panose="020B0604020202020204" pitchFamily="34" charset="0"/>
                <a:cs typeface="Arial" panose="020B0604020202020204" pitchFamily="34" charset="0"/>
              </a:rPr>
              <a:t>State procurement for a subset of EBPs</a:t>
            </a:r>
          </a:p>
          <a:p>
            <a:pPr marL="0" lvl="0" indent="0" algn="l" defTabSz="488950">
              <a:lnSpc>
                <a:spcPct val="100000"/>
              </a:lnSpc>
              <a:spcBef>
                <a:spcPct val="0"/>
              </a:spcBef>
              <a:spcAft>
                <a:spcPts val="0"/>
              </a:spcAft>
              <a:buNone/>
            </a:pPr>
            <a:r>
              <a:rPr lang="en-US" sz="1100" kern="1200" dirty="0">
                <a:latin typeface="Arial" panose="020B0604020202020204" pitchFamily="34" charset="0"/>
                <a:cs typeface="Arial" panose="020B0604020202020204" pitchFamily="34" charset="0"/>
              </a:rPr>
              <a:t>Train child welfare workforce in </a:t>
            </a:r>
            <a:r>
              <a:rPr lang="en-US" sz="1100" b="1" kern="1200" dirty="0">
                <a:latin typeface="Arial" panose="020B0604020202020204" pitchFamily="34" charset="0"/>
                <a:cs typeface="Arial" panose="020B0604020202020204" pitchFamily="34" charset="0"/>
              </a:rPr>
              <a:t>Motivational Interviewing (MI)</a:t>
            </a:r>
            <a:endParaRPr lang="en-US" sz="1100" kern="1200" dirty="0">
              <a:latin typeface="Arial" panose="020B0604020202020204" pitchFamily="34" charset="0"/>
              <a:cs typeface="Arial" panose="020B0604020202020204" pitchFamily="34" charset="0"/>
            </a:endParaRPr>
          </a:p>
          <a:p>
            <a:pPr marL="0" lvl="0" indent="0" algn="l" defTabSz="488950">
              <a:lnSpc>
                <a:spcPct val="100000"/>
              </a:lnSpc>
              <a:spcBef>
                <a:spcPct val="0"/>
              </a:spcBef>
              <a:spcAft>
                <a:spcPts val="0"/>
              </a:spcAft>
              <a:buNone/>
            </a:pPr>
            <a:endParaRPr lang="en-US" sz="800" b="0" kern="1200" dirty="0">
              <a:latin typeface="Arial" panose="020B0604020202020204" pitchFamily="34" charset="0"/>
              <a:cs typeface="Arial" panose="020B0604020202020204" pitchFamily="34" charset="0"/>
            </a:endParaRPr>
          </a:p>
          <a:p>
            <a:pPr marL="0" lvl="0" indent="0" algn="l" defTabSz="488950">
              <a:lnSpc>
                <a:spcPct val="100000"/>
              </a:lnSpc>
              <a:spcBef>
                <a:spcPct val="0"/>
              </a:spcBef>
              <a:spcAft>
                <a:spcPts val="0"/>
              </a:spcAft>
              <a:buNone/>
            </a:pPr>
            <a:r>
              <a:rPr lang="en-US" sz="1100" b="0" kern="1200" dirty="0">
                <a:latin typeface="Arial" panose="020B0604020202020204" pitchFamily="34" charset="0"/>
                <a:cs typeface="Arial" panose="020B0604020202020204" pitchFamily="34" charset="0"/>
              </a:rPr>
              <a:t>Partner with sister agencies and community-based providers to </a:t>
            </a:r>
            <a:r>
              <a:rPr lang="en-US" sz="1100" b="1" kern="1200" dirty="0">
                <a:latin typeface="Arial" panose="020B0604020202020204" pitchFamily="34" charset="0"/>
                <a:cs typeface="Arial" panose="020B0604020202020204" pitchFamily="34" charset="0"/>
              </a:rPr>
              <a:t>create service pathways </a:t>
            </a:r>
            <a:r>
              <a:rPr lang="en-US" sz="1100" kern="1200" dirty="0">
                <a:latin typeface="Arial" panose="020B0604020202020204" pitchFamily="34" charset="0"/>
                <a:cs typeface="Arial" panose="020B0604020202020204" pitchFamily="34" charset="0"/>
              </a:rPr>
              <a:t>that will be used by light-touch families to access Family First EBPs </a:t>
            </a:r>
          </a:p>
          <a:p>
            <a:pPr marL="0" lvl="0" indent="0" algn="l" defTabSz="488950">
              <a:lnSpc>
                <a:spcPct val="100000"/>
              </a:lnSpc>
              <a:spcBef>
                <a:spcPct val="0"/>
              </a:spcBef>
              <a:spcAft>
                <a:spcPts val="0"/>
              </a:spcAft>
              <a:buNone/>
            </a:pPr>
            <a:endParaRPr lang="en-US" sz="800" kern="1200" dirty="0">
              <a:latin typeface="Arial" panose="020B0604020202020204" pitchFamily="34" charset="0"/>
              <a:cs typeface="Arial" panose="020B0604020202020204" pitchFamily="34" charset="0"/>
            </a:endParaRPr>
          </a:p>
          <a:p>
            <a:pPr marL="0" lvl="0" indent="0" algn="l" defTabSz="488950">
              <a:lnSpc>
                <a:spcPct val="100000"/>
              </a:lnSpc>
              <a:spcBef>
                <a:spcPct val="0"/>
              </a:spcBef>
              <a:spcAft>
                <a:spcPts val="0"/>
              </a:spcAft>
              <a:buNone/>
            </a:pPr>
            <a:r>
              <a:rPr lang="en-US" sz="1100" kern="1200" dirty="0">
                <a:latin typeface="Arial" panose="020B0604020202020204" pitchFamily="34" charset="0"/>
                <a:cs typeface="Arial" panose="020B0604020202020204" pitchFamily="34" charset="0"/>
              </a:rPr>
              <a:t>Form </a:t>
            </a:r>
            <a:r>
              <a:rPr lang="en-US" sz="1100" b="1" kern="1200" dirty="0">
                <a:latin typeface="Arial" panose="020B0604020202020204" pitchFamily="34" charset="0"/>
                <a:cs typeface="Arial" panose="020B0604020202020204" pitchFamily="34" charset="0"/>
              </a:rPr>
              <a:t>regional collaboratives </a:t>
            </a:r>
            <a:r>
              <a:rPr lang="en-US" sz="1100" kern="1200" dirty="0">
                <a:latin typeface="Arial" panose="020B0604020202020204" pitchFamily="34" charset="0"/>
                <a:cs typeface="Arial" panose="020B0604020202020204" pitchFamily="34" charset="0"/>
              </a:rPr>
              <a:t>and</a:t>
            </a:r>
            <a:r>
              <a:rPr lang="en-US" sz="1100" b="0" kern="1200" dirty="0">
                <a:latin typeface="Arial" panose="020B0604020202020204" pitchFamily="34" charset="0"/>
                <a:cs typeface="Arial" panose="020B0604020202020204" pitchFamily="34" charset="0"/>
              </a:rPr>
              <a:t> Statewide </a:t>
            </a:r>
            <a:r>
              <a:rPr lang="en-US" sz="1100" b="1" kern="1200" dirty="0">
                <a:latin typeface="Arial" panose="020B0604020202020204" pitchFamily="34" charset="0"/>
                <a:cs typeface="Arial" panose="020B0604020202020204" pitchFamily="34" charset="0"/>
              </a:rPr>
              <a:t>Center for Excellence</a:t>
            </a:r>
            <a:r>
              <a:rPr lang="en-US" sz="1100" kern="1200" dirty="0">
                <a:latin typeface="Arial" panose="020B0604020202020204" pitchFamily="34" charset="0"/>
                <a:cs typeface="Arial" panose="020B0604020202020204" pitchFamily="34" charset="0"/>
              </a:rPr>
              <a:t> to guide implementation and evaluation priorities and investments</a:t>
            </a:r>
          </a:p>
          <a:p>
            <a:pPr marL="0" lvl="0" indent="0" algn="l" defTabSz="488950">
              <a:lnSpc>
                <a:spcPct val="100000"/>
              </a:lnSpc>
              <a:spcBef>
                <a:spcPct val="0"/>
              </a:spcBef>
              <a:spcAft>
                <a:spcPts val="0"/>
              </a:spcAft>
              <a:buNone/>
            </a:pPr>
            <a:endParaRPr lang="en-US" sz="800" b="1" kern="1200" dirty="0">
              <a:latin typeface="Arial" panose="020B0604020202020204" pitchFamily="34" charset="0"/>
              <a:cs typeface="Arial" panose="020B0604020202020204" pitchFamily="34" charset="0"/>
            </a:endParaRPr>
          </a:p>
          <a:p>
            <a:pPr marL="0" lvl="0" indent="0" algn="l" defTabSz="488950">
              <a:lnSpc>
                <a:spcPct val="100000"/>
              </a:lnSpc>
              <a:spcBef>
                <a:spcPct val="0"/>
              </a:spcBef>
              <a:spcAft>
                <a:spcPts val="0"/>
              </a:spcAft>
              <a:buNone/>
            </a:pPr>
            <a:r>
              <a:rPr lang="en-US" sz="1100" b="1" kern="1200" dirty="0">
                <a:latin typeface="Arial" panose="020B0604020202020204" pitchFamily="34" charset="0"/>
                <a:cs typeface="Arial" panose="020B0604020202020204" pitchFamily="34" charset="0"/>
              </a:rPr>
              <a:t>Obtain real-time implementation feedback </a:t>
            </a:r>
            <a:r>
              <a:rPr lang="en-US" sz="1100" kern="1200" dirty="0">
                <a:latin typeface="Arial" panose="020B0604020202020204" pitchFamily="34" charset="0"/>
                <a:cs typeface="Arial" panose="020B0604020202020204" pitchFamily="34" charset="0"/>
              </a:rPr>
              <a:t>from SIT, PAB and YAB</a:t>
            </a:r>
          </a:p>
        </p:txBody>
      </p:sp>
      <p:grpSp>
        <p:nvGrpSpPr>
          <p:cNvPr id="8" name="Group 7">
            <a:extLst>
              <a:ext uri="{FF2B5EF4-FFF2-40B4-BE49-F238E27FC236}">
                <a16:creationId xmlns:a16="http://schemas.microsoft.com/office/drawing/2014/main" id="{3166B0E1-CB76-445F-B9A3-CAE667600FF7}"/>
              </a:ext>
            </a:extLst>
          </p:cNvPr>
          <p:cNvGrpSpPr/>
          <p:nvPr/>
        </p:nvGrpSpPr>
        <p:grpSpPr>
          <a:xfrm>
            <a:off x="3835363" y="665206"/>
            <a:ext cx="5129004" cy="3821484"/>
            <a:chOff x="3835363" y="665206"/>
            <a:chExt cx="5129004" cy="3821484"/>
          </a:xfrm>
        </p:grpSpPr>
        <p:sp>
          <p:nvSpPr>
            <p:cNvPr id="6" name="Freeform: Shape 5">
              <a:extLst>
                <a:ext uri="{FF2B5EF4-FFF2-40B4-BE49-F238E27FC236}">
                  <a16:creationId xmlns:a16="http://schemas.microsoft.com/office/drawing/2014/main" id="{009260A2-8D98-4047-93F0-FDB6D31598FE}"/>
                </a:ext>
              </a:extLst>
            </p:cNvPr>
            <p:cNvSpPr/>
            <p:nvPr/>
          </p:nvSpPr>
          <p:spPr>
            <a:xfrm>
              <a:off x="3835363" y="665206"/>
              <a:ext cx="5129004" cy="1239366"/>
            </a:xfrm>
            <a:custGeom>
              <a:avLst/>
              <a:gdLst>
                <a:gd name="connsiteX0" fmla="*/ 0 w 5129004"/>
                <a:gd name="connsiteY0" fmla="*/ 309842 h 1239366"/>
                <a:gd name="connsiteX1" fmla="*/ 4509321 w 5129004"/>
                <a:gd name="connsiteY1" fmla="*/ 309842 h 1239366"/>
                <a:gd name="connsiteX2" fmla="*/ 4509321 w 5129004"/>
                <a:gd name="connsiteY2" fmla="*/ 0 h 1239366"/>
                <a:gd name="connsiteX3" fmla="*/ 5129004 w 5129004"/>
                <a:gd name="connsiteY3" fmla="*/ 619683 h 1239366"/>
                <a:gd name="connsiteX4" fmla="*/ 4509321 w 5129004"/>
                <a:gd name="connsiteY4" fmla="*/ 1239366 h 1239366"/>
                <a:gd name="connsiteX5" fmla="*/ 4509321 w 5129004"/>
                <a:gd name="connsiteY5" fmla="*/ 929525 h 1239366"/>
                <a:gd name="connsiteX6" fmla="*/ 0 w 5129004"/>
                <a:gd name="connsiteY6" fmla="*/ 929525 h 1239366"/>
                <a:gd name="connsiteX7" fmla="*/ 0 w 5129004"/>
                <a:gd name="connsiteY7" fmla="*/ 309842 h 123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004" h="1239366">
                  <a:moveTo>
                    <a:pt x="0" y="309842"/>
                  </a:moveTo>
                  <a:lnTo>
                    <a:pt x="4509321" y="309842"/>
                  </a:lnTo>
                  <a:lnTo>
                    <a:pt x="4509321" y="0"/>
                  </a:lnTo>
                  <a:lnTo>
                    <a:pt x="5129004" y="619683"/>
                  </a:lnTo>
                  <a:lnTo>
                    <a:pt x="4509321" y="1239366"/>
                  </a:lnTo>
                  <a:lnTo>
                    <a:pt x="4509321" y="929525"/>
                  </a:lnTo>
                  <a:lnTo>
                    <a:pt x="0" y="929525"/>
                  </a:lnTo>
                  <a:lnTo>
                    <a:pt x="0" y="309842"/>
                  </a:lnTo>
                  <a:close/>
                </a:path>
              </a:pathLst>
            </a:custGeom>
            <a:solidFill>
              <a:schemeClr val="accent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78422" rIns="563841" bIns="50659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2"/>
                  </a:solidFill>
                  <a:latin typeface="Arial" panose="020B0604020202020204" pitchFamily="34" charset="0"/>
                  <a:cs typeface="Arial" panose="020B0604020202020204" pitchFamily="34" charset="0"/>
                </a:rPr>
                <a:t>Wave 2: Expansion and Evaluation</a:t>
              </a:r>
            </a:p>
          </p:txBody>
        </p:sp>
        <p:sp>
          <p:nvSpPr>
            <p:cNvPr id="7" name="Freeform: Shape 6">
              <a:extLst>
                <a:ext uri="{FF2B5EF4-FFF2-40B4-BE49-F238E27FC236}">
                  <a16:creationId xmlns:a16="http://schemas.microsoft.com/office/drawing/2014/main" id="{6C7B26F8-D30B-46D0-8CAC-C16DB479C312}"/>
                </a:ext>
              </a:extLst>
            </p:cNvPr>
            <p:cNvSpPr/>
            <p:nvPr/>
          </p:nvSpPr>
          <p:spPr>
            <a:xfrm>
              <a:off x="3936104" y="1657342"/>
              <a:ext cx="4359684" cy="2829348"/>
            </a:xfrm>
            <a:custGeom>
              <a:avLst/>
              <a:gdLst>
                <a:gd name="connsiteX0" fmla="*/ 0 w 4359684"/>
                <a:gd name="connsiteY0" fmla="*/ 0 h 2829348"/>
                <a:gd name="connsiteX1" fmla="*/ 4359684 w 4359684"/>
                <a:gd name="connsiteY1" fmla="*/ 0 h 2829348"/>
                <a:gd name="connsiteX2" fmla="*/ 4359684 w 4359684"/>
                <a:gd name="connsiteY2" fmla="*/ 2829348 h 2829348"/>
                <a:gd name="connsiteX3" fmla="*/ 0 w 4359684"/>
                <a:gd name="connsiteY3" fmla="*/ 2829348 h 2829348"/>
                <a:gd name="connsiteX4" fmla="*/ 0 w 4359684"/>
                <a:gd name="connsiteY4" fmla="*/ 0 h 2829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684" h="2829348">
                  <a:moveTo>
                    <a:pt x="0" y="0"/>
                  </a:moveTo>
                  <a:lnTo>
                    <a:pt x="4359684" y="0"/>
                  </a:lnTo>
                  <a:lnTo>
                    <a:pt x="4359684" y="2829348"/>
                  </a:lnTo>
                  <a:lnTo>
                    <a:pt x="0" y="2829348"/>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1910" tIns="41910" rIns="41910" bIns="41910" numCol="1" spcCol="1270" anchor="t" anchorCtr="0">
              <a:noAutofit/>
            </a:bodyPr>
            <a:lstStyle/>
            <a:p>
              <a:pPr marL="0" lvl="0" indent="0" algn="l" defTabSz="466725">
                <a:lnSpc>
                  <a:spcPct val="100000"/>
                </a:lnSpc>
                <a:spcBef>
                  <a:spcPct val="0"/>
                </a:spcBef>
                <a:spcAft>
                  <a:spcPts val="0"/>
                </a:spcAft>
                <a:buNone/>
              </a:pPr>
              <a:r>
                <a:rPr lang="en-US" sz="1050" b="1" kern="1200" dirty="0">
                  <a:latin typeface="Arial" panose="020B0604020202020204" pitchFamily="34" charset="0"/>
                  <a:cs typeface="Arial" panose="020B0604020202020204" pitchFamily="34" charset="0"/>
                </a:rPr>
                <a:t>Expand EBP infrastructure </a:t>
              </a:r>
              <a:r>
                <a:rPr lang="en-US" sz="1050" kern="1200" dirty="0">
                  <a:latin typeface="Arial" panose="020B0604020202020204" pitchFamily="34" charset="0"/>
                  <a:cs typeface="Arial" panose="020B0604020202020204" pitchFamily="34" charset="0"/>
                </a:rPr>
                <a:t>to meet caseload demands and underserved areas – through regional implementation approach and Center for Excellence</a:t>
              </a:r>
            </a:p>
            <a:p>
              <a:pPr marL="0" lvl="0" indent="0" algn="l" defTabSz="466725">
                <a:lnSpc>
                  <a:spcPct val="100000"/>
                </a:lnSpc>
                <a:spcBef>
                  <a:spcPct val="0"/>
                </a:spcBef>
                <a:spcAft>
                  <a:spcPts val="0"/>
                </a:spcAft>
                <a:buNone/>
              </a:pPr>
              <a:endParaRPr lang="en-US" sz="1050" kern="1200" dirty="0">
                <a:latin typeface="Arial" panose="020B0604020202020204" pitchFamily="34" charset="0"/>
                <a:cs typeface="Arial" panose="020B0604020202020204" pitchFamily="34" charset="0"/>
              </a:endParaRPr>
            </a:p>
            <a:p>
              <a:pPr marL="0" lvl="0" indent="0" algn="l" defTabSz="466725">
                <a:lnSpc>
                  <a:spcPct val="100000"/>
                </a:lnSpc>
                <a:spcBef>
                  <a:spcPct val="0"/>
                </a:spcBef>
                <a:spcAft>
                  <a:spcPts val="0"/>
                </a:spcAft>
                <a:buNone/>
              </a:pPr>
              <a:r>
                <a:rPr lang="en-US" sz="1050" kern="1200" dirty="0">
                  <a:latin typeface="Arial" panose="020B0604020202020204" pitchFamily="34" charset="0"/>
                  <a:cs typeface="Arial" panose="020B0604020202020204" pitchFamily="34" charset="0"/>
                </a:rPr>
                <a:t>Enroll and claim for services to “</a:t>
              </a:r>
              <a:r>
                <a:rPr lang="en-US" sz="1050" b="1" kern="1200" dirty="0">
                  <a:latin typeface="Arial" panose="020B0604020202020204" pitchFamily="34" charset="0"/>
                  <a:cs typeface="Arial" panose="020B0604020202020204" pitchFamily="34" charset="0"/>
                </a:rPr>
                <a:t>light-touch” families</a:t>
              </a:r>
              <a:endParaRPr lang="en-US" sz="1050" kern="1200" dirty="0">
                <a:latin typeface="Arial" panose="020B0604020202020204" pitchFamily="34" charset="0"/>
                <a:cs typeface="Arial" panose="020B0604020202020204" pitchFamily="34" charset="0"/>
              </a:endParaRPr>
            </a:p>
            <a:p>
              <a:pPr marL="0" lvl="0" indent="0" algn="l" defTabSz="466725">
                <a:lnSpc>
                  <a:spcPct val="100000"/>
                </a:lnSpc>
                <a:spcBef>
                  <a:spcPct val="0"/>
                </a:spcBef>
                <a:spcAft>
                  <a:spcPts val="0"/>
                </a:spcAft>
                <a:buNone/>
              </a:pPr>
              <a:endParaRPr lang="en-US" sz="1050" kern="1200" dirty="0">
                <a:latin typeface="Arial" panose="020B0604020202020204" pitchFamily="34" charset="0"/>
                <a:cs typeface="Arial" panose="020B0604020202020204" pitchFamily="34" charset="0"/>
              </a:endParaRPr>
            </a:p>
            <a:p>
              <a:pPr marL="0" lvl="0" indent="0" algn="l" defTabSz="466725">
                <a:lnSpc>
                  <a:spcPct val="100000"/>
                </a:lnSpc>
                <a:spcBef>
                  <a:spcPct val="0"/>
                </a:spcBef>
                <a:spcAft>
                  <a:spcPts val="0"/>
                </a:spcAft>
                <a:buNone/>
              </a:pPr>
              <a:r>
                <a:rPr lang="en-US" sz="1050" kern="1200" dirty="0">
                  <a:latin typeface="Arial" panose="020B0604020202020204" pitchFamily="34" charset="0"/>
                  <a:cs typeface="Arial" panose="020B0604020202020204" pitchFamily="34" charset="0"/>
                </a:rPr>
                <a:t>Expand EBP service array to </a:t>
              </a:r>
              <a:r>
                <a:rPr lang="en-US" sz="1050" b="1" kern="1200" dirty="0">
                  <a:latin typeface="Arial" panose="020B0604020202020204" pitchFamily="34" charset="0"/>
                  <a:cs typeface="Arial" panose="020B0604020202020204" pitchFamily="34" charset="0"/>
                </a:rPr>
                <a:t>include supported and promising programs </a:t>
              </a:r>
              <a:r>
                <a:rPr lang="en-US" sz="1050" kern="1200" dirty="0">
                  <a:latin typeface="Arial" panose="020B0604020202020204" pitchFamily="34" charset="0"/>
                  <a:cs typeface="Arial" panose="020B0604020202020204" pitchFamily="34" charset="0"/>
                </a:rPr>
                <a:t>endorsed by regional collaboratives; revise/resubmit prevention plan as needed</a:t>
              </a:r>
            </a:p>
            <a:p>
              <a:pPr marL="0" lvl="0" indent="0" algn="l" defTabSz="466725">
                <a:lnSpc>
                  <a:spcPct val="100000"/>
                </a:lnSpc>
                <a:spcBef>
                  <a:spcPct val="0"/>
                </a:spcBef>
                <a:spcAft>
                  <a:spcPts val="0"/>
                </a:spcAft>
                <a:buNone/>
              </a:pPr>
              <a:endParaRPr lang="en-US" sz="1050" kern="1200" dirty="0">
                <a:latin typeface="Arial" panose="020B0604020202020204" pitchFamily="34" charset="0"/>
                <a:cs typeface="Arial" panose="020B0604020202020204" pitchFamily="34" charset="0"/>
              </a:endParaRPr>
            </a:p>
            <a:p>
              <a:pPr marL="0" lvl="0" indent="0" algn="l" defTabSz="466725">
                <a:lnSpc>
                  <a:spcPct val="100000"/>
                </a:lnSpc>
                <a:spcBef>
                  <a:spcPct val="0"/>
                </a:spcBef>
                <a:spcAft>
                  <a:spcPts val="0"/>
                </a:spcAft>
                <a:buNone/>
              </a:pPr>
              <a:r>
                <a:rPr lang="en-US" sz="1050" b="0" kern="1200" dirty="0">
                  <a:latin typeface="Arial" panose="020B0604020202020204" pitchFamily="34" charset="0"/>
                  <a:cs typeface="Arial" panose="020B0604020202020204" pitchFamily="34" charset="0"/>
                </a:rPr>
                <a:t>Use findings from </a:t>
              </a:r>
              <a:r>
                <a:rPr lang="en-US" sz="1050" b="1" kern="1200" dirty="0">
                  <a:latin typeface="Arial" panose="020B0604020202020204" pitchFamily="34" charset="0"/>
                  <a:cs typeface="Arial" panose="020B0604020202020204" pitchFamily="34" charset="0"/>
                </a:rPr>
                <a:t>state-facilitated evaluation and CQI </a:t>
              </a:r>
              <a:r>
                <a:rPr lang="en-US" sz="1050" kern="1200" dirty="0">
                  <a:latin typeface="Arial" panose="020B0604020202020204" pitchFamily="34" charset="0"/>
                  <a:cs typeface="Arial" panose="020B0604020202020204" pitchFamily="34" charset="0"/>
                </a:rPr>
                <a:t>to inform targeted investment in the most promising EBPs </a:t>
              </a:r>
            </a:p>
            <a:p>
              <a:pPr marL="0" lvl="0" indent="0" algn="l" defTabSz="466725">
                <a:lnSpc>
                  <a:spcPct val="100000"/>
                </a:lnSpc>
                <a:spcBef>
                  <a:spcPct val="0"/>
                </a:spcBef>
                <a:spcAft>
                  <a:spcPts val="0"/>
                </a:spcAft>
                <a:buNone/>
              </a:pPr>
              <a:endParaRPr lang="en-US" sz="1050" kern="1200" dirty="0">
                <a:latin typeface="Arial" panose="020B0604020202020204" pitchFamily="34" charset="0"/>
                <a:cs typeface="Arial" panose="020B0604020202020204" pitchFamily="34" charset="0"/>
              </a:endParaRPr>
            </a:p>
            <a:p>
              <a:pPr marL="0" lvl="0" indent="0" algn="l" defTabSz="466725">
                <a:lnSpc>
                  <a:spcPct val="100000"/>
                </a:lnSpc>
                <a:spcBef>
                  <a:spcPct val="0"/>
                </a:spcBef>
                <a:spcAft>
                  <a:spcPts val="0"/>
                </a:spcAft>
                <a:buNone/>
              </a:pPr>
              <a:r>
                <a:rPr lang="en-US" sz="1050" b="1" kern="1200" dirty="0">
                  <a:latin typeface="Arial" panose="020B0604020202020204" pitchFamily="34" charset="0"/>
                  <a:cs typeface="Arial" panose="020B0604020202020204" pitchFamily="34" charset="0"/>
                </a:rPr>
                <a:t>Obtain real-time implementation feedback </a:t>
              </a:r>
              <a:r>
                <a:rPr lang="en-US" sz="1050" kern="1200" dirty="0">
                  <a:latin typeface="Arial" panose="020B0604020202020204" pitchFamily="34" charset="0"/>
                  <a:cs typeface="Arial" panose="020B0604020202020204" pitchFamily="34" charset="0"/>
                </a:rPr>
                <a:t>from SIT, PAB and YAB, and incorporate lessons learned </a:t>
              </a:r>
            </a:p>
          </p:txBody>
        </p:sp>
      </p:grpSp>
    </p:spTree>
    <p:extLst>
      <p:ext uri="{BB962C8B-B14F-4D97-AF65-F5344CB8AC3E}">
        <p14:creationId xmlns:p14="http://schemas.microsoft.com/office/powerpoint/2010/main" val="344658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162E8C7-A322-4284-A6FD-9A01650EFB24}"/>
              </a:ext>
            </a:extLst>
          </p:cNvPr>
          <p:cNvSpPr txBox="1"/>
          <p:nvPr/>
        </p:nvSpPr>
        <p:spPr>
          <a:xfrm>
            <a:off x="412582" y="230958"/>
            <a:ext cx="1176362" cy="3416320"/>
          </a:xfrm>
          <a:prstGeom prst="rect">
            <a:avLst/>
          </a:prstGeom>
          <a:solidFill>
            <a:schemeClr val="accent5">
              <a:lumMod val="75000"/>
            </a:schemeClr>
          </a:solidFill>
          <a:ln>
            <a:solidFill>
              <a:schemeClr val="accent6">
                <a:lumMod val="60000"/>
                <a:lumOff val="40000"/>
              </a:schemeClr>
            </a:solidFill>
          </a:ln>
        </p:spPr>
        <p:txBody>
          <a:bodyPr wrap="square" rtlCol="0">
            <a:spAutoFit/>
          </a:bodyPr>
          <a:lstStyle/>
          <a:p>
            <a:pPr defTabSz="685800"/>
            <a:r>
              <a:rPr lang="en-US" sz="1200" b="1" dirty="0">
                <a:solidFill>
                  <a:prstClr val="white"/>
                </a:solidFill>
                <a:latin typeface="Arial" panose="020B0604020202020204" pitchFamily="34" charset="0"/>
                <a:cs typeface="Arial" panose="020B0604020202020204" pitchFamily="34" charset="0"/>
              </a:rPr>
              <a:t>Existing Candidacy Pathways</a:t>
            </a:r>
          </a:p>
          <a:p>
            <a:pPr defTabSz="685800"/>
            <a:endParaRPr lang="en-US" sz="1350" dirty="0">
              <a:solidFill>
                <a:prstClr val="white"/>
              </a:solidFill>
              <a:latin typeface="Calibri" panose="020F0502020204030204"/>
            </a:endParaRPr>
          </a:p>
          <a:p>
            <a:pPr defTabSz="685800"/>
            <a:r>
              <a:rPr lang="en-US" sz="1350" dirty="0">
                <a:solidFill>
                  <a:prstClr val="black"/>
                </a:solidFill>
                <a:latin typeface="Calibri" panose="020F0502020204030204"/>
              </a:rPr>
              <a:t> </a:t>
            </a:r>
          </a:p>
          <a:p>
            <a:pPr defTabSz="685800"/>
            <a:endParaRPr lang="en-US" sz="1350" dirty="0">
              <a:solidFill>
                <a:prstClr val="black"/>
              </a:solidFill>
              <a:latin typeface="Calibri" panose="020F0502020204030204"/>
            </a:endParaRPr>
          </a:p>
          <a:p>
            <a:pPr defTabSz="685800"/>
            <a:endParaRPr lang="en-US" sz="1350" dirty="0">
              <a:solidFill>
                <a:prstClr val="black"/>
              </a:solidFill>
              <a:latin typeface="Calibri" panose="020F0502020204030204"/>
            </a:endParaRPr>
          </a:p>
          <a:p>
            <a:pPr defTabSz="685800"/>
            <a:endParaRPr lang="en-US" sz="1350" dirty="0">
              <a:solidFill>
                <a:prstClr val="black"/>
              </a:solidFill>
              <a:latin typeface="Calibri" panose="020F0502020204030204"/>
            </a:endParaRPr>
          </a:p>
          <a:p>
            <a:pPr defTabSz="685800"/>
            <a:endParaRPr lang="en-US" sz="1350" dirty="0">
              <a:solidFill>
                <a:prstClr val="black"/>
              </a:solidFill>
              <a:latin typeface="Calibri" panose="020F0502020204030204"/>
            </a:endParaRPr>
          </a:p>
          <a:p>
            <a:pPr defTabSz="685800"/>
            <a:endParaRPr lang="en-US" sz="1350" dirty="0">
              <a:solidFill>
                <a:prstClr val="black"/>
              </a:solidFill>
              <a:latin typeface="Calibri" panose="020F0502020204030204"/>
            </a:endParaRPr>
          </a:p>
          <a:p>
            <a:pPr defTabSz="685800"/>
            <a:endParaRPr lang="en-US" sz="1350" dirty="0">
              <a:solidFill>
                <a:prstClr val="black"/>
              </a:solidFill>
              <a:latin typeface="Calibri" panose="020F0502020204030204"/>
            </a:endParaRPr>
          </a:p>
          <a:p>
            <a:pPr defTabSz="685800"/>
            <a:endParaRPr lang="en-US" sz="1350" dirty="0">
              <a:solidFill>
                <a:prstClr val="black"/>
              </a:solidFill>
              <a:latin typeface="Calibri" panose="020F0502020204030204"/>
            </a:endParaRPr>
          </a:p>
          <a:p>
            <a:pPr defTabSz="685800"/>
            <a:endParaRPr lang="en-US" sz="1350" dirty="0">
              <a:solidFill>
                <a:prstClr val="black"/>
              </a:solidFill>
              <a:latin typeface="Calibri" panose="020F0502020204030204"/>
            </a:endParaRPr>
          </a:p>
          <a:p>
            <a:pPr defTabSz="685800"/>
            <a:endParaRPr lang="en-US" sz="1350" dirty="0">
              <a:solidFill>
                <a:prstClr val="black"/>
              </a:solidFill>
              <a:latin typeface="Calibri" panose="020F0502020204030204"/>
            </a:endParaRPr>
          </a:p>
          <a:p>
            <a:pPr defTabSz="685800"/>
            <a:endParaRPr lang="en-US" sz="1350" dirty="0">
              <a:solidFill>
                <a:prstClr val="black"/>
              </a:solidFill>
              <a:latin typeface="Calibri" panose="020F0502020204030204"/>
            </a:endParaRPr>
          </a:p>
          <a:p>
            <a:pPr defTabSz="685800"/>
            <a:endParaRPr lang="en-US" sz="1350" dirty="0">
              <a:solidFill>
                <a:prstClr val="black"/>
              </a:solidFill>
              <a:latin typeface="Calibri" panose="020F0502020204030204"/>
            </a:endParaRPr>
          </a:p>
        </p:txBody>
      </p:sp>
      <p:sp>
        <p:nvSpPr>
          <p:cNvPr id="13" name="Rectangle 12">
            <a:extLst>
              <a:ext uri="{FF2B5EF4-FFF2-40B4-BE49-F238E27FC236}">
                <a16:creationId xmlns:a16="http://schemas.microsoft.com/office/drawing/2014/main" id="{8E0F1452-D028-47BE-B60F-30090ABCE5A6}"/>
              </a:ext>
            </a:extLst>
          </p:cNvPr>
          <p:cNvSpPr/>
          <p:nvPr/>
        </p:nvSpPr>
        <p:spPr>
          <a:xfrm>
            <a:off x="1610984" y="3611445"/>
            <a:ext cx="7013471" cy="1328494"/>
          </a:xfrm>
          <a:prstGeom prst="rect">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685800"/>
            <a:endParaRPr lang="en-US" sz="1350" dirty="0">
              <a:solidFill>
                <a:prstClr val="black"/>
              </a:solidFill>
              <a:latin typeface="Calibri" panose="020F0502020204030204"/>
            </a:endParaRPr>
          </a:p>
        </p:txBody>
      </p:sp>
      <p:sp>
        <p:nvSpPr>
          <p:cNvPr id="3" name="Rectangle 2">
            <a:extLst>
              <a:ext uri="{FF2B5EF4-FFF2-40B4-BE49-F238E27FC236}">
                <a16:creationId xmlns:a16="http://schemas.microsoft.com/office/drawing/2014/main" id="{106E48E8-ED5D-4CE7-8130-8C44C2D7C0C6}"/>
              </a:ext>
            </a:extLst>
          </p:cNvPr>
          <p:cNvSpPr/>
          <p:nvPr/>
        </p:nvSpPr>
        <p:spPr>
          <a:xfrm>
            <a:off x="1610984" y="218209"/>
            <a:ext cx="7013471" cy="33932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a:endParaRPr lang="en-US" sz="1350" dirty="0">
              <a:solidFill>
                <a:prstClr val="black"/>
              </a:solidFill>
              <a:latin typeface="Calibri" panose="020F0502020204030204"/>
            </a:endParaRPr>
          </a:p>
        </p:txBody>
      </p:sp>
      <p:sp>
        <p:nvSpPr>
          <p:cNvPr id="7" name="TextBox 6">
            <a:extLst>
              <a:ext uri="{FF2B5EF4-FFF2-40B4-BE49-F238E27FC236}">
                <a16:creationId xmlns:a16="http://schemas.microsoft.com/office/drawing/2014/main" id="{2328C432-2E15-455D-B51E-E8C57791DE95}"/>
              </a:ext>
            </a:extLst>
          </p:cNvPr>
          <p:cNvSpPr txBox="1"/>
          <p:nvPr/>
        </p:nvSpPr>
        <p:spPr>
          <a:xfrm>
            <a:off x="3432594" y="3131529"/>
            <a:ext cx="4720805" cy="276999"/>
          </a:xfrm>
          <a:prstGeom prst="rect">
            <a:avLst/>
          </a:prstGeom>
          <a:noFill/>
        </p:spPr>
        <p:txBody>
          <a:bodyPr wrap="square" rtlCol="0">
            <a:spAutoFit/>
          </a:bodyPr>
          <a:lstStyle/>
          <a:p>
            <a:pPr defTabSz="685800"/>
            <a:r>
              <a:rPr lang="en-US" sz="1200" dirty="0">
                <a:solidFill>
                  <a:prstClr val="black"/>
                </a:solidFill>
                <a:latin typeface="Arial" panose="020B0604020202020204" pitchFamily="34" charset="0"/>
                <a:cs typeface="Arial" panose="020B0604020202020204" pitchFamily="34" charset="0"/>
              </a:rPr>
              <a:t>Children whose caregivers voluntarily seek LDSS services</a:t>
            </a:r>
          </a:p>
        </p:txBody>
      </p:sp>
      <p:sp>
        <p:nvSpPr>
          <p:cNvPr id="8" name="TextBox 7">
            <a:extLst>
              <a:ext uri="{FF2B5EF4-FFF2-40B4-BE49-F238E27FC236}">
                <a16:creationId xmlns:a16="http://schemas.microsoft.com/office/drawing/2014/main" id="{98B81767-9513-4F9A-9E7C-20BED6A5D9E4}"/>
              </a:ext>
            </a:extLst>
          </p:cNvPr>
          <p:cNvSpPr txBox="1"/>
          <p:nvPr/>
        </p:nvSpPr>
        <p:spPr>
          <a:xfrm>
            <a:off x="3134560" y="1219375"/>
            <a:ext cx="4270076" cy="276999"/>
          </a:xfrm>
          <a:prstGeom prst="rect">
            <a:avLst/>
          </a:prstGeom>
          <a:noFill/>
        </p:spPr>
        <p:txBody>
          <a:bodyPr wrap="square" rtlCol="0">
            <a:spAutoFit/>
          </a:bodyPr>
          <a:lstStyle/>
          <a:p>
            <a:pPr defTabSz="685800"/>
            <a:r>
              <a:rPr lang="en-US" sz="1200" dirty="0">
                <a:solidFill>
                  <a:prstClr val="black"/>
                </a:solidFill>
                <a:latin typeface="Arial" panose="020B0604020202020204" pitchFamily="34" charset="0"/>
                <a:cs typeface="Arial" panose="020B0604020202020204" pitchFamily="34" charset="0"/>
              </a:rPr>
              <a:t>Children with prior foster care stay</a:t>
            </a:r>
          </a:p>
        </p:txBody>
      </p:sp>
      <p:sp>
        <p:nvSpPr>
          <p:cNvPr id="9" name="TextBox 8">
            <a:extLst>
              <a:ext uri="{FF2B5EF4-FFF2-40B4-BE49-F238E27FC236}">
                <a16:creationId xmlns:a16="http://schemas.microsoft.com/office/drawing/2014/main" id="{FA924BD5-1C48-41DF-929C-F41AC30E3BAB}"/>
              </a:ext>
            </a:extLst>
          </p:cNvPr>
          <p:cNvSpPr txBox="1"/>
          <p:nvPr/>
        </p:nvSpPr>
        <p:spPr>
          <a:xfrm>
            <a:off x="3567022" y="2473453"/>
            <a:ext cx="4270076" cy="276999"/>
          </a:xfrm>
          <a:prstGeom prst="rect">
            <a:avLst/>
          </a:prstGeom>
          <a:noFill/>
        </p:spPr>
        <p:txBody>
          <a:bodyPr wrap="square" rtlCol="0">
            <a:spAutoFit/>
          </a:bodyPr>
          <a:lstStyle/>
          <a:p>
            <a:pPr defTabSz="685800"/>
            <a:r>
              <a:rPr lang="en-US" sz="1200" dirty="0">
                <a:solidFill>
                  <a:prstClr val="black"/>
                </a:solidFill>
                <a:latin typeface="Arial" panose="020B0604020202020204" pitchFamily="34" charset="0"/>
                <a:cs typeface="Arial" panose="020B0604020202020204" pitchFamily="34" charset="0"/>
              </a:rPr>
              <a:t>Children involved in PINS or JD case</a:t>
            </a:r>
          </a:p>
        </p:txBody>
      </p:sp>
      <p:sp>
        <p:nvSpPr>
          <p:cNvPr id="10" name="TextBox 9">
            <a:extLst>
              <a:ext uri="{FF2B5EF4-FFF2-40B4-BE49-F238E27FC236}">
                <a16:creationId xmlns:a16="http://schemas.microsoft.com/office/drawing/2014/main" id="{2B7B61B7-CD1D-4220-974C-109C25ADF46F}"/>
              </a:ext>
            </a:extLst>
          </p:cNvPr>
          <p:cNvSpPr txBox="1"/>
          <p:nvPr/>
        </p:nvSpPr>
        <p:spPr>
          <a:xfrm>
            <a:off x="3432595" y="1767635"/>
            <a:ext cx="4270076" cy="276999"/>
          </a:xfrm>
          <a:prstGeom prst="rect">
            <a:avLst/>
          </a:prstGeom>
          <a:noFill/>
        </p:spPr>
        <p:txBody>
          <a:bodyPr wrap="square" rtlCol="0">
            <a:spAutoFit/>
          </a:bodyPr>
          <a:lstStyle/>
          <a:p>
            <a:pPr defTabSz="685800"/>
            <a:r>
              <a:rPr lang="en-US" sz="1200" dirty="0">
                <a:solidFill>
                  <a:prstClr val="black"/>
                </a:solidFill>
                <a:latin typeface="Arial" panose="020B0604020202020204" pitchFamily="34" charset="0"/>
                <a:cs typeface="Arial" panose="020B0604020202020204" pitchFamily="34" charset="0"/>
              </a:rPr>
              <a:t>Children living in adoptive/kin homes at risk of disruption</a:t>
            </a:r>
          </a:p>
        </p:txBody>
      </p:sp>
      <p:sp>
        <p:nvSpPr>
          <p:cNvPr id="11" name="TextBox 10">
            <a:extLst>
              <a:ext uri="{FF2B5EF4-FFF2-40B4-BE49-F238E27FC236}">
                <a16:creationId xmlns:a16="http://schemas.microsoft.com/office/drawing/2014/main" id="{D7E91A28-038E-4014-9262-143315F29D43}"/>
              </a:ext>
            </a:extLst>
          </p:cNvPr>
          <p:cNvSpPr txBox="1"/>
          <p:nvPr/>
        </p:nvSpPr>
        <p:spPr>
          <a:xfrm>
            <a:off x="2922198" y="4369669"/>
            <a:ext cx="5559725" cy="276999"/>
          </a:xfrm>
          <a:prstGeom prst="rect">
            <a:avLst/>
          </a:prstGeom>
          <a:noFill/>
        </p:spPr>
        <p:txBody>
          <a:bodyPr wrap="square" rtlCol="0">
            <a:spAutoFit/>
          </a:bodyPr>
          <a:lstStyle/>
          <a:p>
            <a:pPr defTabSz="685800"/>
            <a:r>
              <a:rPr lang="en-US" sz="1200" dirty="0">
                <a:solidFill>
                  <a:prstClr val="black"/>
                </a:solidFill>
                <a:latin typeface="Arial" panose="020B0604020202020204" pitchFamily="34" charset="0"/>
                <a:cs typeface="Arial" panose="020B0604020202020204" pitchFamily="34" charset="0"/>
              </a:rPr>
              <a:t>Children whose caregivers voluntarily seek service from community providers</a:t>
            </a:r>
          </a:p>
        </p:txBody>
      </p:sp>
      <p:sp>
        <p:nvSpPr>
          <p:cNvPr id="14" name="TextBox 13">
            <a:extLst>
              <a:ext uri="{FF2B5EF4-FFF2-40B4-BE49-F238E27FC236}">
                <a16:creationId xmlns:a16="http://schemas.microsoft.com/office/drawing/2014/main" id="{2178901D-3062-4A26-BC01-8E7015107872}"/>
              </a:ext>
            </a:extLst>
          </p:cNvPr>
          <p:cNvSpPr txBox="1"/>
          <p:nvPr/>
        </p:nvSpPr>
        <p:spPr>
          <a:xfrm>
            <a:off x="412581" y="3632302"/>
            <a:ext cx="1198403" cy="1200329"/>
          </a:xfrm>
          <a:prstGeom prst="rect">
            <a:avLst/>
          </a:prstGeom>
          <a:solidFill>
            <a:schemeClr val="accent4">
              <a:lumMod val="60000"/>
              <a:lumOff val="40000"/>
            </a:schemeClr>
          </a:solidFill>
          <a:ln>
            <a:solidFill>
              <a:schemeClr val="accent4"/>
            </a:solidFill>
          </a:ln>
        </p:spPr>
        <p:txBody>
          <a:bodyPr wrap="square" rtlCol="0">
            <a:spAutoFit/>
          </a:bodyPr>
          <a:lstStyle/>
          <a:p>
            <a:pPr defTabSz="685800"/>
            <a:r>
              <a:rPr lang="en-US" sz="1200" b="1" dirty="0">
                <a:solidFill>
                  <a:srgbClr val="E7E6E6">
                    <a:lumMod val="50000"/>
                  </a:srgbClr>
                </a:solidFill>
                <a:latin typeface="Arial" panose="020B0604020202020204" pitchFamily="34" charset="0"/>
                <a:cs typeface="Arial" panose="020B0604020202020204" pitchFamily="34" charset="0"/>
              </a:rPr>
              <a:t>Candidacy Pathways to be Developed</a:t>
            </a:r>
          </a:p>
          <a:p>
            <a:pPr defTabSz="685800"/>
            <a:endParaRPr lang="en-US" sz="1200" b="1" dirty="0">
              <a:solidFill>
                <a:prstClr val="black"/>
              </a:solidFill>
              <a:latin typeface="Arial" panose="020B0604020202020204" pitchFamily="34" charset="0"/>
              <a:cs typeface="Arial" panose="020B0604020202020204" pitchFamily="34" charset="0"/>
            </a:endParaRPr>
          </a:p>
          <a:p>
            <a:pPr defTabSz="685800"/>
            <a:endParaRPr lang="en-US" sz="1200" b="1" dirty="0">
              <a:solidFill>
                <a:prstClr val="black"/>
              </a:solidFill>
              <a:latin typeface="Arial" panose="020B0604020202020204" pitchFamily="34" charset="0"/>
              <a:cs typeface="Arial" panose="020B0604020202020204" pitchFamily="34" charset="0"/>
            </a:endParaRPr>
          </a:p>
          <a:p>
            <a:pPr defTabSz="685800"/>
            <a:endParaRPr lang="en-US" sz="1200" b="1" dirty="0">
              <a:solidFill>
                <a:prstClr val="black"/>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D25649C5-ED3B-4D44-86A0-6AA4879E907A}"/>
              </a:ext>
            </a:extLst>
          </p:cNvPr>
          <p:cNvSpPr txBox="1"/>
          <p:nvPr/>
        </p:nvSpPr>
        <p:spPr>
          <a:xfrm>
            <a:off x="3086770" y="3757186"/>
            <a:ext cx="5559725" cy="461665"/>
          </a:xfrm>
          <a:prstGeom prst="rect">
            <a:avLst/>
          </a:prstGeom>
          <a:noFill/>
        </p:spPr>
        <p:txBody>
          <a:bodyPr wrap="square" rtlCol="0">
            <a:spAutoFit/>
          </a:bodyPr>
          <a:lstStyle/>
          <a:p>
            <a:pPr defTabSz="685800"/>
            <a:r>
              <a:rPr lang="en-US" sz="1200" dirty="0">
                <a:solidFill>
                  <a:prstClr val="black"/>
                </a:solidFill>
                <a:latin typeface="Arial" panose="020B0604020202020204" pitchFamily="34" charset="0"/>
                <a:cs typeface="Arial" panose="020B0604020202020204" pitchFamily="34" charset="0"/>
              </a:rPr>
              <a:t>Children whose caregivers voluntarily seek service from partnering state agencies (e.g., OTDA, OASIS, OMH, SED)</a:t>
            </a:r>
          </a:p>
        </p:txBody>
      </p:sp>
      <p:pic>
        <p:nvPicPr>
          <p:cNvPr id="2" name="Picture 1">
            <a:extLst>
              <a:ext uri="{FF2B5EF4-FFF2-40B4-BE49-F238E27FC236}">
                <a16:creationId xmlns:a16="http://schemas.microsoft.com/office/drawing/2014/main" id="{6DC3C724-C59C-43CE-A187-F204AF450EDB}"/>
              </a:ext>
            </a:extLst>
          </p:cNvPr>
          <p:cNvPicPr>
            <a:picLocks noChangeAspect="1"/>
          </p:cNvPicPr>
          <p:nvPr/>
        </p:nvPicPr>
        <p:blipFill>
          <a:blip r:embed="rId2"/>
          <a:stretch>
            <a:fillRect/>
          </a:stretch>
        </p:blipFill>
        <p:spPr>
          <a:xfrm>
            <a:off x="-726791" y="646227"/>
            <a:ext cx="6099577" cy="4069433"/>
          </a:xfrm>
          <a:prstGeom prst="rect">
            <a:avLst/>
          </a:prstGeom>
        </p:spPr>
      </p:pic>
      <p:sp>
        <p:nvSpPr>
          <p:cNvPr id="16" name="TextBox 15">
            <a:extLst>
              <a:ext uri="{FF2B5EF4-FFF2-40B4-BE49-F238E27FC236}">
                <a16:creationId xmlns:a16="http://schemas.microsoft.com/office/drawing/2014/main" id="{8143C434-419F-4F80-9543-015666372530}"/>
              </a:ext>
            </a:extLst>
          </p:cNvPr>
          <p:cNvSpPr txBox="1"/>
          <p:nvPr/>
        </p:nvSpPr>
        <p:spPr>
          <a:xfrm>
            <a:off x="540089" y="2343150"/>
            <a:ext cx="1048855" cy="646331"/>
          </a:xfrm>
          <a:prstGeom prst="rect">
            <a:avLst/>
          </a:prstGeom>
          <a:noFill/>
        </p:spPr>
        <p:txBody>
          <a:bodyPr wrap="square" rtlCol="0">
            <a:spAutoFit/>
          </a:bodyPr>
          <a:lstStyle/>
          <a:p>
            <a:pPr algn="ctr" defTabSz="685800"/>
            <a:r>
              <a:rPr lang="en-US" sz="1200" b="1" dirty="0">
                <a:solidFill>
                  <a:prstClr val="white"/>
                </a:solidFill>
                <a:latin typeface="Arial" panose="020B0604020202020204" pitchFamily="34" charset="0"/>
                <a:cs typeface="Arial" panose="020B0604020202020204" pitchFamily="34" charset="0"/>
              </a:rPr>
              <a:t>Candidates for Foster Care</a:t>
            </a:r>
          </a:p>
        </p:txBody>
      </p:sp>
      <p:sp>
        <p:nvSpPr>
          <p:cNvPr id="6" name="TextBox 5">
            <a:extLst>
              <a:ext uri="{FF2B5EF4-FFF2-40B4-BE49-F238E27FC236}">
                <a16:creationId xmlns:a16="http://schemas.microsoft.com/office/drawing/2014/main" id="{6CD254FD-FF8F-4E0A-B232-804618CE1293}"/>
              </a:ext>
            </a:extLst>
          </p:cNvPr>
          <p:cNvSpPr txBox="1"/>
          <p:nvPr/>
        </p:nvSpPr>
        <p:spPr>
          <a:xfrm>
            <a:off x="2728545" y="660661"/>
            <a:ext cx="4270076" cy="276999"/>
          </a:xfrm>
          <a:prstGeom prst="rect">
            <a:avLst/>
          </a:prstGeom>
          <a:noFill/>
        </p:spPr>
        <p:txBody>
          <a:bodyPr wrap="square" rtlCol="0">
            <a:spAutoFit/>
          </a:bodyPr>
          <a:lstStyle/>
          <a:p>
            <a:pPr defTabSz="685800"/>
            <a:r>
              <a:rPr lang="en-US" sz="1200" dirty="0">
                <a:solidFill>
                  <a:prstClr val="black"/>
                </a:solidFill>
                <a:latin typeface="Arial" panose="020B0604020202020204" pitchFamily="34" charset="0"/>
                <a:cs typeface="Arial" panose="020B0604020202020204" pitchFamily="34" charset="0"/>
              </a:rPr>
              <a:t>Children named in CPS/FAR report</a:t>
            </a:r>
          </a:p>
        </p:txBody>
      </p:sp>
    </p:spTree>
    <p:extLst>
      <p:ext uri="{BB962C8B-B14F-4D97-AF65-F5344CB8AC3E}">
        <p14:creationId xmlns:p14="http://schemas.microsoft.com/office/powerpoint/2010/main" val="43431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1+#ppt_w/2"/>
                                          </p:val>
                                        </p:tav>
                                        <p:tav tm="100000">
                                          <p:val>
                                            <p:strVal val="#ppt_x"/>
                                          </p:val>
                                        </p:tav>
                                      </p:tavLst>
                                    </p:anim>
                                    <p:anim calcmode="lin" valueType="num">
                                      <p:cBhvr additive="base">
                                        <p:cTn id="3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1+#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8"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3C01F2-D249-4138-9C56-54C9AC467D2E}"/>
              </a:ext>
            </a:extLst>
          </p:cNvPr>
          <p:cNvSpPr txBox="1"/>
          <p:nvPr/>
        </p:nvSpPr>
        <p:spPr>
          <a:xfrm>
            <a:off x="3048000" y="2899650"/>
            <a:ext cx="5420675" cy="707886"/>
          </a:xfrm>
          <a:prstGeom prst="rect">
            <a:avLst/>
          </a:prstGeom>
          <a:noFill/>
          <a:ln>
            <a:noFill/>
          </a:ln>
        </p:spPr>
        <p:txBody>
          <a:bodyPr wrap="square" rtlCol="0">
            <a:spAutoFit/>
          </a:bodyPr>
          <a:lstStyle/>
          <a:p>
            <a:r>
              <a:rPr lang="en-US" sz="4000" b="1" dirty="0">
                <a:solidFill>
                  <a:srgbClr val="002D73"/>
                </a:solidFill>
                <a:latin typeface="Arial" panose="020B0604020202020204" pitchFamily="34" charset="0"/>
                <a:cs typeface="Arial" panose="020B0604020202020204" pitchFamily="34" charset="0"/>
              </a:rPr>
              <a:t>Questions?</a:t>
            </a:r>
          </a:p>
        </p:txBody>
      </p:sp>
      <p:pic>
        <p:nvPicPr>
          <p:cNvPr id="7" name="Graphic 6" descr="Confused person">
            <a:extLst>
              <a:ext uri="{FF2B5EF4-FFF2-40B4-BE49-F238E27FC236}">
                <a16:creationId xmlns:a16="http://schemas.microsoft.com/office/drawing/2014/main" id="{FFFCEAD5-78E8-42BE-868C-D2BAC0A38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68951" y="1276350"/>
            <a:ext cx="2026882" cy="1629455"/>
          </a:xfrm>
          <a:prstGeom prst="rect">
            <a:avLst/>
          </a:prstGeom>
        </p:spPr>
      </p:pic>
    </p:spTree>
    <p:extLst>
      <p:ext uri="{BB962C8B-B14F-4D97-AF65-F5344CB8AC3E}">
        <p14:creationId xmlns:p14="http://schemas.microsoft.com/office/powerpoint/2010/main" val="171321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2400" y="971550"/>
            <a:ext cx="5029200" cy="4171950"/>
          </a:xfrm>
        </p:spPr>
        <p:txBody>
          <a:bodyPr/>
          <a:lstStyle/>
          <a:p>
            <a:r>
              <a:rPr lang="en-US" sz="2000" dirty="0"/>
              <a:t>FFPSA has two major components:</a:t>
            </a:r>
          </a:p>
          <a:p>
            <a:pPr marL="457200" indent="-457200">
              <a:spcBef>
                <a:spcPts val="600"/>
              </a:spcBef>
              <a:buFont typeface="+mj-lt"/>
              <a:buAutoNum type="arabicPeriod"/>
            </a:pPr>
            <a:r>
              <a:rPr lang="en-US" sz="2000" dirty="0"/>
              <a:t>Prevention Services – new Title IV-E reimbursement available, at state option, for evidence-based programs</a:t>
            </a:r>
          </a:p>
          <a:p>
            <a:pPr marL="914400" lvl="1" indent="-457200">
              <a:buFont typeface="Arial" panose="020B0604020202020204" pitchFamily="34" charset="0"/>
              <a:buChar char="•"/>
            </a:pPr>
            <a:r>
              <a:rPr lang="en-US" sz="2000" dirty="0">
                <a:solidFill>
                  <a:srgbClr val="646569"/>
                </a:solidFill>
              </a:rPr>
              <a:t>NY must comply with congregate care provisions before it can access</a:t>
            </a:r>
          </a:p>
          <a:p>
            <a:pPr marL="457200" indent="-457200">
              <a:buFont typeface="+mj-lt"/>
              <a:buAutoNum type="arabicPeriod"/>
            </a:pPr>
            <a:r>
              <a:rPr lang="en-US" sz="2000" dirty="0"/>
              <a:t>Congregate Care – Reforms federal financing to prioritize family-based foster care and places limits on reimbursements for congregate care</a:t>
            </a:r>
          </a:p>
        </p:txBody>
      </p:sp>
      <p:sp>
        <p:nvSpPr>
          <p:cNvPr id="3" name="Text Placeholder 2"/>
          <p:cNvSpPr>
            <a:spLocks noGrp="1"/>
          </p:cNvSpPr>
          <p:nvPr>
            <p:ph type="body" idx="13"/>
          </p:nvPr>
        </p:nvSpPr>
        <p:spPr>
          <a:xfrm>
            <a:off x="228600" y="381000"/>
            <a:ext cx="8686800" cy="638175"/>
          </a:xfrm>
        </p:spPr>
        <p:txBody>
          <a:bodyPr/>
          <a:lstStyle/>
          <a:p>
            <a:r>
              <a:rPr lang="en-US" dirty="0"/>
              <a:t>Background – Overview</a:t>
            </a:r>
          </a:p>
        </p:txBody>
      </p:sp>
      <p:pic>
        <p:nvPicPr>
          <p:cNvPr id="5" name="Picture 4" descr="A picture containing building, person, outdoor&#10;&#10;Description automatically generated">
            <a:extLst>
              <a:ext uri="{FF2B5EF4-FFF2-40B4-BE49-F238E27FC236}">
                <a16:creationId xmlns:a16="http://schemas.microsoft.com/office/drawing/2014/main" id="{1C283EAA-B83F-4ABF-8ABF-A971FD93F3BB}"/>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8803" t="-933"/>
          <a:stretch/>
        </p:blipFill>
        <p:spPr>
          <a:xfrm>
            <a:off x="5181600" y="1276350"/>
            <a:ext cx="3657600" cy="2971800"/>
          </a:xfrm>
          <a:prstGeom prst="rect">
            <a:avLst/>
          </a:prstGeom>
          <a:ln>
            <a:solidFill>
              <a:schemeClr val="tx1"/>
            </a:solidFill>
          </a:ln>
        </p:spPr>
      </p:pic>
    </p:spTree>
    <p:extLst>
      <p:ext uri="{BB962C8B-B14F-4D97-AF65-F5344CB8AC3E}">
        <p14:creationId xmlns:p14="http://schemas.microsoft.com/office/powerpoint/2010/main" val="379126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 calcmode="lin" valueType="num">
                                      <p:cBhvr additive="base">
                                        <p:cTn id="18"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65976"/>
            <a:ext cx="4495800" cy="2582174"/>
          </a:xfrm>
        </p:spPr>
        <p:txBody>
          <a:bodyPr>
            <a:normAutofit/>
          </a:bodyPr>
          <a:lstStyle/>
          <a:p>
            <a:r>
              <a:rPr lang="en-US" sz="3200" dirty="0"/>
              <a:t>Qualified Residential Treatment Programs (QRTPs)</a:t>
            </a:r>
          </a:p>
        </p:txBody>
      </p:sp>
    </p:spTree>
    <p:extLst>
      <p:ext uri="{BB962C8B-B14F-4D97-AF65-F5344CB8AC3E}">
        <p14:creationId xmlns:p14="http://schemas.microsoft.com/office/powerpoint/2010/main" val="2648667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18EC5-C3F4-49F7-B30A-859ADE9CF96B}"/>
              </a:ext>
            </a:extLst>
          </p:cNvPr>
          <p:cNvSpPr>
            <a:spLocks noGrp="1"/>
          </p:cNvSpPr>
          <p:nvPr>
            <p:ph type="body" idx="1"/>
          </p:nvPr>
        </p:nvSpPr>
        <p:spPr>
          <a:xfrm>
            <a:off x="91807" y="1076325"/>
            <a:ext cx="5013593" cy="4067175"/>
          </a:xfrm>
        </p:spPr>
        <p:txBody>
          <a:bodyPr/>
          <a:lstStyle/>
          <a:p>
            <a:r>
              <a:rPr lang="en-US" dirty="0"/>
              <a:t>Federal Requirements for a QRTP:</a:t>
            </a:r>
          </a:p>
          <a:p>
            <a:pPr marL="800100" lvl="1" indent="-342900">
              <a:spcBef>
                <a:spcPts val="600"/>
              </a:spcBef>
              <a:spcAft>
                <a:spcPts val="500"/>
              </a:spcAft>
              <a:buFont typeface="Arial" panose="020B0604020202020204" pitchFamily="34" charset="0"/>
              <a:buChar char="•"/>
            </a:pPr>
            <a:r>
              <a:rPr lang="en-US" sz="2000" dirty="0"/>
              <a:t>Trauma-informed treatment model</a:t>
            </a:r>
          </a:p>
          <a:p>
            <a:pPr marL="800100" lvl="1" indent="-342900">
              <a:spcBef>
                <a:spcPts val="600"/>
              </a:spcBef>
              <a:spcAft>
                <a:spcPts val="500"/>
              </a:spcAft>
              <a:buFont typeface="Arial" panose="020B0604020202020204" pitchFamily="34" charset="0"/>
              <a:buChar char="•"/>
            </a:pPr>
            <a:r>
              <a:rPr lang="en-US" sz="2000" dirty="0"/>
              <a:t>Licensed nursing and clinical staff on-site during business hours and on-call after hours</a:t>
            </a:r>
          </a:p>
          <a:p>
            <a:pPr marL="800100" lvl="1" indent="-342900">
              <a:spcBef>
                <a:spcPts val="600"/>
              </a:spcBef>
              <a:spcAft>
                <a:spcPts val="500"/>
              </a:spcAft>
              <a:buFont typeface="Arial" panose="020B0604020202020204" pitchFamily="34" charset="0"/>
              <a:buChar char="•"/>
            </a:pPr>
            <a:r>
              <a:rPr lang="en-US" sz="2000" dirty="0"/>
              <a:t>Family participation in treatment and family-based aftercare support for at least 6 months post-discharge </a:t>
            </a:r>
          </a:p>
          <a:p>
            <a:pPr marL="800100" lvl="1" indent="-342900">
              <a:spcBef>
                <a:spcPts val="600"/>
              </a:spcBef>
              <a:buFont typeface="Arial" panose="020B0604020202020204" pitchFamily="34" charset="0"/>
              <a:buChar char="•"/>
            </a:pPr>
            <a:r>
              <a:rPr lang="en-US" sz="2000" dirty="0"/>
              <a:t>Nationally accredited</a:t>
            </a:r>
          </a:p>
          <a:p>
            <a:endParaRPr lang="en-US" dirty="0"/>
          </a:p>
        </p:txBody>
      </p:sp>
      <p:sp>
        <p:nvSpPr>
          <p:cNvPr id="3" name="Text Placeholder 2">
            <a:extLst>
              <a:ext uri="{FF2B5EF4-FFF2-40B4-BE49-F238E27FC236}">
                <a16:creationId xmlns:a16="http://schemas.microsoft.com/office/drawing/2014/main" id="{D94B2CFF-CACA-4BDD-910E-8F29AD4BC676}"/>
              </a:ext>
            </a:extLst>
          </p:cNvPr>
          <p:cNvSpPr>
            <a:spLocks noGrp="1"/>
          </p:cNvSpPr>
          <p:nvPr>
            <p:ph type="body" idx="13"/>
          </p:nvPr>
        </p:nvSpPr>
        <p:spPr/>
        <p:txBody>
          <a:bodyPr/>
          <a:lstStyle/>
          <a:p>
            <a:r>
              <a:rPr lang="en-US" sz="2800" dirty="0"/>
              <a:t>What is a QRTP?</a:t>
            </a:r>
          </a:p>
        </p:txBody>
      </p:sp>
      <p:pic>
        <p:nvPicPr>
          <p:cNvPr id="5" name="Picture 4">
            <a:extLst>
              <a:ext uri="{FF2B5EF4-FFF2-40B4-BE49-F238E27FC236}">
                <a16:creationId xmlns:a16="http://schemas.microsoft.com/office/drawing/2014/main" id="{F50170BA-BAD2-4157-9562-3DA9FBB707B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029199" y="1352550"/>
            <a:ext cx="3884177" cy="2571750"/>
          </a:xfrm>
          <a:prstGeom prst="rect">
            <a:avLst/>
          </a:prstGeom>
          <a:ln>
            <a:solidFill>
              <a:schemeClr val="tx1"/>
            </a:solidFill>
          </a:ln>
        </p:spPr>
      </p:pic>
      <p:sp>
        <p:nvSpPr>
          <p:cNvPr id="6" name="TextBox 5">
            <a:extLst>
              <a:ext uri="{FF2B5EF4-FFF2-40B4-BE49-F238E27FC236}">
                <a16:creationId xmlns:a16="http://schemas.microsoft.com/office/drawing/2014/main" id="{832E6514-E64F-47AB-A1DA-597D879F123A}"/>
              </a:ext>
            </a:extLst>
          </p:cNvPr>
          <p:cNvSpPr txBox="1"/>
          <p:nvPr/>
        </p:nvSpPr>
        <p:spPr>
          <a:xfrm>
            <a:off x="6476999" y="5265754"/>
            <a:ext cx="1979177" cy="369332"/>
          </a:xfrm>
          <a:prstGeom prst="rect">
            <a:avLst/>
          </a:prstGeom>
          <a:noFill/>
        </p:spPr>
        <p:txBody>
          <a:bodyPr wrap="square" rtlCol="0">
            <a:spAutoFit/>
          </a:bodyPr>
          <a:lstStyle/>
          <a:p>
            <a:r>
              <a:rPr lang="en-US" sz="900" dirty="0">
                <a:hlinkClick r:id="rId4" tooltip="https://www.flickr.com/photos/vaguardpao/14411599130"/>
              </a:rPr>
              <a:t>This Photo</a:t>
            </a:r>
            <a:r>
              <a:rPr lang="en-US" sz="900" dirty="0"/>
              <a:t> by Unknown Author is licensed under </a:t>
            </a:r>
            <a:r>
              <a:rPr lang="en-US" sz="900" dirty="0">
                <a:hlinkClick r:id="rId5" tooltip="https://creativecommons.org/licenses/by-nc/3.0/"/>
              </a:rPr>
              <a:t>CC BY-NC</a:t>
            </a:r>
            <a:endParaRPr lang="en-US" sz="900" dirty="0"/>
          </a:p>
        </p:txBody>
      </p:sp>
    </p:spTree>
    <p:extLst>
      <p:ext uri="{BB962C8B-B14F-4D97-AF65-F5344CB8AC3E}">
        <p14:creationId xmlns:p14="http://schemas.microsoft.com/office/powerpoint/2010/main" val="376892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80">
                                          <p:stCondLst>
                                            <p:cond delay="0"/>
                                          </p:stCondLst>
                                        </p:cTn>
                                        <p:tgtEl>
                                          <p:spTgt spid="2">
                                            <p:txEl>
                                              <p:pRg st="1" end="1"/>
                                            </p:txEl>
                                          </p:spTgt>
                                        </p:tgtEl>
                                      </p:cBhvr>
                                    </p:animEffect>
                                    <p:anim calcmode="lin" valueType="num">
                                      <p:cBhvr>
                                        <p:cTn id="8"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1" end="1"/>
                                            </p:txEl>
                                          </p:spTgt>
                                        </p:tgtEl>
                                      </p:cBhvr>
                                      <p:to x="100000" y="60000"/>
                                    </p:animScale>
                                    <p:animScale>
                                      <p:cBhvr>
                                        <p:cTn id="14" dur="166" decel="50000">
                                          <p:stCondLst>
                                            <p:cond delay="676"/>
                                          </p:stCondLst>
                                        </p:cTn>
                                        <p:tgtEl>
                                          <p:spTgt spid="2">
                                            <p:txEl>
                                              <p:pRg st="1" end="1"/>
                                            </p:txEl>
                                          </p:spTgt>
                                        </p:tgtEl>
                                      </p:cBhvr>
                                      <p:to x="100000" y="100000"/>
                                    </p:animScale>
                                    <p:animScale>
                                      <p:cBhvr>
                                        <p:cTn id="15" dur="26">
                                          <p:stCondLst>
                                            <p:cond delay="1312"/>
                                          </p:stCondLst>
                                        </p:cTn>
                                        <p:tgtEl>
                                          <p:spTgt spid="2">
                                            <p:txEl>
                                              <p:pRg st="1" end="1"/>
                                            </p:txEl>
                                          </p:spTgt>
                                        </p:tgtEl>
                                      </p:cBhvr>
                                      <p:to x="100000" y="80000"/>
                                    </p:animScale>
                                    <p:animScale>
                                      <p:cBhvr>
                                        <p:cTn id="16" dur="166" decel="50000">
                                          <p:stCondLst>
                                            <p:cond delay="1338"/>
                                          </p:stCondLst>
                                        </p:cTn>
                                        <p:tgtEl>
                                          <p:spTgt spid="2">
                                            <p:txEl>
                                              <p:pRg st="1" end="1"/>
                                            </p:txEl>
                                          </p:spTgt>
                                        </p:tgtEl>
                                      </p:cBhvr>
                                      <p:to x="100000" y="100000"/>
                                    </p:animScale>
                                    <p:animScale>
                                      <p:cBhvr>
                                        <p:cTn id="17" dur="26">
                                          <p:stCondLst>
                                            <p:cond delay="1642"/>
                                          </p:stCondLst>
                                        </p:cTn>
                                        <p:tgtEl>
                                          <p:spTgt spid="2">
                                            <p:txEl>
                                              <p:pRg st="1" end="1"/>
                                            </p:txEl>
                                          </p:spTgt>
                                        </p:tgtEl>
                                      </p:cBhvr>
                                      <p:to x="100000" y="90000"/>
                                    </p:animScale>
                                    <p:animScale>
                                      <p:cBhvr>
                                        <p:cTn id="18" dur="166" decel="50000">
                                          <p:stCondLst>
                                            <p:cond delay="1668"/>
                                          </p:stCondLst>
                                        </p:cTn>
                                        <p:tgtEl>
                                          <p:spTgt spid="2">
                                            <p:txEl>
                                              <p:pRg st="1" end="1"/>
                                            </p:txEl>
                                          </p:spTgt>
                                        </p:tgtEl>
                                      </p:cBhvr>
                                      <p:to x="100000" y="100000"/>
                                    </p:animScale>
                                    <p:animScale>
                                      <p:cBhvr>
                                        <p:cTn id="19" dur="26">
                                          <p:stCondLst>
                                            <p:cond delay="1808"/>
                                          </p:stCondLst>
                                        </p:cTn>
                                        <p:tgtEl>
                                          <p:spTgt spid="2">
                                            <p:txEl>
                                              <p:pRg st="1" end="1"/>
                                            </p:txEl>
                                          </p:spTgt>
                                        </p:tgtEl>
                                      </p:cBhvr>
                                      <p:to x="100000" y="95000"/>
                                    </p:animScale>
                                    <p:animScale>
                                      <p:cBhvr>
                                        <p:cTn id="20" dur="166" decel="50000">
                                          <p:stCondLst>
                                            <p:cond delay="1834"/>
                                          </p:stCondLst>
                                        </p:cTn>
                                        <p:tgtEl>
                                          <p:spTgt spid="2">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wipe(down)">
                                      <p:cBhvr>
                                        <p:cTn id="25" dur="580">
                                          <p:stCondLst>
                                            <p:cond delay="0"/>
                                          </p:stCondLst>
                                        </p:cTn>
                                        <p:tgtEl>
                                          <p:spTgt spid="2">
                                            <p:txEl>
                                              <p:pRg st="2" end="2"/>
                                            </p:txEl>
                                          </p:spTgt>
                                        </p:tgtEl>
                                      </p:cBhvr>
                                    </p:animEffect>
                                    <p:anim calcmode="lin" valueType="num">
                                      <p:cBhvr>
                                        <p:cTn id="26"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xEl>
                                              <p:pRg st="2" end="2"/>
                                            </p:txEl>
                                          </p:spTgt>
                                        </p:tgtEl>
                                      </p:cBhvr>
                                      <p:to x="100000" y="60000"/>
                                    </p:animScale>
                                    <p:animScale>
                                      <p:cBhvr>
                                        <p:cTn id="32" dur="166" decel="50000">
                                          <p:stCondLst>
                                            <p:cond delay="676"/>
                                          </p:stCondLst>
                                        </p:cTn>
                                        <p:tgtEl>
                                          <p:spTgt spid="2">
                                            <p:txEl>
                                              <p:pRg st="2" end="2"/>
                                            </p:txEl>
                                          </p:spTgt>
                                        </p:tgtEl>
                                      </p:cBhvr>
                                      <p:to x="100000" y="100000"/>
                                    </p:animScale>
                                    <p:animScale>
                                      <p:cBhvr>
                                        <p:cTn id="33" dur="26">
                                          <p:stCondLst>
                                            <p:cond delay="1312"/>
                                          </p:stCondLst>
                                        </p:cTn>
                                        <p:tgtEl>
                                          <p:spTgt spid="2">
                                            <p:txEl>
                                              <p:pRg st="2" end="2"/>
                                            </p:txEl>
                                          </p:spTgt>
                                        </p:tgtEl>
                                      </p:cBhvr>
                                      <p:to x="100000" y="80000"/>
                                    </p:animScale>
                                    <p:animScale>
                                      <p:cBhvr>
                                        <p:cTn id="34" dur="166" decel="50000">
                                          <p:stCondLst>
                                            <p:cond delay="1338"/>
                                          </p:stCondLst>
                                        </p:cTn>
                                        <p:tgtEl>
                                          <p:spTgt spid="2">
                                            <p:txEl>
                                              <p:pRg st="2" end="2"/>
                                            </p:txEl>
                                          </p:spTgt>
                                        </p:tgtEl>
                                      </p:cBhvr>
                                      <p:to x="100000" y="100000"/>
                                    </p:animScale>
                                    <p:animScale>
                                      <p:cBhvr>
                                        <p:cTn id="35" dur="26">
                                          <p:stCondLst>
                                            <p:cond delay="1642"/>
                                          </p:stCondLst>
                                        </p:cTn>
                                        <p:tgtEl>
                                          <p:spTgt spid="2">
                                            <p:txEl>
                                              <p:pRg st="2" end="2"/>
                                            </p:txEl>
                                          </p:spTgt>
                                        </p:tgtEl>
                                      </p:cBhvr>
                                      <p:to x="100000" y="90000"/>
                                    </p:animScale>
                                    <p:animScale>
                                      <p:cBhvr>
                                        <p:cTn id="36" dur="166" decel="50000">
                                          <p:stCondLst>
                                            <p:cond delay="1668"/>
                                          </p:stCondLst>
                                        </p:cTn>
                                        <p:tgtEl>
                                          <p:spTgt spid="2">
                                            <p:txEl>
                                              <p:pRg st="2" end="2"/>
                                            </p:txEl>
                                          </p:spTgt>
                                        </p:tgtEl>
                                      </p:cBhvr>
                                      <p:to x="100000" y="100000"/>
                                    </p:animScale>
                                    <p:animScale>
                                      <p:cBhvr>
                                        <p:cTn id="37" dur="26">
                                          <p:stCondLst>
                                            <p:cond delay="1808"/>
                                          </p:stCondLst>
                                        </p:cTn>
                                        <p:tgtEl>
                                          <p:spTgt spid="2">
                                            <p:txEl>
                                              <p:pRg st="2" end="2"/>
                                            </p:txEl>
                                          </p:spTgt>
                                        </p:tgtEl>
                                      </p:cBhvr>
                                      <p:to x="100000" y="95000"/>
                                    </p:animScale>
                                    <p:animScale>
                                      <p:cBhvr>
                                        <p:cTn id="38" dur="166" decel="50000">
                                          <p:stCondLst>
                                            <p:cond delay="1834"/>
                                          </p:stCondLst>
                                        </p:cTn>
                                        <p:tgtEl>
                                          <p:spTgt spid="2">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animEffect transition="in" filter="wipe(down)">
                                      <p:cBhvr>
                                        <p:cTn id="43" dur="580">
                                          <p:stCondLst>
                                            <p:cond delay="0"/>
                                          </p:stCondLst>
                                        </p:cTn>
                                        <p:tgtEl>
                                          <p:spTgt spid="2">
                                            <p:txEl>
                                              <p:pRg st="3" end="3"/>
                                            </p:txEl>
                                          </p:spTgt>
                                        </p:tgtEl>
                                      </p:cBhvr>
                                    </p:animEffect>
                                    <p:anim calcmode="lin" valueType="num">
                                      <p:cBhvr>
                                        <p:cTn id="44"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
                                            <p:txEl>
                                              <p:pRg st="3" end="3"/>
                                            </p:txEl>
                                          </p:spTgt>
                                        </p:tgtEl>
                                      </p:cBhvr>
                                      <p:to x="100000" y="60000"/>
                                    </p:animScale>
                                    <p:animScale>
                                      <p:cBhvr>
                                        <p:cTn id="50" dur="166" decel="50000">
                                          <p:stCondLst>
                                            <p:cond delay="676"/>
                                          </p:stCondLst>
                                        </p:cTn>
                                        <p:tgtEl>
                                          <p:spTgt spid="2">
                                            <p:txEl>
                                              <p:pRg st="3" end="3"/>
                                            </p:txEl>
                                          </p:spTgt>
                                        </p:tgtEl>
                                      </p:cBhvr>
                                      <p:to x="100000" y="100000"/>
                                    </p:animScale>
                                    <p:animScale>
                                      <p:cBhvr>
                                        <p:cTn id="51" dur="26">
                                          <p:stCondLst>
                                            <p:cond delay="1312"/>
                                          </p:stCondLst>
                                        </p:cTn>
                                        <p:tgtEl>
                                          <p:spTgt spid="2">
                                            <p:txEl>
                                              <p:pRg st="3" end="3"/>
                                            </p:txEl>
                                          </p:spTgt>
                                        </p:tgtEl>
                                      </p:cBhvr>
                                      <p:to x="100000" y="80000"/>
                                    </p:animScale>
                                    <p:animScale>
                                      <p:cBhvr>
                                        <p:cTn id="52" dur="166" decel="50000">
                                          <p:stCondLst>
                                            <p:cond delay="1338"/>
                                          </p:stCondLst>
                                        </p:cTn>
                                        <p:tgtEl>
                                          <p:spTgt spid="2">
                                            <p:txEl>
                                              <p:pRg st="3" end="3"/>
                                            </p:txEl>
                                          </p:spTgt>
                                        </p:tgtEl>
                                      </p:cBhvr>
                                      <p:to x="100000" y="100000"/>
                                    </p:animScale>
                                    <p:animScale>
                                      <p:cBhvr>
                                        <p:cTn id="53" dur="26">
                                          <p:stCondLst>
                                            <p:cond delay="1642"/>
                                          </p:stCondLst>
                                        </p:cTn>
                                        <p:tgtEl>
                                          <p:spTgt spid="2">
                                            <p:txEl>
                                              <p:pRg st="3" end="3"/>
                                            </p:txEl>
                                          </p:spTgt>
                                        </p:tgtEl>
                                      </p:cBhvr>
                                      <p:to x="100000" y="90000"/>
                                    </p:animScale>
                                    <p:animScale>
                                      <p:cBhvr>
                                        <p:cTn id="54" dur="166" decel="50000">
                                          <p:stCondLst>
                                            <p:cond delay="1668"/>
                                          </p:stCondLst>
                                        </p:cTn>
                                        <p:tgtEl>
                                          <p:spTgt spid="2">
                                            <p:txEl>
                                              <p:pRg st="3" end="3"/>
                                            </p:txEl>
                                          </p:spTgt>
                                        </p:tgtEl>
                                      </p:cBhvr>
                                      <p:to x="100000" y="100000"/>
                                    </p:animScale>
                                    <p:animScale>
                                      <p:cBhvr>
                                        <p:cTn id="55" dur="26">
                                          <p:stCondLst>
                                            <p:cond delay="1808"/>
                                          </p:stCondLst>
                                        </p:cTn>
                                        <p:tgtEl>
                                          <p:spTgt spid="2">
                                            <p:txEl>
                                              <p:pRg st="3" end="3"/>
                                            </p:txEl>
                                          </p:spTgt>
                                        </p:tgtEl>
                                      </p:cBhvr>
                                      <p:to x="100000" y="95000"/>
                                    </p:animScale>
                                    <p:animScale>
                                      <p:cBhvr>
                                        <p:cTn id="56" dur="166" decel="50000">
                                          <p:stCondLst>
                                            <p:cond delay="1834"/>
                                          </p:stCondLst>
                                        </p:cTn>
                                        <p:tgtEl>
                                          <p:spTgt spid="2">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2">
                                            <p:txEl>
                                              <p:pRg st="4" end="4"/>
                                            </p:txEl>
                                          </p:spTgt>
                                        </p:tgtEl>
                                        <p:attrNameLst>
                                          <p:attrName>style.visibility</p:attrName>
                                        </p:attrNameLst>
                                      </p:cBhvr>
                                      <p:to>
                                        <p:strVal val="visible"/>
                                      </p:to>
                                    </p:set>
                                    <p:animEffect transition="in" filter="wipe(down)">
                                      <p:cBhvr>
                                        <p:cTn id="61" dur="580">
                                          <p:stCondLst>
                                            <p:cond delay="0"/>
                                          </p:stCondLst>
                                        </p:cTn>
                                        <p:tgtEl>
                                          <p:spTgt spid="2">
                                            <p:txEl>
                                              <p:pRg st="4" end="4"/>
                                            </p:txEl>
                                          </p:spTgt>
                                        </p:tgtEl>
                                      </p:cBhvr>
                                    </p:animEffect>
                                    <p:anim calcmode="lin" valueType="num">
                                      <p:cBhvr>
                                        <p:cTn id="62" dur="1822" tmFilter="0,0; 0.14,0.36; 0.43,0.73; 0.71,0.91; 1.0,1.0">
                                          <p:stCondLst>
                                            <p:cond delay="0"/>
                                          </p:stCondLst>
                                        </p:cTn>
                                        <p:tgtEl>
                                          <p:spTgt spid="2">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
                                            <p:txEl>
                                              <p:pRg st="4" end="4"/>
                                            </p:txEl>
                                          </p:spTgt>
                                        </p:tgtEl>
                                      </p:cBhvr>
                                      <p:to x="100000" y="60000"/>
                                    </p:animScale>
                                    <p:animScale>
                                      <p:cBhvr>
                                        <p:cTn id="68" dur="166" decel="50000">
                                          <p:stCondLst>
                                            <p:cond delay="676"/>
                                          </p:stCondLst>
                                        </p:cTn>
                                        <p:tgtEl>
                                          <p:spTgt spid="2">
                                            <p:txEl>
                                              <p:pRg st="4" end="4"/>
                                            </p:txEl>
                                          </p:spTgt>
                                        </p:tgtEl>
                                      </p:cBhvr>
                                      <p:to x="100000" y="100000"/>
                                    </p:animScale>
                                    <p:animScale>
                                      <p:cBhvr>
                                        <p:cTn id="69" dur="26">
                                          <p:stCondLst>
                                            <p:cond delay="1312"/>
                                          </p:stCondLst>
                                        </p:cTn>
                                        <p:tgtEl>
                                          <p:spTgt spid="2">
                                            <p:txEl>
                                              <p:pRg st="4" end="4"/>
                                            </p:txEl>
                                          </p:spTgt>
                                        </p:tgtEl>
                                      </p:cBhvr>
                                      <p:to x="100000" y="80000"/>
                                    </p:animScale>
                                    <p:animScale>
                                      <p:cBhvr>
                                        <p:cTn id="70" dur="166" decel="50000">
                                          <p:stCondLst>
                                            <p:cond delay="1338"/>
                                          </p:stCondLst>
                                        </p:cTn>
                                        <p:tgtEl>
                                          <p:spTgt spid="2">
                                            <p:txEl>
                                              <p:pRg st="4" end="4"/>
                                            </p:txEl>
                                          </p:spTgt>
                                        </p:tgtEl>
                                      </p:cBhvr>
                                      <p:to x="100000" y="100000"/>
                                    </p:animScale>
                                    <p:animScale>
                                      <p:cBhvr>
                                        <p:cTn id="71" dur="26">
                                          <p:stCondLst>
                                            <p:cond delay="1642"/>
                                          </p:stCondLst>
                                        </p:cTn>
                                        <p:tgtEl>
                                          <p:spTgt spid="2">
                                            <p:txEl>
                                              <p:pRg st="4" end="4"/>
                                            </p:txEl>
                                          </p:spTgt>
                                        </p:tgtEl>
                                      </p:cBhvr>
                                      <p:to x="100000" y="90000"/>
                                    </p:animScale>
                                    <p:animScale>
                                      <p:cBhvr>
                                        <p:cTn id="72" dur="166" decel="50000">
                                          <p:stCondLst>
                                            <p:cond delay="1668"/>
                                          </p:stCondLst>
                                        </p:cTn>
                                        <p:tgtEl>
                                          <p:spTgt spid="2">
                                            <p:txEl>
                                              <p:pRg st="4" end="4"/>
                                            </p:txEl>
                                          </p:spTgt>
                                        </p:tgtEl>
                                      </p:cBhvr>
                                      <p:to x="100000" y="100000"/>
                                    </p:animScale>
                                    <p:animScale>
                                      <p:cBhvr>
                                        <p:cTn id="73" dur="26">
                                          <p:stCondLst>
                                            <p:cond delay="1808"/>
                                          </p:stCondLst>
                                        </p:cTn>
                                        <p:tgtEl>
                                          <p:spTgt spid="2">
                                            <p:txEl>
                                              <p:pRg st="4" end="4"/>
                                            </p:txEl>
                                          </p:spTgt>
                                        </p:tgtEl>
                                      </p:cBhvr>
                                      <p:to x="100000" y="95000"/>
                                    </p:animScale>
                                    <p:animScale>
                                      <p:cBhvr>
                                        <p:cTn id="74" dur="166" decel="50000">
                                          <p:stCondLst>
                                            <p:cond delay="1834"/>
                                          </p:stCondLst>
                                        </p:cTn>
                                        <p:tgtEl>
                                          <p:spTgt spid="2">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18EC5-C3F4-49F7-B30A-859ADE9CF96B}"/>
              </a:ext>
            </a:extLst>
          </p:cNvPr>
          <p:cNvSpPr>
            <a:spLocks noGrp="1"/>
          </p:cNvSpPr>
          <p:nvPr>
            <p:ph type="body" idx="1"/>
          </p:nvPr>
        </p:nvSpPr>
        <p:spPr>
          <a:xfrm>
            <a:off x="152400" y="1047750"/>
            <a:ext cx="5715000" cy="3886200"/>
          </a:xfrm>
        </p:spPr>
        <p:txBody>
          <a:bodyPr/>
          <a:lstStyle/>
          <a:p>
            <a:pPr>
              <a:spcBef>
                <a:spcPts val="0"/>
              </a:spcBef>
            </a:pPr>
            <a:r>
              <a:rPr lang="en-US" dirty="0"/>
              <a:t>Foster Family Homes</a:t>
            </a:r>
          </a:p>
          <a:p>
            <a:pPr marL="800100" lvl="1" indent="-342900">
              <a:spcBef>
                <a:spcPts val="0"/>
              </a:spcBef>
              <a:buFont typeface="Arial" panose="020B0604020202020204" pitchFamily="34" charset="0"/>
              <a:buChar char="•"/>
            </a:pPr>
            <a:r>
              <a:rPr lang="en-US" sz="2000" dirty="0"/>
              <a:t>FFPSA emphasis on placement in family-based settings</a:t>
            </a:r>
          </a:p>
          <a:p>
            <a:pPr marL="800100" lvl="1" indent="-342900">
              <a:spcBef>
                <a:spcPts val="0"/>
              </a:spcBef>
              <a:buFont typeface="Arial" panose="020B0604020202020204" pitchFamily="34" charset="0"/>
              <a:buChar char="•"/>
            </a:pPr>
            <a:r>
              <a:rPr lang="en-US" sz="2000" dirty="0"/>
              <a:t>No new limits on Title IV-E reimbursement</a:t>
            </a:r>
          </a:p>
          <a:p>
            <a:pPr>
              <a:spcBef>
                <a:spcPts val="1200"/>
              </a:spcBef>
            </a:pPr>
            <a:r>
              <a:rPr lang="en-US" dirty="0"/>
              <a:t>“Non-Specified” Settings</a:t>
            </a:r>
          </a:p>
          <a:p>
            <a:pPr marL="800100" lvl="1" indent="-342900">
              <a:spcBef>
                <a:spcPts val="0"/>
              </a:spcBef>
              <a:buFont typeface="Arial" panose="020B0604020202020204" pitchFamily="34" charset="0"/>
              <a:buChar char="•"/>
            </a:pPr>
            <a:r>
              <a:rPr lang="en-US" sz="2000" dirty="0"/>
              <a:t>Any other setting that is not a foster family home, a QRTP or a QRTP Exception - Title IV-E limited to first 14 days of placement</a:t>
            </a:r>
          </a:p>
          <a:p>
            <a:endParaRPr lang="en-US" dirty="0"/>
          </a:p>
        </p:txBody>
      </p:sp>
      <p:sp>
        <p:nvSpPr>
          <p:cNvPr id="3" name="Text Placeholder 2">
            <a:extLst>
              <a:ext uri="{FF2B5EF4-FFF2-40B4-BE49-F238E27FC236}">
                <a16:creationId xmlns:a16="http://schemas.microsoft.com/office/drawing/2014/main" id="{D94B2CFF-CACA-4BDD-910E-8F29AD4BC676}"/>
              </a:ext>
            </a:extLst>
          </p:cNvPr>
          <p:cNvSpPr>
            <a:spLocks noGrp="1"/>
          </p:cNvSpPr>
          <p:nvPr>
            <p:ph type="body" idx="13"/>
          </p:nvPr>
        </p:nvSpPr>
        <p:spPr>
          <a:xfrm>
            <a:off x="152400" y="361950"/>
            <a:ext cx="8686800" cy="638175"/>
          </a:xfrm>
        </p:spPr>
        <p:txBody>
          <a:bodyPr/>
          <a:lstStyle/>
          <a:p>
            <a:r>
              <a:rPr lang="en-US" sz="2800" dirty="0"/>
              <a:t>What’s not a QRTP? – Other Settings </a:t>
            </a:r>
          </a:p>
        </p:txBody>
      </p:sp>
      <p:pic>
        <p:nvPicPr>
          <p:cNvPr id="5" name="Picture 4">
            <a:extLst>
              <a:ext uri="{FF2B5EF4-FFF2-40B4-BE49-F238E27FC236}">
                <a16:creationId xmlns:a16="http://schemas.microsoft.com/office/drawing/2014/main" id="{C2B1EE94-AF17-485C-9C97-9E2B7273067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6000" y="1018246"/>
            <a:ext cx="2667000" cy="3365500"/>
          </a:xfrm>
          <a:prstGeom prst="rect">
            <a:avLst/>
          </a:prstGeom>
          <a:ln>
            <a:solidFill>
              <a:schemeClr val="tx1"/>
            </a:solidFill>
          </a:ln>
        </p:spPr>
      </p:pic>
    </p:spTree>
    <p:extLst>
      <p:ext uri="{BB962C8B-B14F-4D97-AF65-F5344CB8AC3E}">
        <p14:creationId xmlns:p14="http://schemas.microsoft.com/office/powerpoint/2010/main" val="9356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1000"/>
                                        <p:tgtEl>
                                          <p:spTgt spid="2">
                                            <p:txEl>
                                              <p:pRg st="4" end="4"/>
                                            </p:txEl>
                                          </p:spTgt>
                                        </p:tgtEl>
                                      </p:cBhvr>
                                    </p:animEffect>
                                    <p:anim calcmode="lin" valueType="num">
                                      <p:cBhvr>
                                        <p:cTn id="2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18EC5-C3F4-49F7-B30A-859ADE9CF96B}"/>
              </a:ext>
            </a:extLst>
          </p:cNvPr>
          <p:cNvSpPr>
            <a:spLocks noGrp="1"/>
          </p:cNvSpPr>
          <p:nvPr>
            <p:ph type="body" idx="1"/>
          </p:nvPr>
        </p:nvSpPr>
        <p:spPr>
          <a:xfrm>
            <a:off x="152400" y="1076325"/>
            <a:ext cx="8229600" cy="3629025"/>
          </a:xfrm>
        </p:spPr>
        <p:txBody>
          <a:bodyPr/>
          <a:lstStyle/>
          <a:p>
            <a:pPr>
              <a:spcBef>
                <a:spcPts val="0"/>
              </a:spcBef>
              <a:spcAft>
                <a:spcPts val="600"/>
              </a:spcAft>
            </a:pPr>
            <a:r>
              <a:rPr lang="en-US" dirty="0"/>
              <a:t>Specialized congregate care programs that are eligible for ongoing Title IV-E reimbursement:</a:t>
            </a:r>
          </a:p>
          <a:p>
            <a:pPr marL="800100" lvl="1" indent="-342900">
              <a:spcBef>
                <a:spcPts val="0"/>
              </a:spcBef>
              <a:spcAft>
                <a:spcPts val="600"/>
              </a:spcAft>
              <a:buFont typeface="Arial" panose="020B0604020202020204" pitchFamily="34" charset="0"/>
              <a:buChar char="•"/>
            </a:pPr>
            <a:r>
              <a:rPr lang="en-US" sz="2000" dirty="0"/>
              <a:t>Specialized settings providing prenatal,                                 post-partum or parenting supports</a:t>
            </a:r>
          </a:p>
          <a:p>
            <a:pPr marL="800100" lvl="1" indent="-342900">
              <a:spcBef>
                <a:spcPts val="0"/>
              </a:spcBef>
              <a:spcAft>
                <a:spcPts val="600"/>
              </a:spcAft>
              <a:buFont typeface="Arial" panose="020B0604020202020204" pitchFamily="34" charset="0"/>
              <a:buChar char="•"/>
            </a:pPr>
            <a:r>
              <a:rPr lang="en-US" sz="2000" dirty="0"/>
              <a:t>“Supervised settings” where a child                                            18 years or older may live independently                                  [defined in SSL §371(22)]</a:t>
            </a:r>
          </a:p>
          <a:p>
            <a:pPr marL="800100" lvl="1" indent="-342900">
              <a:spcBef>
                <a:spcPts val="0"/>
              </a:spcBef>
              <a:buFont typeface="Arial" panose="020B0604020202020204" pitchFamily="34" charset="0"/>
              <a:buChar char="•"/>
            </a:pPr>
            <a:r>
              <a:rPr lang="en-US" sz="2000" dirty="0"/>
              <a:t>Settings providing high-quality residential                                and supportive services to children who are survivors of,           or at risk of being victims of, human trafficking</a:t>
            </a:r>
          </a:p>
        </p:txBody>
      </p:sp>
      <p:sp>
        <p:nvSpPr>
          <p:cNvPr id="3" name="Text Placeholder 2">
            <a:extLst>
              <a:ext uri="{FF2B5EF4-FFF2-40B4-BE49-F238E27FC236}">
                <a16:creationId xmlns:a16="http://schemas.microsoft.com/office/drawing/2014/main" id="{D94B2CFF-CACA-4BDD-910E-8F29AD4BC676}"/>
              </a:ext>
            </a:extLst>
          </p:cNvPr>
          <p:cNvSpPr>
            <a:spLocks noGrp="1"/>
          </p:cNvSpPr>
          <p:nvPr>
            <p:ph type="body" idx="13"/>
          </p:nvPr>
        </p:nvSpPr>
        <p:spPr/>
        <p:txBody>
          <a:bodyPr/>
          <a:lstStyle/>
          <a:p>
            <a:r>
              <a:rPr lang="en-US" sz="2800" dirty="0"/>
              <a:t>What’s not a QRTP – QRTP exceptions</a:t>
            </a:r>
          </a:p>
        </p:txBody>
      </p:sp>
      <p:pic>
        <p:nvPicPr>
          <p:cNvPr id="11" name="Picture 10" descr="A picture containing person, person&#10;&#10;Description automatically generated">
            <a:extLst>
              <a:ext uri="{FF2B5EF4-FFF2-40B4-BE49-F238E27FC236}">
                <a16:creationId xmlns:a16="http://schemas.microsoft.com/office/drawing/2014/main" id="{C576DFF5-7D60-4D51-9D10-BB32A0F9FD55}"/>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909350" y="1714500"/>
            <a:ext cx="3082250" cy="2054031"/>
          </a:xfrm>
          <a:prstGeom prst="rect">
            <a:avLst/>
          </a:prstGeom>
        </p:spPr>
      </p:pic>
    </p:spTree>
    <p:extLst>
      <p:ext uri="{BB962C8B-B14F-4D97-AF65-F5344CB8AC3E}">
        <p14:creationId xmlns:p14="http://schemas.microsoft.com/office/powerpoint/2010/main" val="4688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heel(1)">
                                      <p:cBhvr>
                                        <p:cTn id="7" dur="2000"/>
                                        <p:tgtEl>
                                          <p:spTgt spid="2">
                                            <p:txEl>
                                              <p:pRg st="1" end="1"/>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heel(1)">
                                      <p:cBhvr>
                                        <p:cTn id="10" dur="2000"/>
                                        <p:tgtEl>
                                          <p:spTgt spid="2">
                                            <p:txEl>
                                              <p:pRg st="2" end="2"/>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heel(1)">
                                      <p:cBhvr>
                                        <p:cTn id="13"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Cover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ction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7DE4E1FF2852C4AB94E009ECD2CE37F" ma:contentTypeVersion="0" ma:contentTypeDescription="Create a new document." ma:contentTypeScope="" ma:versionID="4af84c6e1c35c0f4028136cbe42903f6">
  <xsd:schema xmlns:xsd="http://www.w3.org/2001/XMLSchema" xmlns:xs="http://www.w3.org/2001/XMLSchema" xmlns:p="http://schemas.microsoft.com/office/2006/metadata/properties" targetNamespace="http://schemas.microsoft.com/office/2006/metadata/properties" ma:root="true" ma:fieldsID="d15787acf22db4e4c0ac8b858fca640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F86441-E60D-4495-9820-50FFC7B27329}">
  <ds:schemaRefs>
    <ds:schemaRef ds:uri="http://www.w3.org/XML/1998/namespace"/>
    <ds:schemaRef ds:uri="http://schemas.openxmlformats.org/package/2006/metadata/core-properties"/>
    <ds:schemaRef ds:uri="http://purl.org/dc/elements/1.1/"/>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45018E3-C880-4E70-BD57-3E1DE7AFD1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373712F-8FAF-4E78-8CC0-FB8B33919E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5842</TotalTime>
  <Words>4202</Words>
  <Application>Microsoft Office PowerPoint</Application>
  <PresentationFormat>On-screen Show (16:9)</PresentationFormat>
  <Paragraphs>415</Paragraphs>
  <Slides>45</Slides>
  <Notes>20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45</vt:i4>
      </vt:variant>
    </vt:vector>
  </HeadingPairs>
  <TitlesOfParts>
    <vt:vector size="54" baseType="lpstr">
      <vt:lpstr>Arial</vt:lpstr>
      <vt:lpstr>Calibri</vt:lpstr>
      <vt:lpstr>Calibri Light</vt:lpstr>
      <vt:lpstr>Courier New</vt:lpstr>
      <vt:lpstr>Wingdings</vt:lpstr>
      <vt:lpstr>Cover Master</vt:lpstr>
      <vt:lpstr>Section Master</vt:lpstr>
      <vt:lpstr>Content Master</vt:lpstr>
      <vt:lpstr>Office Theme</vt:lpstr>
      <vt:lpstr>Family First Prevention Services Act: </vt:lpstr>
      <vt:lpstr>PowerPoint Presentation</vt:lpstr>
      <vt:lpstr>Background</vt:lpstr>
      <vt:lpstr>PowerPoint Presentation</vt:lpstr>
      <vt:lpstr>PowerPoint Presentation</vt:lpstr>
      <vt:lpstr>Qualified Residential Treatment Programs (QRTPs)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Qualified Individual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Title IV-E</vt:lpstr>
      <vt:lpstr>PowerPoint Presentation</vt:lpstr>
      <vt:lpstr>PowerPoint Presentation</vt:lpstr>
      <vt:lpstr>FFPSA: Prevention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New York State - Office of General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Warner, Jennifer</dc:creator>
  <cp:lastModifiedBy>Geohagen-Pratt, Gail (OCFS)</cp:lastModifiedBy>
  <cp:revision>198</cp:revision>
  <dcterms:created xsi:type="dcterms:W3CDTF">2014-12-09T18:34:34Z</dcterms:created>
  <dcterms:modified xsi:type="dcterms:W3CDTF">2021-07-27T19:51:15Z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0x01010007DE4E1FF2852C4AB94E009ECD2CE37F</vt:lpwstr>
  </property>
</Properties>
</file>