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a:srgbClr val="9900FF"/>
    <a:srgbClr val="6600CC"/>
    <a:srgbClr val="FF0066"/>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78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91B989-3C44-46F9-AA10-344D78CFCD2C}" type="datetimeFigureOut">
              <a:rPr lang="en-US" smtClean="0"/>
              <a:t>20-Oct-16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48DE2-4FD9-4E80-9B74-C554FD2BE04E}" type="slidenum">
              <a:rPr lang="en-US" smtClean="0"/>
              <a:t>‹#›</a:t>
            </a:fld>
            <a:endParaRPr lang="en-US"/>
          </a:p>
        </p:txBody>
      </p:sp>
    </p:spTree>
    <p:extLst>
      <p:ext uri="{BB962C8B-B14F-4D97-AF65-F5344CB8AC3E}">
        <p14:creationId xmlns:p14="http://schemas.microsoft.com/office/powerpoint/2010/main" val="29194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91B989-3C44-46F9-AA10-344D78CFCD2C}" type="datetimeFigureOut">
              <a:rPr lang="en-US" smtClean="0"/>
              <a:t>20-Oct-16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48DE2-4FD9-4E80-9B74-C554FD2BE04E}" type="slidenum">
              <a:rPr lang="en-US" smtClean="0"/>
              <a:t>‹#›</a:t>
            </a:fld>
            <a:endParaRPr lang="en-US"/>
          </a:p>
        </p:txBody>
      </p:sp>
    </p:spTree>
    <p:extLst>
      <p:ext uri="{BB962C8B-B14F-4D97-AF65-F5344CB8AC3E}">
        <p14:creationId xmlns:p14="http://schemas.microsoft.com/office/powerpoint/2010/main" val="2842284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91B989-3C44-46F9-AA10-344D78CFCD2C}" type="datetimeFigureOut">
              <a:rPr lang="en-US" smtClean="0"/>
              <a:t>20-Oct-16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48DE2-4FD9-4E80-9B74-C554FD2BE04E}" type="slidenum">
              <a:rPr lang="en-US" smtClean="0"/>
              <a:t>‹#›</a:t>
            </a:fld>
            <a:endParaRPr lang="en-US"/>
          </a:p>
        </p:txBody>
      </p:sp>
    </p:spTree>
    <p:extLst>
      <p:ext uri="{BB962C8B-B14F-4D97-AF65-F5344CB8AC3E}">
        <p14:creationId xmlns:p14="http://schemas.microsoft.com/office/powerpoint/2010/main" val="322554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91B989-3C44-46F9-AA10-344D78CFCD2C}" type="datetimeFigureOut">
              <a:rPr lang="en-US" smtClean="0"/>
              <a:t>20-Oct-16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48DE2-4FD9-4E80-9B74-C554FD2BE04E}" type="slidenum">
              <a:rPr lang="en-US" smtClean="0"/>
              <a:t>‹#›</a:t>
            </a:fld>
            <a:endParaRPr lang="en-US"/>
          </a:p>
        </p:txBody>
      </p:sp>
    </p:spTree>
    <p:extLst>
      <p:ext uri="{BB962C8B-B14F-4D97-AF65-F5344CB8AC3E}">
        <p14:creationId xmlns:p14="http://schemas.microsoft.com/office/powerpoint/2010/main" val="226512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91B989-3C44-46F9-AA10-344D78CFCD2C}" type="datetimeFigureOut">
              <a:rPr lang="en-US" smtClean="0"/>
              <a:t>20-Oct-16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48DE2-4FD9-4E80-9B74-C554FD2BE04E}" type="slidenum">
              <a:rPr lang="en-US" smtClean="0"/>
              <a:t>‹#›</a:t>
            </a:fld>
            <a:endParaRPr lang="en-US"/>
          </a:p>
        </p:txBody>
      </p:sp>
    </p:spTree>
    <p:extLst>
      <p:ext uri="{BB962C8B-B14F-4D97-AF65-F5344CB8AC3E}">
        <p14:creationId xmlns:p14="http://schemas.microsoft.com/office/powerpoint/2010/main" val="1328799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C91B989-3C44-46F9-AA10-344D78CFCD2C}" type="datetimeFigureOut">
              <a:rPr lang="en-US" smtClean="0"/>
              <a:t>20-Oct-16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E48DE2-4FD9-4E80-9B74-C554FD2BE04E}" type="slidenum">
              <a:rPr lang="en-US" smtClean="0"/>
              <a:t>‹#›</a:t>
            </a:fld>
            <a:endParaRPr lang="en-US"/>
          </a:p>
        </p:txBody>
      </p:sp>
    </p:spTree>
    <p:extLst>
      <p:ext uri="{BB962C8B-B14F-4D97-AF65-F5344CB8AC3E}">
        <p14:creationId xmlns:p14="http://schemas.microsoft.com/office/powerpoint/2010/main" val="2859291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C91B989-3C44-46F9-AA10-344D78CFCD2C}" type="datetimeFigureOut">
              <a:rPr lang="en-US" smtClean="0"/>
              <a:t>20-Oct-16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E48DE2-4FD9-4E80-9B74-C554FD2BE04E}" type="slidenum">
              <a:rPr lang="en-US" smtClean="0"/>
              <a:t>‹#›</a:t>
            </a:fld>
            <a:endParaRPr lang="en-US"/>
          </a:p>
        </p:txBody>
      </p:sp>
    </p:spTree>
    <p:extLst>
      <p:ext uri="{BB962C8B-B14F-4D97-AF65-F5344CB8AC3E}">
        <p14:creationId xmlns:p14="http://schemas.microsoft.com/office/powerpoint/2010/main" val="2785290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91B989-3C44-46F9-AA10-344D78CFCD2C}" type="datetimeFigureOut">
              <a:rPr lang="en-US" smtClean="0"/>
              <a:t>20-Oct-16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E48DE2-4FD9-4E80-9B74-C554FD2BE04E}" type="slidenum">
              <a:rPr lang="en-US" smtClean="0"/>
              <a:t>‹#›</a:t>
            </a:fld>
            <a:endParaRPr lang="en-US"/>
          </a:p>
        </p:txBody>
      </p:sp>
    </p:spTree>
    <p:extLst>
      <p:ext uri="{BB962C8B-B14F-4D97-AF65-F5344CB8AC3E}">
        <p14:creationId xmlns:p14="http://schemas.microsoft.com/office/powerpoint/2010/main" val="3385497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91B989-3C44-46F9-AA10-344D78CFCD2C}" type="datetimeFigureOut">
              <a:rPr lang="en-US" smtClean="0"/>
              <a:t>20-Oct-16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E48DE2-4FD9-4E80-9B74-C554FD2BE04E}" type="slidenum">
              <a:rPr lang="en-US" smtClean="0"/>
              <a:t>‹#›</a:t>
            </a:fld>
            <a:endParaRPr lang="en-US"/>
          </a:p>
        </p:txBody>
      </p:sp>
    </p:spTree>
    <p:extLst>
      <p:ext uri="{BB962C8B-B14F-4D97-AF65-F5344CB8AC3E}">
        <p14:creationId xmlns:p14="http://schemas.microsoft.com/office/powerpoint/2010/main" val="3373125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91B989-3C44-46F9-AA10-344D78CFCD2C}" type="datetimeFigureOut">
              <a:rPr lang="en-US" smtClean="0"/>
              <a:t>20-Oct-16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E48DE2-4FD9-4E80-9B74-C554FD2BE04E}" type="slidenum">
              <a:rPr lang="en-US" smtClean="0"/>
              <a:t>‹#›</a:t>
            </a:fld>
            <a:endParaRPr lang="en-US"/>
          </a:p>
        </p:txBody>
      </p:sp>
    </p:spTree>
    <p:extLst>
      <p:ext uri="{BB962C8B-B14F-4D97-AF65-F5344CB8AC3E}">
        <p14:creationId xmlns:p14="http://schemas.microsoft.com/office/powerpoint/2010/main" val="2095105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91B989-3C44-46F9-AA10-344D78CFCD2C}" type="datetimeFigureOut">
              <a:rPr lang="en-US" smtClean="0"/>
              <a:t>20-Oct-16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E48DE2-4FD9-4E80-9B74-C554FD2BE04E}" type="slidenum">
              <a:rPr lang="en-US" smtClean="0"/>
              <a:t>‹#›</a:t>
            </a:fld>
            <a:endParaRPr lang="en-US"/>
          </a:p>
        </p:txBody>
      </p:sp>
    </p:spTree>
    <p:extLst>
      <p:ext uri="{BB962C8B-B14F-4D97-AF65-F5344CB8AC3E}">
        <p14:creationId xmlns:p14="http://schemas.microsoft.com/office/powerpoint/2010/main" val="3665962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91B989-3C44-46F9-AA10-344D78CFCD2C}" type="datetimeFigureOut">
              <a:rPr lang="en-US" smtClean="0"/>
              <a:t>20-Oct-16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E48DE2-4FD9-4E80-9B74-C554FD2BE04E}" type="slidenum">
              <a:rPr lang="en-US" smtClean="0"/>
              <a:t>‹#›</a:t>
            </a:fld>
            <a:endParaRPr lang="en-US"/>
          </a:p>
        </p:txBody>
      </p:sp>
    </p:spTree>
    <p:extLst>
      <p:ext uri="{BB962C8B-B14F-4D97-AF65-F5344CB8AC3E}">
        <p14:creationId xmlns:p14="http://schemas.microsoft.com/office/powerpoint/2010/main" val="1415646447"/>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gulpjs/gulp/tree/master/docs/recipes" TargetMode="External"/><Relationship Id="rId2" Type="http://schemas.openxmlformats.org/officeDocument/2006/relationships/hyperlink" Target="https://github.com/gulpjs/gulp/tree/master/docs/writing-a-plug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npmjs.com/package/gulp-htmlmi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555" y="0"/>
            <a:ext cx="13716000" cy="6858000"/>
          </a:xfrm>
          <a:prstGeom prst="rect">
            <a:avLst/>
          </a:prstGeom>
        </p:spPr>
      </p:pic>
      <p:sp>
        <p:nvSpPr>
          <p:cNvPr id="6" name="TextBox 5"/>
          <p:cNvSpPr txBox="1"/>
          <p:nvPr/>
        </p:nvSpPr>
        <p:spPr>
          <a:xfrm>
            <a:off x="1594336" y="3519502"/>
            <a:ext cx="8159264" cy="1815882"/>
          </a:xfrm>
          <a:prstGeom prst="rect">
            <a:avLst/>
          </a:prstGeom>
          <a:noFill/>
        </p:spPr>
        <p:txBody>
          <a:bodyPr wrap="square" rtlCol="0">
            <a:spAutoFit/>
          </a:bodyPr>
          <a:lstStyle/>
          <a:p>
            <a:pPr algn="ctr"/>
            <a:r>
              <a:rPr lang="en-US" sz="2800">
                <a:solidFill>
                  <a:schemeClr val="bg1"/>
                </a:solidFill>
                <a:latin typeface="Avenir LT Std 65 Medium" panose="020B0603020203020204" pitchFamily="34" charset="0"/>
              </a:rPr>
              <a:t>Intro to GulpJs</a:t>
            </a:r>
          </a:p>
          <a:p>
            <a:pPr algn="ctr"/>
            <a:endParaRPr lang="en-US" sz="2800">
              <a:solidFill>
                <a:schemeClr val="bg1"/>
              </a:solidFill>
              <a:latin typeface="Avenir LT Std 65 Medium" panose="020B0603020203020204" pitchFamily="34" charset="0"/>
            </a:endParaRPr>
          </a:p>
          <a:p>
            <a:pPr algn="ctr"/>
            <a:r>
              <a:rPr lang="en-US" sz="2800">
                <a:solidFill>
                  <a:schemeClr val="bg1"/>
                </a:solidFill>
                <a:latin typeface="Avenir LT Std 65 Medium" panose="020B0603020203020204" pitchFamily="34" charset="0"/>
              </a:rPr>
              <a:t>Nhóm 7:</a:t>
            </a:r>
          </a:p>
          <a:p>
            <a:pPr algn="ctr"/>
            <a:r>
              <a:rPr lang="en-US" sz="2800">
                <a:solidFill>
                  <a:schemeClr val="bg1"/>
                </a:solidFill>
                <a:latin typeface="Avenir LT Std 65 Medium" panose="020B0603020203020204" pitchFamily="34" charset="0"/>
              </a:rPr>
              <a:t> 1312663 – Nguyễn Minh Tuấn</a:t>
            </a:r>
          </a:p>
        </p:txBody>
      </p:sp>
    </p:spTree>
    <p:extLst>
      <p:ext uri="{BB962C8B-B14F-4D97-AF65-F5344CB8AC3E}">
        <p14:creationId xmlns:p14="http://schemas.microsoft.com/office/powerpoint/2010/main" val="3625311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Gulp Task Dependencies</a:t>
            </a:r>
          </a:p>
        </p:txBody>
      </p:sp>
      <p:sp>
        <p:nvSpPr>
          <p:cNvPr id="3" name="Content Placeholder 2"/>
          <p:cNvSpPr>
            <a:spLocks noGrp="1"/>
          </p:cNvSpPr>
          <p:nvPr>
            <p:ph idx="1"/>
          </p:nvPr>
        </p:nvSpPr>
        <p:spPr/>
        <p:txBody>
          <a:bodyPr/>
          <a:lstStyle/>
          <a:p>
            <a:pPr marL="0" indent="0">
              <a:buNone/>
            </a:pPr>
            <a:r>
              <a:rPr lang="en-US"/>
              <a:t>Có thể yêu cầu làm nhiều task khác trước khi chạy một task</a:t>
            </a:r>
          </a:p>
        </p:txBody>
      </p:sp>
      <p:graphicFrame>
        <p:nvGraphicFramePr>
          <p:cNvPr id="4" name="Table 3"/>
          <p:cNvGraphicFramePr>
            <a:graphicFrameLocks noGrp="1"/>
          </p:cNvGraphicFramePr>
          <p:nvPr>
            <p:extLst>
              <p:ext uri="{D42A27DB-BD31-4B8C-83A1-F6EECF244321}">
                <p14:modId xmlns:p14="http://schemas.microsoft.com/office/powerpoint/2010/main" val="1843257648"/>
              </p:ext>
            </p:extLst>
          </p:nvPr>
        </p:nvGraphicFramePr>
        <p:xfrm>
          <a:off x="838199" y="2405063"/>
          <a:ext cx="10515601" cy="2937934"/>
        </p:xfrm>
        <a:graphic>
          <a:graphicData uri="http://schemas.openxmlformats.org/drawingml/2006/table">
            <a:tbl>
              <a:tblPr firstRow="1" bandRow="1">
                <a:tableStyleId>{8799B23B-EC83-4686-B30A-512413B5E67A}</a:tableStyleId>
              </a:tblPr>
              <a:tblGrid>
                <a:gridCol w="10515601">
                  <a:extLst>
                    <a:ext uri="{9D8B030D-6E8A-4147-A177-3AD203B41FA5}">
                      <a16:colId xmlns:a16="http://schemas.microsoft.com/office/drawing/2014/main" val="2967547129"/>
                    </a:ext>
                  </a:extLst>
                </a:gridCol>
              </a:tblGrid>
              <a:tr h="2937934">
                <a:tc>
                  <a:txBody>
                    <a:bodyPr/>
                    <a:lstStyle/>
                    <a:p>
                      <a:r>
                        <a:rPr lang="en-US" sz="1800" b="0">
                          <a:solidFill>
                            <a:schemeClr val="bg2">
                              <a:lumMod val="75000"/>
                            </a:schemeClr>
                          </a:solidFill>
                          <a:latin typeface="Consolas" panose="020B0609020204030204" pitchFamily="49" charset="0"/>
                        </a:rPr>
                        <a:t>//...</a:t>
                      </a:r>
                    </a:p>
                    <a:p>
                      <a:r>
                        <a:rPr lang="en-US" sz="1800" b="0">
                          <a:solidFill>
                            <a:schemeClr val="bg1"/>
                          </a:solidFill>
                          <a:latin typeface="Consolas" panose="020B0609020204030204" pitchFamily="49" charset="0"/>
                        </a:rPr>
                        <a:t>gulp.</a:t>
                      </a:r>
                      <a:r>
                        <a:rPr lang="en-US" sz="1800" b="0">
                          <a:solidFill>
                            <a:srgbClr val="00B0F0"/>
                          </a:solidFill>
                          <a:latin typeface="Consolas" panose="020B0609020204030204" pitchFamily="49" charset="0"/>
                        </a:rPr>
                        <a:t>task</a:t>
                      </a:r>
                      <a:r>
                        <a:rPr lang="en-US" sz="1800" b="0">
                          <a:solidFill>
                            <a:schemeClr val="bg1"/>
                          </a:solidFill>
                          <a:latin typeface="Consolas" panose="020B0609020204030204" pitchFamily="49" charset="0"/>
                        </a:rPr>
                        <a:t>(</a:t>
                      </a:r>
                      <a:r>
                        <a:rPr lang="en-US" sz="1800" b="0">
                          <a:solidFill>
                            <a:srgbClr val="FFC000"/>
                          </a:solidFill>
                          <a:latin typeface="Consolas" panose="020B0609020204030204" pitchFamily="49" charset="0"/>
                        </a:rPr>
                        <a:t>'build'</a:t>
                      </a:r>
                      <a:r>
                        <a:rPr lang="en-US" sz="1800" b="0">
                          <a:solidFill>
                            <a:schemeClr val="bg1"/>
                          </a:solidFill>
                          <a:latin typeface="Consolas" panose="020B0609020204030204" pitchFamily="49" charset="0"/>
                        </a:rPr>
                        <a:t>, [</a:t>
                      </a:r>
                      <a:r>
                        <a:rPr lang="en-US" sz="1800" b="0">
                          <a:solidFill>
                            <a:srgbClr val="FFC000"/>
                          </a:solidFill>
                          <a:latin typeface="Consolas" panose="020B0609020204030204" pitchFamily="49" charset="0"/>
                        </a:rPr>
                        <a:t>'htmlmin'</a:t>
                      </a:r>
                      <a:r>
                        <a:rPr lang="en-US" sz="1800" b="0">
                          <a:solidFill>
                            <a:schemeClr val="bg1"/>
                          </a:solidFill>
                          <a:latin typeface="Consolas" panose="020B0609020204030204" pitchFamily="49" charset="0"/>
                        </a:rPr>
                        <a:t>, </a:t>
                      </a:r>
                      <a:r>
                        <a:rPr lang="en-US" sz="1800" b="0">
                          <a:solidFill>
                            <a:srgbClr val="FFC000"/>
                          </a:solidFill>
                          <a:latin typeface="Consolas" panose="020B0609020204030204" pitchFamily="49" charset="0"/>
                        </a:rPr>
                        <a:t>'jsmin'</a:t>
                      </a:r>
                      <a:r>
                        <a:rPr lang="en-US" sz="1800" b="0">
                          <a:solidFill>
                            <a:schemeClr val="bg1"/>
                          </a:solidFill>
                          <a:latin typeface="Consolas" panose="020B0609020204030204" pitchFamily="49" charset="0"/>
                        </a:rPr>
                        <a:t>],</a:t>
                      </a:r>
                      <a:r>
                        <a:rPr lang="en-US" sz="1800" b="0">
                          <a:solidFill>
                            <a:srgbClr val="FFC000"/>
                          </a:solidFill>
                          <a:latin typeface="Consolas" panose="020B0609020204030204" pitchFamily="49" charset="0"/>
                        </a:rPr>
                        <a:t> </a:t>
                      </a:r>
                      <a:r>
                        <a:rPr lang="en-US" sz="1800" b="0">
                          <a:solidFill>
                            <a:srgbClr val="00B0F0"/>
                          </a:solidFill>
                          <a:latin typeface="Consolas" panose="020B0609020204030204" pitchFamily="49" charset="0"/>
                        </a:rPr>
                        <a:t>function</a:t>
                      </a:r>
                      <a:r>
                        <a:rPr lang="en-US" sz="1800" b="0">
                          <a:solidFill>
                            <a:schemeClr val="bg1"/>
                          </a:solidFill>
                          <a:latin typeface="Consolas" panose="020B0609020204030204" pitchFamily="49" charset="0"/>
                        </a:rPr>
                        <a:t>() {</a:t>
                      </a:r>
                    </a:p>
                    <a:p>
                      <a:r>
                        <a:rPr lang="en-US" sz="1800" b="0">
                          <a:solidFill>
                            <a:schemeClr val="bg1"/>
                          </a:solidFill>
                          <a:latin typeface="Consolas" panose="020B0609020204030204" pitchFamily="49" charset="0"/>
                        </a:rPr>
                        <a:t>	</a:t>
                      </a:r>
                      <a:r>
                        <a:rPr lang="en-US" sz="1800" b="0">
                          <a:solidFill>
                            <a:schemeClr val="bg2">
                              <a:lumMod val="75000"/>
                            </a:schemeClr>
                          </a:solidFill>
                          <a:latin typeface="Consolas" panose="020B0609020204030204" pitchFamily="49" charset="0"/>
                        </a:rPr>
                        <a:t>//callback</a:t>
                      </a:r>
                      <a:r>
                        <a:rPr lang="en-US" sz="1800" b="0" baseline="0">
                          <a:solidFill>
                            <a:schemeClr val="bg2">
                              <a:lumMod val="75000"/>
                            </a:schemeClr>
                          </a:solidFill>
                          <a:latin typeface="Consolas" panose="020B0609020204030204" pitchFamily="49" charset="0"/>
                        </a:rPr>
                        <a:t> parameter cuối này là optional</a:t>
                      </a:r>
                      <a:r>
                        <a:rPr lang="en-US" sz="1800" b="0">
                          <a:solidFill>
                            <a:schemeClr val="bg1"/>
                          </a:solidFill>
                          <a:latin typeface="Consolas" panose="020B0609020204030204" pitchFamily="49" charset="0"/>
                        </a:rPr>
                        <a:t>	</a:t>
                      </a:r>
                    </a:p>
                    <a:p>
                      <a:r>
                        <a:rPr lang="en-US" sz="1800" b="0">
                          <a:solidFill>
                            <a:schemeClr val="bg1"/>
                          </a:solidFill>
                          <a:latin typeface="Consolas" panose="020B0609020204030204" pitchFamily="49" charset="0"/>
                        </a:rPr>
                        <a:t>	</a:t>
                      </a:r>
                      <a:r>
                        <a:rPr lang="en-US" sz="1800" b="0">
                          <a:solidFill>
                            <a:schemeClr val="bg2">
                              <a:lumMod val="75000"/>
                            </a:schemeClr>
                          </a:solidFill>
                          <a:latin typeface="Consolas" panose="020B0609020204030204" pitchFamily="49" charset="0"/>
                        </a:rPr>
                        <a:t>//Có</a:t>
                      </a:r>
                      <a:r>
                        <a:rPr lang="en-US" sz="1800" b="0" baseline="0">
                          <a:solidFill>
                            <a:schemeClr val="bg2">
                              <a:lumMod val="75000"/>
                            </a:schemeClr>
                          </a:solidFill>
                          <a:latin typeface="Consolas" panose="020B0609020204030204" pitchFamily="49" charset="0"/>
                        </a:rPr>
                        <a:t> thể c</a:t>
                      </a:r>
                      <a:r>
                        <a:rPr lang="en-US" sz="1800" b="0">
                          <a:solidFill>
                            <a:schemeClr val="bg2">
                              <a:lumMod val="75000"/>
                            </a:schemeClr>
                          </a:solidFill>
                          <a:latin typeface="Consolas" panose="020B0609020204030204" pitchFamily="49" charset="0"/>
                        </a:rPr>
                        <a:t>hạy</a:t>
                      </a:r>
                      <a:r>
                        <a:rPr lang="en-US" sz="1800" b="0" baseline="0">
                          <a:solidFill>
                            <a:schemeClr val="bg2">
                              <a:lumMod val="75000"/>
                            </a:schemeClr>
                          </a:solidFill>
                          <a:latin typeface="Consolas" panose="020B0609020204030204" pitchFamily="49" charset="0"/>
                        </a:rPr>
                        <a:t> thêm các plugin khác ở đây hoặc không cần phần này luôn</a:t>
                      </a:r>
                      <a:endParaRPr lang="en-US" sz="1800" b="0">
                        <a:solidFill>
                          <a:schemeClr val="bg2">
                            <a:lumMod val="75000"/>
                          </a:schemeClr>
                        </a:solidFill>
                        <a:latin typeface="Consolas" panose="020B0609020204030204" pitchFamily="49" charset="0"/>
                      </a:endParaRPr>
                    </a:p>
                    <a:p>
                      <a:r>
                        <a:rPr lang="en-US" sz="1800" b="0">
                          <a:solidFill>
                            <a:schemeClr val="bg1"/>
                          </a:solidFill>
                          <a:latin typeface="Consolas" panose="020B0609020204030204" pitchFamily="49" charset="0"/>
                        </a:rPr>
                        <a:t>	</a:t>
                      </a:r>
                      <a:r>
                        <a:rPr lang="en-US" sz="1800" b="0">
                          <a:solidFill>
                            <a:srgbClr val="00B0F0"/>
                          </a:solidFill>
                          <a:latin typeface="Consolas" panose="020B0609020204030204" pitchFamily="49" charset="0"/>
                        </a:rPr>
                        <a:t>console.log</a:t>
                      </a:r>
                      <a:r>
                        <a:rPr lang="en-US" sz="1800" b="0">
                          <a:solidFill>
                            <a:schemeClr val="bg1"/>
                          </a:solidFill>
                          <a:latin typeface="Consolas" panose="020B0609020204030204" pitchFamily="49" charset="0"/>
                        </a:rPr>
                        <a:t>(</a:t>
                      </a:r>
                      <a:r>
                        <a:rPr lang="en-US" sz="1800" b="0">
                          <a:solidFill>
                            <a:srgbClr val="FFC000"/>
                          </a:solidFill>
                          <a:latin typeface="Consolas" panose="020B0609020204030204" pitchFamily="49" charset="0"/>
                        </a:rPr>
                        <a:t>'building app'</a:t>
                      </a:r>
                      <a:r>
                        <a:rPr lang="en-US" sz="1800" b="0">
                          <a:solidFill>
                            <a:schemeClr val="bg1"/>
                          </a:solidFill>
                          <a:latin typeface="Consolas" panose="020B0609020204030204" pitchFamily="49" charset="0"/>
                        </a:rPr>
                        <a:t>);</a:t>
                      </a:r>
                    </a:p>
                    <a:p>
                      <a:r>
                        <a:rPr lang="en-US" sz="1800" b="0" i="0" baseline="0">
                          <a:solidFill>
                            <a:schemeClr val="bg1"/>
                          </a:solidFill>
                          <a:latin typeface="Consolas" panose="020B0609020204030204" pitchFamily="49" charset="0"/>
                        </a:rPr>
                        <a:t>});</a:t>
                      </a:r>
                    </a:p>
                    <a:p>
                      <a:endParaRPr lang="en-US" sz="1800" b="0" i="0" baseline="0">
                        <a:solidFill>
                          <a:schemeClr val="bg1"/>
                        </a:solidFill>
                        <a:latin typeface="Consolas" panose="020B0609020204030204" pitchFamily="49" charset="0"/>
                      </a:endParaRPr>
                    </a:p>
                    <a:p>
                      <a:r>
                        <a:rPr lang="en-US" sz="1800" b="0">
                          <a:solidFill>
                            <a:schemeClr val="bg2">
                              <a:lumMod val="75000"/>
                            </a:schemeClr>
                          </a:solidFill>
                          <a:latin typeface="Consolas" panose="020B0609020204030204" pitchFamily="49" charset="0"/>
                        </a:rPr>
                        <a:t>//Các</a:t>
                      </a:r>
                      <a:r>
                        <a:rPr lang="en-US" sz="1800" b="0" baseline="0">
                          <a:solidFill>
                            <a:schemeClr val="bg2">
                              <a:lumMod val="75000"/>
                            </a:schemeClr>
                          </a:solidFill>
                          <a:latin typeface="Consolas" panose="020B0609020204030204" pitchFamily="49" charset="0"/>
                        </a:rPr>
                        <a:t> dependency tasks được thực đồng thời</a:t>
                      </a:r>
                      <a:endParaRPr lang="en-US" sz="1800" b="0" i="0" baseline="0">
                        <a:solidFill>
                          <a:schemeClr val="bg1"/>
                        </a:solidFill>
                        <a:latin typeface="Consolas" panose="020B0609020204030204" pitchFamily="49" charset="0"/>
                      </a:endParaRPr>
                    </a:p>
                    <a:p>
                      <a:r>
                        <a:rPr lang="en-US" sz="1800" b="0">
                          <a:solidFill>
                            <a:schemeClr val="bg1"/>
                          </a:solidFill>
                          <a:latin typeface="Consolas" panose="020B0609020204030204" pitchFamily="49" charset="0"/>
                        </a:rPr>
                        <a:t>gulp.</a:t>
                      </a:r>
                      <a:r>
                        <a:rPr lang="en-US" sz="1800" b="0">
                          <a:solidFill>
                            <a:srgbClr val="00B0F0"/>
                          </a:solidFill>
                          <a:latin typeface="Consolas" panose="020B0609020204030204" pitchFamily="49" charset="0"/>
                        </a:rPr>
                        <a:t>task</a:t>
                      </a:r>
                      <a:r>
                        <a:rPr lang="en-US" sz="1800" b="0">
                          <a:solidFill>
                            <a:schemeClr val="bg1"/>
                          </a:solidFill>
                          <a:latin typeface="Consolas" panose="020B0609020204030204" pitchFamily="49" charset="0"/>
                        </a:rPr>
                        <a:t>(</a:t>
                      </a:r>
                      <a:r>
                        <a:rPr lang="en-US" sz="1800" b="0">
                          <a:solidFill>
                            <a:srgbClr val="FFC000"/>
                          </a:solidFill>
                          <a:latin typeface="Consolas" panose="020B0609020204030204" pitchFamily="49" charset="0"/>
                        </a:rPr>
                        <a:t>'build2'</a:t>
                      </a:r>
                      <a:r>
                        <a:rPr lang="en-US" sz="1800" b="0">
                          <a:solidFill>
                            <a:schemeClr val="bg1"/>
                          </a:solidFill>
                          <a:latin typeface="Consolas" panose="020B0609020204030204" pitchFamily="49" charset="0"/>
                        </a:rPr>
                        <a:t>, [</a:t>
                      </a:r>
                      <a:r>
                        <a:rPr lang="en-US" sz="1800" b="0">
                          <a:solidFill>
                            <a:srgbClr val="FFC000"/>
                          </a:solidFill>
                          <a:latin typeface="Consolas" panose="020B0609020204030204" pitchFamily="49" charset="0"/>
                        </a:rPr>
                        <a:t>'jsmin'</a:t>
                      </a:r>
                      <a:r>
                        <a:rPr lang="en-US" sz="1800" b="0">
                          <a:solidFill>
                            <a:schemeClr val="bg1"/>
                          </a:solidFill>
                          <a:latin typeface="Consolas" panose="020B0609020204030204" pitchFamily="49" charset="0"/>
                        </a:rPr>
                        <a:t>, </a:t>
                      </a:r>
                      <a:r>
                        <a:rPr lang="en-US" sz="1800" b="0">
                          <a:solidFill>
                            <a:srgbClr val="FFC000"/>
                          </a:solidFill>
                          <a:latin typeface="Consolas" panose="020B0609020204030204" pitchFamily="49" charset="0"/>
                        </a:rPr>
                        <a:t>'htmlmin'</a:t>
                      </a:r>
                      <a:r>
                        <a:rPr lang="en-US" sz="1800" b="0">
                          <a:solidFill>
                            <a:schemeClr val="bg1"/>
                          </a:solidFill>
                          <a:latin typeface="Consolas" panose="020B0609020204030204" pitchFamily="49" charset="0"/>
                        </a:rPr>
                        <a:t>]);</a:t>
                      </a:r>
                      <a:endParaRPr lang="en-US" sz="1800" b="0" i="0" baseline="0">
                        <a:solidFill>
                          <a:schemeClr val="bg1"/>
                        </a:solidFill>
                        <a:latin typeface="Consolas" panose="020B0609020204030204" pitchFamily="49" charset="0"/>
                      </a:endParaRPr>
                    </a:p>
                  </a:txBody>
                  <a:tcPr>
                    <a:solidFill>
                      <a:schemeClr val="bg2">
                        <a:lumMod val="25000"/>
                      </a:schemeClr>
                    </a:solidFill>
                  </a:tcPr>
                </a:tc>
                <a:extLst>
                  <a:ext uri="{0D108BD9-81ED-4DB2-BD59-A6C34878D82A}">
                    <a16:rowId xmlns:a16="http://schemas.microsoft.com/office/drawing/2014/main" val="873812234"/>
                  </a:ext>
                </a:extLst>
              </a:tr>
            </a:tbl>
          </a:graphicData>
        </a:graphic>
      </p:graphicFrame>
    </p:spTree>
    <p:extLst>
      <p:ext uri="{BB962C8B-B14F-4D97-AF65-F5344CB8AC3E}">
        <p14:creationId xmlns:p14="http://schemas.microsoft.com/office/powerpoint/2010/main" val="381390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Gulp Watch</a:t>
            </a:r>
          </a:p>
        </p:txBody>
      </p:sp>
      <p:sp>
        <p:nvSpPr>
          <p:cNvPr id="3" name="Content Placeholder 2"/>
          <p:cNvSpPr>
            <a:spLocks noGrp="1"/>
          </p:cNvSpPr>
          <p:nvPr>
            <p:ph idx="1"/>
          </p:nvPr>
        </p:nvSpPr>
        <p:spPr/>
        <p:txBody>
          <a:bodyPr/>
          <a:lstStyle/>
          <a:p>
            <a:pPr marL="0" indent="0">
              <a:buNone/>
            </a:pPr>
            <a:r>
              <a:rPr lang="en-US"/>
              <a:t>Chạy tasks khi các file đang theo dõi thay đổi</a:t>
            </a:r>
          </a:p>
        </p:txBody>
      </p:sp>
      <p:graphicFrame>
        <p:nvGraphicFramePr>
          <p:cNvPr id="4" name="Table 3"/>
          <p:cNvGraphicFramePr>
            <a:graphicFrameLocks noGrp="1"/>
          </p:cNvGraphicFramePr>
          <p:nvPr>
            <p:extLst>
              <p:ext uri="{D42A27DB-BD31-4B8C-83A1-F6EECF244321}">
                <p14:modId xmlns:p14="http://schemas.microsoft.com/office/powerpoint/2010/main" val="960820410"/>
              </p:ext>
            </p:extLst>
          </p:nvPr>
        </p:nvGraphicFramePr>
        <p:xfrm>
          <a:off x="838199" y="2405063"/>
          <a:ext cx="10515601" cy="2937934"/>
        </p:xfrm>
        <a:graphic>
          <a:graphicData uri="http://schemas.openxmlformats.org/drawingml/2006/table">
            <a:tbl>
              <a:tblPr firstRow="1" bandRow="1">
                <a:tableStyleId>{8799B23B-EC83-4686-B30A-512413B5E67A}</a:tableStyleId>
              </a:tblPr>
              <a:tblGrid>
                <a:gridCol w="10515601">
                  <a:extLst>
                    <a:ext uri="{9D8B030D-6E8A-4147-A177-3AD203B41FA5}">
                      <a16:colId xmlns:a16="http://schemas.microsoft.com/office/drawing/2014/main" val="2967547129"/>
                    </a:ext>
                  </a:extLst>
                </a:gridCol>
              </a:tblGrid>
              <a:tr h="2937934">
                <a:tc>
                  <a:txBody>
                    <a:bodyPr/>
                    <a:lstStyle/>
                    <a:p>
                      <a:r>
                        <a:rPr lang="en-US" sz="1800" b="0">
                          <a:solidFill>
                            <a:schemeClr val="bg2">
                              <a:lumMod val="75000"/>
                            </a:schemeClr>
                          </a:solidFill>
                          <a:latin typeface="Consolas" panose="020B0609020204030204" pitchFamily="49" charset="0"/>
                        </a:rPr>
                        <a:t>//...</a:t>
                      </a:r>
                    </a:p>
                    <a:p>
                      <a:r>
                        <a:rPr lang="en-US" sz="1800" b="0">
                          <a:solidFill>
                            <a:schemeClr val="bg1"/>
                          </a:solidFill>
                          <a:latin typeface="Consolas" panose="020B0609020204030204" pitchFamily="49" charset="0"/>
                        </a:rPr>
                        <a:t>gulp.</a:t>
                      </a:r>
                      <a:r>
                        <a:rPr lang="en-US" sz="1800" b="0">
                          <a:solidFill>
                            <a:srgbClr val="00B0F0"/>
                          </a:solidFill>
                          <a:latin typeface="Consolas" panose="020B0609020204030204" pitchFamily="49" charset="0"/>
                        </a:rPr>
                        <a:t>task</a:t>
                      </a:r>
                      <a:r>
                        <a:rPr lang="en-US" sz="1800" b="0">
                          <a:solidFill>
                            <a:schemeClr val="bg1"/>
                          </a:solidFill>
                          <a:latin typeface="Consolas" panose="020B0609020204030204" pitchFamily="49" charset="0"/>
                        </a:rPr>
                        <a:t>(</a:t>
                      </a:r>
                      <a:r>
                        <a:rPr lang="en-US" sz="1800" b="0">
                          <a:solidFill>
                            <a:srgbClr val="FFC000"/>
                          </a:solidFill>
                          <a:latin typeface="Consolas" panose="020B0609020204030204" pitchFamily="49" charset="0"/>
                        </a:rPr>
                        <a:t>'watch'</a:t>
                      </a:r>
                      <a:r>
                        <a:rPr lang="en-US" sz="1800" b="0">
                          <a:solidFill>
                            <a:schemeClr val="bg1"/>
                          </a:solidFill>
                          <a:latin typeface="Consolas" panose="020B0609020204030204" pitchFamily="49" charset="0"/>
                        </a:rPr>
                        <a:t>, </a:t>
                      </a:r>
                      <a:r>
                        <a:rPr lang="en-US" sz="1800" b="0">
                          <a:solidFill>
                            <a:srgbClr val="00B0F0"/>
                          </a:solidFill>
                          <a:latin typeface="Consolas" panose="020B0609020204030204" pitchFamily="49" charset="0"/>
                        </a:rPr>
                        <a:t>function</a:t>
                      </a:r>
                      <a:r>
                        <a:rPr lang="en-US" sz="1800" b="0">
                          <a:solidFill>
                            <a:schemeClr val="bg1"/>
                          </a:solidFill>
                          <a:latin typeface="Consolas" panose="020B0609020204030204" pitchFamily="49" charset="0"/>
                        </a:rPr>
                        <a:t>() {</a:t>
                      </a:r>
                    </a:p>
                    <a:p>
                      <a:r>
                        <a:rPr lang="en-US" sz="1800" b="0">
                          <a:solidFill>
                            <a:schemeClr val="bg1"/>
                          </a:solidFill>
                          <a:latin typeface="Consolas" panose="020B0609020204030204" pitchFamily="49" charset="0"/>
                        </a:rPr>
                        <a:t>	</a:t>
                      </a:r>
                    </a:p>
                    <a:p>
                      <a:r>
                        <a:rPr lang="en-US" sz="1800" b="0">
                          <a:solidFill>
                            <a:schemeClr val="bg1"/>
                          </a:solidFill>
                          <a:latin typeface="Consolas" panose="020B0609020204030204" pitchFamily="49" charset="0"/>
                        </a:rPr>
                        <a:t>	//Watch for HTML changes</a:t>
                      </a:r>
                    </a:p>
                    <a:p>
                      <a:r>
                        <a:rPr lang="en-US" sz="1800" b="0">
                          <a:solidFill>
                            <a:schemeClr val="bg1"/>
                          </a:solidFill>
                          <a:latin typeface="Consolas" panose="020B0609020204030204" pitchFamily="49" charset="0"/>
                        </a:rPr>
                        <a:t>	gulp.</a:t>
                      </a:r>
                      <a:r>
                        <a:rPr lang="en-US" sz="1800" b="0">
                          <a:solidFill>
                            <a:srgbClr val="00B0F0"/>
                          </a:solidFill>
                          <a:latin typeface="Consolas" panose="020B0609020204030204" pitchFamily="49" charset="0"/>
                        </a:rPr>
                        <a:t>watch</a:t>
                      </a:r>
                      <a:r>
                        <a:rPr lang="en-US" sz="1800" b="0">
                          <a:solidFill>
                            <a:schemeClr val="bg1"/>
                          </a:solidFill>
                          <a:latin typeface="Consolas" panose="020B0609020204030204" pitchFamily="49" charset="0"/>
                        </a:rPr>
                        <a:t>(</a:t>
                      </a:r>
                      <a:r>
                        <a:rPr lang="en-US" sz="1800" b="0">
                          <a:solidFill>
                            <a:srgbClr val="FFC000"/>
                          </a:solidFill>
                          <a:latin typeface="Consolas" panose="020B0609020204030204" pitchFamily="49" charset="0"/>
                        </a:rPr>
                        <a:t>'./public/src/**/*.html'</a:t>
                      </a:r>
                      <a:r>
                        <a:rPr lang="en-US" sz="1800" b="0">
                          <a:solidFill>
                            <a:schemeClr val="bg1"/>
                          </a:solidFill>
                          <a:latin typeface="Consolas" panose="020B0609020204030204" pitchFamily="49" charset="0"/>
                        </a:rPr>
                        <a:t>, [</a:t>
                      </a:r>
                      <a:r>
                        <a:rPr lang="en-US" sz="1800" b="0">
                          <a:solidFill>
                            <a:srgbClr val="FFC000"/>
                          </a:solidFill>
                          <a:latin typeface="Consolas" panose="020B0609020204030204" pitchFamily="49" charset="0"/>
                        </a:rPr>
                        <a:t>'htmlmin'</a:t>
                      </a:r>
                      <a:r>
                        <a:rPr lang="en-US" sz="1800" b="0">
                          <a:solidFill>
                            <a:schemeClr val="bg1"/>
                          </a:solidFill>
                          <a:latin typeface="Consolas" panose="020B0609020204030204" pitchFamily="49" charset="0"/>
                        </a:rPr>
                        <a:t>]); </a:t>
                      </a:r>
                    </a:p>
                    <a:p>
                      <a:endParaRPr lang="en-US" sz="1800" b="0">
                        <a:solidFill>
                          <a:schemeClr val="bg1"/>
                        </a:solidFill>
                        <a:latin typeface="Consolas" panose="020B0609020204030204" pitchFamily="49" charset="0"/>
                      </a:endParaRPr>
                    </a:p>
                    <a:p>
                      <a:r>
                        <a:rPr lang="en-US" sz="1800" b="0">
                          <a:solidFill>
                            <a:schemeClr val="bg1"/>
                          </a:solidFill>
                          <a:latin typeface="Consolas" panose="020B0609020204030204" pitchFamily="49" charset="0"/>
                        </a:rPr>
                        <a:t>	//Watch for Javascripts changes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solidFill>
                            <a:schemeClr val="bg1"/>
                          </a:solidFill>
                          <a:latin typeface="Consolas" panose="020B0609020204030204" pitchFamily="49" charset="0"/>
                        </a:rPr>
                        <a:t>	gulp.</a:t>
                      </a:r>
                      <a:r>
                        <a:rPr lang="en-US" sz="1800" b="0">
                          <a:solidFill>
                            <a:srgbClr val="00B0F0"/>
                          </a:solidFill>
                          <a:latin typeface="Consolas" panose="020B0609020204030204" pitchFamily="49" charset="0"/>
                        </a:rPr>
                        <a:t>watch</a:t>
                      </a:r>
                      <a:r>
                        <a:rPr lang="en-US" sz="1800" b="0">
                          <a:solidFill>
                            <a:schemeClr val="bg1"/>
                          </a:solidFill>
                          <a:latin typeface="Consolas" panose="020B0609020204030204" pitchFamily="49" charset="0"/>
                        </a:rPr>
                        <a:t>([</a:t>
                      </a:r>
                      <a:r>
                        <a:rPr lang="en-US" sz="1800" b="0">
                          <a:solidFill>
                            <a:srgbClr val="FFC000"/>
                          </a:solidFill>
                          <a:latin typeface="Consolas" panose="020B0609020204030204" pitchFamily="49" charset="0"/>
                        </a:rPr>
                        <a:t>'./public/src/js/**/*.js'</a:t>
                      </a:r>
                      <a:r>
                        <a:rPr lang="en-US" sz="1800" b="0">
                          <a:solidFill>
                            <a:schemeClr val="bg1"/>
                          </a:solidFill>
                          <a:latin typeface="Consolas" panose="020B0609020204030204" pitchFamily="49" charset="0"/>
                        </a:rPr>
                        <a:t>,</a:t>
                      </a:r>
                      <a:r>
                        <a:rPr lang="en-US" sz="1800" b="0">
                          <a:solidFill>
                            <a:srgbClr val="FFC000"/>
                          </a:solidFill>
                          <a:latin typeface="Consolas" panose="020B0609020204030204" pitchFamily="49" charset="0"/>
                        </a:rPr>
                        <a:t> './elsewhere/js/**/*.js'</a:t>
                      </a:r>
                      <a:r>
                        <a:rPr lang="en-US" sz="1800" b="0">
                          <a:solidFill>
                            <a:schemeClr val="bg1"/>
                          </a:solidFill>
                          <a:latin typeface="Consolas" panose="020B0609020204030204" pitchFamily="49" charset="0"/>
                        </a:rPr>
                        <a:t>], 		 	 	[</a:t>
                      </a:r>
                      <a:r>
                        <a:rPr lang="en-US" sz="1800" b="0">
                          <a:solidFill>
                            <a:srgbClr val="FFC000"/>
                          </a:solidFill>
                          <a:latin typeface="Consolas" panose="020B0609020204030204" pitchFamily="49" charset="0"/>
                        </a:rPr>
                        <a:t>'jsmin'</a:t>
                      </a:r>
                      <a:r>
                        <a:rPr lang="en-US" sz="1800" b="0">
                          <a:solidFill>
                            <a:schemeClr val="bg1"/>
                          </a:solidFill>
                          <a:latin typeface="Consolas" panose="020B0609020204030204" pitchFamily="49" charset="0"/>
                        </a:rPr>
                        <a:t>]); </a:t>
                      </a:r>
                    </a:p>
                    <a:p>
                      <a:r>
                        <a:rPr lang="en-US" sz="1800" b="0" i="0" baseline="0">
                          <a:solidFill>
                            <a:schemeClr val="bg1"/>
                          </a:solidFill>
                          <a:latin typeface="Consolas" panose="020B0609020204030204" pitchFamily="49" charset="0"/>
                        </a:rPr>
                        <a:t>});</a:t>
                      </a:r>
                    </a:p>
                  </a:txBody>
                  <a:tcPr>
                    <a:solidFill>
                      <a:schemeClr val="bg2">
                        <a:lumMod val="25000"/>
                      </a:schemeClr>
                    </a:solidFill>
                  </a:tcPr>
                </a:tc>
                <a:extLst>
                  <a:ext uri="{0D108BD9-81ED-4DB2-BD59-A6C34878D82A}">
                    <a16:rowId xmlns:a16="http://schemas.microsoft.com/office/drawing/2014/main" val="873812234"/>
                  </a:ext>
                </a:extLst>
              </a:tr>
            </a:tbl>
          </a:graphicData>
        </a:graphic>
      </p:graphicFrame>
    </p:spTree>
    <p:extLst>
      <p:ext uri="{BB962C8B-B14F-4D97-AF65-F5344CB8AC3E}">
        <p14:creationId xmlns:p14="http://schemas.microsoft.com/office/powerpoint/2010/main" val="170899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Gulp ‘default’ task</a:t>
            </a:r>
          </a:p>
        </p:txBody>
      </p:sp>
      <p:sp>
        <p:nvSpPr>
          <p:cNvPr id="3" name="Content Placeholder 2"/>
          <p:cNvSpPr>
            <a:spLocks noGrp="1"/>
          </p:cNvSpPr>
          <p:nvPr>
            <p:ph idx="1"/>
          </p:nvPr>
        </p:nvSpPr>
        <p:spPr/>
        <p:txBody>
          <a:bodyPr/>
          <a:lstStyle/>
          <a:p>
            <a:pPr marL="0" indent="0">
              <a:buNone/>
            </a:pPr>
            <a:r>
              <a:rPr lang="en-US"/>
              <a:t>Task với tên ‘default’ khi chạy cmd không cần phải thêm tên</a:t>
            </a:r>
          </a:p>
        </p:txBody>
      </p:sp>
      <p:graphicFrame>
        <p:nvGraphicFramePr>
          <p:cNvPr id="4" name="Table 3"/>
          <p:cNvGraphicFramePr>
            <a:graphicFrameLocks noGrp="1"/>
          </p:cNvGraphicFramePr>
          <p:nvPr>
            <p:extLst>
              <p:ext uri="{D42A27DB-BD31-4B8C-83A1-F6EECF244321}">
                <p14:modId xmlns:p14="http://schemas.microsoft.com/office/powerpoint/2010/main" val="371025932"/>
              </p:ext>
            </p:extLst>
          </p:nvPr>
        </p:nvGraphicFramePr>
        <p:xfrm>
          <a:off x="838199" y="2405064"/>
          <a:ext cx="10515601" cy="1376362"/>
        </p:xfrm>
        <a:graphic>
          <a:graphicData uri="http://schemas.openxmlformats.org/drawingml/2006/table">
            <a:tbl>
              <a:tblPr firstRow="1" bandRow="1">
                <a:tableStyleId>{8799B23B-EC83-4686-B30A-512413B5E67A}</a:tableStyleId>
              </a:tblPr>
              <a:tblGrid>
                <a:gridCol w="10515601">
                  <a:extLst>
                    <a:ext uri="{9D8B030D-6E8A-4147-A177-3AD203B41FA5}">
                      <a16:colId xmlns:a16="http://schemas.microsoft.com/office/drawing/2014/main" val="2967547129"/>
                    </a:ext>
                  </a:extLst>
                </a:gridCol>
              </a:tblGrid>
              <a:tr h="1376362">
                <a:tc>
                  <a:txBody>
                    <a:bodyPr/>
                    <a:lstStyle/>
                    <a:p>
                      <a:r>
                        <a:rPr lang="en-US" sz="1800" b="0">
                          <a:solidFill>
                            <a:schemeClr val="bg2">
                              <a:lumMod val="75000"/>
                            </a:schemeClr>
                          </a:solidFill>
                          <a:latin typeface="Consolas" panose="020B0609020204030204" pitchFamily="49" charset="0"/>
                        </a:rPr>
                        <a:t>//...</a:t>
                      </a:r>
                    </a:p>
                    <a:p>
                      <a:r>
                        <a:rPr lang="en-US" sz="1800" b="0">
                          <a:solidFill>
                            <a:schemeClr val="bg1"/>
                          </a:solidFill>
                          <a:latin typeface="Consolas" panose="020B0609020204030204" pitchFamily="49" charset="0"/>
                        </a:rPr>
                        <a:t>gulp.</a:t>
                      </a:r>
                      <a:r>
                        <a:rPr lang="en-US" sz="1800" b="0">
                          <a:solidFill>
                            <a:srgbClr val="00B0F0"/>
                          </a:solidFill>
                          <a:latin typeface="Consolas" panose="020B0609020204030204" pitchFamily="49" charset="0"/>
                        </a:rPr>
                        <a:t>task</a:t>
                      </a:r>
                      <a:r>
                        <a:rPr lang="en-US" sz="1800" b="0">
                          <a:solidFill>
                            <a:schemeClr val="bg1"/>
                          </a:solidFill>
                          <a:latin typeface="Consolas" panose="020B0609020204030204" pitchFamily="49" charset="0"/>
                        </a:rPr>
                        <a:t>(</a:t>
                      </a:r>
                      <a:r>
                        <a:rPr lang="en-US" sz="1800" b="0">
                          <a:solidFill>
                            <a:srgbClr val="FFC000"/>
                          </a:solidFill>
                          <a:latin typeface="Consolas" panose="020B0609020204030204" pitchFamily="49" charset="0"/>
                        </a:rPr>
                        <a:t>'default'</a:t>
                      </a:r>
                      <a:r>
                        <a:rPr lang="en-US" sz="1800" b="0">
                          <a:solidFill>
                            <a:schemeClr val="bg1"/>
                          </a:solidFill>
                          <a:latin typeface="Consolas" panose="020B0609020204030204" pitchFamily="49" charset="0"/>
                        </a:rPr>
                        <a:t>, [</a:t>
                      </a:r>
                      <a:r>
                        <a:rPr lang="en-US" sz="1800" b="0">
                          <a:solidFill>
                            <a:srgbClr val="FFC000"/>
                          </a:solidFill>
                          <a:latin typeface="Consolas" panose="020B0609020204030204" pitchFamily="49" charset="0"/>
                        </a:rPr>
                        <a:t>'build'</a:t>
                      </a:r>
                      <a:r>
                        <a:rPr lang="en-US" sz="1800" b="0">
                          <a:solidFill>
                            <a:schemeClr val="bg1"/>
                          </a:solidFill>
                          <a:latin typeface="Consolas" panose="020B0609020204030204" pitchFamily="49" charset="0"/>
                        </a:rPr>
                        <a:t>,</a:t>
                      </a:r>
                      <a:r>
                        <a:rPr lang="en-US" sz="1800" b="0">
                          <a:solidFill>
                            <a:srgbClr val="FFC000"/>
                          </a:solidFill>
                          <a:latin typeface="Consolas" panose="020B0609020204030204" pitchFamily="49" charset="0"/>
                        </a:rPr>
                        <a:t> 'watch'</a:t>
                      </a:r>
                      <a:r>
                        <a:rPr lang="en-US" sz="1800" b="0">
                          <a:solidFill>
                            <a:schemeClr val="bg1"/>
                          </a:solidFill>
                          <a:latin typeface="Consolas" panose="020B0609020204030204" pitchFamily="49" charset="0"/>
                        </a:rPr>
                        <a:t>]);</a:t>
                      </a:r>
                    </a:p>
                    <a:p>
                      <a:endParaRPr lang="en-US" sz="1800" b="0" i="0" baseline="0">
                        <a:solidFill>
                          <a:schemeClr val="bg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solidFill>
                            <a:schemeClr val="bg2">
                              <a:lumMod val="75000"/>
                            </a:schemeClr>
                          </a:solidFill>
                          <a:latin typeface="Consolas" panose="020B0609020204030204" pitchFamily="49" charset="0"/>
                        </a:rPr>
                        <a:t>//Cmd</a:t>
                      </a:r>
                      <a:r>
                        <a:rPr lang="en-US" sz="1800" b="0" baseline="0">
                          <a:solidFill>
                            <a:schemeClr val="bg2">
                              <a:lumMod val="75000"/>
                            </a:schemeClr>
                          </a:solidFill>
                          <a:latin typeface="Consolas" panose="020B0609020204030204" pitchFamily="49" charset="0"/>
                        </a:rPr>
                        <a:t> </a:t>
                      </a:r>
                      <a:r>
                        <a:rPr lang="en-US" sz="1800" b="0" i="0" baseline="0">
                          <a:solidFill>
                            <a:schemeClr val="bg2">
                              <a:lumMod val="75000"/>
                            </a:schemeClr>
                          </a:solidFill>
                          <a:latin typeface="Consolas" panose="020B0609020204030204" pitchFamily="49" charset="0"/>
                        </a:rPr>
                        <a:t>“gulp” tương đương “gulp default”</a:t>
                      </a:r>
                    </a:p>
                  </a:txBody>
                  <a:tcPr>
                    <a:solidFill>
                      <a:schemeClr val="bg2">
                        <a:lumMod val="25000"/>
                      </a:schemeClr>
                    </a:solidFill>
                  </a:tcPr>
                </a:tc>
                <a:extLst>
                  <a:ext uri="{0D108BD9-81ED-4DB2-BD59-A6C34878D82A}">
                    <a16:rowId xmlns:a16="http://schemas.microsoft.com/office/drawing/2014/main" val="873812234"/>
                  </a:ext>
                </a:extLst>
              </a:tr>
            </a:tbl>
          </a:graphicData>
        </a:graphic>
      </p:graphicFrame>
    </p:spTree>
    <p:extLst>
      <p:ext uri="{BB962C8B-B14F-4D97-AF65-F5344CB8AC3E}">
        <p14:creationId xmlns:p14="http://schemas.microsoft.com/office/powerpoint/2010/main" val="164444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p>
        </p:txBody>
      </p:sp>
      <p:sp>
        <p:nvSpPr>
          <p:cNvPr id="3" name="Content Placeholder 2"/>
          <p:cNvSpPr>
            <a:spLocks noGrp="1"/>
          </p:cNvSpPr>
          <p:nvPr>
            <p:ph idx="1"/>
          </p:nvPr>
        </p:nvSpPr>
        <p:spPr/>
        <p:txBody>
          <a:bodyPr>
            <a:normAutofit fontScale="92500" lnSpcReduction="10000"/>
          </a:bodyPr>
          <a:lstStyle/>
          <a:p>
            <a:r>
              <a:rPr lang="en-US"/>
              <a:t>Cài đặt</a:t>
            </a:r>
          </a:p>
          <a:p>
            <a:r>
              <a:rPr lang="en-US"/>
              <a:t>Tất cả ví dụ trong slide</a:t>
            </a:r>
          </a:p>
          <a:p>
            <a:r>
              <a:rPr lang="en-US"/>
              <a:t>gulp-nodemon: server monitor plugin (*)</a:t>
            </a:r>
          </a:p>
          <a:p>
            <a:endParaRPr lang="en-US"/>
          </a:p>
          <a:p>
            <a:endParaRPr lang="en-US"/>
          </a:p>
          <a:p>
            <a:endParaRPr lang="en-US"/>
          </a:p>
          <a:p>
            <a:endParaRPr lang="en-US"/>
          </a:p>
          <a:p>
            <a:endParaRPr lang="en-US"/>
          </a:p>
          <a:p>
            <a:endParaRPr lang="en-US"/>
          </a:p>
          <a:p>
            <a:pPr marL="0" indent="0">
              <a:buNone/>
            </a:pPr>
            <a:r>
              <a:rPr lang="en-US" sz="1700">
                <a:latin typeface="Adobe Gurmukhi" panose="01010101010101010101" pitchFamily="50" charset="0"/>
                <a:cs typeface="Adobe Gurmukhi" panose="01010101010101010101" pitchFamily="50" charset="0"/>
              </a:rPr>
              <a:t>*: nếu kịp giờ</a:t>
            </a:r>
          </a:p>
        </p:txBody>
      </p:sp>
    </p:spTree>
    <p:extLst>
      <p:ext uri="{BB962C8B-B14F-4D97-AF65-F5344CB8AC3E}">
        <p14:creationId xmlns:p14="http://schemas.microsoft.com/office/powerpoint/2010/main" val="604721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Advanced Topics and Note</a:t>
            </a:r>
          </a:p>
        </p:txBody>
      </p:sp>
      <p:sp>
        <p:nvSpPr>
          <p:cNvPr id="3" name="Content Placeholder 2"/>
          <p:cNvSpPr>
            <a:spLocks noGrp="1"/>
          </p:cNvSpPr>
          <p:nvPr>
            <p:ph idx="1"/>
          </p:nvPr>
        </p:nvSpPr>
        <p:spPr/>
        <p:txBody>
          <a:bodyPr/>
          <a:lstStyle/>
          <a:p>
            <a:pPr marL="0" indent="0">
              <a:buNone/>
            </a:pPr>
            <a:r>
              <a:rPr lang="en-US"/>
              <a:t>Tự viết plugin:</a:t>
            </a:r>
            <a:br>
              <a:rPr lang="en-US"/>
            </a:br>
            <a:r>
              <a:rPr lang="en-US">
                <a:hlinkClick r:id="rId2"/>
              </a:rPr>
              <a:t>https://github.com/gulpjs/gulp/tree/master/docs/writing-a-plugin</a:t>
            </a:r>
            <a:endParaRPr lang="en-US"/>
          </a:p>
          <a:p>
            <a:pPr marL="0" indent="0">
              <a:buNone/>
            </a:pPr>
            <a:endParaRPr lang="en-US"/>
          </a:p>
          <a:p>
            <a:pPr marL="0" indent="0">
              <a:buNone/>
            </a:pPr>
            <a:r>
              <a:rPr lang="en-US"/>
              <a:t>Mỗi đoạn task cho một workflow được gọi là recipe, có thể tham khảo thêm các recipes khác tại:</a:t>
            </a:r>
          </a:p>
          <a:p>
            <a:pPr marL="0" indent="0">
              <a:buNone/>
            </a:pPr>
            <a:r>
              <a:rPr lang="en-US">
                <a:hlinkClick r:id="rId3"/>
              </a:rPr>
              <a:t>https://github.com/gulpjs/gulp/tree/master/docs/recipes</a:t>
            </a: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3419454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t>Gulp ?</a:t>
            </a:r>
          </a:p>
        </p:txBody>
      </p:sp>
      <p:sp>
        <p:nvSpPr>
          <p:cNvPr id="3" name="Content Placeholder 2"/>
          <p:cNvSpPr>
            <a:spLocks noGrp="1"/>
          </p:cNvSpPr>
          <p:nvPr>
            <p:ph idx="1"/>
          </p:nvPr>
        </p:nvSpPr>
        <p:spPr>
          <a:xfrm>
            <a:off x="838200" y="1825625"/>
            <a:ext cx="10515600" cy="4351338"/>
          </a:xfrm>
        </p:spPr>
        <p:txBody>
          <a:bodyPr/>
          <a:lstStyle/>
          <a:p>
            <a:pPr marL="0" indent="0">
              <a:buNone/>
            </a:pPr>
            <a:r>
              <a:rPr lang="en-US"/>
              <a:t>Là một </a:t>
            </a:r>
            <a:r>
              <a:rPr lang="en-US" b="1"/>
              <a:t>Javascript Task Runner </a:t>
            </a:r>
            <a:r>
              <a:rPr lang="en-US"/>
              <a:t>hoạt động trên nền tảng </a:t>
            </a:r>
            <a:r>
              <a:rPr lang="en-US" b="1"/>
              <a:t>NodeJs Stream</a:t>
            </a:r>
            <a:r>
              <a:rPr lang="en-US"/>
              <a:t> </a:t>
            </a:r>
          </a:p>
          <a:p>
            <a:pPr marL="0" indent="0">
              <a:buNone/>
            </a:pPr>
            <a:endParaRPr lang="en-US"/>
          </a:p>
          <a:p>
            <a:pPr marL="0" indent="0">
              <a:buNone/>
            </a:pPr>
            <a:r>
              <a:rPr lang="en-US"/>
              <a:t>Do đó nó còn được biết đến như một </a:t>
            </a:r>
            <a:r>
              <a:rPr lang="en-US" b="1"/>
              <a:t>Streaming Build System</a:t>
            </a:r>
            <a:r>
              <a:rPr lang="en-US"/>
              <a:t>:</a:t>
            </a:r>
          </a:p>
        </p:txBody>
      </p:sp>
      <p:pic>
        <p:nvPicPr>
          <p:cNvPr id="1028" name="Picture 4" descr="http://loige.co/content/images/2015/10/gulp-is-the-streaming-web-build-syste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4396" y="3278860"/>
            <a:ext cx="36957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38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Task Runner</a:t>
            </a:r>
          </a:p>
        </p:txBody>
      </p:sp>
      <p:sp>
        <p:nvSpPr>
          <p:cNvPr id="3" name="Content Placeholder 2"/>
          <p:cNvSpPr>
            <a:spLocks noGrp="1"/>
          </p:cNvSpPr>
          <p:nvPr>
            <p:ph idx="1"/>
          </p:nvPr>
        </p:nvSpPr>
        <p:spPr/>
        <p:txBody>
          <a:bodyPr/>
          <a:lstStyle/>
          <a:p>
            <a:pPr marL="0" indent="0">
              <a:buNone/>
            </a:pPr>
            <a:r>
              <a:rPr lang="en-US"/>
              <a:t>Thực hiện giúp các công việc của bạn, theo trình tự mà bạn muốn</a:t>
            </a:r>
          </a:p>
          <a:p>
            <a:pPr marL="0" indent="0">
              <a:buNone/>
            </a:pPr>
            <a:endParaRPr lang="en-US"/>
          </a:p>
          <a:p>
            <a:pPr marL="0" indent="0">
              <a:buNone/>
            </a:pPr>
            <a:r>
              <a:rPr lang="en-US"/>
              <a:t>Một số Task Runner phổ biến:</a:t>
            </a:r>
          </a:p>
          <a:p>
            <a:pPr marL="0" indent="0">
              <a:buNone/>
            </a:pPr>
            <a:endParaRPr lang="en-US"/>
          </a:p>
          <a:p>
            <a:pPr marL="0" indent="0">
              <a:buNone/>
            </a:pPr>
            <a:endParaRPr lang="en-US"/>
          </a:p>
        </p:txBody>
      </p:sp>
      <p:pic>
        <p:nvPicPr>
          <p:cNvPr id="2050" name="Picture 2" descr="https://blog.toggl.com/wp-content/uploads/2014/03/grunt-gulp-brun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9273" y="3463071"/>
            <a:ext cx="4762500"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30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Lợi ích khi sử dụng Task Runner</a:t>
            </a:r>
          </a:p>
        </p:txBody>
      </p:sp>
      <p:sp>
        <p:nvSpPr>
          <p:cNvPr id="3" name="Content Placeholder 2"/>
          <p:cNvSpPr>
            <a:spLocks noGrp="1"/>
          </p:cNvSpPr>
          <p:nvPr>
            <p:ph idx="1"/>
          </p:nvPr>
        </p:nvSpPr>
        <p:spPr/>
        <p:txBody>
          <a:bodyPr/>
          <a:lstStyle/>
          <a:p>
            <a:pPr marL="0" indent="0">
              <a:buNone/>
            </a:pPr>
            <a:r>
              <a:rPr lang="en-US"/>
              <a:t>Tự động hóa các kịch bản công việc (workflow automation)</a:t>
            </a:r>
          </a:p>
          <a:p>
            <a:pPr marL="0" indent="0">
              <a:buNone/>
            </a:pPr>
            <a:endParaRPr lang="en-US"/>
          </a:p>
          <a:p>
            <a:pPr marL="0" indent="0">
              <a:buNone/>
            </a:pPr>
            <a:r>
              <a:rPr lang="en-US"/>
              <a:t>Ví dụ workflow:</a:t>
            </a:r>
          </a:p>
          <a:p>
            <a:pPr marL="0" indent="0">
              <a:buNone/>
            </a:pPr>
            <a:r>
              <a:rPr lang="en-US"/>
              <a:t>	Lấy sources trong development folder</a:t>
            </a:r>
          </a:p>
          <a:p>
            <a:pPr marL="0" indent="0">
              <a:buNone/>
            </a:pPr>
            <a:r>
              <a:rPr lang="en-US"/>
              <a:t>	Merge toàn bộ thành một file duy nhất</a:t>
            </a:r>
          </a:p>
          <a:p>
            <a:pPr marL="0" indent="0">
              <a:buNone/>
            </a:pPr>
            <a:r>
              <a:rPr lang="en-US"/>
              <a:t>	Nén file lại để tiết kiệm dung lượng</a:t>
            </a:r>
          </a:p>
          <a:p>
            <a:pPr marL="0" indent="0">
              <a:buNone/>
            </a:pPr>
            <a:r>
              <a:rPr lang="en-US"/>
              <a:t>	Đẩy vào production folder để ship cho client</a:t>
            </a:r>
          </a:p>
          <a:p>
            <a:pPr marL="0" indent="0">
              <a:buNone/>
            </a:pPr>
            <a:endParaRPr lang="en-US"/>
          </a:p>
        </p:txBody>
      </p:sp>
    </p:spTree>
    <p:extLst>
      <p:ext uri="{BB962C8B-B14F-4D97-AF65-F5344CB8AC3E}">
        <p14:creationId xmlns:p14="http://schemas.microsoft.com/office/powerpoint/2010/main" val="420966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t>Đặc trưng của Gulp (vs. Grunt)</a:t>
            </a:r>
          </a:p>
        </p:txBody>
      </p:sp>
      <p:sp>
        <p:nvSpPr>
          <p:cNvPr id="3" name="Content Placeholder 2"/>
          <p:cNvSpPr>
            <a:spLocks noGrp="1"/>
          </p:cNvSpPr>
          <p:nvPr>
            <p:ph idx="1"/>
          </p:nvPr>
        </p:nvSpPr>
        <p:spPr>
          <a:xfrm>
            <a:off x="838200" y="1825625"/>
            <a:ext cx="10515600" cy="4351338"/>
          </a:xfrm>
        </p:spPr>
        <p:txBody>
          <a:bodyPr>
            <a:normAutofit lnSpcReduction="10000"/>
          </a:bodyPr>
          <a:lstStyle/>
          <a:p>
            <a:pPr marL="0" indent="0">
              <a:buNone/>
            </a:pPr>
            <a:r>
              <a:rPr lang="en-US" b="1"/>
              <a:t>Grunt</a:t>
            </a:r>
            <a:r>
              <a:rPr lang="en-US"/>
              <a:t> – Javascript Task Runner phổ biến nhất hiện nay, sử dụng một dãy các plugin configurations để định nghĩa workflow, các công việc được thực hiện một cách độc lập và tuần tự</a:t>
            </a:r>
          </a:p>
          <a:p>
            <a:pPr marL="0" indent="0">
              <a:buNone/>
            </a:pPr>
            <a:endParaRPr lang="en-US"/>
          </a:p>
          <a:p>
            <a:pPr marL="0" indent="0">
              <a:buNone/>
            </a:pPr>
            <a:r>
              <a:rPr lang="en-US" b="1"/>
              <a:t>Gulp</a:t>
            </a:r>
            <a:r>
              <a:rPr lang="en-US"/>
              <a:t>, sử dụng NodeJs stream, xem một công việc như một nhà máy xử lý và xem các tập tin như nguyên liệu đầu vào/đầu ra. Nhiều công việc có thể được xâu chuỗi với nhau – đầu ra của công việc này là đầu vào của công việc kia.</a:t>
            </a:r>
          </a:p>
          <a:p>
            <a:pPr marL="0" indent="0">
              <a:buNone/>
            </a:pPr>
            <a:r>
              <a:rPr lang="en-US"/>
              <a:t>Ngoài ra, </a:t>
            </a:r>
            <a:r>
              <a:rPr lang="en-US" b="1"/>
              <a:t>Gulp</a:t>
            </a:r>
            <a:r>
              <a:rPr lang="en-US"/>
              <a:t> chạy các công việc asynchronously – 2 công việc không có conflict về đầu vào và đầu ra có thể được thực hiện một cách đồng thời -&gt; Tốc độ vượt trội</a:t>
            </a:r>
          </a:p>
          <a:p>
            <a:pPr marL="0" indent="0">
              <a:buNone/>
            </a:pPr>
            <a:endParaRPr lang="en-US"/>
          </a:p>
        </p:txBody>
      </p:sp>
    </p:spTree>
    <p:extLst>
      <p:ext uri="{BB962C8B-B14F-4D97-AF65-F5344CB8AC3E}">
        <p14:creationId xmlns:p14="http://schemas.microsoft.com/office/powerpoint/2010/main" val="150122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Gulp Setting Up</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a:t>Cài đặt NodeJs + npm</a:t>
            </a:r>
          </a:p>
          <a:p>
            <a:pPr marL="514350" indent="-514350">
              <a:buFont typeface="+mj-lt"/>
              <a:buAutoNum type="arabicPeriod"/>
            </a:pPr>
            <a:r>
              <a:rPr lang="en-US"/>
              <a:t>Cài gulp commands. Mở cmd chạy:</a:t>
            </a:r>
          </a:p>
          <a:p>
            <a:pPr lvl="1"/>
            <a:r>
              <a:rPr lang="en-US" sz="1800">
                <a:latin typeface="Consolas" panose="020B0609020204030204" pitchFamily="49" charset="0"/>
              </a:rPr>
              <a:t>“npm install -g gulp-cli” //Cài đặt gulp commands globally</a:t>
            </a:r>
          </a:p>
          <a:p>
            <a:pPr lvl="1"/>
            <a:r>
              <a:rPr lang="en-US" sz="1800">
                <a:latin typeface="Consolas" panose="020B0609020204030204" pitchFamily="49" charset="0"/>
              </a:rPr>
              <a:t>“gulp -v” //Báo phiên bản của gulp nếu cài đặt thành công</a:t>
            </a:r>
            <a:endParaRPr lang="en-US"/>
          </a:p>
          <a:p>
            <a:pPr marL="514350" indent="-514350">
              <a:buFont typeface="+mj-lt"/>
              <a:buAutoNum type="arabicPeriod"/>
            </a:pPr>
            <a:r>
              <a:rPr lang="en-US"/>
              <a:t>Tạo file “gulpfile.js” trong project directory – đây là nơi ta sẽ định nghĩa các workflow</a:t>
            </a:r>
          </a:p>
          <a:p>
            <a:pPr marL="514350" indent="-514350">
              <a:buFont typeface="+mj-lt"/>
              <a:buAutoNum type="arabicPeriod"/>
            </a:pPr>
            <a:r>
              <a:rPr lang="en-US"/>
              <a:t>Cài gulp logic. Mở cmd (trong project directory) chạy:</a:t>
            </a:r>
          </a:p>
          <a:p>
            <a:pPr lvl="1"/>
            <a:r>
              <a:rPr lang="en-US" sz="1800">
                <a:latin typeface="Consolas" panose="020B0609020204030204" pitchFamily="49" charset="0"/>
              </a:rPr>
              <a:t>“npm install --save-dev gulp”</a:t>
            </a:r>
            <a:endParaRPr lang="en-US"/>
          </a:p>
          <a:p>
            <a:pPr marL="514350" lvl="0" indent="-514350">
              <a:buFont typeface="+mj-lt"/>
              <a:buAutoNum type="arabicPeriod"/>
            </a:pPr>
            <a:r>
              <a:rPr lang="en-US"/>
              <a:t>Cài một gulp plugin. </a:t>
            </a:r>
            <a:r>
              <a:rPr lang="en-US">
                <a:solidFill>
                  <a:prstClr val="black"/>
                </a:solidFill>
              </a:rPr>
              <a:t>Mở cmd (trong project directory) chạy:</a:t>
            </a:r>
            <a:endParaRPr lang="en-US" sz="1800">
              <a:latin typeface="Consolas" panose="020B0609020204030204" pitchFamily="49" charset="0"/>
            </a:endParaRPr>
          </a:p>
          <a:p>
            <a:pPr lvl="1"/>
            <a:r>
              <a:rPr lang="en-US" sz="1800">
                <a:latin typeface="Consolas" panose="020B0609020204030204" pitchFamily="49" charset="0"/>
              </a:rPr>
              <a:t>“npm install --save-dev gulp-htmlmin” //cài plugin htmlmin</a:t>
            </a:r>
            <a:endParaRPr lang="en-US" sz="1400">
              <a:latin typeface="Adobe Gurmukhi" panose="01010101010101010101" pitchFamily="50" charset="0"/>
              <a:cs typeface="Adobe Gurmukhi" panose="01010101010101010101" pitchFamily="50" charset="0"/>
            </a:endParaRPr>
          </a:p>
          <a:p>
            <a:pPr marL="0" indent="0">
              <a:buNone/>
            </a:pPr>
            <a:endParaRPr lang="en-US" sz="1400">
              <a:latin typeface="Adobe Gurmukhi" panose="01010101010101010101" pitchFamily="50" charset="0"/>
              <a:cs typeface="Adobe Gurmukhi" panose="01010101010101010101" pitchFamily="50" charset="0"/>
            </a:endParaRPr>
          </a:p>
          <a:p>
            <a:pPr marL="0" indent="0">
              <a:buNone/>
            </a:pPr>
            <a:r>
              <a:rPr lang="en-US" sz="1800">
                <a:latin typeface="Adobe Gurmukhi" panose="01010101010101010101" pitchFamily="50" charset="0"/>
                <a:cs typeface="Adobe Gurmukhi" panose="01010101010101010101" pitchFamily="50" charset="0"/>
              </a:rPr>
              <a:t>*: gulp-htmlmin là một plugin giúp nén file html </a:t>
            </a:r>
            <a:r>
              <a:rPr lang="en-US" sz="1800">
                <a:latin typeface="Adobe Gurmukhi" panose="01010101010101010101" pitchFamily="50" charset="0"/>
                <a:cs typeface="Adobe Gurmukhi" panose="01010101010101010101" pitchFamily="50" charset="0"/>
                <a:hlinkClick r:id="rId2"/>
              </a:rPr>
              <a:t>https://www.npmjs.com/package/gulp-htmlmin</a:t>
            </a:r>
            <a:r>
              <a:rPr lang="en-US" sz="1800">
                <a:latin typeface="Adobe Gurmukhi" panose="01010101010101010101" pitchFamily="50" charset="0"/>
                <a:cs typeface="Adobe Gurmukhi" panose="01010101010101010101" pitchFamily="50" charset="0"/>
              </a:rPr>
              <a:t> </a:t>
            </a:r>
          </a:p>
        </p:txBody>
      </p:sp>
    </p:spTree>
    <p:extLst>
      <p:ext uri="{BB962C8B-B14F-4D97-AF65-F5344CB8AC3E}">
        <p14:creationId xmlns:p14="http://schemas.microsoft.com/office/powerpoint/2010/main" val="205786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Gulp Example</a:t>
            </a:r>
          </a:p>
        </p:txBody>
      </p:sp>
      <p:sp>
        <p:nvSpPr>
          <p:cNvPr id="3" name="Content Placeholder 2"/>
          <p:cNvSpPr>
            <a:spLocks noGrp="1"/>
          </p:cNvSpPr>
          <p:nvPr>
            <p:ph idx="1"/>
          </p:nvPr>
        </p:nvSpPr>
        <p:spPr/>
        <p:txBody>
          <a:bodyPr>
            <a:normAutofit lnSpcReduction="10000"/>
          </a:bodyPr>
          <a:lstStyle/>
          <a:p>
            <a:pPr marL="0" indent="0">
              <a:buNone/>
            </a:pPr>
            <a:r>
              <a:rPr lang="en-US"/>
              <a:t>Sample gulpfile.js</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Để thực thi workflow trên, chạy: </a:t>
            </a:r>
            <a:r>
              <a:rPr lang="en-US">
                <a:latin typeface="Consolas" panose="020B0609020204030204" pitchFamily="49" charset="0"/>
              </a:rPr>
              <a:t>“gulp htmlmin”</a:t>
            </a:r>
          </a:p>
          <a:p>
            <a:pPr marL="0" indent="0">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003543924"/>
              </p:ext>
            </p:extLst>
          </p:nvPr>
        </p:nvGraphicFramePr>
        <p:xfrm>
          <a:off x="838198" y="2357966"/>
          <a:ext cx="10515601" cy="3108960"/>
        </p:xfrm>
        <a:graphic>
          <a:graphicData uri="http://schemas.openxmlformats.org/drawingml/2006/table">
            <a:tbl>
              <a:tblPr firstRow="1" bandRow="1">
                <a:tableStyleId>{8799B23B-EC83-4686-B30A-512413B5E67A}</a:tableStyleId>
              </a:tblPr>
              <a:tblGrid>
                <a:gridCol w="10515601">
                  <a:extLst>
                    <a:ext uri="{9D8B030D-6E8A-4147-A177-3AD203B41FA5}">
                      <a16:colId xmlns:a16="http://schemas.microsoft.com/office/drawing/2014/main" val="2967547129"/>
                    </a:ext>
                  </a:extLst>
                </a:gridCol>
              </a:tblGrid>
              <a:tr h="2937934">
                <a:tc>
                  <a:txBody>
                    <a:bodyPr/>
                    <a:lstStyle/>
                    <a:p>
                      <a:r>
                        <a:rPr lang="en-US" sz="1800" b="0">
                          <a:solidFill>
                            <a:srgbClr val="00B0F0"/>
                          </a:solidFill>
                          <a:latin typeface="Consolas" panose="020B0609020204030204" pitchFamily="49" charset="0"/>
                        </a:rPr>
                        <a:t>var</a:t>
                      </a:r>
                      <a:r>
                        <a:rPr lang="en-US" sz="1800" b="0">
                          <a:solidFill>
                            <a:schemeClr val="bg1"/>
                          </a:solidFill>
                          <a:latin typeface="Consolas" panose="020B0609020204030204" pitchFamily="49" charset="0"/>
                        </a:rPr>
                        <a:t> gulp </a:t>
                      </a:r>
                      <a:r>
                        <a:rPr lang="en-US" sz="1800" b="0">
                          <a:solidFill>
                            <a:srgbClr val="FF0066"/>
                          </a:solidFill>
                          <a:latin typeface="Consolas" panose="020B0609020204030204" pitchFamily="49" charset="0"/>
                        </a:rPr>
                        <a:t>=</a:t>
                      </a:r>
                      <a:r>
                        <a:rPr lang="en-US" sz="1800" b="0">
                          <a:solidFill>
                            <a:schemeClr val="bg1"/>
                          </a:solidFill>
                          <a:latin typeface="Consolas" panose="020B0609020204030204" pitchFamily="49" charset="0"/>
                        </a:rPr>
                        <a:t> </a:t>
                      </a:r>
                      <a:r>
                        <a:rPr lang="en-US" sz="1800" b="0">
                          <a:solidFill>
                            <a:srgbClr val="00B0F0"/>
                          </a:solidFill>
                          <a:latin typeface="Consolas" panose="020B0609020204030204" pitchFamily="49" charset="0"/>
                        </a:rPr>
                        <a:t>require</a:t>
                      </a:r>
                      <a:r>
                        <a:rPr lang="en-US" sz="1800" b="0">
                          <a:solidFill>
                            <a:schemeClr val="bg1"/>
                          </a:solidFill>
                          <a:latin typeface="Consolas" panose="020B0609020204030204" pitchFamily="49" charset="0"/>
                        </a:rPr>
                        <a:t>(</a:t>
                      </a:r>
                      <a:r>
                        <a:rPr lang="en-US" sz="1800" b="0">
                          <a:solidFill>
                            <a:schemeClr val="accent4"/>
                          </a:solidFill>
                          <a:latin typeface="Consolas" panose="020B0609020204030204" pitchFamily="49" charset="0"/>
                        </a:rPr>
                        <a:t>'gulp'</a:t>
                      </a:r>
                      <a:r>
                        <a:rPr lang="en-US" sz="1800" b="0">
                          <a:solidFill>
                            <a:schemeClr val="bg1"/>
                          </a:solidFill>
                          <a:latin typeface="Consolas" panose="020B0609020204030204" pitchFamily="49" charset="0"/>
                        </a:rPr>
                        <a:t>);</a:t>
                      </a:r>
                    </a:p>
                    <a:p>
                      <a:r>
                        <a:rPr lang="en-US" sz="1800" b="0">
                          <a:solidFill>
                            <a:srgbClr val="00B0F0"/>
                          </a:solidFill>
                          <a:latin typeface="Consolas" panose="020B0609020204030204" pitchFamily="49" charset="0"/>
                        </a:rPr>
                        <a:t>var</a:t>
                      </a:r>
                      <a:r>
                        <a:rPr lang="en-US" sz="1800" b="0" baseline="0">
                          <a:solidFill>
                            <a:schemeClr val="bg1"/>
                          </a:solidFill>
                          <a:latin typeface="Consolas" panose="020B0609020204030204" pitchFamily="49" charset="0"/>
                        </a:rPr>
                        <a:t> </a:t>
                      </a:r>
                      <a:r>
                        <a:rPr lang="en-US" sz="1800" b="0">
                          <a:solidFill>
                            <a:schemeClr val="bg1"/>
                          </a:solidFill>
                          <a:latin typeface="Consolas" panose="020B0609020204030204" pitchFamily="49" charset="0"/>
                        </a:rPr>
                        <a:t>htmlmin </a:t>
                      </a:r>
                      <a:r>
                        <a:rPr lang="en-US" sz="1800" b="0">
                          <a:solidFill>
                            <a:srgbClr val="FF0066"/>
                          </a:solidFill>
                          <a:latin typeface="Consolas" panose="020B0609020204030204" pitchFamily="49" charset="0"/>
                        </a:rPr>
                        <a:t>=</a:t>
                      </a:r>
                      <a:r>
                        <a:rPr lang="en-US" sz="1800" b="0">
                          <a:solidFill>
                            <a:schemeClr val="bg1"/>
                          </a:solidFill>
                          <a:latin typeface="Consolas" panose="020B0609020204030204" pitchFamily="49" charset="0"/>
                        </a:rPr>
                        <a:t> </a:t>
                      </a:r>
                      <a:r>
                        <a:rPr lang="en-US" sz="1800" b="0">
                          <a:solidFill>
                            <a:srgbClr val="00B0F0"/>
                          </a:solidFill>
                          <a:latin typeface="Consolas" panose="020B0609020204030204" pitchFamily="49" charset="0"/>
                        </a:rPr>
                        <a:t>require</a:t>
                      </a:r>
                      <a:r>
                        <a:rPr lang="en-US" sz="1800" b="0">
                          <a:solidFill>
                            <a:schemeClr val="bg1"/>
                          </a:solidFill>
                          <a:latin typeface="Consolas" panose="020B0609020204030204" pitchFamily="49" charset="0"/>
                        </a:rPr>
                        <a:t>(</a:t>
                      </a:r>
                      <a:r>
                        <a:rPr lang="en-US" sz="1800" b="0">
                          <a:solidFill>
                            <a:srgbClr val="FFC000"/>
                          </a:solidFill>
                          <a:latin typeface="Consolas" panose="020B0609020204030204" pitchFamily="49" charset="0"/>
                        </a:rPr>
                        <a:t>'gulp-htmlmin'</a:t>
                      </a:r>
                      <a:r>
                        <a:rPr lang="en-US" sz="1800" b="0">
                          <a:solidFill>
                            <a:schemeClr val="bg1"/>
                          </a:solidFill>
                          <a:latin typeface="Consolas" panose="020B0609020204030204" pitchFamily="49" charset="0"/>
                        </a:rPr>
                        <a:t>);</a:t>
                      </a:r>
                    </a:p>
                    <a:p>
                      <a:endParaRPr lang="en-US" sz="1800" b="0">
                        <a:solidFill>
                          <a:schemeClr val="bg1"/>
                        </a:solidFill>
                        <a:latin typeface="Consolas" panose="020B0609020204030204" pitchFamily="49" charset="0"/>
                      </a:endParaRPr>
                    </a:p>
                    <a:p>
                      <a:r>
                        <a:rPr lang="en-US" sz="1800" b="0">
                          <a:solidFill>
                            <a:schemeClr val="bg2">
                              <a:lumMod val="75000"/>
                            </a:schemeClr>
                          </a:solidFill>
                          <a:latin typeface="Consolas" panose="020B0609020204030204" pitchFamily="49" charset="0"/>
                        </a:rPr>
                        <a:t>//Đặt</a:t>
                      </a:r>
                      <a:r>
                        <a:rPr lang="en-US" sz="1800" b="0" baseline="0">
                          <a:solidFill>
                            <a:schemeClr val="bg2">
                              <a:lumMod val="75000"/>
                            </a:schemeClr>
                          </a:solidFill>
                          <a:latin typeface="Consolas" panose="020B0609020204030204" pitchFamily="49" charset="0"/>
                        </a:rPr>
                        <a:t> tên và định nghĩa workflow</a:t>
                      </a:r>
                      <a:endParaRPr lang="en-US" sz="1800" b="0">
                        <a:solidFill>
                          <a:schemeClr val="bg2">
                            <a:lumMod val="75000"/>
                          </a:schemeClr>
                        </a:solidFill>
                        <a:latin typeface="Consolas" panose="020B0609020204030204" pitchFamily="49" charset="0"/>
                      </a:endParaRPr>
                    </a:p>
                    <a:p>
                      <a:r>
                        <a:rPr lang="en-US" sz="1800" b="0">
                          <a:solidFill>
                            <a:schemeClr val="bg1"/>
                          </a:solidFill>
                          <a:latin typeface="Consolas" panose="020B0609020204030204" pitchFamily="49" charset="0"/>
                        </a:rPr>
                        <a:t>gulp.</a:t>
                      </a:r>
                      <a:r>
                        <a:rPr lang="en-US" sz="1800" b="0">
                          <a:solidFill>
                            <a:srgbClr val="00B0F0"/>
                          </a:solidFill>
                          <a:latin typeface="Consolas" panose="020B0609020204030204" pitchFamily="49" charset="0"/>
                        </a:rPr>
                        <a:t>task</a:t>
                      </a:r>
                      <a:r>
                        <a:rPr lang="en-US" sz="1800" b="0">
                          <a:solidFill>
                            <a:schemeClr val="bg1"/>
                          </a:solidFill>
                          <a:latin typeface="Consolas" panose="020B0609020204030204" pitchFamily="49" charset="0"/>
                        </a:rPr>
                        <a:t>(</a:t>
                      </a:r>
                      <a:r>
                        <a:rPr lang="en-US" sz="1800" b="0">
                          <a:solidFill>
                            <a:srgbClr val="FFC000"/>
                          </a:solidFill>
                          <a:latin typeface="Consolas" panose="020B0609020204030204" pitchFamily="49" charset="0"/>
                        </a:rPr>
                        <a:t>'htmlmin'</a:t>
                      </a:r>
                      <a:r>
                        <a:rPr lang="en-US" sz="1800" b="0">
                          <a:solidFill>
                            <a:schemeClr val="bg1"/>
                          </a:solidFill>
                          <a:latin typeface="Consolas" panose="020B0609020204030204" pitchFamily="49" charset="0"/>
                        </a:rPr>
                        <a:t>,</a:t>
                      </a:r>
                      <a:r>
                        <a:rPr lang="en-US" sz="1800" b="0">
                          <a:solidFill>
                            <a:srgbClr val="FFC000"/>
                          </a:solidFill>
                          <a:latin typeface="Consolas" panose="020B0609020204030204" pitchFamily="49" charset="0"/>
                        </a:rPr>
                        <a:t> </a:t>
                      </a:r>
                      <a:r>
                        <a:rPr lang="en-US" sz="1800" b="0">
                          <a:solidFill>
                            <a:srgbClr val="00B0F0"/>
                          </a:solidFill>
                          <a:latin typeface="Consolas" panose="020B0609020204030204" pitchFamily="49" charset="0"/>
                        </a:rPr>
                        <a:t>function</a:t>
                      </a:r>
                      <a:r>
                        <a:rPr lang="en-US" sz="1800" b="0">
                          <a:solidFill>
                            <a:schemeClr val="bg1"/>
                          </a:solidFill>
                          <a:latin typeface="Consolas" panose="020B0609020204030204" pitchFamily="49" charset="0"/>
                        </a:rPr>
                        <a:t>() {</a:t>
                      </a:r>
                    </a:p>
                    <a:p>
                      <a:endParaRPr lang="en-US" sz="1800" b="0">
                        <a:solidFill>
                          <a:schemeClr val="bg1"/>
                        </a:solidFill>
                        <a:latin typeface="Consolas" panose="020B0609020204030204" pitchFamily="49" charset="0"/>
                      </a:endParaRPr>
                    </a:p>
                    <a:p>
                      <a:r>
                        <a:rPr lang="en-US" sz="1800" b="0">
                          <a:solidFill>
                            <a:schemeClr val="bg1"/>
                          </a:solidFill>
                          <a:latin typeface="Consolas" panose="020B0609020204030204" pitchFamily="49" charset="0"/>
                        </a:rPr>
                        <a:t>	</a:t>
                      </a:r>
                      <a:r>
                        <a:rPr lang="en-US" sz="1800" b="0">
                          <a:solidFill>
                            <a:schemeClr val="bg2">
                              <a:lumMod val="75000"/>
                            </a:schemeClr>
                          </a:solidFill>
                          <a:latin typeface="Consolas" panose="020B0609020204030204" pitchFamily="49" charset="0"/>
                        </a:rPr>
                        <a:t>//Chuẩn</a:t>
                      </a:r>
                      <a:r>
                        <a:rPr lang="en-US" sz="1800" b="0" baseline="0">
                          <a:solidFill>
                            <a:schemeClr val="bg2">
                              <a:lumMod val="75000"/>
                            </a:schemeClr>
                          </a:solidFill>
                          <a:latin typeface="Consolas" panose="020B0609020204030204" pitchFamily="49" charset="0"/>
                        </a:rPr>
                        <a:t> bị các tập tin đầu vào</a:t>
                      </a:r>
                      <a:endParaRPr lang="en-US" sz="1800" b="0">
                        <a:solidFill>
                          <a:schemeClr val="bg2">
                            <a:lumMod val="75000"/>
                          </a:schemeClr>
                        </a:solidFill>
                        <a:latin typeface="Consolas" panose="020B0609020204030204" pitchFamily="49" charset="0"/>
                      </a:endParaRPr>
                    </a:p>
                    <a:p>
                      <a:r>
                        <a:rPr lang="en-US" sz="1800" b="0">
                          <a:solidFill>
                            <a:schemeClr val="bg1"/>
                          </a:solidFill>
                          <a:latin typeface="Consolas" panose="020B0609020204030204" pitchFamily="49" charset="0"/>
                        </a:rPr>
                        <a:t>	gulp.</a:t>
                      </a:r>
                      <a:r>
                        <a:rPr lang="en-US" sz="1800" b="0">
                          <a:solidFill>
                            <a:srgbClr val="00B0F0"/>
                          </a:solidFill>
                          <a:latin typeface="Consolas" panose="020B0609020204030204" pitchFamily="49" charset="0"/>
                        </a:rPr>
                        <a:t>src</a:t>
                      </a:r>
                      <a:r>
                        <a:rPr lang="en-US" sz="1800" b="0">
                          <a:solidFill>
                            <a:schemeClr val="bg1"/>
                          </a:solidFill>
                          <a:latin typeface="Consolas" panose="020B0609020204030204" pitchFamily="49" charset="0"/>
                        </a:rPr>
                        <a:t>(</a:t>
                      </a:r>
                      <a:r>
                        <a:rPr lang="en-US" sz="1800" b="0">
                          <a:solidFill>
                            <a:srgbClr val="FFC000"/>
                          </a:solidFill>
                          <a:latin typeface="Consolas" panose="020B0609020204030204" pitchFamily="49" charset="0"/>
                        </a:rPr>
                        <a:t>'./public/src/**/*.html'</a:t>
                      </a:r>
                      <a:r>
                        <a:rPr lang="en-US" sz="1800" b="0">
                          <a:solidFill>
                            <a:schemeClr val="bg1"/>
                          </a:solidFill>
                          <a:latin typeface="Consolas" panose="020B0609020204030204" pitchFamily="49" charset="0"/>
                        </a:rPr>
                        <a:t>) </a:t>
                      </a:r>
                      <a:r>
                        <a:rPr lang="en-US" sz="1800" b="0">
                          <a:solidFill>
                            <a:schemeClr val="bg2">
                              <a:lumMod val="75000"/>
                            </a:schemeClr>
                          </a:solidFill>
                          <a:latin typeface="Consolas" panose="020B0609020204030204" pitchFamily="49" charset="0"/>
                        </a:rPr>
                        <a:t>//glob</a:t>
                      </a:r>
                      <a:r>
                        <a:rPr lang="en-US" sz="1800" b="0" baseline="0">
                          <a:solidFill>
                            <a:schemeClr val="bg2">
                              <a:lumMod val="75000"/>
                            </a:schemeClr>
                          </a:solidFill>
                          <a:latin typeface="Consolas" panose="020B0609020204030204" pitchFamily="49" charset="0"/>
                        </a:rPr>
                        <a:t> string dùng để match files</a:t>
                      </a:r>
                      <a:endParaRPr lang="en-US" sz="1800" b="0">
                        <a:solidFill>
                          <a:schemeClr val="bg2">
                            <a:lumMod val="75000"/>
                          </a:schemeClr>
                        </a:solidFill>
                        <a:latin typeface="Consolas" panose="020B0609020204030204" pitchFamily="49" charset="0"/>
                      </a:endParaRPr>
                    </a:p>
                    <a:p>
                      <a:r>
                        <a:rPr lang="en-US" sz="1800" b="0">
                          <a:solidFill>
                            <a:schemeClr val="bg1"/>
                          </a:solidFill>
                          <a:latin typeface="Consolas" panose="020B0609020204030204" pitchFamily="49" charset="0"/>
                        </a:rPr>
                        <a:t>		.</a:t>
                      </a:r>
                      <a:r>
                        <a:rPr lang="en-US" sz="1800" b="0">
                          <a:solidFill>
                            <a:srgbClr val="00B0F0"/>
                          </a:solidFill>
                          <a:latin typeface="Consolas" panose="020B0609020204030204" pitchFamily="49" charset="0"/>
                        </a:rPr>
                        <a:t>pipe</a:t>
                      </a:r>
                      <a:r>
                        <a:rPr lang="en-US" sz="1800" b="0">
                          <a:solidFill>
                            <a:schemeClr val="bg1"/>
                          </a:solidFill>
                          <a:latin typeface="Consolas" panose="020B0609020204030204" pitchFamily="49" charset="0"/>
                        </a:rPr>
                        <a:t>(htmlmin({collapseWhitespace: true}))</a:t>
                      </a:r>
                      <a:r>
                        <a:rPr lang="en-US" sz="1800" b="0">
                          <a:solidFill>
                            <a:schemeClr val="bg2">
                              <a:lumMod val="75000"/>
                            </a:schemeClr>
                          </a:solidFill>
                          <a:latin typeface="Consolas" panose="020B0609020204030204" pitchFamily="49" charset="0"/>
                        </a:rPr>
                        <a:t>//Dẫn</a:t>
                      </a:r>
                      <a:r>
                        <a:rPr lang="en-US" sz="1800" b="0" baseline="0">
                          <a:solidFill>
                            <a:schemeClr val="bg2">
                              <a:lumMod val="75000"/>
                            </a:schemeClr>
                          </a:solidFill>
                          <a:latin typeface="Consolas" panose="020B0609020204030204" pitchFamily="49" charset="0"/>
                        </a:rPr>
                        <a:t> qua plugin làm việc</a:t>
                      </a:r>
                      <a:endParaRPr lang="en-US" sz="1800" b="0">
                        <a:solidFill>
                          <a:schemeClr val="bg2">
                            <a:lumMod val="75000"/>
                          </a:schemeClr>
                        </a:solidFill>
                        <a:latin typeface="Consolas" panose="020B0609020204030204" pitchFamily="49" charset="0"/>
                      </a:endParaRPr>
                    </a:p>
                    <a:p>
                      <a:r>
                        <a:rPr lang="en-US" sz="1800" b="0">
                          <a:solidFill>
                            <a:schemeClr val="bg1"/>
                          </a:solidFill>
                          <a:latin typeface="Consolas" panose="020B0609020204030204" pitchFamily="49" charset="0"/>
                        </a:rPr>
                        <a:t>		.</a:t>
                      </a:r>
                      <a:r>
                        <a:rPr lang="en-US" sz="1800" b="0">
                          <a:solidFill>
                            <a:srgbClr val="00B0F0"/>
                          </a:solidFill>
                          <a:latin typeface="Consolas" panose="020B0609020204030204" pitchFamily="49" charset="0"/>
                        </a:rPr>
                        <a:t>pipe</a:t>
                      </a:r>
                      <a:r>
                        <a:rPr lang="en-US" sz="1800" b="0">
                          <a:solidFill>
                            <a:schemeClr val="bg1"/>
                          </a:solidFill>
                          <a:latin typeface="Consolas" panose="020B0609020204030204" pitchFamily="49" charset="0"/>
                        </a:rPr>
                        <a:t>(gulp.</a:t>
                      </a:r>
                      <a:r>
                        <a:rPr lang="en-US" sz="1800" b="0">
                          <a:solidFill>
                            <a:srgbClr val="00B0F0"/>
                          </a:solidFill>
                          <a:latin typeface="Consolas" panose="020B0609020204030204" pitchFamily="49" charset="0"/>
                        </a:rPr>
                        <a:t>dest</a:t>
                      </a:r>
                      <a:r>
                        <a:rPr lang="en-US" sz="1800" b="0">
                          <a:solidFill>
                            <a:schemeClr val="bg1"/>
                          </a:solidFill>
                          <a:latin typeface="Consolas" panose="020B0609020204030204" pitchFamily="49" charset="0"/>
                        </a:rPr>
                        <a:t>(</a:t>
                      </a:r>
                      <a:r>
                        <a:rPr lang="en-US" sz="1800" b="0">
                          <a:solidFill>
                            <a:srgbClr val="FFC000"/>
                          </a:solidFill>
                          <a:latin typeface="Consolas" panose="020B0609020204030204" pitchFamily="49" charset="0"/>
                        </a:rPr>
                        <a:t>'./public/build'</a:t>
                      </a:r>
                      <a:r>
                        <a:rPr lang="en-US" sz="1800" b="0">
                          <a:solidFill>
                            <a:schemeClr val="bg1"/>
                          </a:solidFill>
                          <a:latin typeface="Consolas" panose="020B0609020204030204" pitchFamily="49" charset="0"/>
                        </a:rPr>
                        <a:t>)) </a:t>
                      </a:r>
                      <a:r>
                        <a:rPr lang="vi-VN" sz="1800" b="0">
                          <a:solidFill>
                            <a:schemeClr val="bg2">
                              <a:lumMod val="75000"/>
                            </a:schemeClr>
                          </a:solidFill>
                          <a:latin typeface="Consolas" panose="020B0609020204030204" pitchFamily="49" charset="0"/>
                        </a:rPr>
                        <a:t>//Định đường dẫn đầu ra</a:t>
                      </a:r>
                      <a:endParaRPr lang="en-US" sz="1800" b="0">
                        <a:solidFill>
                          <a:schemeClr val="bg2">
                            <a:lumMod val="75000"/>
                          </a:schemeClr>
                        </a:solidFill>
                        <a:latin typeface="Consolas" panose="020B0609020204030204" pitchFamily="49" charset="0"/>
                      </a:endParaRPr>
                    </a:p>
                    <a:p>
                      <a:r>
                        <a:rPr lang="en-US" sz="1800" b="0" i="0" baseline="0">
                          <a:solidFill>
                            <a:schemeClr val="bg1"/>
                          </a:solidFill>
                          <a:latin typeface="Consolas" panose="020B0609020204030204" pitchFamily="49" charset="0"/>
                        </a:rPr>
                        <a:t>});</a:t>
                      </a:r>
                    </a:p>
                  </a:txBody>
                  <a:tcPr>
                    <a:solidFill>
                      <a:schemeClr val="bg2">
                        <a:lumMod val="25000"/>
                      </a:schemeClr>
                    </a:solidFill>
                  </a:tcPr>
                </a:tc>
                <a:extLst>
                  <a:ext uri="{0D108BD9-81ED-4DB2-BD59-A6C34878D82A}">
                    <a16:rowId xmlns:a16="http://schemas.microsoft.com/office/drawing/2014/main" val="873812234"/>
                  </a:ext>
                </a:extLst>
              </a:tr>
            </a:tbl>
          </a:graphicData>
        </a:graphic>
      </p:graphicFrame>
    </p:spTree>
    <p:extLst>
      <p:ext uri="{BB962C8B-B14F-4D97-AF65-F5344CB8AC3E}">
        <p14:creationId xmlns:p14="http://schemas.microsoft.com/office/powerpoint/2010/main" val="150443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Gulp Key Concepts</a:t>
            </a:r>
          </a:p>
        </p:txBody>
      </p:sp>
      <p:sp>
        <p:nvSpPr>
          <p:cNvPr id="3" name="Content Placeholder 2"/>
          <p:cNvSpPr>
            <a:spLocks noGrp="1"/>
          </p:cNvSpPr>
          <p:nvPr>
            <p:ph idx="1"/>
          </p:nvPr>
        </p:nvSpPr>
        <p:spPr/>
        <p:txBody>
          <a:bodyPr/>
          <a:lstStyle/>
          <a:p>
            <a:pPr marL="0" indent="0">
              <a:buNone/>
            </a:pPr>
            <a:r>
              <a:rPr lang="en-US" b="1"/>
              <a:t>gulp.task</a:t>
            </a:r>
            <a:r>
              <a:rPr lang="en-US"/>
              <a:t> - Định nghĩa một workflow</a:t>
            </a:r>
          </a:p>
          <a:p>
            <a:pPr marL="0" indent="0">
              <a:buNone/>
            </a:pPr>
            <a:r>
              <a:rPr lang="en-US" b="1"/>
              <a:t>gulp.src</a:t>
            </a:r>
            <a:r>
              <a:rPr lang="en-US"/>
              <a:t> - Chuẩn bị các tập tin đầu vào</a:t>
            </a:r>
          </a:p>
          <a:p>
            <a:pPr marL="0" indent="0">
              <a:buNone/>
            </a:pPr>
            <a:r>
              <a:rPr lang="en-US" b="1"/>
              <a:t>gulp.dest</a:t>
            </a:r>
            <a:r>
              <a:rPr lang="en-US"/>
              <a:t> - Chuẩn bị đường dẫn đầu ra</a:t>
            </a:r>
          </a:p>
          <a:p>
            <a:pPr marL="0" indent="0">
              <a:buNone/>
            </a:pPr>
            <a:r>
              <a:rPr lang="en-US" b="1"/>
              <a:t>gulp.watch</a:t>
            </a:r>
            <a:r>
              <a:rPr lang="en-US"/>
              <a:t> - Theo dõi sự thay đổi của các file, trigger callback</a:t>
            </a:r>
          </a:p>
          <a:p>
            <a:pPr marL="0" indent="0">
              <a:buNone/>
            </a:pPr>
            <a:r>
              <a:rPr lang="en-US" b="1"/>
              <a:t>Stream#pipe</a:t>
            </a:r>
            <a:r>
              <a:rPr lang="en-US"/>
              <a:t> - Xâu chuỗi các plugin với nhau (mỗi plugin tương ứng với một công việc trong kịch bản làm việc của ta)</a:t>
            </a:r>
          </a:p>
          <a:p>
            <a:pPr marL="0" indent="0">
              <a:buNone/>
            </a:pPr>
            <a:r>
              <a:rPr lang="en-US" b="1"/>
              <a:t>Task Dependencies </a:t>
            </a:r>
            <a:r>
              <a:rPr lang="en-US"/>
              <a:t>– Lồng nhiều workflow vào với nhau (vd. khi thực hiện </a:t>
            </a:r>
            <a:r>
              <a:rPr lang="en-US" i="1"/>
              <a:t>workflowC</a:t>
            </a:r>
            <a:r>
              <a:rPr lang="en-US"/>
              <a:t> yêu cầu phải thực hiện </a:t>
            </a:r>
            <a:r>
              <a:rPr lang="en-US" i="1"/>
              <a:t>workflowA</a:t>
            </a:r>
            <a:r>
              <a:rPr lang="en-US"/>
              <a:t> và </a:t>
            </a:r>
            <a:r>
              <a:rPr lang="en-US" i="1"/>
              <a:t>workflowB</a:t>
            </a:r>
            <a:r>
              <a:rPr lang="en-US"/>
              <a:t> trước)</a:t>
            </a:r>
          </a:p>
          <a:p>
            <a:pPr marL="0" indent="0">
              <a:buNone/>
            </a:pPr>
            <a:endParaRPr lang="en-US"/>
          </a:p>
          <a:p>
            <a:pPr marL="0" indent="0">
              <a:buNone/>
            </a:pPr>
            <a:endParaRPr lang="en-US"/>
          </a:p>
        </p:txBody>
      </p:sp>
    </p:spTree>
    <p:extLst>
      <p:ext uri="{BB962C8B-B14F-4D97-AF65-F5344CB8AC3E}">
        <p14:creationId xmlns:p14="http://schemas.microsoft.com/office/powerpoint/2010/main" val="342620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Gulp Multiple Src Location</a:t>
            </a:r>
          </a:p>
        </p:txBody>
      </p:sp>
      <p:sp>
        <p:nvSpPr>
          <p:cNvPr id="3" name="Content Placeholder 2"/>
          <p:cNvSpPr>
            <a:spLocks noGrp="1"/>
          </p:cNvSpPr>
          <p:nvPr>
            <p:ph idx="1"/>
          </p:nvPr>
        </p:nvSpPr>
        <p:spPr/>
        <p:txBody>
          <a:bodyPr/>
          <a:lstStyle/>
          <a:p>
            <a:pPr marL="0" indent="0">
              <a:buNone/>
            </a:pPr>
            <a:r>
              <a:rPr lang="en-US"/>
              <a:t>Sample Workflow làm việc với Javascripts</a:t>
            </a:r>
          </a:p>
        </p:txBody>
      </p:sp>
      <p:graphicFrame>
        <p:nvGraphicFramePr>
          <p:cNvPr id="4" name="Table 3"/>
          <p:cNvGraphicFramePr>
            <a:graphicFrameLocks noGrp="1"/>
          </p:cNvGraphicFramePr>
          <p:nvPr>
            <p:extLst>
              <p:ext uri="{D42A27DB-BD31-4B8C-83A1-F6EECF244321}">
                <p14:modId xmlns:p14="http://schemas.microsoft.com/office/powerpoint/2010/main" val="2112002823"/>
              </p:ext>
            </p:extLst>
          </p:nvPr>
        </p:nvGraphicFramePr>
        <p:xfrm>
          <a:off x="838199" y="2405063"/>
          <a:ext cx="10515601" cy="3657600"/>
        </p:xfrm>
        <a:graphic>
          <a:graphicData uri="http://schemas.openxmlformats.org/drawingml/2006/table">
            <a:tbl>
              <a:tblPr firstRow="1" bandRow="1">
                <a:tableStyleId>{8799B23B-EC83-4686-B30A-512413B5E67A}</a:tableStyleId>
              </a:tblPr>
              <a:tblGrid>
                <a:gridCol w="10515601">
                  <a:extLst>
                    <a:ext uri="{9D8B030D-6E8A-4147-A177-3AD203B41FA5}">
                      <a16:colId xmlns:a16="http://schemas.microsoft.com/office/drawing/2014/main" val="2967547129"/>
                    </a:ext>
                  </a:extLst>
                </a:gridCol>
              </a:tblGrid>
              <a:tr h="2937934">
                <a:tc>
                  <a:txBody>
                    <a:bodyPr/>
                    <a:lstStyle/>
                    <a:p>
                      <a:r>
                        <a:rPr lang="en-US" sz="1800" b="0">
                          <a:solidFill>
                            <a:schemeClr val="bg2">
                              <a:lumMod val="75000"/>
                            </a:schemeClr>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solidFill>
                            <a:srgbClr val="00B0F0"/>
                          </a:solidFill>
                          <a:latin typeface="Consolas" panose="020B0609020204030204" pitchFamily="49" charset="0"/>
                        </a:rPr>
                        <a:t>var </a:t>
                      </a:r>
                      <a:r>
                        <a:rPr lang="en-US" sz="1800" b="0">
                          <a:solidFill>
                            <a:schemeClr val="bg1"/>
                          </a:solidFill>
                          <a:latin typeface="Consolas" panose="020B0609020204030204" pitchFamily="49" charset="0"/>
                        </a:rPr>
                        <a:t>concat</a:t>
                      </a:r>
                      <a:r>
                        <a:rPr lang="en-US" sz="1800" b="0" baseline="0">
                          <a:solidFill>
                            <a:schemeClr val="bg1"/>
                          </a:solidFill>
                          <a:latin typeface="Consolas" panose="020B0609020204030204" pitchFamily="49" charset="0"/>
                        </a:rPr>
                        <a:t> </a:t>
                      </a:r>
                      <a:r>
                        <a:rPr lang="en-US" sz="1800" b="0">
                          <a:solidFill>
                            <a:srgbClr val="FF0066"/>
                          </a:solidFill>
                          <a:latin typeface="Consolas" panose="020B0609020204030204" pitchFamily="49" charset="0"/>
                        </a:rPr>
                        <a:t>=</a:t>
                      </a:r>
                      <a:r>
                        <a:rPr lang="en-US" sz="1800" b="0" baseline="0">
                          <a:solidFill>
                            <a:schemeClr val="bg1"/>
                          </a:solidFill>
                          <a:latin typeface="Consolas" panose="020B0609020204030204" pitchFamily="49" charset="0"/>
                        </a:rPr>
                        <a:t> </a:t>
                      </a:r>
                      <a:r>
                        <a:rPr lang="en-US" sz="1800" b="0">
                          <a:solidFill>
                            <a:srgbClr val="00B0F0"/>
                          </a:solidFill>
                          <a:latin typeface="Consolas" panose="020B0609020204030204" pitchFamily="49" charset="0"/>
                        </a:rPr>
                        <a:t>require</a:t>
                      </a:r>
                      <a:r>
                        <a:rPr lang="en-US" sz="1800" b="0">
                          <a:solidFill>
                            <a:schemeClr val="bg1"/>
                          </a:solidFill>
                          <a:latin typeface="Consolas" panose="020B0609020204030204" pitchFamily="49" charset="0"/>
                        </a:rPr>
                        <a:t>(</a:t>
                      </a:r>
                      <a:r>
                        <a:rPr lang="en-US" sz="1800" b="0">
                          <a:solidFill>
                            <a:srgbClr val="FFC000"/>
                          </a:solidFill>
                          <a:latin typeface="Consolas" panose="020B0609020204030204" pitchFamily="49" charset="0"/>
                        </a:rPr>
                        <a:t>'gulp-concat'</a:t>
                      </a:r>
                      <a:r>
                        <a:rPr lang="en-US" sz="1800" b="0">
                          <a:solidFill>
                            <a:schemeClr val="bg1"/>
                          </a:solidFill>
                          <a:latin typeface="Consolas" panose="020B0609020204030204" pitchFamily="49" charset="0"/>
                        </a:rPr>
                        <a:t>),</a:t>
                      </a:r>
                      <a:endParaRPr lang="en-US" sz="1800" b="0" baseline="0">
                        <a:solidFill>
                          <a:schemeClr val="bg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baseline="0">
                          <a:solidFill>
                            <a:schemeClr val="bg1"/>
                          </a:solidFill>
                          <a:latin typeface="Consolas" panose="020B0609020204030204" pitchFamily="49" charset="0"/>
                        </a:rPr>
                        <a:t>    uglify</a:t>
                      </a:r>
                      <a:r>
                        <a:rPr lang="en-US" sz="1800" b="0">
                          <a:solidFill>
                            <a:schemeClr val="bg1"/>
                          </a:solidFill>
                          <a:latin typeface="Consolas" panose="020B0609020204030204" pitchFamily="49" charset="0"/>
                        </a:rPr>
                        <a:t> </a:t>
                      </a:r>
                      <a:r>
                        <a:rPr lang="en-US" sz="1800" b="0">
                          <a:solidFill>
                            <a:srgbClr val="FF0066"/>
                          </a:solidFill>
                          <a:latin typeface="Consolas" panose="020B0609020204030204" pitchFamily="49" charset="0"/>
                        </a:rPr>
                        <a:t>=</a:t>
                      </a:r>
                      <a:r>
                        <a:rPr lang="en-US" sz="1800" b="0">
                          <a:solidFill>
                            <a:schemeClr val="bg1"/>
                          </a:solidFill>
                          <a:latin typeface="Consolas" panose="020B0609020204030204" pitchFamily="49" charset="0"/>
                        </a:rPr>
                        <a:t> </a:t>
                      </a:r>
                      <a:r>
                        <a:rPr lang="en-US" sz="1800" b="0">
                          <a:solidFill>
                            <a:srgbClr val="00B0F0"/>
                          </a:solidFill>
                          <a:latin typeface="Consolas" panose="020B0609020204030204" pitchFamily="49" charset="0"/>
                        </a:rPr>
                        <a:t>require</a:t>
                      </a:r>
                      <a:r>
                        <a:rPr lang="en-US" sz="1800" b="0">
                          <a:solidFill>
                            <a:schemeClr val="bg1"/>
                          </a:solidFill>
                          <a:latin typeface="Consolas" panose="020B0609020204030204" pitchFamily="49" charset="0"/>
                        </a:rPr>
                        <a:t>(</a:t>
                      </a:r>
                      <a:r>
                        <a:rPr lang="en-US" sz="1800" b="0">
                          <a:solidFill>
                            <a:srgbClr val="FFC000"/>
                          </a:solidFill>
                          <a:latin typeface="Consolas" panose="020B0609020204030204" pitchFamily="49" charset="0"/>
                        </a:rPr>
                        <a:t>'gulp-jsmin'</a:t>
                      </a:r>
                      <a:r>
                        <a:rPr lang="en-US" sz="1800" b="0">
                          <a:solidFill>
                            <a:schemeClr val="bg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a:solidFill>
                          <a:schemeClr val="bg2">
                            <a:lumMod val="75000"/>
                          </a:schemeClr>
                        </a:solidFill>
                        <a:latin typeface="Consolas" panose="020B0609020204030204" pitchFamily="49" charset="0"/>
                      </a:endParaRPr>
                    </a:p>
                    <a:p>
                      <a:r>
                        <a:rPr lang="en-US" sz="1800" b="0">
                          <a:solidFill>
                            <a:schemeClr val="bg1"/>
                          </a:solidFill>
                          <a:latin typeface="Consolas" panose="020B0609020204030204" pitchFamily="49" charset="0"/>
                        </a:rPr>
                        <a:t>gulp.</a:t>
                      </a:r>
                      <a:r>
                        <a:rPr lang="en-US" sz="1800" b="0">
                          <a:solidFill>
                            <a:srgbClr val="00B0F0"/>
                          </a:solidFill>
                          <a:latin typeface="Consolas" panose="020B0609020204030204" pitchFamily="49" charset="0"/>
                        </a:rPr>
                        <a:t>task</a:t>
                      </a:r>
                      <a:r>
                        <a:rPr lang="en-US" sz="1800" b="0">
                          <a:solidFill>
                            <a:schemeClr val="bg1"/>
                          </a:solidFill>
                          <a:latin typeface="Consolas" panose="020B0609020204030204" pitchFamily="49" charset="0"/>
                        </a:rPr>
                        <a:t>(</a:t>
                      </a:r>
                      <a:r>
                        <a:rPr lang="en-US" sz="1800" b="0">
                          <a:solidFill>
                            <a:srgbClr val="FFC000"/>
                          </a:solidFill>
                          <a:latin typeface="Consolas" panose="020B0609020204030204" pitchFamily="49" charset="0"/>
                        </a:rPr>
                        <a:t>'jsmin'</a:t>
                      </a:r>
                      <a:r>
                        <a:rPr lang="en-US" sz="1800" b="0">
                          <a:solidFill>
                            <a:schemeClr val="bg1"/>
                          </a:solidFill>
                          <a:latin typeface="Consolas" panose="020B0609020204030204" pitchFamily="49" charset="0"/>
                        </a:rPr>
                        <a:t>,</a:t>
                      </a:r>
                      <a:r>
                        <a:rPr lang="en-US" sz="1800" b="0">
                          <a:solidFill>
                            <a:srgbClr val="FFC000"/>
                          </a:solidFill>
                          <a:latin typeface="Consolas" panose="020B0609020204030204" pitchFamily="49" charset="0"/>
                        </a:rPr>
                        <a:t> </a:t>
                      </a:r>
                      <a:r>
                        <a:rPr lang="en-US" sz="1800" b="0">
                          <a:solidFill>
                            <a:srgbClr val="00B0F0"/>
                          </a:solidFill>
                          <a:latin typeface="Consolas" panose="020B0609020204030204" pitchFamily="49" charset="0"/>
                        </a:rPr>
                        <a:t>function</a:t>
                      </a:r>
                      <a:r>
                        <a:rPr lang="en-US" sz="1800" b="0">
                          <a:solidFill>
                            <a:schemeClr val="bg1"/>
                          </a:solidFill>
                          <a:latin typeface="Consolas" panose="020B0609020204030204" pitchFamily="49" charset="0"/>
                        </a:rPr>
                        <a:t>() {</a:t>
                      </a:r>
                    </a:p>
                    <a:p>
                      <a:endParaRPr lang="en-US" sz="1800" b="0">
                        <a:solidFill>
                          <a:schemeClr val="bg1"/>
                        </a:solidFill>
                        <a:latin typeface="Consolas" panose="020B0609020204030204" pitchFamily="49" charset="0"/>
                      </a:endParaRPr>
                    </a:p>
                    <a:p>
                      <a:r>
                        <a:rPr lang="en-US" sz="1800" b="0">
                          <a:solidFill>
                            <a:schemeClr val="bg1"/>
                          </a:solidFill>
                          <a:latin typeface="Consolas" panose="020B0609020204030204" pitchFamily="49" charset="0"/>
                        </a:rPr>
                        <a:t>	</a:t>
                      </a:r>
                      <a:r>
                        <a:rPr lang="en-US" sz="1800" b="0">
                          <a:solidFill>
                            <a:schemeClr val="bg2">
                              <a:lumMod val="75000"/>
                            </a:schemeClr>
                          </a:solidFill>
                          <a:latin typeface="Consolas" panose="020B0609020204030204" pitchFamily="49" charset="0"/>
                        </a:rPr>
                        <a:t>//Chọn</a:t>
                      </a:r>
                      <a:r>
                        <a:rPr lang="en-US" sz="1800" b="0" baseline="0">
                          <a:solidFill>
                            <a:schemeClr val="bg2">
                              <a:lumMod val="75000"/>
                            </a:schemeClr>
                          </a:solidFill>
                          <a:latin typeface="Consolas" panose="020B0609020204030204" pitchFamily="49" charset="0"/>
                        </a:rPr>
                        <a:t> tất cả file m</a:t>
                      </a:r>
                      <a:r>
                        <a:rPr lang="en-US" sz="1800" b="0">
                          <a:solidFill>
                            <a:schemeClr val="bg2">
                              <a:lumMod val="75000"/>
                            </a:schemeClr>
                          </a:solidFill>
                          <a:latin typeface="Consolas" panose="020B0609020204030204" pitchFamily="49" charset="0"/>
                        </a:rPr>
                        <a:t>atching một</a:t>
                      </a:r>
                      <a:r>
                        <a:rPr lang="en-US" sz="1800" b="0" baseline="0">
                          <a:solidFill>
                            <a:schemeClr val="bg2">
                              <a:lumMod val="75000"/>
                            </a:schemeClr>
                          </a:solidFill>
                          <a:latin typeface="Consolas" panose="020B0609020204030204" pitchFamily="49" charset="0"/>
                        </a:rPr>
                        <a:t> trong các</a:t>
                      </a:r>
                      <a:r>
                        <a:rPr lang="en-US" sz="1800" b="0">
                          <a:solidFill>
                            <a:schemeClr val="bg2">
                              <a:lumMod val="75000"/>
                            </a:schemeClr>
                          </a:solidFill>
                          <a:latin typeface="Consolas" panose="020B0609020204030204" pitchFamily="49" charset="0"/>
                        </a:rPr>
                        <a:t> globs này</a:t>
                      </a:r>
                    </a:p>
                    <a:p>
                      <a:r>
                        <a:rPr lang="en-US" sz="1800" b="0">
                          <a:solidFill>
                            <a:schemeClr val="bg1"/>
                          </a:solidFill>
                          <a:latin typeface="Consolas" panose="020B0609020204030204" pitchFamily="49" charset="0"/>
                        </a:rPr>
                        <a:t>	gulp.</a:t>
                      </a:r>
                      <a:r>
                        <a:rPr lang="en-US" sz="1800" b="0">
                          <a:solidFill>
                            <a:srgbClr val="00B0F0"/>
                          </a:solidFill>
                          <a:latin typeface="Consolas" panose="020B0609020204030204" pitchFamily="49" charset="0"/>
                        </a:rPr>
                        <a:t>src</a:t>
                      </a:r>
                      <a:r>
                        <a:rPr lang="en-US" sz="1800" b="0">
                          <a:solidFill>
                            <a:schemeClr val="bg1"/>
                          </a:solidFill>
                          <a:latin typeface="Consolas" panose="020B0609020204030204" pitchFamily="49" charset="0"/>
                        </a:rPr>
                        <a:t>([</a:t>
                      </a:r>
                      <a:r>
                        <a:rPr lang="en-US" sz="1800" b="0">
                          <a:solidFill>
                            <a:srgbClr val="FFC000"/>
                          </a:solidFill>
                          <a:latin typeface="Consolas" panose="020B0609020204030204" pitchFamily="49" charset="0"/>
                        </a:rPr>
                        <a:t>'./public/src/js/**/*.js'</a:t>
                      </a:r>
                      <a:r>
                        <a:rPr lang="en-US" sz="1800" b="0">
                          <a:solidFill>
                            <a:schemeClr val="bg1"/>
                          </a:solidFill>
                          <a:latin typeface="Consolas" panose="020B0609020204030204" pitchFamily="49" charset="0"/>
                        </a:rPr>
                        <a:t>,</a:t>
                      </a:r>
                      <a:r>
                        <a:rPr lang="en-US" sz="1800" b="0">
                          <a:solidFill>
                            <a:srgbClr val="FFC000"/>
                          </a:solidFill>
                          <a:latin typeface="Consolas" panose="020B0609020204030204" pitchFamily="49" charset="0"/>
                        </a:rPr>
                        <a:t> './elsewhere/**/*.js']</a:t>
                      </a:r>
                      <a:r>
                        <a:rPr lang="en-US" sz="1800" b="0">
                          <a:solidFill>
                            <a:schemeClr val="bg1"/>
                          </a:solidFill>
                          <a:latin typeface="Consolas" panose="020B0609020204030204" pitchFamily="49" charset="0"/>
                        </a:rPr>
                        <a:t>) 				.</a:t>
                      </a:r>
                      <a:r>
                        <a:rPr lang="en-US" sz="1800" b="0">
                          <a:solidFill>
                            <a:srgbClr val="00B0F0"/>
                          </a:solidFill>
                          <a:latin typeface="Consolas" panose="020B0609020204030204" pitchFamily="49" charset="0"/>
                        </a:rPr>
                        <a:t>pipe</a:t>
                      </a:r>
                      <a:r>
                        <a:rPr lang="en-US" sz="1800" b="0">
                          <a:solidFill>
                            <a:schemeClr val="bg1"/>
                          </a:solidFill>
                          <a:latin typeface="Consolas" panose="020B0609020204030204" pitchFamily="49" charset="0"/>
                        </a:rPr>
                        <a:t>(concat(</a:t>
                      </a:r>
                      <a:r>
                        <a:rPr lang="en-US" sz="1800" b="0">
                          <a:solidFill>
                            <a:srgbClr val="FFC000"/>
                          </a:solidFill>
                          <a:latin typeface="Consolas" panose="020B0609020204030204" pitchFamily="49" charset="0"/>
                        </a:rPr>
                        <a:t>'app.js'</a:t>
                      </a:r>
                      <a:r>
                        <a:rPr lang="en-US" sz="1800" b="0">
                          <a:solidFill>
                            <a:schemeClr val="bg1"/>
                          </a:solidFill>
                          <a:latin typeface="Consolas" panose="020B0609020204030204" pitchFamily="49" charset="0"/>
                        </a:rPr>
                        <a:t>)) </a:t>
                      </a:r>
                      <a:r>
                        <a:rPr lang="en-US" sz="1800" b="0">
                          <a:solidFill>
                            <a:schemeClr val="accent3">
                              <a:lumMod val="40000"/>
                              <a:lumOff val="60000"/>
                            </a:schemeClr>
                          </a:solidFill>
                          <a:latin typeface="Consolas" panose="020B0609020204030204" pitchFamily="49" charset="0"/>
                        </a:rPr>
                        <a:t>//Merge</a:t>
                      </a:r>
                      <a:r>
                        <a:rPr lang="en-US" sz="1800" b="0" baseline="0">
                          <a:solidFill>
                            <a:schemeClr val="accent3">
                              <a:lumMod val="40000"/>
                              <a:lumOff val="60000"/>
                            </a:schemeClr>
                          </a:solidFill>
                          <a:latin typeface="Consolas" panose="020B0609020204030204" pitchFamily="49" charset="0"/>
                        </a:rPr>
                        <a:t> tất cả thành app.js</a:t>
                      </a:r>
                      <a:endParaRPr lang="en-US" sz="1800" b="0">
                        <a:solidFill>
                          <a:schemeClr val="accent3">
                            <a:lumMod val="40000"/>
                            <a:lumOff val="60000"/>
                          </a:schemeClr>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solidFill>
                            <a:schemeClr val="bg1"/>
                          </a:solidFill>
                          <a:latin typeface="Consolas" panose="020B0609020204030204" pitchFamily="49" charset="0"/>
                        </a:rPr>
                        <a:t>		.</a:t>
                      </a:r>
                      <a:r>
                        <a:rPr lang="en-US" sz="1800" b="0">
                          <a:solidFill>
                            <a:srgbClr val="00B0F0"/>
                          </a:solidFill>
                          <a:latin typeface="Consolas" panose="020B0609020204030204" pitchFamily="49" charset="0"/>
                        </a:rPr>
                        <a:t>pipe</a:t>
                      </a:r>
                      <a:r>
                        <a:rPr lang="en-US" sz="1800" b="0">
                          <a:solidFill>
                            <a:schemeClr val="bg1"/>
                          </a:solidFill>
                          <a:latin typeface="Consolas" panose="020B0609020204030204" pitchFamily="49" charset="0"/>
                        </a:rPr>
                        <a:t>(gulp.</a:t>
                      </a:r>
                      <a:r>
                        <a:rPr lang="en-US" sz="1800" b="0">
                          <a:solidFill>
                            <a:srgbClr val="00B0F0"/>
                          </a:solidFill>
                          <a:latin typeface="Consolas" panose="020B0609020204030204" pitchFamily="49" charset="0"/>
                        </a:rPr>
                        <a:t>dest</a:t>
                      </a:r>
                      <a:r>
                        <a:rPr lang="en-US" sz="1800" b="0">
                          <a:solidFill>
                            <a:schemeClr val="bg1"/>
                          </a:solidFill>
                          <a:latin typeface="Consolas" panose="020B0609020204030204" pitchFamily="49" charset="0"/>
                        </a:rPr>
                        <a:t>(</a:t>
                      </a:r>
                      <a:r>
                        <a:rPr lang="en-US" sz="1800" b="0">
                          <a:solidFill>
                            <a:srgbClr val="FFC000"/>
                          </a:solidFill>
                          <a:latin typeface="Consolas" panose="020B0609020204030204" pitchFamily="49" charset="0"/>
                        </a:rPr>
                        <a:t>'./public/debug'</a:t>
                      </a:r>
                      <a:r>
                        <a:rPr lang="en-US" sz="1800" b="0">
                          <a:solidFill>
                            <a:schemeClr val="bg1"/>
                          </a:solidFill>
                          <a:latin typeface="Consolas" panose="020B0609020204030204" pitchFamily="49" charset="0"/>
                        </a:rPr>
                        <a:t>)) </a:t>
                      </a:r>
                      <a:r>
                        <a:rPr lang="en-US" sz="1800" b="0">
                          <a:solidFill>
                            <a:schemeClr val="accent3">
                              <a:lumMod val="40000"/>
                              <a:lumOff val="60000"/>
                            </a:schemeClr>
                          </a:solidFill>
                          <a:latin typeface="Consolas" panose="020B0609020204030204" pitchFamily="49" charset="0"/>
                        </a:rPr>
                        <a:t>//Chép</a:t>
                      </a:r>
                      <a:r>
                        <a:rPr lang="en-US" sz="1800" b="0" baseline="0">
                          <a:solidFill>
                            <a:schemeClr val="accent3">
                              <a:lumMod val="40000"/>
                              <a:lumOff val="60000"/>
                            </a:schemeClr>
                          </a:solidFill>
                          <a:latin typeface="Consolas" panose="020B0609020204030204" pitchFamily="49" charset="0"/>
                        </a:rPr>
                        <a:t> ra folder debug</a:t>
                      </a:r>
                      <a:endParaRPr lang="en-US" sz="1800" b="0">
                        <a:solidFill>
                          <a:schemeClr val="accent3">
                            <a:lumMod val="40000"/>
                            <a:lumOff val="60000"/>
                          </a:schemeClr>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solidFill>
                            <a:schemeClr val="bg1"/>
                          </a:solidFill>
                          <a:latin typeface="Consolas" panose="020B0609020204030204" pitchFamily="49" charset="0"/>
                        </a:rPr>
                        <a:t>		.</a:t>
                      </a:r>
                      <a:r>
                        <a:rPr lang="en-US" sz="1800" b="0">
                          <a:solidFill>
                            <a:srgbClr val="00B0F0"/>
                          </a:solidFill>
                          <a:latin typeface="Consolas" panose="020B0609020204030204" pitchFamily="49" charset="0"/>
                        </a:rPr>
                        <a:t>pipe</a:t>
                      </a:r>
                      <a:r>
                        <a:rPr lang="en-US" sz="1800" b="0">
                          <a:solidFill>
                            <a:schemeClr val="bg1"/>
                          </a:solidFill>
                          <a:latin typeface="Consolas" panose="020B0609020204030204" pitchFamily="49" charset="0"/>
                        </a:rPr>
                        <a:t>(uglify()) </a:t>
                      </a:r>
                      <a:r>
                        <a:rPr lang="en-US" sz="1800" b="0">
                          <a:solidFill>
                            <a:schemeClr val="accent3">
                              <a:lumMod val="40000"/>
                              <a:lumOff val="60000"/>
                            </a:schemeClr>
                          </a:solidFill>
                          <a:latin typeface="Consolas" panose="020B0609020204030204" pitchFamily="49" charset="0"/>
                        </a:rPr>
                        <a:t>//Nén</a:t>
                      </a:r>
                      <a:r>
                        <a:rPr lang="en-US" sz="1800" b="0" baseline="0">
                          <a:solidFill>
                            <a:schemeClr val="accent3">
                              <a:lumMod val="40000"/>
                              <a:lumOff val="60000"/>
                            </a:schemeClr>
                          </a:solidFill>
                          <a:latin typeface="Consolas" panose="020B0609020204030204" pitchFamily="49" charset="0"/>
                        </a:rPr>
                        <a:t> app.js lại</a:t>
                      </a:r>
                      <a:endParaRPr lang="en-US" sz="1800" b="0">
                        <a:solidFill>
                          <a:schemeClr val="accent3">
                            <a:lumMod val="40000"/>
                            <a:lumOff val="60000"/>
                          </a:schemeClr>
                        </a:solidFill>
                        <a:latin typeface="Consolas" panose="020B0609020204030204" pitchFamily="49" charset="0"/>
                      </a:endParaRPr>
                    </a:p>
                    <a:p>
                      <a:r>
                        <a:rPr lang="en-US" sz="1800" b="0">
                          <a:solidFill>
                            <a:schemeClr val="bg1"/>
                          </a:solidFill>
                          <a:latin typeface="Consolas" panose="020B0609020204030204" pitchFamily="49" charset="0"/>
                        </a:rPr>
                        <a:t>		.</a:t>
                      </a:r>
                      <a:r>
                        <a:rPr lang="en-US" sz="1800" b="0">
                          <a:solidFill>
                            <a:srgbClr val="00B0F0"/>
                          </a:solidFill>
                          <a:latin typeface="Consolas" panose="020B0609020204030204" pitchFamily="49" charset="0"/>
                        </a:rPr>
                        <a:t>pipe</a:t>
                      </a:r>
                      <a:r>
                        <a:rPr lang="en-US" sz="1800" b="0">
                          <a:solidFill>
                            <a:schemeClr val="bg1"/>
                          </a:solidFill>
                          <a:latin typeface="Consolas" panose="020B0609020204030204" pitchFamily="49" charset="0"/>
                        </a:rPr>
                        <a:t>(gulp.</a:t>
                      </a:r>
                      <a:r>
                        <a:rPr lang="en-US" sz="1800" b="0">
                          <a:solidFill>
                            <a:srgbClr val="00B0F0"/>
                          </a:solidFill>
                          <a:latin typeface="Consolas" panose="020B0609020204030204" pitchFamily="49" charset="0"/>
                        </a:rPr>
                        <a:t>dest</a:t>
                      </a:r>
                      <a:r>
                        <a:rPr lang="en-US" sz="1800" b="0">
                          <a:solidFill>
                            <a:schemeClr val="bg1"/>
                          </a:solidFill>
                          <a:latin typeface="Consolas" panose="020B0609020204030204" pitchFamily="49" charset="0"/>
                        </a:rPr>
                        <a:t>(</a:t>
                      </a:r>
                      <a:r>
                        <a:rPr lang="en-US" sz="1800" b="0">
                          <a:solidFill>
                            <a:srgbClr val="FFC000"/>
                          </a:solidFill>
                          <a:latin typeface="Consolas" panose="020B0609020204030204" pitchFamily="49" charset="0"/>
                        </a:rPr>
                        <a:t>'./public/build'</a:t>
                      </a:r>
                      <a:r>
                        <a:rPr lang="en-US" sz="1800" b="0">
                          <a:solidFill>
                            <a:schemeClr val="bg1"/>
                          </a:solidFill>
                          <a:latin typeface="Consolas" panose="020B0609020204030204" pitchFamily="49" charset="0"/>
                        </a:rPr>
                        <a:t>)) </a:t>
                      </a:r>
                      <a:r>
                        <a:rPr lang="vi-VN" sz="1800" b="0">
                          <a:solidFill>
                            <a:schemeClr val="bg2">
                              <a:lumMod val="75000"/>
                            </a:schemeClr>
                          </a:solidFill>
                          <a:latin typeface="Consolas" panose="020B0609020204030204" pitchFamily="49" charset="0"/>
                        </a:rPr>
                        <a:t>//</a:t>
                      </a:r>
                      <a:r>
                        <a:rPr lang="en-US" sz="1800" b="0">
                          <a:solidFill>
                            <a:schemeClr val="bg2">
                              <a:lumMod val="75000"/>
                            </a:schemeClr>
                          </a:solidFill>
                          <a:latin typeface="Consolas" panose="020B0609020204030204" pitchFamily="49" charset="0"/>
                        </a:rPr>
                        <a:t>Chép</a:t>
                      </a:r>
                      <a:r>
                        <a:rPr lang="en-US" sz="1800" b="0" baseline="0">
                          <a:solidFill>
                            <a:schemeClr val="bg2">
                              <a:lumMod val="75000"/>
                            </a:schemeClr>
                          </a:solidFill>
                          <a:latin typeface="Consolas" panose="020B0609020204030204" pitchFamily="49" charset="0"/>
                        </a:rPr>
                        <a:t> ra folder build</a:t>
                      </a:r>
                      <a:endParaRPr lang="en-US" sz="1800" b="0">
                        <a:solidFill>
                          <a:schemeClr val="bg2">
                            <a:lumMod val="75000"/>
                          </a:schemeClr>
                        </a:solidFill>
                        <a:latin typeface="Consolas" panose="020B0609020204030204" pitchFamily="49" charset="0"/>
                      </a:endParaRPr>
                    </a:p>
                    <a:p>
                      <a:r>
                        <a:rPr lang="en-US" sz="1800" b="0" i="0" baseline="0">
                          <a:solidFill>
                            <a:schemeClr val="bg1"/>
                          </a:solidFill>
                          <a:latin typeface="Consolas" panose="020B0609020204030204" pitchFamily="49" charset="0"/>
                        </a:rPr>
                        <a:t>});</a:t>
                      </a:r>
                    </a:p>
                  </a:txBody>
                  <a:tcPr>
                    <a:solidFill>
                      <a:schemeClr val="bg2">
                        <a:lumMod val="25000"/>
                      </a:schemeClr>
                    </a:solidFill>
                  </a:tcPr>
                </a:tc>
                <a:extLst>
                  <a:ext uri="{0D108BD9-81ED-4DB2-BD59-A6C34878D82A}">
                    <a16:rowId xmlns:a16="http://schemas.microsoft.com/office/drawing/2014/main" val="873812234"/>
                  </a:ext>
                </a:extLst>
              </a:tr>
            </a:tbl>
          </a:graphicData>
        </a:graphic>
      </p:graphicFrame>
    </p:spTree>
    <p:extLst>
      <p:ext uri="{BB962C8B-B14F-4D97-AF65-F5344CB8AC3E}">
        <p14:creationId xmlns:p14="http://schemas.microsoft.com/office/powerpoint/2010/main" val="395885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914</TotalTime>
  <Words>623</Words>
  <Application>Microsoft Office PowerPoint</Application>
  <PresentationFormat>Widescreen</PresentationFormat>
  <Paragraphs>123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Adobe Gurmukhi</vt:lpstr>
      <vt:lpstr>Arial</vt:lpstr>
      <vt:lpstr>Avenir LT Std 65 Medium</vt:lpstr>
      <vt:lpstr>Calibri</vt:lpstr>
      <vt:lpstr>Calibri Light</vt:lpstr>
      <vt:lpstr>Consolas</vt:lpstr>
      <vt:lpstr>Office Theme</vt:lpstr>
      <vt:lpstr>PowerPoint Presentation</vt:lpstr>
      <vt:lpstr>Gulp ?</vt:lpstr>
      <vt:lpstr>Task Runner</vt:lpstr>
      <vt:lpstr>Lợi ích khi sử dụng Task Runner</vt:lpstr>
      <vt:lpstr>Đặc trưng của Gulp (vs. Grunt)</vt:lpstr>
      <vt:lpstr>Gulp Setting Up</vt:lpstr>
      <vt:lpstr>Gulp Example</vt:lpstr>
      <vt:lpstr>Gulp Key Concepts</vt:lpstr>
      <vt:lpstr>Gulp Multiple Src Location</vt:lpstr>
      <vt:lpstr>Gulp Task Dependencies</vt:lpstr>
      <vt:lpstr>Gulp Watch</vt:lpstr>
      <vt:lpstr>Gulp ‘default’ task</vt:lpstr>
      <vt:lpstr>Demo</vt:lpstr>
      <vt:lpstr>Advanced Topics and 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Tuan Nguyen</dc:creator>
  <cp:lastModifiedBy>Tuan Nguyen</cp:lastModifiedBy>
  <cp:revision>104</cp:revision>
  <dcterms:created xsi:type="dcterms:W3CDTF">2016-10-03T23:21:52Z</dcterms:created>
  <dcterms:modified xsi:type="dcterms:W3CDTF">2016-10-20T03:14:57Z</dcterms:modified>
</cp:coreProperties>
</file>