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21" r:id="rId2"/>
    <p:sldId id="422" r:id="rId3"/>
    <p:sldId id="423" r:id="rId4"/>
    <p:sldId id="424" r:id="rId5"/>
    <p:sldId id="426" r:id="rId6"/>
    <p:sldId id="453" r:id="rId7"/>
    <p:sldId id="430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31" r:id="rId24"/>
    <p:sldId id="432" r:id="rId25"/>
    <p:sldId id="457" r:id="rId26"/>
    <p:sldId id="458" r:id="rId27"/>
    <p:sldId id="435" r:id="rId28"/>
    <p:sldId id="436" r:id="rId29"/>
    <p:sldId id="459" r:id="rId30"/>
    <p:sldId id="460" r:id="rId31"/>
    <p:sldId id="438" r:id="rId32"/>
    <p:sldId id="440" r:id="rId33"/>
    <p:sldId id="474" r:id="rId34"/>
    <p:sldId id="445" r:id="rId35"/>
    <p:sldId id="446" r:id="rId36"/>
    <p:sldId id="447" r:id="rId37"/>
    <p:sldId id="448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9-30T08:44:01.16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0C9E86E-E861-4EBA-B877-128FF692BE4D}" emma:medium="tactile" emma:mode="ink">
          <msink:context xmlns:msink="http://schemas.microsoft.com/ink/2010/main" type="inkDrawing" rotatedBoundingBox="6497,9746 7886,9782 7884,9864 6494,9827" shapeName="Other"/>
        </emma:interpretation>
      </emma:emma>
    </inkml:annotationXML>
    <inkml:trace contextRef="#ctx0" brushRef="#br0">0 0 0,'0'30'94,"0"-1"-94,29-29 31,1 0-31,29 0 16,-29 0-16,29 0 15,0 30 1,-30-30 15,1 0 47,-1 0-15,1 0-1,-1 0 79,1 0-47,0 0-1,-1 0 782,30 0-265,-29 0-610,29 0 15,-30 0-15,30 0 16,-29 0 0,29 0-16,-30 0 31,31 0-16,-31 0 32,30 0-31,-29 0 15,-1 0-31,1 0 16,-1 0-1,1 0 17,-1 0-32,1 0 31,-1 0-15,1 0-16,-1 0 31,1 0 0,0 0 16,-1 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9-30T08:44:18.56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789BD84-8FB9-4B31-B016-D5F4A1C599D5}" emma:medium="tactile" emma:mode="ink">
          <msink:context xmlns:msink="http://schemas.microsoft.com/ink/2010/main" type="writingRegion" rotatedBoundingBox="11254,11660 13793,11524 13837,12347 11298,12483"/>
        </emma:interpretation>
      </emma:emma>
    </inkml:annotationXML>
    <inkml:traceGroup>
      <inkml:annotationXML>
        <emma:emma xmlns:emma="http://www.w3.org/2003/04/emma" version="1.0">
          <emma:interpretation id="{B59E533B-A99B-4598-A7C1-31EE8CB18698}" emma:medium="tactile" emma:mode="ink">
            <msink:context xmlns:msink="http://schemas.microsoft.com/ink/2010/main" type="paragraph" rotatedBoundingBox="11254,11660 13793,11524 13837,12347 11298,124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493329-C944-4B20-90F7-CC813B21FFC8}" emma:medium="tactile" emma:mode="ink">
              <msink:context xmlns:msink="http://schemas.microsoft.com/ink/2010/main" type="line" rotatedBoundingBox="11254,11660 13793,11524 13837,12347 11298,12483"/>
            </emma:interpretation>
          </emma:emma>
        </inkml:annotationXML>
        <inkml:traceGroup>
          <inkml:annotationXML>
            <emma:emma xmlns:emma="http://www.w3.org/2003/04/emma" version="1.0">
              <emma:interpretation id="{77F25C20-1426-443C-BF32-A2FED23F65B1}" emma:medium="tactile" emma:mode="ink">
                <msink:context xmlns:msink="http://schemas.microsoft.com/ink/2010/main" type="inkWord" rotatedBoundingBox="11261,11792 11627,11773 11647,12153 11282,12172"/>
              </emma:interpretation>
              <emma:one-of disjunction-type="recognition" id="oneOf0">
                <emma:interpretation id="interp0" emma:lang="" emma:confidence="0">
                  <emma:literal>&gt;</emma:literal>
                </emma:interpretation>
                <emma:interpretation id="interp1" emma:lang="" emma:confidence="0">
                  <emma:literal>3</emma:literal>
                </emma:interpretation>
                <emma:interpretation id="interp2" emma:lang="" emma:confidence="0">
                  <emma:literal>J</emma:literal>
                </emma:interpretation>
                <emma:interpretation id="interp3" emma:lang="" emma:confidence="0">
                  <emma:literal>그</emma:literal>
                </emma:interpretation>
                <emma:interpretation id="interp4" emma:lang="" emma:confidence="0">
                  <emma:literal>’</emma:literal>
                </emma:interpretation>
              </emma:one-of>
            </emma:emma>
          </inkml:annotationXML>
          <inkml:trace contextRef="#ctx0" brushRef="#br0">-827 177 0,'0'30'172,"30"-30"-172,-1 29 15,1-29 1,-1 0 15,1 0-15,-30 30 15,29-1 16,1 1 47,-30-1 62,0 30-141,0-29-15,-89 58 16,30-88 0,0 0-16,0 30 15,30-30 1,-1 0-16,1 0 31</inkml:trace>
        </inkml:traceGroup>
        <inkml:traceGroup>
          <inkml:annotationXML>
            <emma:emma xmlns:emma="http://www.w3.org/2003/04/emma" version="1.0">
              <emma:interpretation id="{DADA5DE2-B284-4CC9-A253-91509A1830D4}" emma:medium="tactile" emma:mode="ink">
                <msink:context xmlns:msink="http://schemas.microsoft.com/ink/2010/main" type="inkWord" rotatedBoundingBox="12128,11613 13793,11524 13837,12347 12173,12436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2736.719">237 443 0,'-30'0'141,"0"0"-110,1 0-15,-1 0 0,1 0 30,-1 0-46,1 0 47,-1 0-15,30-59 139,0 29-155,0-29 15,0 30-15,0-1 0,0 1-1,0-31 1,0 31-1,0-1 1,0-29 0,0 30-1</inkml:trace>
          <inkml:trace contextRef="#ctx0" brushRef="#br0" timeOffset="-14048.967">-118 177 0,'30'0'156,"-1"0"-140,1 0-16,-1 0 31,1 0-15,29 0 15,-30 30 16,30-30 16,-29 0-1</inkml:trace>
          <inkml:trace contextRef="#ctx0" brushRef="#br0" timeOffset="-15400.2088">89 768 0,'29'0'94,"1"0"-63,-1 0-15,1 0-1,0 0-15,-1 0 32,1 0-1,-1 0-16,1 0-15,-1 0 32,1 0-32,-1 29 47,1-29 62,-1 0-62,1 0 31</inkml:trace>
          <inkml:trace contextRef="#ctx0" brushRef="#br0" timeOffset="-10591.9596">414 0 0,'0'29'109,"0"1"-93,0-1-16,0 1 15,0-1 1,0 1-16,0 0 16,0-1-1,0 30 1,0-29-1,0-1 1,0 1 0,0-1 15,0 1 0,0-1 0,0 1-15,0-60 203,0 1-188,0-30-31,0 29 16,0-29 15,0 30 250,59 29-265,0 0-1,0 0 1,-30-30 0,31 30 15,-60 59 250,0-29-250,0-1-31,0 1 47,0-1 78,0 1-93</inkml:trace>
          <inkml:trace contextRef="#ctx0" brushRef="#br0" timeOffset="-9504.5598">945 59 0,'0'-30'63,"30"30"-16,-30 30 62,0-1-109,0 1 63,-30-30 62,1 0-110</inkml:trace>
          <inkml:trace contextRef="#ctx0" brushRef="#br0" timeOffset="-8704.0252">945 236 0,'0'30'47,"30"-30"-31,-30 29 0,0 30-1,0-29 1,0-1-1,0 1 1</inkml:trace>
          <inkml:trace contextRef="#ctx0" brushRef="#br0" timeOffset="-6856.0898">1418-30 0,'-30'30'16,"30"-1"31,-29-29-16,29 30-16,-30-1-15,30 1 16,-59-1-16,30 1 16,-60 0-1,60-1-15,-1 1 16,1-1 0,29 1 187,29-30-188,1 0 1,-1 0 0,60 29-16,-30-29 15,29 30-15,-29-1 16,-29-29-16,0 0 15,-1 0-15,1 30 16,-89-1 218,-1 1-234,31-1 16,-1-29 78,1 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9-30T08:44:17.23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06F50BA-642F-4046-9647-C9B09AC7B624}" emma:medium="tactile" emma:mode="ink">
          <msink:context xmlns:msink="http://schemas.microsoft.com/ink/2010/main" type="inkDrawing" rotatedBoundingBox="7490,11943 11514,11801 11524,12084 7500,12227" shapeName="Other"/>
        </emma:interpretation>
      </emma:emma>
    </inkml:annotationXML>
    <inkml:trace contextRef="#ctx0" brushRef="#br0">1 344 0,'0'-30'79,"0"-29"-64,0 30-15,0-1 16,0 1-16,0-1 31,30 30 110,29-29-126,29 29 1,60-59-16,0 59 16,-1 0-16,1 0 15,-30 0-15,-29 0 16,-1 0-16,-58 0 15,-1 0-15,1 0 63,0 0-63,58 0 16,1 0-16,-30 0 15,0 0-15,29 0 16,-28 0-16,-31 0 31,1 0 0,29 0-15,88 0 0,60 0-1,-148 0 1,0 0-16,-29 0 0,-1 0 15,1 0-15,-1 0 16,1 0 0,-1 0-16,1 0 15,0 0-15,-1 0 16,1 0-16,29 0 16,-30 0-1,30 0-15,-29 0 16,29 0-1,-30 0 1,60-30 0,-59 30-1,-1 0-15,1 0 16,29 0 0,-30 0-16,30 0 15,-29 0 1,29 0-1,-30 0-15,1 0 16,0 0 0,-1 0-16,1 0 15,29 0 1,-30 0 15,1 0-31,-1 0 16,1 0 15,-1 0-15,1 0-1,-1 0 1,1 0 0,29 0-1,-29 0 1,-1 0-1,1 0 1,-1 0-16,1 0 16,29 0 15,-30 0-15,30 0 15,-29 0 63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9-30T08:44:23.17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E55F2DA-31EB-4325-A447-137C5FF3EF1D}" emma:medium="tactile" emma:mode="ink">
          <msink:context xmlns:msink="http://schemas.microsoft.com/ink/2010/main" type="inkDrawing" rotatedBoundingBox="8327,11252 9686,11248 9687,11278 8328,11282" shapeName="Other"/>
        </emma:interpretation>
      </emma:emma>
    </inkml:annotationXML>
    <inkml:trace contextRef="#ctx0" brushRef="#br0">0 30 0,'0'-30'46,"30"30"-30,-1 0 0,1 0-1,-1 0-15,1 0 16,29 0 0,-30 0-16,1 0 15,29 0-15,30 0 16,-30 0-1,-30 0-15,1 0 16,-1 0-16,1 0 16,-1 0-16,30 0 15,0 0 1,-29 0-16,29 0 16,-29 0-1,-1 0 1,1 0-1,-1 0 1,1 0 15,-1 0-15,1 0 15,-1 0 0,1 0-15,-1 0-16,1 0 16,0 0-1,-1 0-15,1 0 32,-1 0-17,1 0 1,-1 0 46,1 0-15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9-30T08:44:24.9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6B6CAE1-24D3-4111-9575-B911C62CBC1C}" emma:medium="tactile" emma:mode="ink">
          <msink:context xmlns:msink="http://schemas.microsoft.com/ink/2010/main" type="inkDrawing" rotatedBoundingBox="8446,11370 9598,11375 9597,11405 8445,11399" shapeName="Other"/>
        </emma:interpretation>
      </emma:emma>
    </inkml:annotationXML>
    <inkml:trace contextRef="#ctx0" brushRef="#br0">0 0 0,'0'30'109,"59"-30"-62,-29 0-31,58 0-16,-58 0 15,0 0-15,-1 0 16,60 0-16,-60 0 16,30 0-1,-29 0-15,-1 0 16,1 0-16,-1 0 31,1 0-31,-1 0 16,1 0-1,29 0 1,-29 0 0,-1 0-1,1 0 1,-1 0-1,1 0 1,-1 0 0,1 0-1,-1 0 17,1 0-17,-1 0 32,1 0-31,0 0-1,-1 0 79,1 0-63,-1 0 63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9-30T08:44:15.27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61A9685-EBA3-45F9-9C6A-693BE20241AB}" emma:medium="tactile" emma:mode="ink">
          <msink:context xmlns:msink="http://schemas.microsoft.com/ink/2010/main" type="inkDrawing" rotatedBoundingBox="7117,12375 7649,12375 7649,12390 7117,12390" shapeName="Other"/>
        </emma:interpretation>
      </emma:emma>
    </inkml:annotationXML>
    <inkml:trace contextRef="#ctx0" brushRef="#br0">-5139 768 0,'30'0'15,"-1"0"16,1 0 1,-1 0-17,1 0-15,-1 0 32,1 0-17,-1 0-15,1 0 31,0 0-31,-1 0 16,1 0 15,-1 0-15,1 0 15,-1 0-15,1 0-1,-1 0 110,1 0-93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8B38-82A3-47DE-B4CD-5139A0FC57D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C9C9-294B-427E-8143-8540E352E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7C9C9-294B-427E-8143-8540E352EB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4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0"/>
            <a:ext cx="8229600" cy="4525963"/>
          </a:xfrm>
        </p:spPr>
        <p:txBody>
          <a:bodyPr/>
          <a:lstStyle>
            <a:lvl1pPr>
              <a:defRPr sz="2000" baseline="0">
                <a:latin typeface="HY강B" pitchFamily="18" charset="-127"/>
              </a:defRPr>
            </a:lvl1pPr>
            <a:lvl2pPr marL="742950" indent="-285750">
              <a:buFont typeface="Wingdings" pitchFamily="2" charset="2"/>
              <a:buChar char="ü"/>
              <a:defRPr sz="2000" baseline="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D612-BBAA-4F9B-B593-19B0F04A5EF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SOLID</a:t>
            </a:r>
            <a:endParaRPr lang="ko-KR" altLang="en-US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로버트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마틴이</a:t>
            </a:r>
            <a:r>
              <a:rPr lang="ko-KR" altLang="en-US" dirty="0">
                <a:latin typeface="+mn-ea"/>
              </a:rPr>
              <a:t> 주창한 다섯 가지 설계원칙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SRP(</a:t>
            </a:r>
            <a:r>
              <a:rPr lang="ko-KR" altLang="en-US" sz="1800" dirty="0">
                <a:latin typeface="+mn-ea"/>
              </a:rPr>
              <a:t>단일 책임 원칙</a:t>
            </a:r>
            <a:r>
              <a:rPr lang="en-US" altLang="ko-KR" sz="1800" dirty="0">
                <a:latin typeface="+mn-ea"/>
              </a:rPr>
              <a:t>, Single Responsibility Principle), </a:t>
            </a:r>
          </a:p>
          <a:p>
            <a:pPr lvl="1"/>
            <a:r>
              <a:rPr lang="en-US" altLang="ko-KR" sz="1800" dirty="0">
                <a:latin typeface="+mn-ea"/>
              </a:rPr>
              <a:t>OCP(</a:t>
            </a:r>
            <a:r>
              <a:rPr lang="ko-KR" altLang="en-US" sz="1800" dirty="0">
                <a:latin typeface="+mn-ea"/>
              </a:rPr>
              <a:t>개방 폐쇄 원칙</a:t>
            </a:r>
            <a:r>
              <a:rPr lang="en-US" altLang="ko-KR" sz="1800" dirty="0">
                <a:latin typeface="+mn-ea"/>
              </a:rPr>
              <a:t>, Open Closed Principle</a:t>
            </a:r>
            <a:r>
              <a:rPr lang="en-US" altLang="ko-KR" sz="1800" dirty="0" smtClean="0">
                <a:latin typeface="+mn-ea"/>
              </a:rPr>
              <a:t>),</a:t>
            </a:r>
          </a:p>
          <a:p>
            <a:pPr lvl="1"/>
            <a:r>
              <a:rPr lang="en-US" altLang="ko-KR" sz="1800" dirty="0" smtClean="0">
                <a:latin typeface="+mn-ea"/>
              </a:rPr>
              <a:t>LSP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 err="1">
                <a:latin typeface="+mn-ea"/>
              </a:rPr>
              <a:t>리스코프의</a:t>
            </a:r>
            <a:r>
              <a:rPr lang="ko-KR" altLang="en-US" sz="1800" dirty="0">
                <a:latin typeface="+mn-ea"/>
              </a:rPr>
              <a:t> 대입 원칙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Liskov</a:t>
            </a:r>
            <a:r>
              <a:rPr lang="en-US" altLang="ko-KR" sz="1800" dirty="0">
                <a:latin typeface="+mn-ea"/>
              </a:rPr>
              <a:t> Substitution Principle), </a:t>
            </a:r>
          </a:p>
          <a:p>
            <a:pPr lvl="1"/>
            <a:r>
              <a:rPr lang="en-US" altLang="ko-KR" sz="1800" dirty="0">
                <a:latin typeface="+mn-ea"/>
              </a:rPr>
              <a:t>ISP(</a:t>
            </a:r>
            <a:r>
              <a:rPr lang="ko-KR" altLang="en-US" sz="1800" dirty="0">
                <a:latin typeface="+mn-ea"/>
              </a:rPr>
              <a:t>인터페이스 분리 원칙</a:t>
            </a:r>
            <a:r>
              <a:rPr lang="en-US" altLang="ko-KR" sz="1800" dirty="0">
                <a:latin typeface="+mn-ea"/>
              </a:rPr>
              <a:t>, Interface Segregation Principle), </a:t>
            </a:r>
          </a:p>
          <a:p>
            <a:pPr lvl="1"/>
            <a:r>
              <a:rPr lang="en-US" altLang="ko-KR" sz="1800" dirty="0">
                <a:latin typeface="+mn-ea"/>
              </a:rPr>
              <a:t>DIP(</a:t>
            </a:r>
            <a:r>
              <a:rPr lang="ko-KR" altLang="en-US" sz="1800" dirty="0">
                <a:latin typeface="+mn-ea"/>
              </a:rPr>
              <a:t>의존성 역전 원칙</a:t>
            </a:r>
            <a:r>
              <a:rPr lang="en-US" altLang="ko-KR" sz="1800" dirty="0">
                <a:latin typeface="+mn-ea"/>
              </a:rPr>
              <a:t>, Dependency Inversion Principle)</a:t>
            </a:r>
            <a:endParaRPr lang="ko-KR" altLang="en-US" sz="1800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(OCP : </a:t>
            </a:r>
            <a:r>
              <a:rPr lang="ko-KR" altLang="en-US" dirty="0" smtClean="0">
                <a:latin typeface="+mn-ea"/>
              </a:rPr>
              <a:t>기존의 코드를 변경하지 않는다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(LSP : </a:t>
            </a:r>
            <a:r>
              <a:rPr lang="ko-KR" altLang="en-US" dirty="0" smtClean="0">
                <a:latin typeface="+mn-ea"/>
              </a:rPr>
              <a:t>일반화 관계가 적절히 </a:t>
            </a:r>
            <a:r>
              <a:rPr lang="ko-KR" altLang="en-US" dirty="0">
                <a:latin typeface="+mn-ea"/>
              </a:rPr>
              <a:t>쓰</a:t>
            </a:r>
            <a:r>
              <a:rPr lang="ko-KR" altLang="en-US" dirty="0" smtClean="0">
                <a:latin typeface="+mn-ea"/>
              </a:rPr>
              <a:t>였는지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(ISP : </a:t>
            </a:r>
            <a:r>
              <a:rPr lang="ko-KR" altLang="en-US" dirty="0" smtClean="0">
                <a:latin typeface="+mn-ea"/>
              </a:rPr>
              <a:t>많이 안씀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(DIP : </a:t>
            </a:r>
            <a:r>
              <a:rPr lang="ko-KR" altLang="en-US" dirty="0" smtClean="0">
                <a:latin typeface="+mn-ea"/>
              </a:rPr>
              <a:t>연관관계를 </a:t>
            </a:r>
            <a:r>
              <a:rPr lang="ko-KR" altLang="en-US" dirty="0" err="1">
                <a:latin typeface="+mn-ea"/>
              </a:rPr>
              <a:t>맺</a:t>
            </a:r>
            <a:r>
              <a:rPr lang="ko-KR" altLang="en-US" dirty="0" err="1" smtClean="0">
                <a:latin typeface="+mn-ea"/>
              </a:rPr>
              <a:t>을때는</a:t>
            </a:r>
            <a:r>
              <a:rPr lang="ko-KR" altLang="en-US" dirty="0" smtClean="0">
                <a:latin typeface="+mn-ea"/>
              </a:rPr>
              <a:t> 일반화된 개념으로 사용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410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C3DF2BB-71B1-48DA-B0A1-7957FC1DA0B5}" type="slidenum">
              <a:rPr lang="en-US" altLang="ko-KR" b="0" smtClean="0">
                <a:latin typeface="Verdana" pitchFamily="34" charset="0"/>
              </a:rPr>
              <a:pPr eaLnBrk="1" hangingPunct="1"/>
              <a:t>1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 관계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일반화</a:t>
            </a:r>
            <a:r>
              <a:rPr lang="en-US" altLang="ko-KR" smtClean="0"/>
              <a:t>(</a:t>
            </a:r>
            <a:r>
              <a:rPr lang="ko-KR" altLang="en-US" smtClean="0"/>
              <a:t>상속</a:t>
            </a:r>
            <a:r>
              <a:rPr lang="en-US" altLang="ko-KR" smtClean="0"/>
              <a:t>)</a:t>
            </a:r>
            <a:r>
              <a:rPr lang="ko-KR" altLang="en-US" smtClean="0"/>
              <a:t>을 속성이나 기능의 재사용 관점에서만 보는 것은 극히 제한된 관점</a:t>
            </a:r>
            <a:endParaRPr lang="en-US" altLang="ko-KR" smtClean="0"/>
          </a:p>
          <a:p>
            <a:r>
              <a:rPr lang="ko-KR" altLang="en-US" smtClean="0"/>
              <a:t>철학에서 일반화</a:t>
            </a:r>
            <a:r>
              <a:rPr lang="en-US" altLang="ko-KR" smtClean="0"/>
              <a:t>generalization</a:t>
            </a:r>
            <a:r>
              <a:rPr lang="ko-KR" altLang="en-US" smtClean="0"/>
              <a:t>는 “여러 개체들이 가진 공통된 특성을 부각시켜 하나의 개념이나 법칙으로 성립시키는 과정”</a:t>
            </a:r>
          </a:p>
        </p:txBody>
      </p:sp>
      <p:sp>
        <p:nvSpPr>
          <p:cNvPr id="1536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536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CADD374-9050-4BA1-B3C0-071B05040167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100388"/>
            <a:ext cx="6345237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7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6"/>
          <p:cNvSpPr>
            <a:spLocks noChangeArrowheads="1"/>
          </p:cNvSpPr>
          <p:nvPr/>
        </p:nvSpPr>
        <p:spPr bwMode="auto">
          <a:xfrm>
            <a:off x="4643438" y="5445125"/>
            <a:ext cx="3889375" cy="5762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일반화 관계</a:t>
            </a:r>
          </a:p>
        </p:txBody>
      </p:sp>
      <p:sp>
        <p:nvSpPr>
          <p:cNvPr id="1638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638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FCD3AD7-CB72-4D01-BFA6-51E0DF3B4101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163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268413"/>
            <a:ext cx="4067175" cy="273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6391" name="직사각형 5"/>
          <p:cNvSpPr>
            <a:spLocks noChangeArrowheads="1"/>
          </p:cNvSpPr>
          <p:nvPr/>
        </p:nvSpPr>
        <p:spPr bwMode="auto">
          <a:xfrm>
            <a:off x="3779838" y="3375025"/>
            <a:ext cx="5113337" cy="2676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가격 총합 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while(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장바구니에 과일이 있다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	switch(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과일 종류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	case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사과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		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가격 총합 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=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가격 총합 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+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사과 가격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	case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배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		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가격 총합 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=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가격 총합 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+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배 가격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	case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바나나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		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가격 총합 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=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가격 총합 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+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바나나 가격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	case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오렌지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		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가격 총합 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=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가격 총합 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+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오렌지 가격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	case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키위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		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가격 총합 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=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가격 총합 </a:t>
            </a: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+ </a:t>
            </a:r>
            <a:r>
              <a:rPr lang="ko-KR" altLang="en-US" sz="1200" b="0">
                <a:latin typeface="MD아트체" pitchFamily="18" charset="-127"/>
                <a:ea typeface="MD아트체" pitchFamily="18" charset="-127"/>
              </a:rPr>
              <a:t>키위 가격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latin typeface="MD아트체" pitchFamily="18" charset="-127"/>
                <a:ea typeface="MD아트체" pitchFamily="18" charset="-127"/>
              </a:rPr>
              <a:t>}</a:t>
            </a:r>
            <a:endParaRPr lang="ko-KR" altLang="en-US" sz="120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2411413" y="5121275"/>
            <a:ext cx="1800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굴림" pitchFamily="50" charset="-127"/>
                <a:ea typeface="굴림" pitchFamily="50" charset="-127"/>
              </a:rPr>
              <a:t>키위가 추가된 경우</a:t>
            </a:r>
          </a:p>
        </p:txBody>
      </p:sp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4932363" y="1989138"/>
            <a:ext cx="3168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굴림" pitchFamily="50" charset="-127"/>
                <a:ea typeface="굴림" pitchFamily="50" charset="-127"/>
              </a:rPr>
              <a:t>일반화 개념을 사용하지 않았을 때</a:t>
            </a:r>
          </a:p>
        </p:txBody>
      </p:sp>
    </p:spTree>
    <p:extLst>
      <p:ext uri="{BB962C8B-B14F-4D97-AF65-F5344CB8AC3E}">
        <p14:creationId xmlns:p14="http://schemas.microsoft.com/office/powerpoint/2010/main" val="16205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일반화 관계</a:t>
            </a:r>
          </a:p>
        </p:txBody>
      </p:sp>
      <p:sp>
        <p:nvSpPr>
          <p:cNvPr id="17411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41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69F3C2A-0DF7-4691-A72D-9EBB0EF2DB73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174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400" y="1268413"/>
            <a:ext cx="7823200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07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일반화 관계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1512887"/>
          </a:xfrm>
        </p:spPr>
        <p:txBody>
          <a:bodyPr/>
          <a:lstStyle/>
          <a:p>
            <a:r>
              <a:rPr lang="ko-KR" altLang="en-US" dirty="0" smtClean="0"/>
              <a:t>일반화는 클래스 자체를 캡슐화하여 변경에 대비할 수 있는 설계를 가능하게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`</a:t>
            </a:r>
            <a:r>
              <a:rPr lang="ko-KR" altLang="en-US" dirty="0" smtClean="0"/>
              <a:t>새로운 클래스가 추가되더라도 클라이언트는 영향 받지 않음</a:t>
            </a:r>
          </a:p>
        </p:txBody>
      </p:sp>
      <p:sp>
        <p:nvSpPr>
          <p:cNvPr id="1843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843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F5E9943-31D9-40D4-98D3-7E502C0D7EE6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781300"/>
            <a:ext cx="608171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일반화와 위임</a:t>
            </a:r>
          </a:p>
        </p:txBody>
      </p:sp>
      <p:sp>
        <p:nvSpPr>
          <p:cNvPr id="19459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dirty="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FAE943D-3473-48C1-AE2D-CF6BDA170C31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1946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268413"/>
            <a:ext cx="3333750" cy="2808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213100"/>
            <a:ext cx="41878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52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일반화와 위임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67544" y="1498419"/>
            <a:ext cx="8229600" cy="3097212"/>
          </a:xfrm>
        </p:spPr>
        <p:txBody>
          <a:bodyPr/>
          <a:lstStyle/>
          <a:p>
            <a:r>
              <a:rPr lang="ko-KR" altLang="en-US" dirty="0" smtClean="0"/>
              <a:t>두 자식 클래스 사이에 ‘</a:t>
            </a:r>
            <a:r>
              <a:rPr lang="en-US" altLang="ko-KR" dirty="0" smtClean="0"/>
              <a:t>is a kind of </a:t>
            </a:r>
            <a:r>
              <a:rPr lang="ko-KR" altLang="en-US" dirty="0" smtClean="0"/>
              <a:t>관계’가 성립되지 않을 때 상속을 사용하면 불필요한 속성이나 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빚이라 해도 될 것이다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도 물려받게 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048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48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3000CC4-06B4-4287-8CB5-B781F47F162D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141663"/>
            <a:ext cx="59340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1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일반화와 위임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어떤 클래스의 일부 기능만을 사용하고 싶을 경우에는 위임을 사용하라</a:t>
            </a:r>
            <a:endParaRPr lang="en-US" altLang="ko-KR" smtClean="0"/>
          </a:p>
          <a:p>
            <a:r>
              <a:rPr lang="ko-KR" altLang="en-US" smtClean="0"/>
              <a:t>일반화를 위임으로 변환하는 프로세스</a:t>
            </a:r>
            <a:endParaRPr lang="en-US" altLang="ko-KR" smtClean="0"/>
          </a:p>
          <a:p>
            <a:pPr marL="800100" lvl="1" indent="-342900">
              <a:buFont typeface="HY헤드라인M" pitchFamily="18" charset="-127"/>
              <a:buAutoNum type="arabicPeriod"/>
            </a:pPr>
            <a:r>
              <a:rPr lang="ko-KR" altLang="en-US" smtClean="0"/>
              <a:t>자식 클래스에 부모 클래스의 인스턴스를 참조하는 속성을 만든다</a:t>
            </a:r>
            <a:r>
              <a:rPr lang="en-US" altLang="ko-KR" smtClean="0"/>
              <a:t>. </a:t>
            </a:r>
            <a:r>
              <a:rPr lang="ko-KR" altLang="en-US" smtClean="0"/>
              <a:t>이 속성 필드를 </a:t>
            </a:r>
            <a:r>
              <a:rPr lang="en-US" altLang="ko-KR" smtClean="0"/>
              <a:t>this</a:t>
            </a:r>
            <a:r>
              <a:rPr lang="ko-KR" altLang="en-US" smtClean="0"/>
              <a:t>로 초기화한다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HY헤드라인M" pitchFamily="18" charset="-127"/>
              <a:buAutoNum type="arabicPeriod"/>
            </a:pPr>
            <a:r>
              <a:rPr lang="ko-KR" altLang="en-US" smtClean="0"/>
              <a:t>서브 클래스에 정의된 각 메서드에 </a:t>
            </a:r>
            <a:r>
              <a:rPr lang="en-US" altLang="ko-KR" smtClean="0"/>
              <a:t>1</a:t>
            </a:r>
            <a:r>
              <a:rPr lang="ko-KR" altLang="en-US" smtClean="0"/>
              <a:t>번에서 만든 위임 속성 필드를 참조하도록 변경한다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HY헤드라인M" pitchFamily="18" charset="-127"/>
              <a:buAutoNum type="arabicPeriod"/>
            </a:pPr>
            <a:r>
              <a:rPr lang="ko-KR" altLang="en-US" smtClean="0"/>
              <a:t>서브 클래스에서 일반화 관계 선언을 제거하고 위임 속성 필드에 슈퍼 클래스의 객체를 생성해 대입한다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HY헤드라인M" pitchFamily="18" charset="-127"/>
              <a:buAutoNum type="arabicPeriod"/>
            </a:pPr>
            <a:r>
              <a:rPr lang="ko-KR" altLang="en-US" smtClean="0"/>
              <a:t>서브 클래스에서 사용된 슈퍼 클래스의 메서드에도 위임 메서드를 추가한다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HY헤드라인M" pitchFamily="18" charset="-127"/>
              <a:buAutoNum type="arabicPeriod"/>
            </a:pPr>
            <a:r>
              <a:rPr lang="ko-KR" altLang="en-US" smtClean="0"/>
              <a:t>컴파일하고 잘 동작하는지 확인한다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2150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150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C4DD5CC-A801-44DA-9A44-55991C3F60C6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단계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  <p:sp>
        <p:nvSpPr>
          <p:cNvPr id="22531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253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0C964DC-17B1-4791-A6C1-DB03BDC8FFCC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2253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71588"/>
            <a:ext cx="8229600" cy="503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53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단계 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  <p:sp>
        <p:nvSpPr>
          <p:cNvPr id="23555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E1AE788-A65B-4863-BE55-26376200BD9B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235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268413"/>
            <a:ext cx="8001000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5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ko-KR" altLang="en-US" smtClean="0"/>
              <a:t>단계 </a:t>
            </a:r>
            <a:r>
              <a:rPr lang="en-US" altLang="ko-KR" smtClean="0"/>
              <a:t>3</a:t>
            </a:r>
            <a:endParaRPr lang="ko-KR" altLang="en-US" smtClean="0"/>
          </a:p>
        </p:txBody>
      </p:sp>
      <p:sp>
        <p:nvSpPr>
          <p:cNvPr id="24579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458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B0BB3B1-2FC6-4A0A-BBD9-DDF687FA2C89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2458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916832"/>
            <a:ext cx="8229600" cy="4713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55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SRP</a:t>
            </a:r>
            <a:endParaRPr lang="ko-KR" altLang="en-US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책임 원칙이다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클래스는 단 하나의 책임만을 가지도록 설계해야 한다는 의미이다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책임은 보통 「해야 하는 것」</a:t>
            </a:r>
            <a:r>
              <a:rPr lang="ko-KR" altLang="en-US" dirty="0" err="1"/>
              <a:t>으로</a:t>
            </a:r>
            <a:r>
              <a:rPr lang="ko-KR" altLang="en-US" dirty="0"/>
              <a:t> 간주할 수 있다</a:t>
            </a:r>
            <a:r>
              <a:rPr lang="en-US" altLang="ko-KR" dirty="0"/>
              <a:t>. </a:t>
            </a:r>
            <a:r>
              <a:rPr lang="ko-KR" altLang="en-US" dirty="0"/>
              <a:t>클래스에 책임을 할당할 때 당연히 그 책임을 수행해야 하는 클래스에 할당해야 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책임은 「변경 이유」</a:t>
            </a:r>
            <a:r>
              <a:rPr lang="ko-KR" altLang="en-US" dirty="0" err="1"/>
              <a:t>로</a:t>
            </a:r>
            <a:r>
              <a:rPr lang="ko-KR" altLang="en-US" dirty="0"/>
              <a:t> 해석할 수 있다</a:t>
            </a:r>
            <a:r>
              <a:rPr lang="en-US" altLang="ko-KR" dirty="0"/>
              <a:t>. </a:t>
            </a:r>
            <a:r>
              <a:rPr lang="ko-KR" altLang="en-US" dirty="0"/>
              <a:t>클래스가 변경되어야 하는 이유는 하나만 되도록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클래스를 만들 때 적용하는 패턴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나머지는 클래스간의 관계에 적용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자신이 할 일들은  자기가 가지고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변경 이유가 하나</a:t>
            </a:r>
            <a:r>
              <a:rPr lang="en-US" altLang="ko-KR" dirty="0" smtClean="0"/>
              <a:t>(ex. 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12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9AC7287E-67C1-4CC1-B0FB-831E9BF8129E}" type="slidenum">
              <a:rPr lang="en-US" altLang="ko-KR" b="0" smtClean="0">
                <a:latin typeface="Verdana" pitchFamily="34" charset="0"/>
              </a:rPr>
              <a:pPr eaLnBrk="1" hangingPunct="1"/>
              <a:t>2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2780928"/>
            <a:ext cx="5484812" cy="3890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560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단계 </a:t>
            </a:r>
            <a:r>
              <a:rPr lang="en-US" altLang="ko-KR" smtClean="0"/>
              <a:t>4</a:t>
            </a:r>
            <a:endParaRPr lang="ko-KR" altLang="en-US" smtClean="0"/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3B71369-3FB6-4C46-90D6-34C9CE7C38D5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9" y="1497029"/>
            <a:ext cx="63404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36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규칙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피터 코드의 상속 규칙</a:t>
            </a:r>
            <a:endParaRPr lang="en-US" altLang="ko-KR" smtClean="0"/>
          </a:p>
          <a:p>
            <a:pPr lvl="1"/>
            <a:r>
              <a:rPr lang="ko-KR" altLang="en-US" smtClean="0"/>
              <a:t>자식 클래스와 부모 클래스 사이는 ‘역할 수행</a:t>
            </a:r>
            <a:r>
              <a:rPr lang="en-US" altLang="ko-KR" sz="400" smtClean="0"/>
              <a:t>is role played by</a:t>
            </a:r>
            <a:r>
              <a:rPr lang="ko-KR" altLang="en-US" smtClean="0"/>
              <a:t>’ 관계가 아니어야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한 클래스의 인스턴스는 다른 서브 클래스의 객체로 변환할 필요가 절대 없어야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자식 클래스가 부모 클래스의 책임을 무시하거나 재정의하지 않고 확장만 수행해야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자식 클래스가 단지 일부 기능을 재사용할 목적으로 유틸리티 역할을 수행하는 클래스를 상속하지 않아야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자식 클래스가 ‘역할</a:t>
            </a:r>
            <a:r>
              <a:rPr lang="en-US" altLang="ko-KR" sz="800" smtClean="0"/>
              <a:t>role</a:t>
            </a:r>
            <a:r>
              <a:rPr lang="ko-KR" altLang="en-US" smtClean="0"/>
              <a:t>’</a:t>
            </a:r>
            <a:r>
              <a:rPr lang="en-US" altLang="ko-KR" smtClean="0"/>
              <a:t>, ‘</a:t>
            </a:r>
            <a:r>
              <a:rPr lang="ko-KR" altLang="en-US" smtClean="0"/>
              <a:t>트랜잭션</a:t>
            </a:r>
            <a:r>
              <a:rPr lang="en-US" altLang="ko-KR" sz="800" smtClean="0"/>
              <a:t>transaction</a:t>
            </a:r>
            <a:r>
              <a:rPr lang="ko-KR" altLang="en-US" smtClean="0"/>
              <a:t>’</a:t>
            </a:r>
            <a:r>
              <a:rPr lang="en-US" altLang="ko-KR" smtClean="0"/>
              <a:t>, ‘</a:t>
            </a:r>
            <a:r>
              <a:rPr lang="ko-KR" altLang="en-US" smtClean="0"/>
              <a:t>디바이스</a:t>
            </a:r>
            <a:r>
              <a:rPr lang="en-US" altLang="ko-KR" sz="800" smtClean="0"/>
              <a:t>device</a:t>
            </a:r>
            <a:r>
              <a:rPr lang="ko-KR" altLang="en-US" smtClean="0"/>
              <a:t>’ 등을 특수화</a:t>
            </a:r>
            <a:r>
              <a:rPr lang="en-US" altLang="ko-KR" sz="800" smtClean="0"/>
              <a:t>specialization</a:t>
            </a:r>
            <a:r>
              <a:rPr lang="ko-KR" altLang="en-US" smtClean="0"/>
              <a:t>해야 한다</a:t>
            </a:r>
            <a:r>
              <a:rPr lang="en-US" altLang="ko-KR" smtClean="0"/>
              <a:t>.</a:t>
            </a:r>
          </a:p>
        </p:txBody>
      </p:sp>
      <p:sp>
        <p:nvSpPr>
          <p:cNvPr id="3686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686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4EFB0B3-89A5-461A-9688-3CE7F99566CE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규칙</a:t>
            </a:r>
          </a:p>
        </p:txBody>
      </p:sp>
      <p:sp>
        <p:nvSpPr>
          <p:cNvPr id="37891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789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44C9DC2-A944-478E-827B-6420C340217A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484313"/>
            <a:ext cx="3705225" cy="275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7894" name="오른쪽 화살표 5"/>
          <p:cNvSpPr>
            <a:spLocks noChangeArrowheads="1"/>
          </p:cNvSpPr>
          <p:nvPr/>
        </p:nvSpPr>
        <p:spPr bwMode="auto">
          <a:xfrm>
            <a:off x="4059238" y="1706563"/>
            <a:ext cx="576262" cy="43180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895" name="오른쪽 화살표 7"/>
          <p:cNvSpPr>
            <a:spLocks noChangeArrowheads="1"/>
          </p:cNvSpPr>
          <p:nvPr/>
        </p:nvSpPr>
        <p:spPr bwMode="auto">
          <a:xfrm rot="1614634">
            <a:off x="3448050" y="3463925"/>
            <a:ext cx="574675" cy="431800"/>
          </a:xfrm>
          <a:prstGeom prst="rightArrow">
            <a:avLst>
              <a:gd name="adj1" fmla="val 50000"/>
              <a:gd name="adj2" fmla="val 499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78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179513"/>
            <a:ext cx="3706813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003675"/>
            <a:ext cx="51625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07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행위 일관성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089150"/>
          </a:xfrm>
        </p:spPr>
        <p:txBody>
          <a:bodyPr/>
          <a:lstStyle/>
          <a:p>
            <a:endParaRPr lang="ko-KR" altLang="en-US"/>
          </a:p>
          <a:p>
            <a:r>
              <a:rPr lang="en-US" altLang="ko-KR"/>
              <a:t>pre⇒pre'(</a:t>
            </a:r>
            <a:r>
              <a:rPr lang="ko-KR" altLang="en-US"/>
              <a:t>만약 선조건 </a:t>
            </a:r>
            <a:r>
              <a:rPr lang="en-US" altLang="ko-KR"/>
              <a:t>pre</a:t>
            </a:r>
            <a:r>
              <a:rPr lang="ko-KR" altLang="en-US"/>
              <a:t>가 만족된다면 </a:t>
            </a:r>
            <a:r>
              <a:rPr lang="en-US" altLang="ko-KR"/>
              <a:t>pre'</a:t>
            </a:r>
            <a:r>
              <a:rPr lang="ko-KR" altLang="en-US"/>
              <a:t>가 만족되어야 한다</a:t>
            </a:r>
            <a:r>
              <a:rPr lang="en-US" altLang="ko-KR"/>
              <a:t>.)</a:t>
            </a:r>
          </a:p>
          <a:p>
            <a:r>
              <a:rPr lang="en-US" altLang="ko-KR"/>
              <a:t>post'⇒post(</a:t>
            </a:r>
            <a:r>
              <a:rPr lang="ko-KR" altLang="en-US"/>
              <a:t>만약 후조건 </a:t>
            </a:r>
            <a:r>
              <a:rPr lang="en-US" altLang="ko-KR"/>
              <a:t>post'</a:t>
            </a:r>
            <a:r>
              <a:rPr lang="ko-KR" altLang="en-US"/>
              <a:t>가 만족된다면 </a:t>
            </a:r>
            <a:r>
              <a:rPr lang="en-US" altLang="ko-KR"/>
              <a:t>post</a:t>
            </a:r>
            <a:r>
              <a:rPr lang="ko-KR" altLang="en-US"/>
              <a:t>가 만족되어야 한다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7C7CBD8C-1881-4A0E-9727-9181F988F2B8}" type="slidenum">
              <a:rPr lang="en-US" altLang="ko-KR" b="0" smtClean="0">
                <a:latin typeface="Verdana" pitchFamily="34" charset="0"/>
              </a:rPr>
              <a:pPr eaLnBrk="1" hangingPunct="1"/>
              <a:t>23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LSP</a:t>
            </a:r>
            <a:endParaRPr lang="ko-KR" altLang="en-US"/>
          </a:p>
        </p:txBody>
      </p:sp>
      <p:sp>
        <p:nvSpPr>
          <p:cNvPr id="1537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1A9E901C-797E-4B76-B89B-0168EEDDF303}" type="slidenum">
              <a:rPr lang="en-US" altLang="ko-KR" b="0" smtClean="0">
                <a:latin typeface="Verdana" pitchFamily="34" charset="0"/>
              </a:rPr>
              <a:pPr eaLnBrk="1" hangingPunct="1"/>
              <a:t>24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16163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371725"/>
            <a:ext cx="73818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00841"/>
            <a:ext cx="8229600" cy="1143000"/>
          </a:xfrm>
        </p:spPr>
        <p:txBody>
          <a:bodyPr/>
          <a:lstStyle/>
          <a:p>
            <a:r>
              <a:rPr lang="en-US" altLang="ko-KR" dirty="0"/>
              <a:t>LSP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19672" y="1844824"/>
            <a:ext cx="69847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Listing 1</a:t>
            </a:r>
          </a:p>
          <a:p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MinMax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&lt;Integer&gt;</a:t>
            </a:r>
            <a:r>
              <a:rPr lang="en-US" altLang="ko-KR" dirty="0" err="1" smtClean="0"/>
              <a:t>mimax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&lt;Integer</a:t>
            </a:r>
            <a:r>
              <a:rPr lang="en-US" altLang="ko-KR" dirty="0"/>
              <a:t>&gt; a)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minValue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maxValue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&lt;Integer</a:t>
            </a:r>
            <a:r>
              <a:rPr lang="en-US" altLang="ko-KR" dirty="0"/>
              <a:t>&gt; b;</a:t>
            </a:r>
          </a:p>
          <a:p>
            <a:r>
              <a:rPr lang="en-US" altLang="ko-KR" dirty="0" smtClean="0"/>
              <a:t>		b=a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minValue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Collections.min</a:t>
            </a:r>
            <a:r>
              <a:rPr lang="en-US" altLang="ko-KR" dirty="0"/>
              <a:t>(a);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maxValue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Collections.max</a:t>
            </a:r>
            <a:r>
              <a:rPr lang="en-US" altLang="ko-KR" dirty="0"/>
              <a:t>(a);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b.set</a:t>
            </a:r>
            <a:r>
              <a:rPr lang="en-US" altLang="ko-KR" dirty="0" smtClean="0"/>
              <a:t>(0</a:t>
            </a:r>
            <a:r>
              <a:rPr lang="en-US" altLang="ko-KR" dirty="0"/>
              <a:t>, </a:t>
            </a:r>
            <a:r>
              <a:rPr lang="en-US" altLang="ko-KR" dirty="0" err="1"/>
              <a:t>minValue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b.set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a.size</a:t>
            </a:r>
            <a:r>
              <a:rPr lang="en-US" altLang="ko-KR" dirty="0"/>
              <a:t>()-1, </a:t>
            </a:r>
            <a:r>
              <a:rPr lang="en-US" altLang="ko-KR" dirty="0" err="1"/>
              <a:t>maxValue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		return </a:t>
            </a:r>
            <a:r>
              <a:rPr lang="en-US" altLang="ko-KR" dirty="0"/>
              <a:t>b;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App.java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5704681" cy="462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1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LSP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112235"/>
              </p:ext>
            </p:extLst>
          </p:nvPr>
        </p:nvGraphicFramePr>
        <p:xfrm>
          <a:off x="395536" y="1487682"/>
          <a:ext cx="8496300" cy="5112915"/>
        </p:xfrm>
        <a:graphic>
          <a:graphicData uri="http://schemas.openxmlformats.org/drawingml/2006/table">
            <a:tbl>
              <a:tblPr/>
              <a:tblGrid>
                <a:gridCol w="282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1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Listing 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4" marR="54824" marT="15156" marB="151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4" marR="54824" marT="15156" marB="151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691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MinMax1 extends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MinMax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mimax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 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b="1" kern="0" spc="0" dirty="0" err="1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minValue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b="1" kern="0" spc="0" dirty="0" err="1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maxValue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minValue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Collections.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maxValue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Collections.min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(0,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minValue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.size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()-1,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maxValue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4" marR="54824" marT="15156" marB="151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BF632A-FD1A-4F39-9B5C-98AA2869929B}" type="slidenum">
              <a:rPr lang="en-US" altLang="ko-KR" b="0" smtClean="0">
                <a:latin typeface="Verdana" pitchFamily="34" charset="0"/>
              </a:rPr>
              <a:pPr eaLnBrk="1" hangingPunct="1"/>
              <a:t>27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16163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94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LSP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410352"/>
              </p:ext>
            </p:extLst>
          </p:nvPr>
        </p:nvGraphicFramePr>
        <p:xfrm>
          <a:off x="755650" y="1678650"/>
          <a:ext cx="8064500" cy="4882556"/>
        </p:xfrm>
        <a:graphic>
          <a:graphicData uri="http://schemas.openxmlformats.org/drawingml/2006/table">
            <a:tbl>
              <a:tblPr/>
              <a:tblGrid>
                <a:gridCol w="325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42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Listing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5" marR="54825" marT="15155" marB="151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5" marR="54825" marT="15155" marB="151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964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App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static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testLSP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MinMax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=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&lt;Integer&gt;();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(100);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(500);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(50);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(505);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(30);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=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.mimax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System.</a:t>
                      </a:r>
                      <a:r>
                        <a:rPr lang="en-US" sz="1400" b="1" i="1" kern="0" spc="0" dirty="0" err="1">
                          <a:solidFill>
                            <a:srgbClr val="0000C0"/>
                          </a:solidFill>
                          <a:effectLst/>
                          <a:latin typeface="Courier New"/>
                        </a:rPr>
                        <a:t>out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.println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2A00FF"/>
                          </a:solidFill>
                          <a:effectLst/>
                          <a:latin typeface="Courier New"/>
                        </a:rPr>
                        <a:t>"smallest Value:: "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+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.get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(0));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System.</a:t>
                      </a:r>
                      <a:r>
                        <a:rPr lang="en-US" sz="1400" b="1" i="1" kern="0" spc="0" dirty="0" err="1">
                          <a:solidFill>
                            <a:srgbClr val="0000C0"/>
                          </a:solidFill>
                          <a:effectLst/>
                          <a:latin typeface="Courier New"/>
                        </a:rPr>
                        <a:t>out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.println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2A00FF"/>
                          </a:solidFill>
                          <a:effectLst/>
                          <a:latin typeface="Courier New"/>
                        </a:rPr>
                        <a:t>"largest Value:: "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+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.get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.size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()-1));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static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main(String[]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args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testLSP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MinMax1());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5" marR="54825" marT="15155" marB="151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6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8B0513D2-FB56-43D7-943C-2032B4D79193}" type="slidenum">
              <a:rPr lang="en-US" altLang="ko-KR" b="0" smtClean="0">
                <a:latin typeface="Verdana" pitchFamily="34" charset="0"/>
              </a:rPr>
              <a:pPr eaLnBrk="1" hangingPunct="1"/>
              <a:t>28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24075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8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LSP</a:t>
            </a:r>
            <a:r>
              <a:rPr lang="ko-KR" altLang="en-US" dirty="0"/>
              <a:t>를 만족하지 않는다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34563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Listing 2</a:t>
            </a:r>
            <a:r>
              <a:rPr lang="ko-KR" altLang="en-US" dirty="0"/>
              <a:t>는 </a:t>
            </a:r>
            <a:r>
              <a:rPr lang="en-US" altLang="ko-KR" dirty="0" err="1"/>
              <a:t>MinMax</a:t>
            </a:r>
            <a:r>
              <a:rPr lang="en-US" altLang="ko-KR" dirty="0"/>
              <a:t> </a:t>
            </a:r>
            <a:r>
              <a:rPr lang="ko-KR" altLang="en-US" dirty="0"/>
              <a:t>클래스의 「</a:t>
            </a:r>
            <a:r>
              <a:rPr lang="en-US" altLang="ko-KR" dirty="0" err="1"/>
              <a:t>mimax</a:t>
            </a:r>
            <a:r>
              <a:rPr lang="en-US" altLang="ko-KR" dirty="0"/>
              <a:t>()</a:t>
            </a:r>
            <a:r>
              <a:rPr lang="ko-KR" altLang="en-US" dirty="0"/>
              <a:t>」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오버라이드하여</a:t>
            </a:r>
            <a:r>
              <a:rPr lang="ko-KR" altLang="en-US" dirty="0"/>
              <a:t> </a:t>
            </a:r>
            <a:r>
              <a:rPr lang="en-US" altLang="ko-KR" dirty="0"/>
              <a:t>MinMax1 </a:t>
            </a:r>
            <a:r>
              <a:rPr lang="ko-KR" altLang="en-US" dirty="0"/>
              <a:t>클래스를 정의하였다</a:t>
            </a:r>
            <a:r>
              <a:rPr lang="en-US" altLang="ko-KR" dirty="0"/>
              <a:t>. Listing </a:t>
            </a:r>
            <a:r>
              <a:rPr lang="en-US" altLang="ko-KR" dirty="0" smtClean="0"/>
              <a:t>2</a:t>
            </a:r>
            <a:r>
              <a:rPr lang="ko-KR" altLang="en-US" dirty="0"/>
              <a:t>를 실행하면 결과가 어떻게 나오는가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Listing </a:t>
            </a:r>
            <a:r>
              <a:rPr lang="en-US" altLang="ko-KR" dirty="0" smtClean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Listing </a:t>
            </a:r>
            <a:r>
              <a:rPr lang="en-US" altLang="ko-KR" dirty="0" smtClean="0"/>
              <a:t>2</a:t>
            </a:r>
            <a:r>
              <a:rPr lang="ko-KR" altLang="en-US" dirty="0"/>
              <a:t>가 동일한 결과를 가져오는가</a:t>
            </a:r>
            <a:r>
              <a:rPr lang="en-US" altLang="ko-KR" dirty="0"/>
              <a:t>? </a:t>
            </a:r>
            <a:r>
              <a:rPr lang="ko-KR" altLang="en-US" dirty="0"/>
              <a:t>당연히 다른 결과가 나온다</a:t>
            </a:r>
            <a:r>
              <a:rPr lang="en-US" altLang="ko-KR" dirty="0"/>
              <a:t>. </a:t>
            </a:r>
            <a:r>
              <a:rPr lang="en-US" altLang="ko-KR" dirty="0" smtClean="0"/>
              <a:t>Listing 2</a:t>
            </a:r>
            <a:r>
              <a:rPr lang="ko-KR" altLang="en-US" dirty="0"/>
              <a:t>는 가장 작은 값만을 출력한다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 err="1"/>
              <a:t>MinMax</a:t>
            </a:r>
            <a:r>
              <a:rPr lang="en-US" altLang="ko-KR" dirty="0"/>
              <a:t> </a:t>
            </a:r>
            <a:r>
              <a:rPr lang="ko-KR" altLang="en-US" dirty="0"/>
              <a:t>클래스의 「</a:t>
            </a:r>
            <a:r>
              <a:rPr lang="en-US" altLang="ko-KR" dirty="0" err="1"/>
              <a:t>mimax</a:t>
            </a:r>
            <a:r>
              <a:rPr lang="en-US" altLang="ko-KR" dirty="0"/>
              <a:t>()</a:t>
            </a:r>
            <a:r>
              <a:rPr lang="ko-KR" altLang="en-US" dirty="0"/>
              <a:t>」 과 파생클래스인 </a:t>
            </a:r>
            <a:r>
              <a:rPr lang="en-US" altLang="ko-KR" dirty="0"/>
              <a:t>MinMax1 </a:t>
            </a:r>
            <a:r>
              <a:rPr lang="ko-KR" altLang="en-US" dirty="0"/>
              <a:t>클래스의 「</a:t>
            </a:r>
            <a:r>
              <a:rPr lang="en-US" altLang="ko-KR" dirty="0" err="1"/>
              <a:t>mimax</a:t>
            </a:r>
            <a:r>
              <a:rPr lang="en-US" altLang="ko-KR" dirty="0"/>
              <a:t>()</a:t>
            </a:r>
            <a:r>
              <a:rPr lang="ko-KR" altLang="en-US" dirty="0"/>
              <a:t>」 오퍼레이션이 행위적으로 일관성이 없음을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testLSP</a:t>
            </a:r>
            <a:r>
              <a:rPr lang="en-US" altLang="ko-KR" dirty="0"/>
              <a:t>() </a:t>
            </a:r>
            <a:r>
              <a:rPr lang="ko-KR" altLang="en-US" dirty="0"/>
              <a:t>오퍼레이션을 수행할 때 슈퍼 클래스인 </a:t>
            </a:r>
            <a:r>
              <a:rPr lang="en-US" altLang="ko-KR" dirty="0" err="1"/>
              <a:t>MinMax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대신에 그의 파생 클래스인 </a:t>
            </a:r>
            <a:r>
              <a:rPr lang="en-US" altLang="ko-KR" dirty="0"/>
              <a:t>MinMax1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인스턴스로</a:t>
            </a:r>
            <a:r>
              <a:rPr lang="ko-KR" altLang="en-US" dirty="0"/>
              <a:t> 대치할 수 없다는 것을 의미한다</a:t>
            </a:r>
          </a:p>
        </p:txBody>
      </p:sp>
    </p:spTree>
    <p:extLst>
      <p:ext uri="{BB962C8B-B14F-4D97-AF65-F5344CB8AC3E}">
        <p14:creationId xmlns:p14="http://schemas.microsoft.com/office/powerpoint/2010/main" val="12890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SRP</a:t>
            </a:r>
            <a:r>
              <a:rPr lang="ko-KR" altLang="en-US"/>
              <a:t>를 만족하는가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15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B32E663-92EC-4877-9E25-AA7EA60242BA}" type="slidenum">
              <a:rPr lang="en-US" altLang="ko-KR" b="0" smtClean="0">
                <a:latin typeface="Verdana" pitchFamily="34" charset="0"/>
              </a:rPr>
              <a:pPr eaLnBrk="1" hangingPunct="1"/>
              <a:t>3</a:t>
            </a:fld>
            <a:endParaRPr lang="en-US" altLang="ko-KR" b="0" dirty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08175" y="2625725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TextBox 3"/>
          <p:cNvSpPr txBox="1"/>
          <p:nvPr/>
        </p:nvSpPr>
        <p:spPr>
          <a:xfrm>
            <a:off x="899592" y="17008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문제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45" y="2353310"/>
            <a:ext cx="624205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2339180" y="3508719"/>
              <a:ext cx="500040" cy="450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0900" y="3500439"/>
                <a:ext cx="5166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잉크 13"/>
              <p14:cNvContentPartPr/>
              <p14:nvPr/>
            </p14:nvContentPartPr>
            <p14:xfrm>
              <a:off x="4061780" y="4167879"/>
              <a:ext cx="914760" cy="29916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3500" y="4159599"/>
                <a:ext cx="9313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잉크 19"/>
              <p14:cNvContentPartPr/>
              <p14:nvPr/>
            </p14:nvContentPartPr>
            <p14:xfrm>
              <a:off x="2700260" y="4278039"/>
              <a:ext cx="1446840" cy="124200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1980" y="4269759"/>
                <a:ext cx="14634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잉크 23"/>
              <p14:cNvContentPartPr/>
              <p14:nvPr/>
            </p14:nvContentPartPr>
            <p14:xfrm>
              <a:off x="2998340" y="4050879"/>
              <a:ext cx="489600" cy="11160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0060" y="4042599"/>
                <a:ext cx="5061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잉크 25"/>
              <p14:cNvContentPartPr/>
              <p14:nvPr/>
            </p14:nvContentPartPr>
            <p14:xfrm>
              <a:off x="3040820" y="4093359"/>
              <a:ext cx="415080" cy="11160"/>
            </p14:xfrm>
          </p:contentPart>
        </mc:Choice>
        <mc:Fallback>
          <p:pic>
            <p:nvPicPr>
              <p:cNvPr id="26" name="잉크 2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32540" y="4085079"/>
                <a:ext cx="4316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잉크 26"/>
              <p14:cNvContentPartPr/>
              <p14:nvPr/>
            </p14:nvContentPartPr>
            <p14:xfrm>
              <a:off x="2562380" y="4455159"/>
              <a:ext cx="191880" cy="360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54100" y="4446879"/>
                <a:ext cx="20844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899592" y="5709684"/>
            <a:ext cx="3219020" cy="365125"/>
          </a:xfrm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0" dirty="0" err="1" smtClean="0">
                <a:latin typeface="Verdana" pitchFamily="34" charset="0"/>
              </a:rPr>
              <a:t>WorkHours</a:t>
            </a:r>
            <a:r>
              <a:rPr lang="en-US" altLang="ko-KR" b="0" dirty="0" smtClean="0">
                <a:latin typeface="Verdana" pitchFamily="34" charset="0"/>
              </a:rPr>
              <a:t>, </a:t>
            </a:r>
            <a:r>
              <a:rPr lang="en-US" altLang="ko-KR" b="0" dirty="0" err="1" smtClean="0">
                <a:latin typeface="Verdana" pitchFamily="34" charset="0"/>
              </a:rPr>
              <a:t>OverTimeHours</a:t>
            </a:r>
            <a:r>
              <a:rPr lang="en-US" altLang="ko-KR" b="0" dirty="0" smtClean="0">
                <a:latin typeface="Verdana" pitchFamily="34" charset="0"/>
              </a:rPr>
              <a:t>  </a:t>
            </a:r>
            <a:r>
              <a:rPr lang="ko-KR" altLang="en-US" b="0" dirty="0" err="1" smtClean="0">
                <a:latin typeface="Verdana" pitchFamily="34" charset="0"/>
              </a:rPr>
              <a:t>변경이유</a:t>
            </a:r>
            <a:endParaRPr lang="en-US" altLang="ko-KR" b="0" dirty="0" smtClean="0">
              <a:latin typeface="Verdana" pitchFamily="34" charset="0"/>
            </a:endParaRPr>
          </a:p>
          <a:p>
            <a:pPr eaLnBrk="1" hangingPunct="1"/>
            <a:r>
              <a:rPr lang="ko-KR" altLang="en-US" b="0" dirty="0" smtClean="0">
                <a:latin typeface="Verdana" pitchFamily="34" charset="0"/>
              </a:rPr>
              <a:t>시급이 </a:t>
            </a:r>
            <a:r>
              <a:rPr lang="ko-KR" altLang="en-US" b="0" dirty="0" err="1" smtClean="0">
                <a:latin typeface="Verdana" pitchFamily="34" charset="0"/>
              </a:rPr>
              <a:t>바뀔때</a:t>
            </a:r>
            <a:endParaRPr lang="en-US" altLang="ko-KR" b="0" dirty="0" smtClean="0">
              <a:latin typeface="Verdana" pitchFamily="34" charset="0"/>
            </a:endParaRPr>
          </a:p>
          <a:p>
            <a:pPr eaLnBrk="1" hangingPunct="1"/>
            <a:r>
              <a:rPr lang="ko-KR" altLang="en-US" b="0" dirty="0" err="1" smtClean="0">
                <a:latin typeface="Verdana" pitchFamily="34" charset="0"/>
              </a:rPr>
              <a:t>출력매체</a:t>
            </a:r>
            <a:r>
              <a:rPr lang="ko-KR" altLang="en-US" b="0" dirty="0" smtClean="0">
                <a:latin typeface="Verdana" pitchFamily="34" charset="0"/>
              </a:rPr>
              <a:t> </a:t>
            </a:r>
            <a:r>
              <a:rPr lang="ko-KR" altLang="en-US" b="0" dirty="0" err="1" smtClean="0">
                <a:latin typeface="Verdana" pitchFamily="34" charset="0"/>
              </a:rPr>
              <a:t>변경때</a:t>
            </a:r>
            <a:endParaRPr lang="en-US" altLang="ko-KR" b="0" dirty="0" smtClean="0">
              <a:latin typeface="Verdana" pitchFamily="34" charset="0"/>
            </a:endParaRPr>
          </a:p>
          <a:p>
            <a:pPr eaLnBrk="1" hangingPunct="1"/>
            <a:endParaRPr lang="en-US" altLang="ko-KR" b="0" dirty="0">
              <a:latin typeface="Verdana" pitchFamily="34" charset="0"/>
            </a:endParaRPr>
          </a:p>
          <a:p>
            <a:pPr eaLnBrk="1" hangingPunct="1"/>
            <a:r>
              <a:rPr lang="en-US" altLang="ko-KR" b="0" dirty="0" smtClean="0">
                <a:latin typeface="Verdana" pitchFamily="34" charset="0"/>
              </a:rPr>
              <a:t>2</a:t>
            </a:r>
            <a:r>
              <a:rPr lang="ko-KR" altLang="en-US" b="0" dirty="0" smtClean="0">
                <a:latin typeface="Verdana" pitchFamily="34" charset="0"/>
              </a:rPr>
              <a:t>개 이므로 출력을 </a:t>
            </a:r>
            <a:r>
              <a:rPr lang="ko-KR" altLang="en-US" b="0" dirty="0" err="1" smtClean="0">
                <a:latin typeface="Verdana" pitchFamily="34" charset="0"/>
              </a:rPr>
              <a:t>다른곳으로</a:t>
            </a:r>
            <a:r>
              <a:rPr lang="ko-KR" altLang="en-US" b="0" dirty="0" smtClean="0">
                <a:latin typeface="Verdana" pitchFamily="34" charset="0"/>
              </a:rPr>
              <a:t> 돌린다</a:t>
            </a:r>
            <a:r>
              <a:rPr lang="en-US" altLang="ko-KR" b="0" dirty="0" smtClean="0">
                <a:latin typeface="Verdana" pitchFamily="34" charset="0"/>
              </a:rPr>
              <a:t>.</a:t>
            </a:r>
            <a:endParaRPr lang="en-US" altLang="ko-KR" b="0" dirty="0" smtClean="0">
              <a:latin typeface="Verdana" pitchFamily="34" charset="0"/>
            </a:endParaRPr>
          </a:p>
          <a:p>
            <a:pPr eaLnBrk="1" hangingPunct="1"/>
            <a:endParaRPr lang="en-US" altLang="ko-KR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행위적으로 일관성이 없다</a:t>
            </a:r>
            <a:r>
              <a:rPr lang="en-US" altLang="ko-KR" dirty="0"/>
              <a:t>!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331236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pre: ∀</a:t>
            </a:r>
            <a:r>
              <a:rPr lang="en-US" altLang="ko-KR" dirty="0" err="1">
                <a:latin typeface="+mn-ea"/>
              </a:rPr>
              <a:t>i∈int</a:t>
            </a:r>
            <a:r>
              <a:rPr lang="en-US" altLang="ko-KR" dirty="0">
                <a:latin typeface="+mn-ea"/>
              </a:rPr>
              <a:t>: a[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]∈</a:t>
            </a:r>
            <a:r>
              <a:rPr lang="en-US" altLang="ko-KR" dirty="0" err="1">
                <a:latin typeface="+mn-ea"/>
              </a:rPr>
              <a:t>int</a:t>
            </a: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post: a[0]=smallest(a) and a[size(a)-1]=largest(a)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pre1: ∀</a:t>
            </a:r>
            <a:r>
              <a:rPr lang="en-US" altLang="ko-KR" dirty="0" err="1">
                <a:latin typeface="+mn-ea"/>
              </a:rPr>
              <a:t>i∈int</a:t>
            </a:r>
            <a:r>
              <a:rPr lang="en-US" altLang="ko-KR" dirty="0">
                <a:latin typeface="+mn-ea"/>
              </a:rPr>
              <a:t>: a[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]∈</a:t>
            </a:r>
            <a:r>
              <a:rPr lang="en-US" altLang="ko-KR" dirty="0" err="1">
                <a:latin typeface="+mn-ea"/>
              </a:rPr>
              <a:t>int</a:t>
            </a: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post1: a[0]=smallest(a) and a[size(a)-1]=smallest(a)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pre⇒pre1가 </a:t>
            </a:r>
            <a:r>
              <a:rPr lang="en-US" altLang="ko-KR" dirty="0" err="1">
                <a:latin typeface="+mn-ea"/>
              </a:rPr>
              <a:t>만족되</a:t>
            </a:r>
            <a:r>
              <a:rPr lang="ko-KR" altLang="en-US" dirty="0">
                <a:latin typeface="+mn-ea"/>
              </a:rPr>
              <a:t>지만  </a:t>
            </a:r>
            <a:r>
              <a:rPr lang="en-US" altLang="ko-KR" dirty="0">
                <a:latin typeface="+mn-ea"/>
              </a:rPr>
              <a:t>~(post1⇒post)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A3C9C7D-E62E-4969-90EB-AFAA91C1B1E5}" type="slidenum">
              <a:rPr lang="en-US" altLang="ko-KR" b="0" smtClean="0">
                <a:latin typeface="Verdana" pitchFamily="34" charset="0"/>
              </a:rPr>
              <a:pPr eaLnBrk="1" hangingPunct="1"/>
              <a:t>30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6" y="1556792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Listing 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708920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Listing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8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LSP?</a:t>
            </a:r>
            <a:endParaRPr lang="ko-KR" altLang="en-US"/>
          </a:p>
        </p:txBody>
      </p:sp>
      <p:sp>
        <p:nvSpPr>
          <p:cNvPr id="2151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D19EFA85-1168-4AC1-971C-66D8130C8372}" type="slidenum">
              <a:rPr lang="en-US" altLang="ko-KR" b="0" smtClean="0">
                <a:latin typeface="Verdana" pitchFamily="34" charset="0"/>
              </a:rPr>
              <a:pPr eaLnBrk="1" hangingPunct="1"/>
              <a:t>31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58988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직사각형 2"/>
          <p:cNvSpPr/>
          <p:nvPr/>
        </p:nvSpPr>
        <p:spPr>
          <a:xfrm>
            <a:off x="683568" y="2492896"/>
            <a:ext cx="752432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public </a:t>
            </a:r>
            <a:r>
              <a:rPr lang="en-US" altLang="ko-KR" dirty="0"/>
              <a:t>class MinMax2 extends </a:t>
            </a:r>
            <a:r>
              <a:rPr lang="en-US" altLang="ko-KR" dirty="0" err="1"/>
              <a:t>MinMax</a:t>
            </a:r>
            <a:r>
              <a:rPr lang="en-US" altLang="ko-KR" dirty="0"/>
              <a:t>{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</a:t>
            </a:r>
            <a:r>
              <a:rPr lang="en-US" altLang="ko-KR" dirty="0" err="1"/>
              <a:t>mimax</a:t>
            </a:r>
            <a:r>
              <a:rPr lang="en-US" altLang="ko-KR" dirty="0"/>
              <a:t>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a)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&lt;Integer</a:t>
            </a:r>
            <a:r>
              <a:rPr lang="en-US" altLang="ko-KR" dirty="0"/>
              <a:t>&gt; b;</a:t>
            </a:r>
          </a:p>
          <a:p>
            <a:r>
              <a:rPr lang="en-US" altLang="ko-KR" dirty="0" smtClean="0"/>
              <a:t>		b=a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Collections.sort</a:t>
            </a:r>
            <a:r>
              <a:rPr lang="en-US" altLang="ko-KR" dirty="0" smtClean="0"/>
              <a:t>(b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		return </a:t>
            </a:r>
            <a:r>
              <a:rPr lang="en-US" altLang="ko-KR" dirty="0"/>
              <a:t>b;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Listing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명세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pre: ∀</a:t>
            </a:r>
            <a:r>
              <a:rPr lang="en-US" altLang="ko-KR" dirty="0" err="1"/>
              <a:t>i∈int</a:t>
            </a:r>
            <a:r>
              <a:rPr lang="en-US" altLang="ko-KR" dirty="0"/>
              <a:t>: a[</a:t>
            </a:r>
            <a:r>
              <a:rPr lang="en-US" altLang="ko-KR" dirty="0" err="1"/>
              <a:t>i</a:t>
            </a:r>
            <a:r>
              <a:rPr lang="en-US" altLang="ko-KR" dirty="0"/>
              <a:t>]∈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post: a[0]=smallest(a) and a[size(a)-1]=largest(a)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pre2: ∀</a:t>
            </a:r>
            <a:r>
              <a:rPr lang="en-US" altLang="ko-KR" dirty="0" err="1"/>
              <a:t>i∈int</a:t>
            </a:r>
            <a:r>
              <a:rPr lang="en-US" altLang="ko-KR" dirty="0"/>
              <a:t>: a[</a:t>
            </a:r>
            <a:r>
              <a:rPr lang="en-US" altLang="ko-KR" dirty="0" err="1"/>
              <a:t>i</a:t>
            </a:r>
            <a:r>
              <a:rPr lang="en-US" altLang="ko-KR" dirty="0"/>
              <a:t>]∈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post2: for ∀i1, i2: 0≤i1≤i2&lt;size(a), a[i1]≤a[i2]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pre⇒pre1가 </a:t>
            </a:r>
            <a:r>
              <a:rPr lang="en-US" altLang="ko-KR" dirty="0" err="1"/>
              <a:t>만족</a:t>
            </a:r>
            <a:r>
              <a:rPr lang="ko-KR" altLang="en-US" dirty="0"/>
              <a:t>되고  </a:t>
            </a:r>
            <a:r>
              <a:rPr lang="en-US" altLang="ko-KR" dirty="0"/>
              <a:t>(post2⇒post)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A3C9C7D-E62E-4969-90EB-AFAA91C1B1E5}" type="slidenum">
              <a:rPr lang="en-US" altLang="ko-KR" b="0" smtClean="0">
                <a:latin typeface="Verdana" pitchFamily="34" charset="0"/>
              </a:rPr>
              <a:pPr eaLnBrk="1" hangingPunct="1"/>
              <a:t>32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556792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Listing 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2636912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Listing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3A2CF627-CBDC-441D-BF45-E2ACBFC8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ISP</a:t>
            </a:r>
            <a:endParaRPr lang="ko-KR" altLang="en-US" dirty="0"/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DDC5E74A-69AB-472E-B53C-CBF49E2E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분리 원칙</a:t>
            </a:r>
            <a:endParaRPr lang="en-US" altLang="ko-KR" dirty="0"/>
          </a:p>
          <a:p>
            <a:pPr lvl="1"/>
            <a:r>
              <a:rPr lang="ko-KR" altLang="en-US" dirty="0"/>
              <a:t>인터페이스를 클라이언트에 특화되도록 분리시키라는 설계 원칙</a:t>
            </a:r>
            <a:endParaRPr lang="en-US" altLang="ko-KR" dirty="0"/>
          </a:p>
          <a:p>
            <a:pPr lvl="1"/>
            <a:r>
              <a:rPr lang="ko-KR" altLang="en-US" dirty="0"/>
              <a:t>클라이언트의 관점에서 클라이언트 자신이 이용하지 않는 기능에는 영향을 받지 않아야 한다는 내용이 담겨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628" name="바닥글 개체 틀 3">
            <a:extLst>
              <a:ext uri="{FF2B5EF4-FFF2-40B4-BE49-F238E27FC236}">
                <a16:creationId xmlns:a16="http://schemas.microsoft.com/office/drawing/2014/main" id="{8C4D84A1-3481-4199-A377-82BA46EF38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6629" name="슬라이드 번호 개체 틀 4">
            <a:extLst>
              <a:ext uri="{FF2B5EF4-FFF2-40B4-BE49-F238E27FC236}">
                <a16:creationId xmlns:a16="http://schemas.microsoft.com/office/drawing/2014/main" id="{F6D34FE4-661C-4D98-812B-762C3089F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712E02C-51F7-4F41-88CC-4648C24378E8}" type="slidenum">
              <a:rPr lang="en-US" altLang="ko-KR" sz="1000">
                <a:latin typeface="Verdana" panose="020B0604030504040204" pitchFamily="34" charset="0"/>
                <a:ea typeface="굴림" panose="020B0600000101010101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6632" name="오른쪽 화살표 5">
            <a:extLst>
              <a:ext uri="{FF2B5EF4-FFF2-40B4-BE49-F238E27FC236}">
                <a16:creationId xmlns:a16="http://schemas.microsoft.com/office/drawing/2014/main" id="{11E7C057-B5ED-45BB-9EBA-FD75A5609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500438"/>
            <a:ext cx="503237" cy="504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0" y="3284984"/>
            <a:ext cx="39814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36" y="3068960"/>
            <a:ext cx="36576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DIP</a:t>
            </a:r>
            <a:endParaRPr lang="ko-KR" altLang="en-US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의존 관계를 맺을 때 변화하기 쉬운 것 또는 변화가 자주 되는 것보다는 변화하기가 어려운 것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변화가 거의 되지 않는 것에 의존하라는 원칙이다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ko-KR" altLang="en-US" dirty="0">
                <a:latin typeface="+mn-ea"/>
              </a:rPr>
              <a:t>그렇다면 변하기 쉬운 것과 변하기 어려운 것은 무엇인가</a:t>
            </a:r>
            <a:r>
              <a:rPr lang="en-US" altLang="ko-KR" dirty="0">
                <a:latin typeface="+mn-ea"/>
              </a:rPr>
              <a:t>? </a:t>
            </a:r>
            <a:r>
              <a:rPr lang="ko-KR" altLang="en-US" dirty="0">
                <a:latin typeface="+mn-ea"/>
              </a:rPr>
              <a:t>가령 정책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전략과 같은 어떤 큰 흐름이나 개념 같은 추상적인 것은 변하기 어려운 것에 해당하고 구체적인 방식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사물 등과 같은 것은 변하기 쉬운 것에 해당한다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ko-KR" altLang="en-US" dirty="0">
                <a:latin typeface="+mn-ea"/>
              </a:rPr>
              <a:t>객체지향 관점에서 변하기 어려운 추상적인 것들을 표현하는 수단으로 추상 클래스와 인터페이스가 있다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en-US" altLang="ko-KR" dirty="0">
                <a:latin typeface="+mn-ea"/>
              </a:rPr>
              <a:t>DIP</a:t>
            </a:r>
            <a:r>
              <a:rPr lang="ko-KR" altLang="en-US" dirty="0">
                <a:latin typeface="+mn-ea"/>
              </a:rPr>
              <a:t>를 만족하기 위해서는 어떤 클래스가 도움을 받을 때는 구체적인 클래스 보다는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인터페이스나 추상 클래스에 의존관계를 맺도록 설계</a:t>
            </a:r>
            <a:r>
              <a:rPr lang="ko-KR" altLang="en-US" dirty="0">
                <a:latin typeface="+mn-ea"/>
              </a:rPr>
              <a:t>해야 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A92F0A0-5865-4B07-B4E5-2BD7AB92A379}" type="slidenum">
              <a:rPr lang="en-US" altLang="ko-KR" b="0" smtClean="0">
                <a:latin typeface="Verdana" pitchFamily="34" charset="0"/>
              </a:rPr>
              <a:pPr eaLnBrk="1" hangingPunct="1"/>
              <a:t>34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DIP</a:t>
            </a:r>
            <a:endParaRPr lang="ko-KR" altLang="en-US"/>
          </a:p>
        </p:txBody>
      </p:sp>
      <p:sp>
        <p:nvSpPr>
          <p:cNvPr id="2969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A11A78D-B972-44B5-AB4C-DFAC6F75861A}" type="slidenum">
              <a:rPr lang="en-US" altLang="ko-KR" b="0" smtClean="0">
                <a:latin typeface="Verdana" pitchFamily="34" charset="0"/>
              </a:rPr>
              <a:pPr eaLnBrk="1" hangingPunct="1"/>
              <a:t>35</a:t>
            </a:fld>
            <a:endParaRPr lang="en-US" altLang="ko-KR" b="0">
              <a:latin typeface="Verdana" pitchFamily="34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85" y="2821146"/>
            <a:ext cx="5859780" cy="214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4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DIP </a:t>
            </a:r>
            <a:r>
              <a:rPr lang="ko-KR" altLang="en-US" dirty="0"/>
              <a:t>예제 코드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912523"/>
              </p:ext>
            </p:extLst>
          </p:nvPr>
        </p:nvGraphicFramePr>
        <p:xfrm>
          <a:off x="1042988" y="1484313"/>
          <a:ext cx="7489825" cy="4351337"/>
        </p:xfrm>
        <a:graphic>
          <a:graphicData uri="http://schemas.openxmlformats.org/drawingml/2006/table">
            <a:tbl>
              <a:tblPr/>
              <a:tblGrid>
                <a:gridCol w="250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7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Person.java</a:t>
                      </a:r>
                    </a:p>
                  </a:txBody>
                  <a:tcPr marL="64779" marR="64779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9" marR="64779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576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Person {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private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Pet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pet</a:t>
                      </a:r>
                      <a:r>
                        <a:rPr lang="en-US" sz="1600" u="sng" kern="0" spc="0" dirty="0">
                          <a:solidFill>
                            <a:srgbClr val="0000C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setPet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(Pet pet) {</a:t>
                      </a:r>
                      <a:r>
                        <a:rPr lang="en-US" sz="16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.pet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=pet;}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loves() {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600" i="1" kern="0" spc="0" dirty="0" err="1"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("I love "+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pet.toString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());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abstract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Pet {}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Cat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extends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Pet {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String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toString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 {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"pet"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}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64779" marR="64779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3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9D480684-DB40-4B4C-8A69-445E2DB6DB1A}" type="slidenum">
              <a:rPr lang="en-US" altLang="ko-KR" b="0" smtClean="0">
                <a:latin typeface="Verdana" pitchFamily="34" charset="0"/>
              </a:rPr>
              <a:pPr eaLnBrk="1" hangingPunct="1"/>
              <a:t>36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08175" y="25638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735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DIP</a:t>
            </a:r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990136"/>
              </p:ext>
            </p:extLst>
          </p:nvPr>
        </p:nvGraphicFramePr>
        <p:xfrm>
          <a:off x="682948" y="1772667"/>
          <a:ext cx="7058025" cy="3948197"/>
        </p:xfrm>
        <a:graphic>
          <a:graphicData uri="http://schemas.openxmlformats.org/drawingml/2006/table">
            <a:tbl>
              <a:tblPr/>
              <a:tblGrid>
                <a:gridCol w="23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4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94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</a:rPr>
                        <a:t>Main.java</a:t>
                      </a:r>
                    </a:p>
                  </a:txBody>
                  <a:tcPr marL="64781" marR="64781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81" marR="64781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173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 {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main(String[]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 {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Pet </a:t>
                      </a:r>
                      <a:r>
                        <a:rPr lang="en-US" sz="18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Cat();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Person p = 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Person();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p.setPet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(t);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p.loves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64781" marR="64781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5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C449D91-D548-4876-B0A1-328502D9E65F}" type="slidenum">
              <a:rPr lang="en-US" altLang="ko-KR" b="0" smtClean="0">
                <a:latin typeface="Verdana" pitchFamily="34" charset="0"/>
              </a:rPr>
              <a:pPr eaLnBrk="1" hangingPunct="1"/>
              <a:t>37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08175" y="29448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331640" y="5233555"/>
            <a:ext cx="763284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DIP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따른 설계는 의존성 주입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(dependency injection)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기반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예제에서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사람이 마음이 바뀌어 좋아하는 애완동물이 바뀌어도 전혀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Person, Pet, Cat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등의 기존의 코드에 영향 없이 의존성 주입을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통해 애완동물을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바꿀 수 있다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2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SRP</a:t>
            </a:r>
            <a:r>
              <a:rPr lang="ko-KR" altLang="en-US"/>
              <a:t>를 만족하는가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1944216"/>
          </a:xfrm>
        </p:spPr>
        <p:txBody>
          <a:bodyPr/>
          <a:lstStyle/>
          <a:p>
            <a:r>
              <a:rPr lang="ko-KR" altLang="en-US" dirty="0"/>
              <a:t>하는 일의 관점</a:t>
            </a:r>
            <a:r>
              <a:rPr lang="en-US" altLang="ko-KR" dirty="0"/>
              <a:t>: </a:t>
            </a:r>
            <a:r>
              <a:rPr lang="ko-KR" altLang="en-US" dirty="0"/>
              <a:t>하나는 </a:t>
            </a:r>
            <a:r>
              <a:rPr lang="ko-KR" altLang="en-US" dirty="0" smtClean="0"/>
              <a:t>임</a:t>
            </a:r>
            <a:r>
              <a:rPr lang="ko-KR" altLang="en-US" dirty="0"/>
              <a:t>금</a:t>
            </a:r>
            <a:r>
              <a:rPr lang="ko-KR" altLang="en-US" dirty="0" smtClean="0"/>
              <a:t>을 </a:t>
            </a:r>
            <a:r>
              <a:rPr lang="ko-KR" altLang="en-US" dirty="0"/>
              <a:t>계산하는 것이고 다른 하나는 영역의 합을 콘솔에 출력하는 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변경 이유의 관점</a:t>
            </a:r>
            <a:r>
              <a:rPr lang="en-US" altLang="ko-KR" dirty="0"/>
              <a:t>: </a:t>
            </a:r>
            <a:r>
              <a:rPr lang="ko-KR" altLang="en-US" dirty="0" smtClean="0"/>
              <a:t>임금을 구하는 방식이 변경되면 </a:t>
            </a:r>
            <a:r>
              <a:rPr lang="ko-KR" altLang="en-US" dirty="0"/>
              <a:t>클래스는 변경되어야 한다</a:t>
            </a:r>
            <a:r>
              <a:rPr lang="en-US" altLang="ko-KR" dirty="0"/>
              <a:t>. </a:t>
            </a:r>
            <a:r>
              <a:rPr lang="ko-KR" altLang="en-US" dirty="0"/>
              <a:t>또한 출력 매체가 파일이나 </a:t>
            </a:r>
            <a:r>
              <a:rPr lang="en-US" altLang="ko-KR" dirty="0"/>
              <a:t>HTML, XML </a:t>
            </a:r>
            <a:r>
              <a:rPr lang="ko-KR" altLang="en-US" dirty="0"/>
              <a:t>등으로 변경될 때에도 클래스는 변경되어져야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7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F8FD988C-DE93-49E6-97EF-2AF995E9082D}" type="slidenum">
              <a:rPr lang="en-US" altLang="ko-KR" b="0" smtClean="0">
                <a:latin typeface="Verdana" pitchFamily="34" charset="0"/>
              </a:rPr>
              <a:pPr eaLnBrk="1" hangingPunct="1"/>
              <a:t>4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SRP</a:t>
            </a:r>
            <a:r>
              <a:rPr lang="ko-KR" altLang="en-US" dirty="0"/>
              <a:t>를 만족하지 않는다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3995936" y="3501008"/>
            <a:ext cx="57606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OCP</a:t>
            </a:r>
            <a:endParaRPr lang="ko-KR" altLang="en-US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1440160"/>
          </a:xfrm>
        </p:spPr>
        <p:txBody>
          <a:bodyPr/>
          <a:lstStyle/>
          <a:p>
            <a:r>
              <a:rPr lang="ko-KR" altLang="en-US" dirty="0"/>
              <a:t>개방</a:t>
            </a:r>
            <a:r>
              <a:rPr lang="en-US" altLang="ko-KR" dirty="0"/>
              <a:t> </a:t>
            </a:r>
            <a:r>
              <a:rPr lang="ko-KR" altLang="en-US" dirty="0"/>
              <a:t>폐쇄의 원칙</a:t>
            </a:r>
            <a:endParaRPr lang="en-US" altLang="ko-KR" dirty="0"/>
          </a:p>
          <a:p>
            <a:r>
              <a:rPr lang="en-US" altLang="ko-KR" dirty="0"/>
              <a:t>OCP</a:t>
            </a:r>
            <a:r>
              <a:rPr lang="ko-KR" altLang="en-US" dirty="0"/>
              <a:t>는 기존의 코드를 변경하지 않으면서 새로운 기능을 추가할 수 있도록 설계하는 원칙이다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22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D4BC52A-4B16-4110-B30B-3D7DDE65EFCE}" type="slidenum">
              <a:rPr lang="en-US" altLang="ko-KR" b="0" smtClean="0">
                <a:latin typeface="Verdana" pitchFamily="34" charset="0"/>
              </a:rPr>
              <a:pPr eaLnBrk="1" hangingPunct="1"/>
              <a:t>5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OCP</a:t>
            </a:r>
            <a:r>
              <a:rPr lang="ko-KR" altLang="en-US" dirty="0"/>
              <a:t>를 만족하는가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951046"/>
            <a:ext cx="5896166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임금 구하는 방식이 변경되면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? 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이 경우 현재의 </a:t>
            </a:r>
            <a:r>
              <a:rPr lang="ko-KR" altLang="en-US" sz="1600" dirty="0" err="1" smtClean="0">
                <a:latin typeface="HY강B" pitchFamily="18" charset="-127"/>
                <a:ea typeface="HY강B" pitchFamily="18" charset="-127"/>
              </a:rPr>
              <a:t>설계에서는종업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원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클래스의 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「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calculatePay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」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변경하여야 한다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따라서 이는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OCP</a:t>
            </a:r>
          </a:p>
          <a:p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를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위반한다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323891" y="1717755"/>
            <a:ext cx="6337300" cy="2832100"/>
            <a:chOff x="900113" y="2708275"/>
            <a:chExt cx="6337300" cy="28321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2708275"/>
              <a:ext cx="6337300" cy="283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763713" y="4292600"/>
              <a:ext cx="3968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400"/>
                <a:t>int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1030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LSP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168650"/>
          </a:xfrm>
        </p:spPr>
        <p:txBody>
          <a:bodyPr/>
          <a:lstStyle/>
          <a:p>
            <a:r>
              <a:rPr lang="ko-KR" altLang="en-US" dirty="0"/>
              <a:t>일반화 관계를 적절하게 사용했는지를 점검하는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r>
              <a:rPr lang="en-US" altLang="ko-KR" dirty="0"/>
              <a:t>LSP</a:t>
            </a:r>
            <a:r>
              <a:rPr lang="ko-KR" altLang="en-US" dirty="0"/>
              <a:t>는 일반화 관계는 슈퍼 클래스가 제공하는 오퍼레이션과 파생클래스에서 제공하는 오퍼레이션 간에는 </a:t>
            </a:r>
            <a:r>
              <a:rPr lang="ko-KR" altLang="en-US" u="sng" dirty="0">
                <a:solidFill>
                  <a:srgbClr val="FF0000"/>
                </a:solidFill>
              </a:rPr>
              <a:t>행위적으로 일관성</a:t>
            </a:r>
            <a:r>
              <a:rPr lang="ko-KR" altLang="en-US" dirty="0"/>
              <a:t>이 있도록 설계가 되어야 한다는 원칙</a:t>
            </a:r>
            <a:endParaRPr lang="en-US" altLang="ko-KR" dirty="0"/>
          </a:p>
          <a:p>
            <a:r>
              <a:rPr lang="ko-KR" altLang="en-US" dirty="0"/>
              <a:t>프로그램에서 슈퍼 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대신에 파생 클래스의 </a:t>
            </a:r>
            <a:r>
              <a:rPr lang="ko-KR" altLang="en-US" dirty="0" err="1"/>
              <a:t>인스턴스로</a:t>
            </a:r>
            <a:r>
              <a:rPr lang="ko-KR" altLang="en-US" dirty="0"/>
              <a:t> 대체하여도 프로그램의 의미는 변화되지 않도록 설계</a:t>
            </a:r>
          </a:p>
          <a:p>
            <a:endParaRPr lang="ko-KR" altLang="en-US" dirty="0"/>
          </a:p>
        </p:txBody>
      </p:sp>
      <p:sp>
        <p:nvSpPr>
          <p:cNvPr id="1331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F03DDF78-C79D-42EA-A482-E847018B40CE}" type="slidenum">
              <a:rPr lang="en-US" altLang="ko-KR" b="0" smtClean="0">
                <a:latin typeface="Verdana" pitchFamily="34" charset="0"/>
              </a:rPr>
              <a:pPr eaLnBrk="1" hangingPunct="1"/>
              <a:t>7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요구사항의 변경</a:t>
            </a:r>
            <a:endParaRPr lang="en-US" altLang="ko-KR" smtClean="0"/>
          </a:p>
          <a:p>
            <a:pPr lvl="1"/>
            <a:r>
              <a:rPr lang="ko-KR" altLang="en-US" smtClean="0"/>
              <a:t>소프트웨어 개발의 골치거리 </a:t>
            </a:r>
            <a:endParaRPr lang="en-US" altLang="ko-KR" smtClean="0"/>
          </a:p>
          <a:p>
            <a:pPr lvl="1"/>
            <a:r>
              <a:rPr lang="ko-KR" altLang="en-US" smtClean="0"/>
              <a:t>해결책은 요구사항 변경을 당연한 것으로 받아들이고 이에 대비하는 것이다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캡슐화를 통해 높은 응집도와 낮은 결합도를 갖는 설계</a:t>
            </a:r>
            <a:endParaRPr lang="en-US" altLang="ko-KR" smtClean="0"/>
          </a:p>
        </p:txBody>
      </p:sp>
      <p:sp>
        <p:nvSpPr>
          <p:cNvPr id="1331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31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F6C14F5-E7BF-404B-A884-A5E8662C6299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591" y="3645024"/>
            <a:ext cx="4520221" cy="248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0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</a:t>
            </a:r>
            <a:r>
              <a:rPr lang="ko-KR" altLang="en-US" dirty="0" smtClean="0"/>
              <a:t>슐화</a:t>
            </a:r>
          </a:p>
        </p:txBody>
      </p:sp>
      <p:sp>
        <p:nvSpPr>
          <p:cNvPr id="14339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 smtClean="0">
                <a:latin typeface="Verdana" pitchFamily="34" charset="0"/>
                <a:ea typeface="굴림" pitchFamily="50" charset="-127"/>
              </a:rPr>
              <a:t>			</a:t>
            </a:r>
            <a:fld id="{87D72CDD-23ED-4CB2-BEB5-C66140E02FBE}" type="slidenum">
              <a:rPr lang="en-US" altLang="ko-KR" sz="1000" smtClean="0">
                <a:latin typeface="Verdana" pitchFamily="34" charset="0"/>
                <a:ea typeface="굴림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000" smtClean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341" name="오른쪽 화살표 6"/>
          <p:cNvSpPr>
            <a:spLocks noChangeArrowheads="1"/>
          </p:cNvSpPr>
          <p:nvPr/>
        </p:nvSpPr>
        <p:spPr bwMode="auto">
          <a:xfrm rot="2459492">
            <a:off x="3565525" y="2124075"/>
            <a:ext cx="792163" cy="504825"/>
          </a:xfrm>
          <a:prstGeom prst="rightArrow">
            <a:avLst>
              <a:gd name="adj1" fmla="val 50000"/>
              <a:gd name="adj2" fmla="val 499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16338"/>
            <a:ext cx="3070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106488"/>
            <a:ext cx="3527425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2492375"/>
            <a:ext cx="37306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TextBox 7"/>
          <p:cNvSpPr txBox="1">
            <a:spLocks noChangeArrowheads="1"/>
          </p:cNvSpPr>
          <p:nvPr/>
        </p:nvSpPr>
        <p:spPr bwMode="auto">
          <a:xfrm>
            <a:off x="1835150" y="1741488"/>
            <a:ext cx="1873250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굴림" pitchFamily="50" charset="-127"/>
                <a:ea typeface="굴림" pitchFamily="50" charset="-127"/>
              </a:rPr>
              <a:t>코드 </a:t>
            </a:r>
            <a:r>
              <a:rPr lang="en-US" altLang="ko-KR" sz="1800">
                <a:latin typeface="굴림" pitchFamily="50" charset="-127"/>
                <a:ea typeface="굴림" pitchFamily="50" charset="-127"/>
              </a:rPr>
              <a:t>2.4</a:t>
            </a: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2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1145</Words>
  <Application>Microsoft Office PowerPoint</Application>
  <PresentationFormat>화면 슬라이드 쇼(4:3)</PresentationFormat>
  <Paragraphs>270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HY강B</vt:lpstr>
      <vt:lpstr>HY헤드라인M</vt:lpstr>
      <vt:lpstr>MD아트체</vt:lpstr>
      <vt:lpstr>굴림</vt:lpstr>
      <vt:lpstr>맑은 고딕</vt:lpstr>
      <vt:lpstr>함초롬바탕</vt:lpstr>
      <vt:lpstr>Arial</vt:lpstr>
      <vt:lpstr>Courier New</vt:lpstr>
      <vt:lpstr>Verdana</vt:lpstr>
      <vt:lpstr>Wingdings</vt:lpstr>
      <vt:lpstr>Office 테마</vt:lpstr>
      <vt:lpstr>SOLID</vt:lpstr>
      <vt:lpstr>SRP</vt:lpstr>
      <vt:lpstr>SRP를 만족하는가?</vt:lpstr>
      <vt:lpstr>SRP를 만족하는가?</vt:lpstr>
      <vt:lpstr>OCP</vt:lpstr>
      <vt:lpstr>OCP를 만족하는가?</vt:lpstr>
      <vt:lpstr>LSP</vt:lpstr>
      <vt:lpstr>캡슐화</vt:lpstr>
      <vt:lpstr>캡슐화</vt:lpstr>
      <vt:lpstr>일반화 관계</vt:lpstr>
      <vt:lpstr>일반화 관계</vt:lpstr>
      <vt:lpstr>일반화 관계</vt:lpstr>
      <vt:lpstr>일반화 관계</vt:lpstr>
      <vt:lpstr>일반화와 위임</vt:lpstr>
      <vt:lpstr>일반화와 위임</vt:lpstr>
      <vt:lpstr>일반화와 위임</vt:lpstr>
      <vt:lpstr>단계 1</vt:lpstr>
      <vt:lpstr>단계 2</vt:lpstr>
      <vt:lpstr>단계 3</vt:lpstr>
      <vt:lpstr>단계 4</vt:lpstr>
      <vt:lpstr>상속 규칙</vt:lpstr>
      <vt:lpstr>상속 규칙</vt:lpstr>
      <vt:lpstr>행위 일관성</vt:lpstr>
      <vt:lpstr>LSP</vt:lpstr>
      <vt:lpstr>LSP</vt:lpstr>
      <vt:lpstr>App.java</vt:lpstr>
      <vt:lpstr>LSP</vt:lpstr>
      <vt:lpstr>LSP</vt:lpstr>
      <vt:lpstr>LSP를 만족하지 않는다!</vt:lpstr>
      <vt:lpstr>행위적으로 일관성이 없다!  </vt:lpstr>
      <vt:lpstr>LSP?</vt:lpstr>
      <vt:lpstr>명세 </vt:lpstr>
      <vt:lpstr>ISP</vt:lpstr>
      <vt:lpstr>DIP</vt:lpstr>
      <vt:lpstr>DIP</vt:lpstr>
      <vt:lpstr>DIP 예제 코드</vt:lpstr>
      <vt:lpstr>DIP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테스트 중요성</dc:title>
  <dc:creator>In_sang</dc:creator>
  <cp:lastModifiedBy>user</cp:lastModifiedBy>
  <cp:revision>65</cp:revision>
  <dcterms:created xsi:type="dcterms:W3CDTF">2017-05-29T01:33:44Z</dcterms:created>
  <dcterms:modified xsi:type="dcterms:W3CDTF">2019-09-30T10:42:50Z</dcterms:modified>
</cp:coreProperties>
</file>