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65"/>
  </p:notesMasterIdLst>
  <p:handoutMasterIdLst>
    <p:handoutMasterId r:id="rId66"/>
  </p:handoutMasterIdLst>
  <p:sldIdLst>
    <p:sldId id="256" r:id="rId2"/>
    <p:sldId id="877" r:id="rId3"/>
    <p:sldId id="878" r:id="rId4"/>
    <p:sldId id="879" r:id="rId5"/>
    <p:sldId id="924" r:id="rId6"/>
    <p:sldId id="925" r:id="rId7"/>
    <p:sldId id="881" r:id="rId8"/>
    <p:sldId id="883" r:id="rId9"/>
    <p:sldId id="884" r:id="rId10"/>
    <p:sldId id="926" r:id="rId11"/>
    <p:sldId id="885" r:id="rId12"/>
    <p:sldId id="887" r:id="rId13"/>
    <p:sldId id="927" r:id="rId14"/>
    <p:sldId id="928" r:id="rId15"/>
    <p:sldId id="929" r:id="rId16"/>
    <p:sldId id="930" r:id="rId17"/>
    <p:sldId id="931" r:id="rId18"/>
    <p:sldId id="893" r:id="rId19"/>
    <p:sldId id="895" r:id="rId20"/>
    <p:sldId id="897" r:id="rId21"/>
    <p:sldId id="898" r:id="rId22"/>
    <p:sldId id="899" r:id="rId23"/>
    <p:sldId id="900" r:id="rId24"/>
    <p:sldId id="901" r:id="rId25"/>
    <p:sldId id="902" r:id="rId26"/>
    <p:sldId id="903" r:id="rId27"/>
    <p:sldId id="932" r:id="rId28"/>
    <p:sldId id="933" r:id="rId29"/>
    <p:sldId id="934" r:id="rId30"/>
    <p:sldId id="904" r:id="rId31"/>
    <p:sldId id="905" r:id="rId32"/>
    <p:sldId id="906" r:id="rId33"/>
    <p:sldId id="907" r:id="rId34"/>
    <p:sldId id="908" r:id="rId35"/>
    <p:sldId id="909" r:id="rId36"/>
    <p:sldId id="910" r:id="rId37"/>
    <p:sldId id="911" r:id="rId38"/>
    <p:sldId id="912" r:id="rId39"/>
    <p:sldId id="914" r:id="rId40"/>
    <p:sldId id="915" r:id="rId41"/>
    <p:sldId id="916" r:id="rId42"/>
    <p:sldId id="935" r:id="rId43"/>
    <p:sldId id="936" r:id="rId44"/>
    <p:sldId id="937" r:id="rId45"/>
    <p:sldId id="938" r:id="rId46"/>
    <p:sldId id="939" r:id="rId47"/>
    <p:sldId id="940" r:id="rId48"/>
    <p:sldId id="941" r:id="rId49"/>
    <p:sldId id="942" r:id="rId50"/>
    <p:sldId id="943" r:id="rId51"/>
    <p:sldId id="944" r:id="rId52"/>
    <p:sldId id="945" r:id="rId53"/>
    <p:sldId id="946" r:id="rId54"/>
    <p:sldId id="947" r:id="rId55"/>
    <p:sldId id="948" r:id="rId56"/>
    <p:sldId id="917" r:id="rId57"/>
    <p:sldId id="918" r:id="rId58"/>
    <p:sldId id="919" r:id="rId59"/>
    <p:sldId id="920" r:id="rId60"/>
    <p:sldId id="921" r:id="rId61"/>
    <p:sldId id="922" r:id="rId62"/>
    <p:sldId id="923" r:id="rId63"/>
    <p:sldId id="275" r:id="rId6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8201" autoAdjust="0"/>
  </p:normalViewPr>
  <p:slideViewPr>
    <p:cSldViewPr>
      <p:cViewPr>
        <p:scale>
          <a:sx n="95" d="100"/>
          <a:sy n="95" d="100"/>
        </p:scale>
        <p:origin x="-972" y="-46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2019-04-16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Form</a:t>
            </a:r>
            <a:r>
              <a:rPr lang="ko-KR" altLang="en-US" baseline="0" dirty="0" smtClean="0"/>
              <a:t>이 </a:t>
            </a:r>
            <a:r>
              <a:rPr lang="en-US" altLang="ko-KR" baseline="0" dirty="0" err="1" smtClean="0"/>
              <a:t>pocess</a:t>
            </a:r>
            <a:r>
              <a:rPr lang="ko-KR" altLang="en-US" baseline="0" dirty="0" smtClean="0"/>
              <a:t>로 보낸다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자동으로 </a:t>
            </a:r>
            <a:r>
              <a:rPr lang="en-US" altLang="ko-KR" baseline="0" dirty="0" smtClean="0"/>
              <a:t>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2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0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 ~ 10</a:t>
            </a:r>
            <a:r>
              <a:rPr lang="ko-KR" altLang="en-US" dirty="0" err="1" smtClean="0"/>
              <a:t>초후에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새로고침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12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Session</a:t>
            </a:r>
            <a:r>
              <a:rPr lang="ko-KR" altLang="en-US" dirty="0" smtClean="0"/>
              <a:t>보다 더 큰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7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scope &lt; request &lt; session &lt; application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24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ㅡㅡㅡㅡㅡㅡㅡㅡㅡㅡㅡㅡㅡㅡㅡㅡㅡㅡㅡㅡㅡ</a:t>
            </a:r>
            <a:r>
              <a:rPr lang="ko-KR" altLang="en-US" smtClean="0"/>
              <a:t> 여기까지 </a:t>
            </a:r>
            <a:r>
              <a:rPr lang="ko-KR" altLang="en-US" dirty="0" err="1" smtClean="0"/>
              <a:t>ㅡㅡㅡㅡㅡㅡㅡㅡㅡㅡㅡㅡㅡㅡㅡ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36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84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44624"/>
            <a:ext cx="7559675" cy="576263"/>
          </a:xfrm>
          <a:solidFill>
            <a:schemeClr val="bg1"/>
          </a:solidFill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82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/63</a:t>
            </a:r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  <p:sldLayoutId id="2147484679" r:id="rId7"/>
    <p:sldLayoutId id="2147484678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내장 객체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A96EA22-7668-4DA0-A751-AF9F55BA82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ko-KR" altLang="en-US" dirty="0"/>
              <a:t>파라미터 관련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r>
              <a:rPr lang="ko-KR" altLang="en-US" dirty="0" smtClean="0"/>
              <a:t>종류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8081693" cy="390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0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B2C26EA-5BD0-4317-A4C8-1768CDD370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A5F27F9-9300-409B-A404-9DE6FA6B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944242"/>
            <a:ext cx="6016821" cy="33488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016" y="3610058"/>
            <a:ext cx="5824384" cy="30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4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9A431413-8688-49ED-8D3D-21A7A262F5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E2C4FEEF-1FD9-4FB4-989F-62E7047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15" y="931818"/>
            <a:ext cx="817245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83725"/>
            <a:ext cx="82486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4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ko-KR" sz="3200" dirty="0" smtClean="0">
                <a:ea typeface="굴림" panose="020B0600000101010101" pitchFamily="50" charset="-127"/>
              </a:rPr>
              <a:t>2. request </a:t>
            </a:r>
            <a:r>
              <a:rPr lang="ko-KR" altLang="en-US" sz="3200" dirty="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1945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1946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38B955-996A-491C-8CF5-F150B95948D9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r>
              <a:rPr lang="en-US" altLang="ko-KR" sz="1400"/>
              <a:t>/65</a:t>
            </a:r>
          </a:p>
        </p:txBody>
      </p:sp>
      <p:sp>
        <p:nvSpPr>
          <p:cNvPr id="19461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err="1" smtClean="0"/>
              <a:t>제장</a:t>
            </a:r>
            <a:endParaRPr lang="en-US" altLang="ko-KR" sz="1400" dirty="0" smtClean="0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3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19465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6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68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194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7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9473" name="직사각형 12"/>
          <p:cNvSpPr>
            <a:spLocks noChangeArrowheads="1"/>
          </p:cNvSpPr>
          <p:nvPr/>
        </p:nvSpPr>
        <p:spPr bwMode="auto">
          <a:xfrm>
            <a:off x="2819400" y="11858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[</a:t>
            </a:r>
            <a:r>
              <a:rPr lang="ko-KR" altLang="en-US" sz="1600"/>
              <a:t>예제 </a:t>
            </a:r>
            <a:r>
              <a:rPr lang="en-US" altLang="ko-KR" sz="1600"/>
              <a:t>8.1-1] </a:t>
            </a:r>
            <a:r>
              <a:rPr kumimoji="0" lang="en-US" altLang="ko-KR" sz="1600">
                <a:latin typeface="Berlin Sans FB" panose="020E0602020502020306" pitchFamily="34" charset="0"/>
                <a:cs typeface="Arial" panose="020B0604020202020204" pitchFamily="34" charset="0"/>
              </a:rPr>
              <a:t>jspbook\ch08\request_form.jsp</a:t>
            </a:r>
          </a:p>
        </p:txBody>
      </p:sp>
      <p:sp>
        <p:nvSpPr>
          <p:cNvPr id="20" name="내용 개체 틀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304800" y="11430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en-US" altLang="ko-KR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ko-KR" altLang="en-US" kern="0" dirty="0">
              <a:latin typeface="+mn-lt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/>
            </a:pPr>
            <a:endParaRPr kumimoji="0" lang="en-US" altLang="ko-KR" kern="0" dirty="0">
              <a:latin typeface="+mn-lt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/>
            </a:pPr>
            <a:endParaRPr kumimoji="0" lang="en-US" altLang="ko-KR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en-US" altLang="ko-KR" sz="2000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ko-KR" altLang="en-US" sz="2000" kern="0" dirty="0">
              <a:latin typeface="+mn-lt"/>
            </a:endParaRPr>
          </a:p>
        </p:txBody>
      </p:sp>
      <p:sp>
        <p:nvSpPr>
          <p:cNvPr id="21" name="내용 개체 틀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457200" y="10668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en-US" altLang="ko-KR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ko-KR" altLang="en-US" kern="0" dirty="0">
              <a:latin typeface="+mn-lt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/>
            </a:pPr>
            <a:endParaRPr kumimoji="0" lang="en-US" altLang="ko-KR" kern="0" dirty="0">
              <a:latin typeface="+mn-lt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/>
            </a:pPr>
            <a:endParaRPr kumimoji="0" lang="en-US" altLang="ko-KR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en-US" altLang="ko-KR" sz="2000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ko-KR" altLang="en-US" sz="2000" kern="0" dirty="0">
              <a:latin typeface="+mn-lt"/>
            </a:endParaRPr>
          </a:p>
        </p:txBody>
      </p:sp>
      <p:sp>
        <p:nvSpPr>
          <p:cNvPr id="19476" name="내용 개체 틀 1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ea typeface="굴림" panose="020B0600000101010101" pitchFamily="50" charset="-127"/>
              </a:rPr>
              <a:t>Form </a:t>
            </a:r>
            <a:r>
              <a:rPr lang="ko-KR" altLang="en-US" sz="2000" dirty="0" smtClean="0">
                <a:ea typeface="굴림" panose="020B0600000101010101" pitchFamily="50" charset="-127"/>
              </a:rPr>
              <a:t>데이터 받아서 처리하기</a:t>
            </a:r>
          </a:p>
          <a:p>
            <a:endParaRPr lang="ko-KR" altLang="en-US" sz="2000" dirty="0" smtClean="0">
              <a:ea typeface="굴림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57200" y="1492250"/>
          <a:ext cx="8382000" cy="4299150"/>
        </p:xfrm>
        <a:graphic>
          <a:graphicData uri="http://schemas.openxmlformats.org/drawingml/2006/table">
            <a:tbl>
              <a:tblPr/>
              <a:tblGrid>
                <a:gridCol w="4497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322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98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5734" marR="35734" marT="9879" marB="98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&lt;meta http-equiv="Content-Type" content="text/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&lt;title&gt;Request Test Form&lt;/title&gt;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&lt;/head&gt;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&lt;center&gt;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&lt;h2&gt;Request Test Form&lt;/h2&gt;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&lt;form method="get" action="request_result.jsp"&gt;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&lt;table border=1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cellspacing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="1"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cellpadding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="5"&gt;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&gt;&lt;td&gt;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td&gt;&lt;td&gt;&lt;input type="text" size="10"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name="username"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&gt;&lt;/td&gt;&lt;/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&gt;&lt;td&gt;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&lt;select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name="degree"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&lt;option selected&gt;1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option&gt;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&lt;option&gt;2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option&gt;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&lt;option&gt;3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option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5734" marR="35734" marT="9879" marB="98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0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2. request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2048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048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DC1C5D-53F7-4729-AE74-ADD563D041D6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r>
              <a:rPr lang="en-US" altLang="ko-KR" sz="1400"/>
              <a:t>/65</a:t>
            </a:r>
          </a:p>
        </p:txBody>
      </p:sp>
      <p:sp>
        <p:nvSpPr>
          <p:cNvPr id="20485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87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0489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90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91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9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04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9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0498" name="직사각형 12"/>
          <p:cNvSpPr>
            <a:spLocks noChangeArrowheads="1"/>
          </p:cNvSpPr>
          <p:nvPr/>
        </p:nvSpPr>
        <p:spPr bwMode="auto">
          <a:xfrm>
            <a:off x="2743200" y="12620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[</a:t>
            </a:r>
            <a:r>
              <a:rPr lang="ko-KR" altLang="en-US" sz="1600"/>
              <a:t>예제 </a:t>
            </a:r>
            <a:r>
              <a:rPr lang="en-US" altLang="ko-KR" sz="1600"/>
              <a:t>8.1-1] </a:t>
            </a:r>
            <a:r>
              <a:rPr kumimoji="0" lang="en-US" altLang="ko-KR" sz="1600">
                <a:latin typeface="Berlin Sans FB" panose="020E0602020502020306" pitchFamily="34" charset="0"/>
                <a:cs typeface="Arial" panose="020B0604020202020204" pitchFamily="34" charset="0"/>
              </a:rPr>
              <a:t>jspbook\ch08\request_form.jsp</a:t>
            </a:r>
          </a:p>
        </p:txBody>
      </p:sp>
      <p:sp>
        <p:nvSpPr>
          <p:cNvPr id="22" name="내용 개체 틀 2" descr="Rectangle: Click to edit Master text styles&#10;Second level&#10;Third level&#10;Fourth level&#10;Fifth level"/>
          <p:cNvSpPr txBox="1">
            <a:spLocks/>
          </p:cNvSpPr>
          <p:nvPr/>
        </p:nvSpPr>
        <p:spPr bwMode="auto">
          <a:xfrm>
            <a:off x="304800" y="9144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en-US" altLang="ko-KR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ko-KR" altLang="en-US" kern="0" dirty="0">
              <a:latin typeface="+mn-lt"/>
            </a:endParaRPr>
          </a:p>
          <a:p>
            <a:pPr marL="1600200" lvl="3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/>
            </a:pPr>
            <a:endParaRPr kumimoji="0" lang="en-US" altLang="ko-KR" kern="0" dirty="0">
              <a:latin typeface="+mn-lt"/>
            </a:endParaRP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/>
            </a:pPr>
            <a:endParaRPr kumimoji="0" lang="en-US" altLang="ko-KR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en-US" altLang="ko-KR" sz="2000" kern="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endParaRPr kumimoji="0" lang="ko-KR" altLang="en-US" sz="2000" kern="0" dirty="0">
              <a:latin typeface="+mn-lt"/>
            </a:endParaRPr>
          </a:p>
        </p:txBody>
      </p:sp>
      <p:sp>
        <p:nvSpPr>
          <p:cNvPr id="20500" name="내용 개체 틀 1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Form </a:t>
            </a:r>
            <a:r>
              <a:rPr lang="ko-KR" altLang="en-US" sz="2000" smtClean="0">
                <a:ea typeface="굴림" panose="020B0600000101010101" pitchFamily="50" charset="-127"/>
              </a:rPr>
              <a:t>데이터 받아서 처리하기 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ko-KR" altLang="en-US" sz="2000" smtClean="0">
                <a:ea typeface="굴림" panose="020B0600000101010101" pitchFamily="50" charset="-127"/>
              </a:rPr>
              <a:t>계속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  <a:endParaRPr lang="ko-KR" altLang="en-US" sz="2000" smtClean="0">
              <a:ea typeface="굴림" panose="020B0600000101010101" pitchFamily="50" charset="-127"/>
            </a:endParaRP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81000" y="1558925"/>
          <a:ext cx="8382000" cy="4537075"/>
        </p:xfrm>
        <a:graphic>
          <a:graphicData uri="http://schemas.openxmlformats.org/drawingml/2006/table">
            <a:tbl>
              <a:tblPr/>
              <a:tblGrid>
                <a:gridCol w="4497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322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37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35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5734" marR="35734" marT="9879" marB="98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option&gt;4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학년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option&gt;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&lt;/select&gt;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&gt;&lt;td&gt;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관심분야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&lt;input type="checkbox"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name="favorite"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value="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input&gt;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&lt;input type="checkbox"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name="favorite"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value="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경제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경제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input&gt;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&lt;input type="checkbox"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name="favorite"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value="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정보통신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정보통신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input&gt;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&lt;td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colspan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="2" align="center"&gt;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&lt;input type="submit" value="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확인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"&gt;&lt;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input type="reset" value="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취소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"&gt;&lt;/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&lt;/table&gt;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&lt;/form&gt;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5734" marR="35734" marT="9879" marB="98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9" name="_x66640480" descr="EMB0000028c5d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5" r="30235" b="19501"/>
          <a:stretch>
            <a:fillRect/>
          </a:stretch>
        </p:blipFill>
        <p:spPr bwMode="auto">
          <a:xfrm>
            <a:off x="6582881" y="2094706"/>
            <a:ext cx="218122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9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2. request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2150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150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BDF984-A68D-4AA5-9F3A-7CE8BF2E1D99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r>
              <a:rPr lang="en-US" altLang="ko-KR" sz="1400"/>
              <a:t>/65</a:t>
            </a:r>
          </a:p>
        </p:txBody>
      </p:sp>
      <p:sp>
        <p:nvSpPr>
          <p:cNvPr id="21509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11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1513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14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15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16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15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23" name="직사각형 12"/>
          <p:cNvSpPr>
            <a:spLocks noChangeArrowheads="1"/>
          </p:cNvSpPr>
          <p:nvPr/>
        </p:nvSpPr>
        <p:spPr bwMode="auto">
          <a:xfrm>
            <a:off x="2762250" y="11477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[</a:t>
            </a:r>
            <a:r>
              <a:rPr lang="ko-KR" altLang="en-US" sz="1600"/>
              <a:t>예제 </a:t>
            </a:r>
            <a:r>
              <a:rPr lang="en-US" altLang="ko-KR" sz="1600"/>
              <a:t>8.1-2] </a:t>
            </a:r>
            <a:r>
              <a:rPr kumimoji="0" lang="en-US" altLang="ko-KR" sz="1600">
                <a:latin typeface="Berlin Sans FB" panose="020E0602020502020306" pitchFamily="34" charset="0"/>
                <a:cs typeface="Arial" panose="020B0604020202020204" pitchFamily="34" charset="0"/>
              </a:rPr>
              <a:t>jspbook\ch08\request_result.jsp</a:t>
            </a:r>
          </a:p>
        </p:txBody>
      </p:sp>
      <p:sp>
        <p:nvSpPr>
          <p:cNvPr id="21524" name="오른쪽 중괄호 24"/>
          <p:cNvSpPr>
            <a:spLocks/>
          </p:cNvSpPr>
          <p:nvPr/>
        </p:nvSpPr>
        <p:spPr bwMode="auto">
          <a:xfrm>
            <a:off x="3200400" y="4648200"/>
            <a:ext cx="46038" cy="533400"/>
          </a:xfrm>
          <a:prstGeom prst="rightBrace">
            <a:avLst>
              <a:gd name="adj1" fmla="val 826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1525" name="TextBox 25"/>
          <p:cNvSpPr txBox="1">
            <a:spLocks noChangeArrowheads="1"/>
          </p:cNvSpPr>
          <p:nvPr/>
        </p:nvSpPr>
        <p:spPr bwMode="auto">
          <a:xfrm>
            <a:off x="3276600" y="4800600"/>
            <a:ext cx="3100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크기만큼 루프를 돌면서 값을 출력함</a:t>
            </a:r>
            <a:r>
              <a:rPr lang="en-US" altLang="ko-KR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>
              <a:solidFill>
                <a:srgbClr val="0707C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100">
              <a:solidFill>
                <a:srgbClr val="0707C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26" name="오른쪽 중괄호 26"/>
          <p:cNvSpPr>
            <a:spLocks/>
          </p:cNvSpPr>
          <p:nvPr/>
        </p:nvSpPr>
        <p:spPr bwMode="auto">
          <a:xfrm>
            <a:off x="2895600" y="5334000"/>
            <a:ext cx="46038" cy="533400"/>
          </a:xfrm>
          <a:prstGeom prst="rightBrace">
            <a:avLst>
              <a:gd name="adj1" fmla="val 826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1527" name="TextBox 27"/>
          <p:cNvSpPr txBox="1">
            <a:spLocks noChangeArrowheads="1"/>
          </p:cNvSpPr>
          <p:nvPr/>
        </p:nvSpPr>
        <p:spPr bwMode="auto">
          <a:xfrm>
            <a:off x="2971800" y="5486400"/>
            <a:ext cx="27511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5</a:t>
            </a:r>
            <a:r>
              <a:rPr lang="ko-KR" altLang="en-US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새로 제시된 </a:t>
            </a:r>
            <a:r>
              <a:rPr lang="en-US" altLang="ko-KR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 코드</a:t>
            </a:r>
            <a:r>
              <a:rPr lang="en-US" altLang="ko-KR" sz="11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>
              <a:solidFill>
                <a:srgbClr val="0707C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100">
              <a:solidFill>
                <a:srgbClr val="0707C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2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1529" name="내용 개체 틀 1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Form </a:t>
            </a:r>
            <a:r>
              <a:rPr lang="ko-KR" altLang="en-US" sz="2000" smtClean="0">
                <a:ea typeface="굴림" panose="020B0600000101010101" pitchFamily="50" charset="-127"/>
              </a:rPr>
              <a:t>데이터 받아서 처리하기 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ko-KR" altLang="en-US" sz="2000" smtClean="0">
                <a:ea typeface="굴림" panose="020B0600000101010101" pitchFamily="50" charset="-127"/>
              </a:rPr>
              <a:t>계속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  <a:endParaRPr lang="ko-KR" altLang="en-US" sz="2000" smtClean="0">
              <a:ea typeface="굴림" panose="020B0600000101010101" pitchFamily="50" charset="-127"/>
            </a:endParaRP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57200" y="1447800"/>
          <a:ext cx="8305800" cy="5257800"/>
        </p:xfrm>
        <a:graphic>
          <a:graphicData uri="http://schemas.openxmlformats.org/drawingml/2006/table">
            <a:tbl>
              <a:tblPr/>
              <a:tblGrid>
                <a:gridCol w="4456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601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5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24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0769" marR="30769" marT="8507" marB="85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=utf-8"%&gt;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request.setCharacterEncoding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("utf-8"); %&gt;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&lt;head&gt;&lt;title&gt;Request Form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처리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&lt;center&gt;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&lt;h2&gt;Request Form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처리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- 1&lt;/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h2&gt;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&lt;hr&gt; 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&lt;table border=1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cellspacing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="1"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cellpadding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="5"&gt;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&gt;&lt;td&gt;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td&gt;&lt;td&gt;&lt;%=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request.getParameter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("username")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%&gt;&lt;/td&gt;&lt;/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&gt;&lt;td&gt;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직업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td&gt;&lt;td&gt;&lt;%=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request.getParameter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("degree")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%&gt;&lt;/td&gt;&lt;/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&gt;&lt;td&gt;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관심분야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td&gt;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&lt;td&gt;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String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favorites[] =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request.getParameterValues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("favorite");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for(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=0;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favorites.length;i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++) {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(favorites[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]+"&lt;BR&gt;");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for(String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favorite:favorites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 {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(favorite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+"&lt;BR&gt;");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&lt;/td&gt;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0769" marR="30769" marT="8507" marB="85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538" name="_x66606608" descr="EMB0000028c5d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0" r="34656" b="50528"/>
          <a:stretch>
            <a:fillRect/>
          </a:stretch>
        </p:blipFill>
        <p:spPr bwMode="auto">
          <a:xfrm>
            <a:off x="6019800" y="3657601"/>
            <a:ext cx="2753848" cy="272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39" name="오른쪽 중괄호 47"/>
          <p:cNvSpPr>
            <a:spLocks/>
          </p:cNvSpPr>
          <p:nvPr/>
        </p:nvSpPr>
        <p:spPr bwMode="auto">
          <a:xfrm>
            <a:off x="3338513" y="4838700"/>
            <a:ext cx="76200" cy="381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1540" name="TextBox 48"/>
          <p:cNvSpPr txBox="1">
            <a:spLocks noChangeArrowheads="1"/>
          </p:cNvSpPr>
          <p:nvPr/>
        </p:nvSpPr>
        <p:spPr bwMode="auto">
          <a:xfrm>
            <a:off x="3386138" y="4886325"/>
            <a:ext cx="22383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크기만큼 </a:t>
            </a:r>
            <a: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루프를 돌면서 값을 출력함</a:t>
            </a:r>
            <a: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solidFill>
                <a:srgbClr val="0707C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41" name="오른쪽 중괄호 47"/>
          <p:cNvSpPr>
            <a:spLocks/>
          </p:cNvSpPr>
          <p:nvPr/>
        </p:nvSpPr>
        <p:spPr bwMode="auto">
          <a:xfrm>
            <a:off x="3333750" y="5508625"/>
            <a:ext cx="76200" cy="381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1542" name="TextBox 48"/>
          <p:cNvSpPr txBox="1">
            <a:spLocks noChangeArrowheads="1"/>
          </p:cNvSpPr>
          <p:nvPr/>
        </p:nvSpPr>
        <p:spPr bwMode="auto">
          <a:xfrm>
            <a:off x="3381375" y="5556250"/>
            <a:ext cx="1973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Java 5</a:t>
            </a:r>
            <a:r>
              <a:rPr lang="ko-KR" altLang="en-US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새로 제시된</a:t>
            </a:r>
            <a: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for </a:t>
            </a:r>
            <a:r>
              <a:rPr lang="ko-KR" altLang="en-US" sz="1200">
                <a:solidFill>
                  <a:srgbClr val="0707C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 코드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>
              <a:solidFill>
                <a:srgbClr val="0707C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7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2. request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253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FE7834-D4DF-45C8-8B93-EB6AE14E2CD4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r>
              <a:rPr lang="en-US" altLang="ko-KR" sz="1400"/>
              <a:t>/65</a:t>
            </a:r>
          </a:p>
        </p:txBody>
      </p:sp>
      <p:sp>
        <p:nvSpPr>
          <p:cNvPr id="22533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35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2537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38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3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40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25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4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46" name="직사각형 12"/>
          <p:cNvSpPr>
            <a:spLocks noChangeArrowheads="1"/>
          </p:cNvSpPr>
          <p:nvPr/>
        </p:nvSpPr>
        <p:spPr bwMode="auto">
          <a:xfrm>
            <a:off x="2838450" y="12620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[</a:t>
            </a:r>
            <a:r>
              <a:rPr lang="ko-KR" altLang="en-US" sz="1600"/>
              <a:t>예제 </a:t>
            </a:r>
            <a:r>
              <a:rPr lang="en-US" altLang="ko-KR" sz="1600"/>
              <a:t>8.1-2] </a:t>
            </a:r>
            <a:r>
              <a:rPr kumimoji="0" lang="en-US" altLang="ko-KR" sz="1600">
                <a:latin typeface="Berlin Sans FB" panose="020E0602020502020306" pitchFamily="34" charset="0"/>
                <a:cs typeface="Arial" panose="020B0604020202020204" pitchFamily="34" charset="0"/>
              </a:rPr>
              <a:t>jspbook\ch08\request_result.jsp</a:t>
            </a:r>
          </a:p>
        </p:txBody>
      </p:sp>
      <p:sp>
        <p:nvSpPr>
          <p:cNvPr id="2254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4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4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2550" name="내용 개체 틀 1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Form </a:t>
            </a:r>
            <a:r>
              <a:rPr lang="ko-KR" altLang="en-US" sz="2000" smtClean="0">
                <a:ea typeface="굴림" panose="020B0600000101010101" pitchFamily="50" charset="-127"/>
              </a:rPr>
              <a:t>데이터 받아서 처리하기 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ko-KR" altLang="en-US" sz="2000" smtClean="0">
                <a:ea typeface="굴림" panose="020B0600000101010101" pitchFamily="50" charset="-127"/>
              </a:rPr>
              <a:t>계속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  <a:endParaRPr lang="ko-KR" altLang="en-US" sz="2000" smtClean="0">
              <a:ea typeface="굴림" panose="020B0600000101010101" pitchFamily="50" charset="-127"/>
            </a:endParaRP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98307"/>
              </p:ext>
            </p:extLst>
          </p:nvPr>
        </p:nvGraphicFramePr>
        <p:xfrm>
          <a:off x="381000" y="1571625"/>
          <a:ext cx="8458200" cy="4593679"/>
        </p:xfrm>
        <a:graphic>
          <a:graphicData uri="http://schemas.openxmlformats.org/drawingml/2006/table">
            <a:tbl>
              <a:tblPr/>
              <a:tblGrid>
                <a:gridCol w="4538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043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936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40</a:t>
                      </a: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0769" marR="30769" marT="8507" marB="85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table&gt;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&lt;h2&gt;Request Form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처리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- 2&lt;/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h2&gt;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&lt;table border=0&gt;&lt;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&gt;&lt;td&gt;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클라이언트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주소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request.getRemoteAddr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요청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메서드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request.getMethod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프로토콜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request.getProtocol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서버 호스트 이름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request.getServerName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서버 포트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request.getServerPort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요청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URI: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request.getRequestURI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요청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URL: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request.getRequestURL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요청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URL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중 쿼리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스트링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request.getQueryString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9.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컨텍스트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패스 정보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request.getContextPath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10.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Referer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request.getHeader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referer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 %&gt;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&lt;/td&gt;&lt;/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&lt;/table&gt;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&lt;/center&gt;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30769" marR="30769" marT="8507" marB="85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559" name="_x66952696" descr="EMB0000028c5d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" t="54572" r="3262"/>
          <a:stretch>
            <a:fillRect/>
          </a:stretch>
        </p:blipFill>
        <p:spPr bwMode="auto">
          <a:xfrm>
            <a:off x="3206750" y="4948525"/>
            <a:ext cx="53594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4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2. request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355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67EC6B-5316-4C98-B85A-4F4336F0EFAA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r>
              <a:rPr lang="en-US" altLang="ko-KR" sz="1400"/>
              <a:t>/65</a:t>
            </a:r>
          </a:p>
        </p:txBody>
      </p:sp>
      <p:sp>
        <p:nvSpPr>
          <p:cNvPr id="23557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59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3561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2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3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4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35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7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7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7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3573" name="내용 개체 틀 1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Form </a:t>
            </a:r>
            <a:r>
              <a:rPr lang="ko-KR" altLang="en-US" sz="2000" smtClean="0">
                <a:ea typeface="굴림" panose="020B0600000101010101" pitchFamily="50" charset="-127"/>
              </a:rPr>
              <a:t>데이터 받아서 처리하기 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ko-KR" altLang="en-US" sz="2000" smtClean="0">
                <a:ea typeface="굴림" panose="020B0600000101010101" pitchFamily="50" charset="-127"/>
              </a:rPr>
              <a:t>계속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1800" smtClean="0">
                <a:ea typeface="굴림" panose="020B0600000101010101" pitchFamily="50" charset="-127"/>
              </a:rPr>
              <a:t>request.getHeader("referer")</a:t>
            </a:r>
          </a:p>
          <a:p>
            <a:pPr lvl="2"/>
            <a:r>
              <a:rPr lang="ko-KR" altLang="en-US" sz="1600" smtClean="0">
                <a:ea typeface="굴림" panose="020B0600000101010101" pitchFamily="50" charset="-127"/>
              </a:rPr>
              <a:t>헤더 정보 중에 </a:t>
            </a:r>
            <a:r>
              <a:rPr lang="en-US" altLang="ko-KR" sz="1600" smtClean="0">
                <a:ea typeface="굴림" panose="020B0600000101010101" pitchFamily="50" charset="-127"/>
              </a:rPr>
              <a:t>"referer"</a:t>
            </a:r>
            <a:r>
              <a:rPr lang="ko-KR" altLang="en-US" sz="1600" smtClean="0">
                <a:ea typeface="굴림" panose="020B0600000101010101" pitchFamily="50" charset="-127"/>
              </a:rPr>
              <a:t>로 지정된 내용을 얻어온다</a:t>
            </a:r>
            <a:r>
              <a:rPr lang="en-US" altLang="ko-KR" sz="1600" smtClean="0">
                <a:ea typeface="굴림" panose="020B0600000101010101" pitchFamily="50" charset="-127"/>
              </a:rPr>
              <a:t>. </a:t>
            </a:r>
          </a:p>
          <a:p>
            <a:pPr lvl="2"/>
            <a:r>
              <a:rPr lang="en-US" altLang="ko-KR" sz="1600" smtClean="0">
                <a:ea typeface="굴림" panose="020B0600000101010101" pitchFamily="50" charset="-127"/>
              </a:rPr>
              <a:t>"referer"</a:t>
            </a:r>
            <a:r>
              <a:rPr lang="ko-KR" altLang="en-US" sz="1600" smtClean="0">
                <a:ea typeface="굴림" panose="020B0600000101010101" pitchFamily="50" charset="-127"/>
              </a:rPr>
              <a:t>의 의미는 본 페이지 </a:t>
            </a:r>
            <a:r>
              <a:rPr lang="en-US" altLang="ko-KR" sz="1600" smtClean="0">
                <a:ea typeface="굴림" panose="020B0600000101010101" pitchFamily="50" charset="-127"/>
              </a:rPr>
              <a:t>(request_result.jsp)</a:t>
            </a:r>
            <a:r>
              <a:rPr lang="ko-KR" altLang="en-US" sz="1600" smtClean="0">
                <a:ea typeface="굴림" panose="020B0600000101010101" pitchFamily="50" charset="-127"/>
              </a:rPr>
              <a:t>를 보기 직전의 페이지 </a:t>
            </a:r>
            <a:r>
              <a:rPr lang="en-US" altLang="ko-KR" sz="1600" smtClean="0">
                <a:ea typeface="굴림" panose="020B0600000101010101" pitchFamily="50" charset="-127"/>
              </a:rPr>
              <a:t>(request_form.html)</a:t>
            </a:r>
            <a:r>
              <a:rPr lang="ko-KR" altLang="en-US" sz="1600" smtClean="0">
                <a:ea typeface="굴림" panose="020B0600000101010101" pitchFamily="50" charset="-127"/>
              </a:rPr>
              <a:t>를 의미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pic>
        <p:nvPicPr>
          <p:cNvPr id="235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23975"/>
            <a:ext cx="6248400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7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F303EA5-9379-4944-A1FD-5A9D77C253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BD72E91-8DB8-49EF-BADA-33646AFB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0075"/>
            <a:ext cx="5674460" cy="32090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176566"/>
            <a:ext cx="5567536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33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3EA36918-03C4-496D-A0DC-F579AD43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2561"/>
            <a:ext cx="8201025" cy="5238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F428C126-6274-426E-9C5C-E7C05D653C8A}"/>
              </a:ext>
            </a:extLst>
          </p:cNvPr>
          <p:cNvGrpSpPr/>
          <p:nvPr/>
        </p:nvGrpSpPr>
        <p:grpSpPr>
          <a:xfrm>
            <a:off x="555749" y="1556792"/>
            <a:ext cx="8032502" cy="4752362"/>
            <a:chOff x="247732" y="692976"/>
            <a:chExt cx="8686800" cy="66962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732" y="692976"/>
              <a:ext cx="8686800" cy="36861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307" y="4350799"/>
              <a:ext cx="8248650" cy="3038475"/>
            </a:xfrm>
            <a:prstGeom prst="rect">
              <a:avLst/>
            </a:prstGeom>
          </p:spPr>
        </p:pic>
      </p:grpSp>
      <p:pic>
        <p:nvPicPr>
          <p:cNvPr id="11" name="내용 개체 틀 10">
            <a:extLst>
              <a:ext uri="{FF2B5EF4-FFF2-40B4-BE49-F238E27FC236}">
                <a16:creationId xmlns="" xmlns:a16="http://schemas.microsoft.com/office/drawing/2014/main" id="{481C2E46-C6AD-4825-B180-08C734118AE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63" y="1928107"/>
            <a:ext cx="2376264" cy="2355119"/>
          </a:xfrm>
        </p:spPr>
      </p:pic>
    </p:spTree>
    <p:extLst>
      <p:ext uri="{BB962C8B-B14F-4D97-AF65-F5344CB8AC3E}">
        <p14:creationId xmlns:p14="http://schemas.microsoft.com/office/powerpoint/2010/main" val="46862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=""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객체의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=""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=""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=""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내장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=""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=""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객체의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=""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=""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=""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정보 표시하기</a:t>
            </a:r>
          </a:p>
        </p:txBody>
      </p:sp>
      <p:sp>
        <p:nvSpPr>
          <p:cNvPr id="23" name="Oval 38">
            <a:extLst>
              <a:ext uri="{FF2B5EF4-FFF2-40B4-BE49-F238E27FC236}">
                <a16:creationId xmlns=""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E3273F54-65A3-430F-933C-7B448C44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797152"/>
            <a:ext cx="7839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사용자의 요청을 처리한 결과를 서버에서 웹 브라우저로 전달하는 정보를 저장하고 서버는 응답 헤더와 요청 처리 결과 데이터를 웹 브라우저로 보냄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서버에서 웹 브라우저로 응답하는 정보를 처리하기 위해 </a:t>
            </a:r>
            <a:r>
              <a:rPr lang="en-US" altLang="ko-KR" b="0" dirty="0" err="1"/>
              <a:t>javax.servlet.http.HttpServletResponse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객체를 사용하여 사용자의 요청에 응답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32E982F6-6F59-4B12-B1DB-8965A73D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153565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94427187-658C-4EEE-876D-C6054DED78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페이지 이동 관련 메소드</a:t>
            </a:r>
            <a:endParaRPr lang="en-US" altLang="ko-KR" dirty="0"/>
          </a:p>
          <a:p>
            <a:pPr lvl="1"/>
            <a:r>
              <a:rPr lang="ko-KR" altLang="en-US" b="0" dirty="0" smtClean="0"/>
              <a:t>페이지 이동 </a:t>
            </a:r>
            <a:r>
              <a:rPr lang="en-US" altLang="ko-KR" b="0" dirty="0" smtClean="0"/>
              <a:t>= </a:t>
            </a:r>
            <a:r>
              <a:rPr lang="ko-KR" altLang="en-US" dirty="0" err="1"/>
              <a:t>리다이렉션</a:t>
            </a:r>
            <a:r>
              <a:rPr lang="en-US" altLang="ko-KR" dirty="0"/>
              <a:t>(redirection) 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사용자가 </a:t>
            </a:r>
            <a:r>
              <a:rPr lang="ko-KR" altLang="en-US" b="0" dirty="0"/>
              <a:t>새로운 페이지를 요청할 때와 같이 페이지를 강제로 이동하는 </a:t>
            </a:r>
            <a:r>
              <a:rPr lang="ko-KR" altLang="en-US" b="0" dirty="0" smtClean="0"/>
              <a:t>것</a:t>
            </a:r>
            <a:endParaRPr lang="en-US" altLang="ko-KR" b="0" dirty="0"/>
          </a:p>
          <a:p>
            <a:pPr lvl="1"/>
            <a:r>
              <a:rPr lang="ko-KR" altLang="en-US" b="0" dirty="0"/>
              <a:t>서버는 웹 브라우저에 다른 페이지로 강제 이동하도록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리다이렉션</a:t>
            </a:r>
            <a:r>
              <a:rPr lang="ko-KR" altLang="en-US" b="0" dirty="0"/>
              <a:t> 메소드를 제공</a:t>
            </a:r>
            <a:endParaRPr lang="en-US" altLang="ko-KR" b="0" dirty="0"/>
          </a:p>
          <a:p>
            <a:pPr lvl="1"/>
            <a:r>
              <a:rPr lang="ko-KR" altLang="en-US" b="0" dirty="0"/>
              <a:t>페이지 이동 시에는 문자 인코딩을 알맞게 설정해야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페이지 이동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8F8DAF4-CD36-42BA-94B4-A414658D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2" y="4077072"/>
            <a:ext cx="62007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5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5236184-10E3-4DEF-B422-E267817A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40768"/>
            <a:ext cx="8286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94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BC0C7A6A-0C26-41DC-A8D1-0C913709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3760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53" y="1838344"/>
            <a:ext cx="8286750" cy="2457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53" y="4176005"/>
            <a:ext cx="8296275" cy="248602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C8CE6B7A-40E8-47FA-A670-9D230B39794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941" y="2391032"/>
            <a:ext cx="2961905" cy="1784973"/>
          </a:xfrm>
        </p:spPr>
      </p:pic>
    </p:spTree>
    <p:extLst>
      <p:ext uri="{BB962C8B-B14F-4D97-AF65-F5344CB8AC3E}">
        <p14:creationId xmlns:p14="http://schemas.microsoft.com/office/powerpoint/2010/main" val="1832755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7A4E617-1B8E-46FB-8FD2-01DA3A2846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059DBA5-ACA8-412B-8DBC-4D175A21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01361"/>
            <a:ext cx="8286750" cy="56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53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777125A-F86A-42DB-A567-5612A864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4" y="1484784"/>
            <a:ext cx="8286750" cy="351472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589CFD71-341E-4B34-B40F-D49D21B4D02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276872"/>
            <a:ext cx="3390476" cy="1142857"/>
          </a:xfrm>
        </p:spPr>
      </p:pic>
    </p:spTree>
    <p:extLst>
      <p:ext uri="{BB962C8B-B14F-4D97-AF65-F5344CB8AC3E}">
        <p14:creationId xmlns:p14="http://schemas.microsoft.com/office/powerpoint/2010/main" val="2711180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7622724-042C-43A8-B0AB-29D5BA54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412776"/>
            <a:ext cx="8277225" cy="3790950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5DAB43DC-29FA-4264-BDF4-FB4BF60520B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2" y="2204864"/>
            <a:ext cx="3285714" cy="1428571"/>
          </a:xfrm>
        </p:spPr>
      </p:pic>
    </p:spTree>
    <p:extLst>
      <p:ext uri="{BB962C8B-B14F-4D97-AF65-F5344CB8AC3E}">
        <p14:creationId xmlns:p14="http://schemas.microsoft.com/office/powerpoint/2010/main" val="801123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5604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ea typeface="굴림" panose="020B0600000101010101" pitchFamily="50" charset="-127"/>
              </a:rPr>
              <a:t>MIME Type</a:t>
            </a:r>
            <a:r>
              <a:rPr lang="ko-KR" altLang="en-US" sz="2000" dirty="0" smtClean="0">
                <a:ea typeface="굴림" panose="020B0600000101010101" pitchFamily="50" charset="-127"/>
              </a:rPr>
              <a:t>을 헤더 정보로서 전달</a:t>
            </a:r>
          </a:p>
          <a:p>
            <a:pPr lvl="1"/>
            <a:r>
              <a:rPr lang="en-US" altLang="ko-KR" sz="1800" dirty="0" err="1" smtClean="0">
                <a:ea typeface="굴림" panose="020B0600000101010101" pitchFamily="50" charset="-127"/>
              </a:rPr>
              <a:t>setContentType</a:t>
            </a:r>
            <a:r>
              <a:rPr lang="en-US" altLang="ko-KR" sz="1800" dirty="0" smtClean="0">
                <a:ea typeface="굴림" panose="020B0600000101010101" pitchFamily="50" charset="-127"/>
              </a:rPr>
              <a:t>() </a:t>
            </a:r>
            <a:r>
              <a:rPr lang="ko-KR" altLang="en-US" sz="1800" dirty="0" err="1" smtClean="0">
                <a:ea typeface="굴림" panose="020B0600000101010101" pitchFamily="50" charset="-127"/>
              </a:rPr>
              <a:t>메소드를</a:t>
            </a:r>
            <a:r>
              <a:rPr lang="ko-KR" altLang="en-US" sz="1800" dirty="0" smtClean="0">
                <a:ea typeface="굴림" panose="020B0600000101010101" pitchFamily="50" charset="-127"/>
              </a:rPr>
              <a:t> 사용하면 </a:t>
            </a:r>
            <a:r>
              <a:rPr lang="en-US" altLang="ko-KR" sz="1800" dirty="0" smtClean="0">
                <a:ea typeface="굴림" panose="020B0600000101010101" pitchFamily="50" charset="-127"/>
              </a:rPr>
              <a:t>page </a:t>
            </a:r>
            <a:r>
              <a:rPr lang="ko-KR" altLang="en-US" sz="1800" dirty="0" err="1" smtClean="0">
                <a:ea typeface="굴림" panose="020B0600000101010101" pitchFamily="50" charset="-127"/>
              </a:rPr>
              <a:t>지시문에서</a:t>
            </a:r>
            <a:r>
              <a:rPr lang="ko-KR" altLang="en-US" sz="1800" dirty="0" smtClean="0">
                <a:ea typeface="굴림" panose="020B0600000101010101" pitchFamily="50" charset="-127"/>
              </a:rPr>
              <a:t> </a:t>
            </a:r>
            <a:r>
              <a:rPr lang="en-US" altLang="ko-KR" sz="1800" dirty="0" err="1" smtClean="0">
                <a:ea typeface="굴림" panose="020B0600000101010101" pitchFamily="50" charset="-127"/>
              </a:rPr>
              <a:t>contentType</a:t>
            </a:r>
            <a:r>
              <a:rPr lang="ko-KR" altLang="en-US" sz="1800" dirty="0" smtClean="0">
                <a:ea typeface="굴림" panose="020B0600000101010101" pitchFamily="50" charset="-127"/>
              </a:rPr>
              <a:t>을 활용하여 </a:t>
            </a:r>
            <a:r>
              <a:rPr lang="en-US" altLang="ko-KR" sz="1800" dirty="0" smtClean="0">
                <a:ea typeface="굴림" panose="020B0600000101010101" pitchFamily="50" charset="-127"/>
              </a:rPr>
              <a:t>MIME Type</a:t>
            </a:r>
            <a:r>
              <a:rPr lang="ko-KR" altLang="en-US" sz="1800" dirty="0" smtClean="0">
                <a:ea typeface="굴림" panose="020B0600000101010101" pitchFamily="50" charset="-127"/>
              </a:rPr>
              <a:t>을 헤더 정보로서 전달되는 것과 같은 효과를 낼 수 있다</a:t>
            </a:r>
            <a:r>
              <a:rPr lang="en-US" altLang="ko-KR" sz="1800" dirty="0" smtClean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1800" dirty="0" smtClean="0">
                <a:ea typeface="굴림" panose="020B0600000101010101" pitchFamily="50" charset="-127"/>
              </a:rPr>
              <a:t>이미지 </a:t>
            </a:r>
            <a:r>
              <a:rPr lang="ko-KR" altLang="en-US" sz="1800" dirty="0" err="1" smtClean="0">
                <a:ea typeface="굴림" panose="020B0600000101010101" pitchFamily="50" charset="-127"/>
              </a:rPr>
              <a:t>파일등을</a:t>
            </a:r>
            <a:r>
              <a:rPr lang="ko-KR" altLang="en-US" sz="1800" dirty="0" smtClean="0">
                <a:ea typeface="굴림" panose="020B0600000101010101" pitchFamily="50" charset="-127"/>
              </a:rPr>
              <a:t> 내보낼 때에 </a:t>
            </a:r>
            <a:r>
              <a:rPr lang="en-US" altLang="ko-KR" sz="1800" dirty="0" err="1" smtClean="0">
                <a:ea typeface="굴림" panose="020B0600000101010101" pitchFamily="50" charset="-127"/>
              </a:rPr>
              <a:t>setContentType</a:t>
            </a:r>
            <a:r>
              <a:rPr lang="en-US" altLang="ko-KR" sz="1800" dirty="0" smtClean="0">
                <a:ea typeface="굴림" panose="020B0600000101010101" pitchFamily="50" charset="-127"/>
              </a:rPr>
              <a:t>() </a:t>
            </a:r>
            <a:r>
              <a:rPr lang="ko-KR" altLang="en-US" sz="1800" dirty="0" err="1" smtClean="0">
                <a:ea typeface="굴림" panose="020B0600000101010101" pitchFamily="50" charset="-127"/>
              </a:rPr>
              <a:t>메소드를</a:t>
            </a:r>
            <a:r>
              <a:rPr lang="ko-KR" altLang="en-US" sz="1800" dirty="0" smtClean="0">
                <a:ea typeface="굴림" panose="020B0600000101010101" pitchFamily="50" charset="-127"/>
              </a:rPr>
              <a:t> 활용하여 현재 브라우저로 보내는 내용의 형식을 정확하게 알려주기도 한다</a:t>
            </a:r>
            <a:r>
              <a:rPr lang="en-US" altLang="ko-KR" sz="1800" dirty="0" smtClean="0">
                <a:ea typeface="굴림" panose="020B0600000101010101" pitchFamily="50" charset="-127"/>
              </a:rPr>
              <a:t>. </a:t>
            </a:r>
            <a:endParaRPr lang="ko-KR" altLang="en-US" sz="18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600" dirty="0" smtClean="0"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ea typeface="굴림" panose="020B0600000101010101" pitchFamily="50" charset="-127"/>
              </a:rPr>
              <a:t>이미지 출력과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setContentType</a:t>
            </a:r>
            <a:r>
              <a:rPr lang="en-US" altLang="ko-KR" sz="2000" dirty="0" smtClean="0">
                <a:ea typeface="굴림" panose="020B0600000101010101" pitchFamily="50" charset="-127"/>
              </a:rPr>
              <a:t>() </a:t>
            </a:r>
            <a:r>
              <a:rPr lang="ko-KR" altLang="en-US" sz="2000" dirty="0" err="1" smtClean="0">
                <a:ea typeface="굴림" panose="020B0600000101010101" pitchFamily="50" charset="-127"/>
              </a:rPr>
              <a:t>메소드</a:t>
            </a:r>
            <a:endParaRPr lang="ko-KR" altLang="en-US" sz="20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1"/>
            <a:endParaRPr lang="ko-KR" altLang="en-US" sz="1600" dirty="0" smtClean="0">
              <a:ea typeface="굴림" panose="020B0600000101010101" pitchFamily="50" charset="-127"/>
            </a:endParaRPr>
          </a:p>
          <a:p>
            <a:pPr lvl="3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2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1"/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/>
            <a:endParaRPr lang="ko-KR" altLang="en-US" sz="2000" dirty="0" smtClean="0">
              <a:ea typeface="굴림" panose="020B0600000101010101" pitchFamily="50" charset="-127"/>
            </a:endParaRPr>
          </a:p>
        </p:txBody>
      </p:sp>
      <p:sp>
        <p:nvSpPr>
          <p:cNvPr id="2560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B7A2A6-8010-4D16-B99F-3659EE39D5EE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r>
              <a:rPr lang="en-US" altLang="ko-KR" sz="1400"/>
              <a:t>/65</a:t>
            </a:r>
          </a:p>
        </p:txBody>
      </p:sp>
      <p:sp>
        <p:nvSpPr>
          <p:cNvPr id="25606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0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5610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1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6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7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5619" name="TextBox 21"/>
          <p:cNvSpPr txBox="1">
            <a:spLocks noChangeArrowheads="1"/>
          </p:cNvSpPr>
          <p:nvPr/>
        </p:nvSpPr>
        <p:spPr bwMode="auto">
          <a:xfrm>
            <a:off x="1951038" y="3892550"/>
            <a:ext cx="13388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/>
              <a:t>Tomcat.png 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 smtClean="0"/>
              <a:t>파일의 </a:t>
            </a:r>
            <a:r>
              <a:rPr lang="ko-KR" altLang="en-US" sz="1600" dirty="0"/>
              <a:t>위치 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 dirty="0"/>
          </a:p>
        </p:txBody>
      </p:sp>
      <p:sp>
        <p:nvSpPr>
          <p:cNvPr id="23" name="제목 4">
            <a:extLst>
              <a:ext uri="{FF2B5EF4-FFF2-40B4-BE49-F238E27FC236}">
                <a16:creationId xmlns="" xmlns:a16="http://schemas.microsoft.com/office/drawing/2014/main" id="{07622724-042C-43A8-B0AB-29D5BA54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356992"/>
            <a:ext cx="4459213" cy="304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6628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>
                <a:ea typeface="굴림" panose="020B0600000101010101" pitchFamily="50" charset="-127"/>
              </a:rPr>
              <a:t>이미지 출력과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setContentType</a:t>
            </a:r>
            <a:r>
              <a:rPr lang="en-US" altLang="ko-KR" sz="2000" dirty="0" smtClean="0">
                <a:ea typeface="굴림" panose="020B0600000101010101" pitchFamily="50" charset="-127"/>
              </a:rPr>
              <a:t>() </a:t>
            </a:r>
            <a:r>
              <a:rPr lang="ko-KR" altLang="en-US" sz="2000" dirty="0" err="1" smtClean="0">
                <a:ea typeface="굴림" panose="020B0600000101010101" pitchFamily="50" charset="-127"/>
              </a:rPr>
              <a:t>메소드</a:t>
            </a: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  <a:r>
              <a:rPr lang="en-US" altLang="ko-KR" sz="2000" dirty="0" smtClean="0">
                <a:ea typeface="굴림" panose="020B0600000101010101" pitchFamily="50" charset="-127"/>
              </a:rPr>
              <a:t>(</a:t>
            </a:r>
            <a:r>
              <a:rPr lang="ko-KR" altLang="en-US" sz="2000" dirty="0" smtClean="0">
                <a:ea typeface="굴림" panose="020B0600000101010101" pitchFamily="50" charset="-127"/>
              </a:rPr>
              <a:t>계속</a:t>
            </a:r>
            <a:r>
              <a:rPr lang="en-US" altLang="ko-KR" sz="2000" dirty="0" smtClean="0">
                <a:ea typeface="굴림" panose="020B0600000101010101" pitchFamily="50" charset="-127"/>
              </a:rPr>
              <a:t>)</a:t>
            </a:r>
            <a:endParaRPr lang="ko-KR" altLang="en-US" sz="20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1"/>
            <a:endParaRPr lang="ko-KR" altLang="en-US" sz="1600" dirty="0" smtClean="0">
              <a:ea typeface="굴림" panose="020B0600000101010101" pitchFamily="50" charset="-127"/>
            </a:endParaRPr>
          </a:p>
          <a:p>
            <a:pPr lvl="3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2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1"/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/>
            <a:endParaRPr lang="ko-KR" altLang="en-US" sz="2000" dirty="0" smtClean="0">
              <a:ea typeface="굴림" panose="020B0600000101010101" pitchFamily="50" charset="-127"/>
            </a:endParaRPr>
          </a:p>
        </p:txBody>
      </p:sp>
      <p:sp>
        <p:nvSpPr>
          <p:cNvPr id="2662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4EDC0A-C2D1-47FD-9603-075BAF544666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r>
              <a:rPr lang="en-US" altLang="ko-KR" sz="1400"/>
              <a:t>/65</a:t>
            </a:r>
          </a:p>
        </p:txBody>
      </p:sp>
      <p:sp>
        <p:nvSpPr>
          <p:cNvPr id="26630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6634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35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3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3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40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6641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172397"/>
              </p:ext>
            </p:extLst>
          </p:nvPr>
        </p:nvGraphicFramePr>
        <p:xfrm>
          <a:off x="485775" y="1666875"/>
          <a:ext cx="8232775" cy="5028440"/>
        </p:xfrm>
        <a:graphic>
          <a:graphicData uri="http://schemas.openxmlformats.org/drawingml/2006/table">
            <a:tbl>
              <a:tblPr/>
              <a:tblGrid>
                <a:gridCol w="4422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905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91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64" marR="6476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import="java.io.*" %&gt;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try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response.setContentType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("image/jpeg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  </a:t>
                      </a:r>
                      <a:r>
                        <a:rPr lang="en-US" sz="1200" b="1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lang="en-US" altLang="ko-KR" sz="1200" b="1" kern="1200" dirty="0" err="1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ContentType</a:t>
                      </a:r>
                      <a:r>
                        <a:rPr lang="ko-KR" altLang="en-US" sz="1200" b="1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jpeg </a:t>
                      </a:r>
                      <a:r>
                        <a:rPr lang="ko-KR" altLang="en-US" sz="1200" b="1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이미지임을 설정</a:t>
                      </a:r>
                      <a:endParaRPr lang="en-US" sz="1200" b="1" dirty="0">
                        <a:solidFill>
                          <a:srgbClr val="0707C5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response.addHeader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("Content-Transfer-Encoding", "binary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 </a:t>
                      </a:r>
                      <a:r>
                        <a:rPr lang="en-US" sz="1200" b="1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// </a:t>
                      </a:r>
                      <a:r>
                        <a:rPr lang="ko-KR" altLang="en-US" sz="1200" b="1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전달 내용이 </a:t>
                      </a:r>
                      <a:r>
                        <a:rPr lang="en-US" altLang="ko-KR" sz="1200" b="1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binary</a:t>
                      </a:r>
                      <a:r>
                        <a:rPr lang="ko-KR" altLang="en-US" sz="1200" b="1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임을 설정</a:t>
                      </a:r>
                      <a:endParaRPr lang="en-US" sz="1200" b="1" dirty="0">
                        <a:solidFill>
                          <a:srgbClr val="0707C5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String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</a:rPr>
                        <a:t>filename =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  <a:latin typeface="+mn-lt"/>
                          <a:ea typeface="맑은 고딕"/>
                        </a:rPr>
                        <a:t>application.getRealPath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  <a:latin typeface="+mn-lt"/>
                          <a:ea typeface="맑은 고딕"/>
                        </a:rPr>
                        <a:t>("/") + "Ch05\\tomcat.png";</a:t>
                      </a:r>
                      <a:endParaRPr lang="en-US" sz="1200" dirty="0" smtClean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new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FileInputStream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(filename);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BufferedOutputStream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new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BufferedOutputStream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response.getOutputStream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);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한양신명조"/>
                        </a:rPr>
                        <a:t>                                              </a:t>
                      </a:r>
                      <a:r>
                        <a:rPr lang="en-US" sz="1200" b="1" dirty="0" smtClean="0">
                          <a:solidFill>
                            <a:srgbClr val="0707C5"/>
                          </a:solidFill>
                          <a:latin typeface="한양신명조"/>
                        </a:rPr>
                        <a:t>// </a:t>
                      </a:r>
                      <a:r>
                        <a:rPr lang="en-US" altLang="ko-KR" sz="1200" b="1" dirty="0" smtClean="0">
                          <a:solidFill>
                            <a:srgbClr val="0707C5"/>
                          </a:solidFill>
                          <a:latin typeface="한양신명조"/>
                        </a:rPr>
                        <a:t>response </a:t>
                      </a:r>
                      <a:r>
                        <a:rPr lang="ko-KR" altLang="en-US" sz="1200" b="1" dirty="0" smtClean="0">
                          <a:solidFill>
                            <a:srgbClr val="0707C5"/>
                          </a:solidFill>
                          <a:latin typeface="한양신명조"/>
                        </a:rPr>
                        <a:t>객체에서 </a:t>
                      </a:r>
                      <a:r>
                        <a:rPr lang="en-US" altLang="ko-KR" sz="1200" b="1" dirty="0" smtClean="0">
                          <a:solidFill>
                            <a:srgbClr val="0707C5"/>
                          </a:solidFill>
                          <a:latin typeface="한양신명조"/>
                        </a:rPr>
                        <a:t>Binary Data </a:t>
                      </a:r>
                      <a:r>
                        <a:rPr lang="ko-KR" altLang="en-US" sz="1200" b="1" dirty="0" smtClean="0">
                          <a:solidFill>
                            <a:srgbClr val="0707C5"/>
                          </a:solidFill>
                          <a:latin typeface="한양신명조"/>
                        </a:rPr>
                        <a:t>출력을 담당하는 </a:t>
                      </a:r>
                      <a:r>
                        <a:rPr lang="en-US" altLang="ko-KR" sz="1200" b="1" dirty="0" err="1" smtClean="0">
                          <a:solidFill>
                            <a:srgbClr val="0707C5"/>
                          </a:solidFill>
                          <a:latin typeface="한양신명조"/>
                        </a:rPr>
                        <a:t>OutputStream</a:t>
                      </a:r>
                      <a:r>
                        <a:rPr lang="en-US" altLang="ko-KR" sz="1200" b="1" dirty="0" smtClean="0">
                          <a:solidFill>
                            <a:srgbClr val="0707C5"/>
                          </a:solidFill>
                          <a:latin typeface="한양신명조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rgbClr val="0707C5"/>
                          </a:solidFill>
                          <a:latin typeface="한양신명조"/>
                        </a:rPr>
                        <a:t>객체를 얻음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byte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[] buff = new byte[1024]; 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for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=0; 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fis.read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(buff)) != -1; ){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bos.write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(buff,0,i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bos.flush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} catch(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IOException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e)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response.setContentType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("text/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=utf-8"); 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("Error :" +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e.getMessage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}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64" marR="64764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5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6651" name="직사각형 12"/>
          <p:cNvSpPr>
            <a:spLocks noChangeArrowheads="1"/>
          </p:cNvSpPr>
          <p:nvPr/>
        </p:nvSpPr>
        <p:spPr bwMode="auto">
          <a:xfrm>
            <a:off x="2743200" y="1338263"/>
            <a:ext cx="6096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 smtClean="0"/>
              <a:t>JSPBook1_SK1</a:t>
            </a:r>
            <a:r>
              <a:rPr kumimoji="0" lang="en-US" altLang="ko-KR" sz="1600" dirty="0" smtClean="0">
                <a:latin typeface="Berlin Sans FB" panose="020E0602020502020306" pitchFamily="34" charset="0"/>
                <a:cs typeface="Arial" panose="020B0604020202020204" pitchFamily="34" charset="0"/>
              </a:rPr>
              <a:t>\ch05\</a:t>
            </a:r>
            <a:r>
              <a:rPr kumimoji="0" lang="en-US" altLang="ko-KR" sz="1600" dirty="0" err="1" smtClean="0">
                <a:latin typeface="Berlin Sans FB" panose="020E0602020502020306" pitchFamily="34" charset="0"/>
                <a:cs typeface="Arial" panose="020B0604020202020204" pitchFamily="34" charset="0"/>
              </a:rPr>
              <a:t>image.jsp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22" name="제목 4">
            <a:extLst>
              <a:ext uri="{FF2B5EF4-FFF2-40B4-BE49-F238E27FC236}">
                <a16:creationId xmlns="" xmlns:a16="http://schemas.microsoft.com/office/drawing/2014/main" id="{07622724-042C-43A8-B0AB-29D5BA54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34476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27652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990600"/>
            <a:ext cx="7010400" cy="2971800"/>
          </a:xfrm>
        </p:spPr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이미지 출력과 </a:t>
            </a:r>
            <a:r>
              <a:rPr lang="en-US" altLang="ko-KR" sz="2000" smtClean="0">
                <a:ea typeface="굴림" panose="020B0600000101010101" pitchFamily="50" charset="-127"/>
              </a:rPr>
              <a:t>setContentType() </a:t>
            </a:r>
            <a:r>
              <a:rPr lang="ko-KR" altLang="en-US" sz="2000" smtClean="0">
                <a:ea typeface="굴림" panose="020B0600000101010101" pitchFamily="50" charset="-127"/>
              </a:rPr>
              <a:t>메소드 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ko-KR" altLang="en-US" sz="2000" smtClean="0">
                <a:ea typeface="굴림" panose="020B0600000101010101" pitchFamily="50" charset="-127"/>
              </a:rPr>
              <a:t>계속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  <a:endParaRPr lang="ko-KR" altLang="en-US" sz="2000" smtClean="0">
              <a:ea typeface="굴림" panose="020B0600000101010101" pitchFamily="50" charset="-127"/>
            </a:endParaRPr>
          </a:p>
          <a:p>
            <a:pPr lvl="1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  <a:p>
            <a:pPr lvl="3"/>
            <a:endParaRPr lang="en-US" altLang="ko-KR" sz="1600" smtClean="0">
              <a:ea typeface="굴림" panose="020B0600000101010101" pitchFamily="50" charset="-127"/>
            </a:endParaRPr>
          </a:p>
          <a:p>
            <a:pPr lvl="2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2765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37ADC7-8096-43F8-89CB-DE4C1F412F1F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r>
              <a:rPr lang="en-US" altLang="ko-KR" sz="1400"/>
              <a:t>/65</a:t>
            </a:r>
          </a:p>
        </p:txBody>
      </p:sp>
      <p:sp>
        <p:nvSpPr>
          <p:cNvPr id="27654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5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7658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59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4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5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276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27669" name="직사각형 1"/>
          <p:cNvSpPr>
            <a:spLocks noChangeArrowheads="1"/>
          </p:cNvSpPr>
          <p:nvPr/>
        </p:nvSpPr>
        <p:spPr bwMode="auto">
          <a:xfrm>
            <a:off x="495300" y="4186238"/>
            <a:ext cx="8001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/>
              <a:t>대부분이 </a:t>
            </a:r>
            <a:r>
              <a:rPr lang="en-US" altLang="ko-KR"/>
              <a:t>Java</a:t>
            </a:r>
            <a:r>
              <a:rPr lang="ko-KR" altLang="en-US"/>
              <a:t>에서의 </a:t>
            </a:r>
            <a:r>
              <a:rPr lang="en-US" altLang="ko-KR"/>
              <a:t>Stream  </a:t>
            </a:r>
            <a:r>
              <a:rPr lang="ko-KR" altLang="en-US"/>
              <a:t>처리와</a:t>
            </a:r>
            <a:r>
              <a:rPr lang="en-US" altLang="ko-KR"/>
              <a:t> </a:t>
            </a:r>
            <a:r>
              <a:rPr lang="ko-KR" altLang="en-US"/>
              <a:t>관련되어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7670" name="직사각형 23"/>
          <p:cNvSpPr>
            <a:spLocks noChangeArrowheads="1"/>
          </p:cNvSpPr>
          <p:nvPr/>
        </p:nvSpPr>
        <p:spPr bwMode="auto">
          <a:xfrm>
            <a:off x="495300" y="4648200"/>
            <a:ext cx="8001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Filename </a:t>
            </a:r>
            <a:r>
              <a:rPr lang="ko-KR" altLang="en-US" sz="1200" dirty="0" err="1"/>
              <a:t>변수값을</a:t>
            </a:r>
            <a:r>
              <a:rPr lang="ko-KR" altLang="en-US" sz="1200" dirty="0"/>
              <a:t> 정한 후 그 변수를 이용하여 </a:t>
            </a:r>
            <a:r>
              <a:rPr lang="en-US" altLang="ko-KR" sz="1200" dirty="0" err="1"/>
              <a:t>FileInputStream</a:t>
            </a:r>
            <a:r>
              <a:rPr lang="en-US" altLang="ko-KR" sz="1200" dirty="0"/>
              <a:t> </a:t>
            </a:r>
            <a:r>
              <a:rPr lang="ko-KR" altLang="en-US" sz="1200" dirty="0"/>
              <a:t>객체인 </a:t>
            </a:r>
            <a:r>
              <a:rPr lang="en-US" altLang="ko-KR" sz="1200" dirty="0" err="1"/>
              <a:t>fis</a:t>
            </a:r>
            <a:r>
              <a:rPr lang="ko-KR" altLang="en-US" sz="1200" dirty="0"/>
              <a:t>를 생성</a:t>
            </a:r>
            <a:endParaRPr lang="en-US" altLang="ko-KR" sz="1200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Response.getOutputStream</a:t>
            </a:r>
            <a:r>
              <a:rPr lang="en-US" altLang="ko-KR" sz="1200" dirty="0"/>
              <a:t>()</a:t>
            </a:r>
            <a:r>
              <a:rPr lang="ko-KR" altLang="en-US" sz="1200" dirty="0"/>
              <a:t>는</a:t>
            </a:r>
            <a:r>
              <a:rPr lang="en-US" altLang="ko-KR" sz="1200" dirty="0"/>
              <a:t> </a:t>
            </a:r>
            <a:r>
              <a:rPr lang="ko-KR" altLang="en-US" sz="1200" dirty="0"/>
              <a:t>브라우저로 임의의 내용을 출력할 수 있는 가장 기본적인 객체를 돌려줌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 </a:t>
            </a:r>
            <a:r>
              <a:rPr lang="ko-KR" altLang="en-US" sz="1200" dirty="0" err="1"/>
              <a:t>기본출력</a:t>
            </a:r>
            <a:r>
              <a:rPr lang="ko-KR" altLang="en-US" sz="1200" dirty="0"/>
              <a:t> 객체를 활용하여 좀 더 많은 기능을 가진 </a:t>
            </a:r>
            <a:r>
              <a:rPr lang="en-US" altLang="ko-KR" sz="1200" dirty="0" err="1"/>
              <a:t>BufferedOutputStream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bos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생성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이후 </a:t>
            </a:r>
            <a:r>
              <a:rPr lang="en-US" altLang="ko-KR" sz="1200" dirty="0" err="1"/>
              <a:t>fis</a:t>
            </a:r>
            <a:r>
              <a:rPr lang="en-US" altLang="ko-KR" sz="1200" dirty="0"/>
              <a:t> </a:t>
            </a:r>
            <a:r>
              <a:rPr lang="ko-KR" altLang="en-US" sz="1200" dirty="0"/>
              <a:t>객체의 </a:t>
            </a:r>
            <a:r>
              <a:rPr lang="en-US" altLang="ko-KR" sz="1200" dirty="0"/>
              <a:t>read()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활용하여 </a:t>
            </a:r>
            <a:r>
              <a:rPr lang="en-US" altLang="ko-KR" sz="1200" dirty="0"/>
              <a:t>byte</a:t>
            </a:r>
            <a:r>
              <a:rPr lang="ko-KR" altLang="en-US" sz="1200" dirty="0"/>
              <a:t>의 배열인 </a:t>
            </a:r>
            <a:r>
              <a:rPr lang="en-US" altLang="ko-KR" sz="1200" dirty="0"/>
              <a:t>buff</a:t>
            </a:r>
            <a:r>
              <a:rPr lang="ko-KR" altLang="en-US" sz="1200" dirty="0"/>
              <a:t>에 </a:t>
            </a:r>
            <a:r>
              <a:rPr lang="en-US" altLang="ko-KR" sz="1200" dirty="0" smtClean="0"/>
              <a:t>tomcat.png </a:t>
            </a:r>
            <a:r>
              <a:rPr lang="ko-KR" altLang="en-US" sz="1200" dirty="0"/>
              <a:t>이미지 내용을 하드디스크로부터 가져오고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bos</a:t>
            </a:r>
            <a:r>
              <a:rPr lang="en-US" altLang="ko-KR" sz="1200" dirty="0"/>
              <a:t> </a:t>
            </a:r>
            <a:r>
              <a:rPr lang="ko-KR" altLang="en-US" sz="1200" dirty="0"/>
              <a:t>객체의 </a:t>
            </a:r>
            <a:r>
              <a:rPr lang="en-US" altLang="ko-KR" sz="1200" dirty="0"/>
              <a:t>write()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활용하여 브라우저로 그 내용을 출력함</a:t>
            </a:r>
          </a:p>
        </p:txBody>
      </p:sp>
      <p:sp>
        <p:nvSpPr>
          <p:cNvPr id="26" name="제목 4">
            <a:extLst>
              <a:ext uri="{FF2B5EF4-FFF2-40B4-BE49-F238E27FC236}">
                <a16:creationId xmlns="" xmlns:a16="http://schemas.microsoft.com/office/drawing/2014/main" id="{07622724-042C-43A8-B0AB-29D5BA54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752600" y="1619250"/>
            <a:ext cx="5266574" cy="2427106"/>
            <a:chOff x="1752600" y="1619250"/>
            <a:chExt cx="5266574" cy="2427106"/>
          </a:xfrm>
        </p:grpSpPr>
        <p:pic>
          <p:nvPicPr>
            <p:cNvPr id="27671" name="_x66772912" descr="EMB0000028c5d1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1619250"/>
              <a:ext cx="4419600" cy="1887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2" name="TextBox 23"/>
            <p:cNvSpPr txBox="1">
              <a:spLocks noChangeArrowheads="1"/>
            </p:cNvSpPr>
            <p:nvPr/>
          </p:nvSpPr>
          <p:spPr bwMode="auto">
            <a:xfrm>
              <a:off x="3112851" y="3707802"/>
              <a:ext cx="25265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latin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 smtClean="0"/>
                <a:t>Tomcat.png </a:t>
              </a:r>
              <a:r>
                <a:rPr lang="ko-KR" altLang="en-US" sz="1600" dirty="0" smtClean="0"/>
                <a:t>의 </a:t>
              </a:r>
              <a:r>
                <a:rPr lang="ko-KR" altLang="en-US" sz="1600" dirty="0"/>
                <a:t>동작 과정 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206" y="2302820"/>
              <a:ext cx="1853968" cy="1168254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8457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내장 객체</a:t>
            </a:r>
            <a:r>
              <a:rPr lang="en-US" altLang="ko-KR" dirty="0"/>
              <a:t>(implicit object)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사용할 수 있도록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미리 정의된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페이지가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프로그램으로 번역될 때 </a:t>
            </a:r>
            <a:r>
              <a:rPr lang="en-US" altLang="ko-KR" b="0" dirty="0"/>
              <a:t>JSP </a:t>
            </a:r>
            <a:r>
              <a:rPr lang="ko-KR" altLang="en-US" b="0" dirty="0"/>
              <a:t>컨테이너가 자동으로 내장 객체를 멤버 변수</a:t>
            </a:r>
            <a:r>
              <a:rPr lang="en-US" altLang="ko-KR" b="0" dirty="0"/>
              <a:t>, </a:t>
            </a:r>
            <a:r>
              <a:rPr lang="ko-KR" altLang="en-US" b="0" dirty="0"/>
              <a:t>메소드 매개변수 등의 각종 참조 변수</a:t>
            </a:r>
            <a:r>
              <a:rPr lang="en-US" altLang="ko-KR" b="0" dirty="0"/>
              <a:t>(</a:t>
            </a:r>
            <a:r>
              <a:rPr lang="ko-KR" altLang="en-US" b="0" dirty="0"/>
              <a:t>객체</a:t>
            </a:r>
            <a:r>
              <a:rPr lang="en-US" altLang="ko-KR" b="0" dirty="0"/>
              <a:t>)</a:t>
            </a:r>
            <a:r>
              <a:rPr lang="ko-KR" altLang="en-US" b="0" dirty="0"/>
              <a:t>로 포함</a:t>
            </a:r>
            <a:r>
              <a:rPr lang="en-US" altLang="ko-KR" b="0" dirty="0"/>
              <a:t>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/>
              <a:t>페이지에 별도의 </a:t>
            </a:r>
            <a:r>
              <a:rPr lang="en-US" altLang="ko-KR" b="0" dirty="0"/>
              <a:t>import </a:t>
            </a:r>
            <a:r>
              <a:rPr lang="ko-KR" altLang="en-US" b="0" dirty="0"/>
              <a:t>문 없이 자유롭게 사용 가능</a:t>
            </a:r>
            <a:endParaRPr lang="en-US" altLang="ko-KR" b="0" dirty="0"/>
          </a:p>
          <a:p>
            <a:pPr lvl="1"/>
            <a:r>
              <a:rPr lang="ko-KR" altLang="en-US" b="0" dirty="0" err="1"/>
              <a:t>스크립틀릿</a:t>
            </a:r>
            <a:r>
              <a:rPr lang="ko-KR" altLang="en-US" b="0" dirty="0"/>
              <a:t> 태그나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태그에 선언을 하거나 객체를 생성하지 않고도 직접 호출하여 사용 가능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C8EF4A-FF8B-44CC-8926-C8A7FEFE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</p:spTree>
    <p:extLst>
      <p:ext uri="{BB962C8B-B14F-4D97-AF65-F5344CB8AC3E}">
        <p14:creationId xmlns:p14="http://schemas.microsoft.com/office/powerpoint/2010/main" val="832568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8494184-E8B9-4F5B-8746-520D55BB89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메소드</a:t>
            </a:r>
            <a:endParaRPr lang="en-US" altLang="ko-KR" dirty="0"/>
          </a:p>
          <a:p>
            <a:pPr lvl="1"/>
            <a:r>
              <a:rPr lang="ko-KR" altLang="en-US" b="0" dirty="0"/>
              <a:t>응답 </a:t>
            </a:r>
            <a:r>
              <a:rPr lang="en-US" altLang="ko-KR" b="0" dirty="0"/>
              <a:t>HTTP </a:t>
            </a:r>
            <a:r>
              <a:rPr lang="ko-KR" altLang="en-US" b="0" dirty="0"/>
              <a:t>헤더 관련 메소드는 서버가 웹 브라우저에 응답하는 정보에 헤더를 추가하는 기능을 제공</a:t>
            </a:r>
            <a:endParaRPr lang="en-US" altLang="ko-KR" b="0" dirty="0"/>
          </a:p>
          <a:p>
            <a:pPr lvl="1"/>
            <a:r>
              <a:rPr lang="ko-KR" altLang="en-US" b="0" dirty="0"/>
              <a:t>헤더 정보에는 주로 서버에 대한 정보가 저장되어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응답 </a:t>
            </a:r>
            <a:r>
              <a:rPr lang="en-US" altLang="ko-KR" dirty="0"/>
              <a:t>HTTP </a:t>
            </a:r>
            <a:r>
              <a:rPr lang="ko-KR" altLang="en-US" dirty="0"/>
              <a:t>헤더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4A15745-DB48-4E2B-8FBF-485D01E8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212976"/>
            <a:ext cx="7992889" cy="34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94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357A80E1-B945-42B8-81DF-724E301C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24744"/>
            <a:ext cx="8305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08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092F51FC-A841-4855-93EA-973E05D9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6" y="943895"/>
            <a:ext cx="8201025" cy="56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55" y="1518940"/>
            <a:ext cx="8277225" cy="475297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839AD198-9AA8-456B-AEB9-E4E8C98F37D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2961905" cy="1904762"/>
          </a:xfrm>
        </p:spPr>
      </p:pic>
    </p:spTree>
    <p:extLst>
      <p:ext uri="{BB962C8B-B14F-4D97-AF65-F5344CB8AC3E}">
        <p14:creationId xmlns:p14="http://schemas.microsoft.com/office/powerpoint/2010/main" val="4119998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07A7A71-2DAF-4C17-A94F-395FA7C479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응답 콘텐츠 관련 메소드</a:t>
            </a:r>
            <a:endParaRPr lang="en-US" altLang="ko-KR" dirty="0"/>
          </a:p>
          <a:p>
            <a:pPr lvl="1"/>
            <a:r>
              <a:rPr lang="en-US" altLang="ko-KR" b="0" dirty="0"/>
              <a:t>response </a:t>
            </a:r>
            <a:r>
              <a:rPr lang="ko-KR" altLang="en-US" b="0" dirty="0"/>
              <a:t>내장 객체는 웹 브라우저로 응답하기 위해 </a:t>
            </a:r>
            <a:r>
              <a:rPr lang="en-US" altLang="ko-KR" b="0" dirty="0"/>
              <a:t>MIME </a:t>
            </a:r>
            <a:r>
              <a:rPr lang="ko-KR" altLang="en-US" b="0" dirty="0"/>
              <a:t>유형</a:t>
            </a:r>
            <a:r>
              <a:rPr lang="en-US" altLang="ko-KR" b="0" dirty="0"/>
              <a:t>, </a:t>
            </a:r>
            <a:r>
              <a:rPr lang="ko-KR" altLang="en-US" b="0" dirty="0"/>
              <a:t>문자 인코딩</a:t>
            </a:r>
            <a:r>
              <a:rPr lang="en-US" altLang="ko-KR" b="0" dirty="0"/>
              <a:t>, </a:t>
            </a:r>
            <a:r>
              <a:rPr lang="ko-KR" altLang="en-US" b="0" dirty="0"/>
              <a:t>오류 메시지</a:t>
            </a:r>
            <a:r>
              <a:rPr lang="en-US" altLang="ko-KR" b="0" dirty="0"/>
              <a:t>, </a:t>
            </a:r>
            <a:r>
              <a:rPr lang="ko-KR" altLang="en-US" b="0" dirty="0"/>
              <a:t>상태 코드 등을 설정하고 가져오는 응답 콘텐츠 관련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</a:t>
            </a:r>
            <a:r>
              <a:rPr lang="ko-KR" altLang="en-US" b="0" dirty="0" smtClean="0"/>
              <a:t>제공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응답 </a:t>
            </a:r>
            <a:r>
              <a:rPr lang="ko-KR" altLang="en-US" dirty="0" err="1"/>
              <a:t>콘텐츠</a:t>
            </a:r>
            <a:r>
              <a:rPr lang="ko-KR" altLang="en-US" dirty="0"/>
              <a:t> 관련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E3E7D85-10F4-46DB-B583-AD5E256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3140968"/>
            <a:ext cx="82391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99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A8C0FBA-889F-423D-BEE7-D9310231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5193"/>
            <a:ext cx="82962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92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56A0A2AC-B932-4AB6-8201-9B3F0E1D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response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915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43" y="1963832"/>
            <a:ext cx="8296275" cy="1123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9" y="2996952"/>
            <a:ext cx="8343900" cy="341947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F3F7D882-5F76-4DB2-8D58-6C8321C09E9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87783"/>
            <a:ext cx="2926937" cy="2213426"/>
          </a:xfrm>
        </p:spPr>
      </p:pic>
    </p:spTree>
    <p:extLst>
      <p:ext uri="{BB962C8B-B14F-4D97-AF65-F5344CB8AC3E}">
        <p14:creationId xmlns:p14="http://schemas.microsoft.com/office/powerpoint/2010/main" val="1230516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b="0" dirty="0"/>
              <a:t>웹 브라우저에 데이터를 전송하는 출력 스트림 객체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사용되는 모든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태그와 </a:t>
            </a:r>
            <a:r>
              <a:rPr lang="en-US" altLang="ko-KR" b="0" dirty="0"/>
              <a:t>HTML, </a:t>
            </a:r>
            <a:r>
              <a:rPr lang="ko-KR" altLang="en-US" b="0" dirty="0"/>
              <a:t>일반 텍스트 등을 </a:t>
            </a:r>
            <a:r>
              <a:rPr lang="en-US" altLang="ko-KR" b="0" dirty="0"/>
              <a:t>out </a:t>
            </a:r>
            <a:r>
              <a:rPr lang="ko-KR" altLang="en-US" b="0" dirty="0"/>
              <a:t>내장 객체를 통해 웹 브라우저에 그대로 전달</a:t>
            </a:r>
            <a:endParaRPr lang="en-US" altLang="ko-KR" b="0" dirty="0"/>
          </a:p>
          <a:p>
            <a:pPr lvl="1"/>
            <a:r>
              <a:rPr lang="ko-KR" altLang="en-US" b="0" dirty="0" err="1" smtClean="0"/>
              <a:t>스크립틀릿</a:t>
            </a:r>
            <a:r>
              <a:rPr lang="ko-KR" altLang="en-US" b="0" dirty="0" smtClean="0"/>
              <a:t> </a:t>
            </a:r>
            <a:r>
              <a:rPr lang="ko-KR" altLang="en-US" b="0" dirty="0"/>
              <a:t>태그에 사용하여 단순히 값을 출력하는 </a:t>
            </a:r>
            <a:r>
              <a:rPr lang="ko-KR" altLang="en-US" b="0" dirty="0" err="1"/>
              <a:t>표현문</a:t>
            </a:r>
            <a:r>
              <a:rPr lang="ko-KR" altLang="en-US" b="0" dirty="0"/>
              <a:t> 태그</a:t>
            </a:r>
            <a:r>
              <a:rPr lang="en-US" altLang="ko-KR" b="0" dirty="0"/>
              <a:t>(&lt;%= …%&gt;)</a:t>
            </a:r>
            <a:r>
              <a:rPr lang="ko-KR" altLang="en-US" b="0" dirty="0"/>
              <a:t>와 같은 결과를 얻을 수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4C81A67-50D1-4808-AA9F-8020ED24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1298897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408696E-B206-4446-B1C6-DC697BAC3C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out </a:t>
            </a:r>
            <a:r>
              <a:rPr lang="ko-KR" altLang="en-US" b="0" dirty="0"/>
              <a:t>내장 객체 </a:t>
            </a:r>
            <a:r>
              <a:rPr lang="ko-KR" altLang="en-US" b="0" dirty="0" err="1"/>
              <a:t>메소드의</a:t>
            </a:r>
            <a:r>
              <a:rPr lang="ko-KR" altLang="en-US" b="0" dirty="0"/>
              <a:t> 종류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98318D34-F853-4871-8930-721C38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417593"/>
            <a:ext cx="8239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1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37D93FC-9A9D-47EF-8C77-AA410D4638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8250177-6D44-4F16-B8D4-02429E46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5569123" cy="32172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97" y="3668055"/>
            <a:ext cx="6162594" cy="29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2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8C817137-2B2C-40F6-A05F-D76950BF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6855"/>
            <a:ext cx="81819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0" y="1864643"/>
            <a:ext cx="8305800" cy="126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43" y="3151559"/>
            <a:ext cx="8315325" cy="3362325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="" xmlns:a16="http://schemas.microsoft.com/office/drawing/2014/main" id="{8C99502B-595A-4F82-A1C5-4E1A8C8636F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61" y="3151559"/>
            <a:ext cx="2685714" cy="1428571"/>
          </a:xfrm>
        </p:spPr>
      </p:pic>
    </p:spTree>
    <p:extLst>
      <p:ext uri="{BB962C8B-B14F-4D97-AF65-F5344CB8AC3E}">
        <p14:creationId xmlns:p14="http://schemas.microsoft.com/office/powerpoint/2010/main" val="364930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EFF94D8-7C08-4C07-9E0B-8780C67D75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내장 객체의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82751C5D-C2BA-4464-91B1-0ADDD73F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556792"/>
            <a:ext cx="82010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252F9E1-EF3E-4EA5-8CD4-3DD5C792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8197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1" y="1946176"/>
            <a:ext cx="8286750" cy="4724400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="" xmlns:a16="http://schemas.microsoft.com/office/drawing/2014/main" id="{1EAEBD8E-0AEB-42C0-A4EE-3847F8B4B8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46" y="2403614"/>
            <a:ext cx="2685714" cy="1904762"/>
          </a:xfrm>
        </p:spPr>
      </p:pic>
    </p:spTree>
    <p:extLst>
      <p:ext uri="{BB962C8B-B14F-4D97-AF65-F5344CB8AC3E}">
        <p14:creationId xmlns:p14="http://schemas.microsoft.com/office/powerpoint/2010/main" val="2950078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E3A8928-4535-4093-A39F-85EBFD1F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out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20739"/>
            <a:ext cx="8286750" cy="540067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1C69E130-DE6C-471A-B3CC-AEB4F76BB2D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72816"/>
            <a:ext cx="3114286" cy="1428571"/>
          </a:xfrm>
        </p:spPr>
      </p:pic>
    </p:spTree>
    <p:extLst>
      <p:ext uri="{BB962C8B-B14F-4D97-AF65-F5344CB8AC3E}">
        <p14:creationId xmlns:p14="http://schemas.microsoft.com/office/powerpoint/2010/main" val="2310722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5. session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072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072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D739FF-8E88-443E-84AB-B152D22B1AFB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r>
              <a:rPr lang="en-US" altLang="ko-KR" sz="1400"/>
              <a:t>/65</a:t>
            </a:r>
          </a:p>
        </p:txBody>
      </p:sp>
      <p:sp>
        <p:nvSpPr>
          <p:cNvPr id="30725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27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0729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0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4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0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3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0748" name="내용 개체 틀 3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비연결형 </a:t>
            </a:r>
            <a:r>
              <a:rPr lang="en-US" altLang="ko-KR" sz="2000" smtClean="0">
                <a:ea typeface="굴림" panose="020B0600000101010101" pitchFamily="50" charset="-127"/>
              </a:rPr>
              <a:t>(stateless) </a:t>
            </a:r>
            <a:r>
              <a:rPr lang="ko-KR" altLang="en-US" sz="2000" smtClean="0">
                <a:ea typeface="굴림" panose="020B0600000101010101" pitchFamily="50" charset="-127"/>
              </a:rPr>
              <a:t>프로토콜 </a:t>
            </a:r>
            <a:r>
              <a:rPr lang="en-US" altLang="ko-KR" sz="2000" smtClean="0">
                <a:ea typeface="굴림" panose="020B0600000101010101" pitchFamily="50" charset="-127"/>
              </a:rPr>
              <a:t>HTTP</a:t>
            </a:r>
            <a:r>
              <a:rPr lang="ko-KR" altLang="en-US" sz="2000" smtClean="0">
                <a:ea typeface="굴림" panose="020B0600000101010101" pitchFamily="50" charset="-127"/>
              </a:rPr>
              <a:t>의</a:t>
            </a:r>
            <a:r>
              <a:rPr lang="en-US" altLang="ko-KR" sz="2000" smtClean="0">
                <a:ea typeface="굴림" panose="020B0600000101010101" pitchFamily="50" charset="-127"/>
              </a:rPr>
              <a:t> </a:t>
            </a:r>
            <a:r>
              <a:rPr lang="ko-KR" altLang="en-US" sz="2000" smtClean="0">
                <a:ea typeface="굴림" panose="020B0600000101010101" pitchFamily="50" charset="-127"/>
              </a:rPr>
              <a:t>한계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한 페이지가 출력된 다음에는 클라이언트와 서버의 연결이 끊어진다</a:t>
            </a:r>
            <a:r>
              <a:rPr lang="en-US" altLang="ko-KR" sz="1800" smtClean="0">
                <a:ea typeface="굴림" panose="020B0600000101010101" pitchFamily="50" charset="-127"/>
              </a:rPr>
              <a:t>. </a:t>
            </a:r>
            <a:endParaRPr lang="ko-KR" altLang="en-US" sz="18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한번 로그인한 사용자가 로그아웃할 때까지 보관해야 할 정보가 있다면 이러한 비연결형 </a:t>
            </a:r>
            <a:r>
              <a:rPr lang="en-US" altLang="ko-KR" sz="1800" smtClean="0">
                <a:ea typeface="굴림" panose="020B0600000101010101" pitchFamily="50" charset="-127"/>
              </a:rPr>
              <a:t>HTTP </a:t>
            </a:r>
            <a:r>
              <a:rPr lang="ko-KR" altLang="en-US" sz="1800" smtClean="0">
                <a:ea typeface="굴림" panose="020B0600000101010101" pitchFamily="50" charset="-127"/>
              </a:rPr>
              <a:t>프로토콜로만으로는 곤란</a:t>
            </a:r>
            <a:endParaRPr lang="en-US" altLang="ko-KR" sz="1800" smtClean="0">
              <a:ea typeface="굴림" panose="020B0600000101010101" pitchFamily="50" charset="-127"/>
            </a:endParaRPr>
          </a:p>
          <a:p>
            <a:pPr lvl="1"/>
            <a:endParaRPr lang="en-US" altLang="ko-KR" sz="1800" smtClean="0">
              <a:ea typeface="굴림" panose="020B0600000101010101" pitchFamily="50" charset="-127"/>
            </a:endParaRPr>
          </a:p>
          <a:p>
            <a:r>
              <a:rPr lang="en-US" altLang="ko-KR" sz="2000" smtClean="0">
                <a:ea typeface="굴림" panose="020B0600000101010101" pitchFamily="50" charset="-127"/>
              </a:rPr>
              <a:t>session</a:t>
            </a:r>
            <a:r>
              <a:rPr lang="ko-KR" altLang="en-US" sz="2000" smtClean="0">
                <a:ea typeface="굴림" panose="020B0600000101010101" pitchFamily="50" charset="-127"/>
              </a:rPr>
              <a:t>과 </a:t>
            </a:r>
            <a:r>
              <a:rPr lang="en-US" altLang="ko-KR" sz="2000" smtClean="0">
                <a:ea typeface="굴림" panose="020B0600000101010101" pitchFamily="50" charset="-127"/>
              </a:rPr>
              <a:t>cookie</a:t>
            </a:r>
            <a:r>
              <a:rPr lang="ko-KR" altLang="en-US" sz="2000" smtClean="0">
                <a:ea typeface="굴림" panose="020B0600000101010101" pitchFamily="50" charset="-127"/>
              </a:rPr>
              <a:t>는 위와 같은 단점을 해결할 수 있는 객체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200" smtClean="0">
              <a:ea typeface="굴림" panose="020B0600000101010101" pitchFamily="50" charset="-127"/>
            </a:endParaRPr>
          </a:p>
          <a:p>
            <a:r>
              <a:rPr lang="en-US" altLang="ko-KR" sz="2000" smtClean="0">
                <a:ea typeface="굴림" panose="020B0600000101010101" pitchFamily="50" charset="-127"/>
              </a:rPr>
              <a:t>session</a:t>
            </a:r>
            <a:r>
              <a:rPr lang="ko-KR" altLang="en-US" sz="2000" smtClean="0">
                <a:ea typeface="굴림" panose="020B0600000101010101" pitchFamily="50" charset="-127"/>
              </a:rPr>
              <a:t>이 사용되는 경우</a:t>
            </a:r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사용자 로그인 후 일정 시간이 지나거나 다른 페이지에서도 사용자가 여전히 로그인이 되어 있음을 판단할 때</a:t>
            </a: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쇼핑몰에서 장바구니 기능을 구현할 때</a:t>
            </a: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사용자가 어떤 페이지를 다녀갔는지 등 웹 페이지 트래킹 기능을 구현할 때</a:t>
            </a: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개인화 </a:t>
            </a:r>
            <a:r>
              <a:rPr lang="en-US" altLang="ko-KR" sz="1800" smtClean="0">
                <a:ea typeface="굴림" panose="020B0600000101010101" pitchFamily="50" charset="-127"/>
              </a:rPr>
              <a:t>(Personalized) </a:t>
            </a:r>
            <a:r>
              <a:rPr lang="ko-KR" altLang="en-US" sz="1800" smtClean="0">
                <a:ea typeface="굴림" panose="020B0600000101010101" pitchFamily="50" charset="-127"/>
              </a:rPr>
              <a:t>홈페이지 구현</a:t>
            </a:r>
            <a:endParaRPr lang="ko-KR" altLang="en-US" sz="1100" smtClean="0">
              <a:ea typeface="굴림" panose="020B0600000101010101" pitchFamily="50" charset="-127"/>
            </a:endParaRP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8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5. session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174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174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FA0F06-C371-452A-A0F5-153039393317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r>
              <a:rPr lang="en-US" altLang="ko-KR" sz="1400"/>
              <a:t>/65</a:t>
            </a:r>
          </a:p>
        </p:txBody>
      </p:sp>
      <p:sp>
        <p:nvSpPr>
          <p:cNvPr id="31749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1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1753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4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8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5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17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7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1772" name="내용 개체 틀 3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session </a:t>
            </a:r>
            <a:r>
              <a:rPr lang="ko-KR" altLang="en-US" sz="2000" smtClean="0">
                <a:ea typeface="굴림" panose="020B0600000101010101" pitchFamily="50" charset="-127"/>
              </a:rPr>
              <a:t>기본 객체의 주요 메소드</a:t>
            </a:r>
          </a:p>
        </p:txBody>
      </p:sp>
      <p:sp>
        <p:nvSpPr>
          <p:cNvPr id="31773" name="TextBox 30"/>
          <p:cNvSpPr txBox="1">
            <a:spLocks noChangeArrowheads="1"/>
          </p:cNvSpPr>
          <p:nvPr/>
        </p:nvSpPr>
        <p:spPr bwMode="auto">
          <a:xfrm>
            <a:off x="3276600" y="51054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7786"/>
              </p:ext>
            </p:extLst>
          </p:nvPr>
        </p:nvGraphicFramePr>
        <p:xfrm>
          <a:off x="838200" y="1447800"/>
          <a:ext cx="7620000" cy="4114802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67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1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 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1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isNew()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boolean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 처음으로 생성되었다면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getId()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 접속에 대한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고유의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문자열 형태로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getCreationTime() 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long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 생성된 시간을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January 1, 1970 GMT.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부터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long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밀리세컨드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값으로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getLastAccessedTime()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long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으로 마지막 작업한 시간을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long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 밀리세컨드 값으로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getMaxInactiveInterval()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유지시간을 초로 반환한다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즉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유효시간을 알 수 있다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.//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보통은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분이다 개발자 마음대로임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1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setMaxInactiveInterval(int t)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유효시간을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초로 설정한다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.//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개발자만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필요한것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24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invaildate()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종료한다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session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 관련된 값들은 모두 지워진다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.//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로그아웃하면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종료</a:t>
                      </a:r>
                      <a:endParaRPr lang="en-US" altLang="ko-KR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6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5. session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277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277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A425D6-5965-45B8-B537-05DC6098B8DD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r>
              <a:rPr lang="en-US" altLang="ko-KR" sz="1400"/>
              <a:t>/65</a:t>
            </a:r>
          </a:p>
        </p:txBody>
      </p:sp>
      <p:sp>
        <p:nvSpPr>
          <p:cNvPr id="32773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75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2777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78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7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3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27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4" name="TextBox 30"/>
          <p:cNvSpPr txBox="1">
            <a:spLocks noChangeArrowheads="1"/>
          </p:cNvSpPr>
          <p:nvPr/>
        </p:nvSpPr>
        <p:spPr bwMode="auto">
          <a:xfrm>
            <a:off x="3276600" y="54864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798" name="직사각형 12"/>
          <p:cNvSpPr>
            <a:spLocks noChangeArrowheads="1"/>
          </p:cNvSpPr>
          <p:nvPr/>
        </p:nvSpPr>
        <p:spPr bwMode="auto">
          <a:xfrm>
            <a:off x="2743200" y="12192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[</a:t>
            </a:r>
            <a:r>
              <a:rPr lang="ko-KR" altLang="en-US" sz="1600"/>
              <a:t>예제 </a:t>
            </a:r>
            <a:r>
              <a:rPr lang="en-US" altLang="ko-KR" sz="1600"/>
              <a:t>8.5-1] </a:t>
            </a:r>
            <a:r>
              <a:rPr kumimoji="0" lang="en-US" altLang="ko-KR" sz="1600">
                <a:latin typeface="Berlin Sans FB" panose="020E0602020502020306" pitchFamily="34" charset="0"/>
                <a:cs typeface="Arial" panose="020B0604020202020204" pitchFamily="34" charset="0"/>
              </a:rPr>
              <a:t>jspbook\ch08\session1.jsp</a:t>
            </a:r>
          </a:p>
        </p:txBody>
      </p:sp>
      <p:sp>
        <p:nvSpPr>
          <p:cNvPr id="3279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2800" name="내용 개체 틀 3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session </a:t>
            </a:r>
            <a:r>
              <a:rPr lang="ko-KR" altLang="en-US" sz="2000" smtClean="0">
                <a:ea typeface="굴림" panose="020B0600000101010101" pitchFamily="50" charset="-127"/>
              </a:rPr>
              <a:t>기본 객체의 활용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90595"/>
              </p:ext>
            </p:extLst>
          </p:nvPr>
        </p:nvGraphicFramePr>
        <p:xfrm>
          <a:off x="533400" y="1524000"/>
          <a:ext cx="8305800" cy="5029200"/>
        </p:xfrm>
        <a:graphic>
          <a:graphicData uri="http://schemas.openxmlformats.org/drawingml/2006/table">
            <a:tbl>
              <a:tblPr/>
              <a:tblGrid>
                <a:gridCol w="4456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601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29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import="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java.util.Date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 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&lt;head&gt;&lt;title&gt;session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기본 객체 예제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-1&lt;/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if(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session.isNew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())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    </a:t>
                      </a:r>
                      <a:r>
                        <a:rPr lang="en-US" sz="14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lang="en-US" altLang="ko-KR" sz="14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</a:t>
                      </a:r>
                      <a:r>
                        <a:rPr lang="ko-KR" altLang="en-US" sz="14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처음으로 생성된 것인지 확인</a:t>
                      </a:r>
                      <a:endParaRPr lang="en-US" sz="1400" dirty="0">
                        <a:solidFill>
                          <a:srgbClr val="0707C5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("NEW 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("Session ID: " +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+ "&lt;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("Creation Time: " + new Date(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session.getCreationTime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()) + "&lt;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("Last Access Time: " + new Date(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session.getLastAccessedTime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()) + "&lt;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("Max Inactive Interval: " +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session.getMaxInactiveInterval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+ "&lt;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("OLD 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8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5. session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379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379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DAC6B6-364E-4B93-A8F5-E74F3B8C9841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r>
              <a:rPr lang="en-US" altLang="ko-KR" sz="1400"/>
              <a:t>/65</a:t>
            </a:r>
          </a:p>
        </p:txBody>
      </p:sp>
      <p:sp>
        <p:nvSpPr>
          <p:cNvPr id="33797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799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3801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2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6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7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38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8" name="TextBox 30"/>
          <p:cNvSpPr txBox="1">
            <a:spLocks noChangeArrowheads="1"/>
          </p:cNvSpPr>
          <p:nvPr/>
        </p:nvSpPr>
        <p:spPr bwMode="auto">
          <a:xfrm>
            <a:off x="3276600" y="54864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2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33824" name="_x66529848" descr="EMB0000028c5d1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1752600"/>
            <a:ext cx="4538662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25" name="TextBox 35"/>
          <p:cNvSpPr txBox="1">
            <a:spLocks noChangeArrowheads="1"/>
          </p:cNvSpPr>
          <p:nvPr/>
        </p:nvSpPr>
        <p:spPr bwMode="auto">
          <a:xfrm>
            <a:off x="3413125" y="3352800"/>
            <a:ext cx="2225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session1.jsp </a:t>
            </a:r>
            <a:r>
              <a:rPr lang="ko-KR" altLang="en-US" sz="1600"/>
              <a:t>수행 화면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2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33827" name="_x66858696" descr="EMB0000028c5d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38600"/>
            <a:ext cx="45466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28" name="TextBox 38"/>
          <p:cNvSpPr txBox="1">
            <a:spLocks noChangeArrowheads="1"/>
          </p:cNvSpPr>
          <p:nvPr/>
        </p:nvSpPr>
        <p:spPr bwMode="auto">
          <a:xfrm>
            <a:off x="1752600" y="5715000"/>
            <a:ext cx="602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session1.jsp</a:t>
            </a:r>
            <a:r>
              <a:rPr lang="ko-KR" altLang="en-US" sz="1600"/>
              <a:t>를 처음 수행이후 </a:t>
            </a:r>
            <a:r>
              <a:rPr lang="en-US" altLang="ko-KR" sz="1600"/>
              <a:t>1,800</a:t>
            </a:r>
            <a:r>
              <a:rPr lang="ko-KR" altLang="en-US" sz="1600"/>
              <a:t>초 이내에 </a:t>
            </a:r>
            <a:r>
              <a:rPr lang="en-US" altLang="ko-KR" sz="1600"/>
              <a:t>"</a:t>
            </a:r>
            <a:r>
              <a:rPr lang="ko-KR" altLang="en-US" sz="1600"/>
              <a:t>새로고침</a:t>
            </a:r>
            <a:r>
              <a:rPr lang="en-US" altLang="ko-KR" sz="1600"/>
              <a:t>"</a:t>
            </a:r>
            <a:r>
              <a:rPr lang="ko-KR" altLang="en-US" sz="1600"/>
              <a:t>한 화면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3829" name="내용 개체 틀 3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session </a:t>
            </a:r>
            <a:r>
              <a:rPr lang="ko-KR" altLang="en-US" sz="2000" smtClean="0">
                <a:ea typeface="굴림" panose="020B0600000101010101" pitchFamily="50" charset="-127"/>
              </a:rPr>
              <a:t>기본 객체의 활용</a:t>
            </a:r>
          </a:p>
        </p:txBody>
      </p:sp>
    </p:spTree>
    <p:extLst>
      <p:ext uri="{BB962C8B-B14F-4D97-AF65-F5344CB8AC3E}">
        <p14:creationId xmlns:p14="http://schemas.microsoft.com/office/powerpoint/2010/main" val="5910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5. session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481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482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E30554-AEE3-4593-854C-8C73FF72B776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r>
              <a:rPr lang="en-US" altLang="ko-KR" sz="1400"/>
              <a:t>/65</a:t>
            </a:r>
          </a:p>
        </p:txBody>
      </p:sp>
      <p:sp>
        <p:nvSpPr>
          <p:cNvPr id="34821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23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2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4825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26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2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2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0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1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48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3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2" name="TextBox 30"/>
          <p:cNvSpPr txBox="1">
            <a:spLocks noChangeArrowheads="1"/>
          </p:cNvSpPr>
          <p:nvPr/>
        </p:nvSpPr>
        <p:spPr bwMode="auto">
          <a:xfrm>
            <a:off x="3276600" y="54864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4850" name="내용 개체 틀 3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처음에 </a:t>
            </a:r>
            <a:r>
              <a:rPr lang="en-US" altLang="ko-KR" sz="2000" smtClean="0">
                <a:ea typeface="굴림" panose="020B0600000101010101" pitchFamily="50" charset="-127"/>
              </a:rPr>
              <a:t>session</a:t>
            </a:r>
            <a:r>
              <a:rPr lang="ko-KR" altLang="en-US" sz="2000" smtClean="0">
                <a:ea typeface="굴림" panose="020B0600000101010101" pitchFamily="50" charset="-127"/>
              </a:rPr>
              <a:t>과 함께 웹페이지를 개발할 때에는 </a:t>
            </a:r>
            <a:r>
              <a:rPr lang="en-US" altLang="ko-KR" sz="2000" smtClean="0">
                <a:ea typeface="굴림" panose="020B0600000101010101" pitchFamily="50" charset="-127"/>
              </a:rPr>
              <a:t>setMaxInactiveInterval() </a:t>
            </a:r>
            <a:r>
              <a:rPr lang="ko-KR" altLang="en-US" sz="2000" smtClean="0">
                <a:ea typeface="굴림" panose="020B0600000101010101" pitchFamily="50" charset="-127"/>
              </a:rPr>
              <a:t>메소드를 활용해서 다음과 같이 </a:t>
            </a:r>
            <a:r>
              <a:rPr lang="en-US" altLang="ko-KR" sz="2000" smtClean="0">
                <a:ea typeface="굴림" panose="020B0600000101010101" pitchFamily="50" charset="-127"/>
              </a:rPr>
              <a:t>10</a:t>
            </a:r>
            <a:r>
              <a:rPr lang="ko-KR" altLang="en-US" sz="2000" smtClean="0">
                <a:ea typeface="굴림" panose="020B0600000101010101" pitchFamily="50" charset="-127"/>
              </a:rPr>
              <a:t>초 정도의 세션 유효 시간을 설정하는 것이 좋다</a:t>
            </a:r>
            <a:r>
              <a:rPr lang="en-US" altLang="ko-KR" sz="2000" smtClean="0">
                <a:ea typeface="굴림" panose="020B0600000101010101" pitchFamily="50" charset="-127"/>
              </a:rPr>
              <a:t>.</a:t>
            </a: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r>
              <a:rPr lang="ko-KR" altLang="en-US" sz="2000" smtClean="0">
                <a:ea typeface="굴림" panose="020B0600000101010101" pitchFamily="50" charset="-127"/>
              </a:rPr>
              <a:t>개발이 완료된 이후에는 다시 원래대로 다음과 같이 유효시간을 </a:t>
            </a:r>
            <a:r>
              <a:rPr lang="en-US" altLang="ko-KR" sz="2000" smtClean="0">
                <a:ea typeface="굴림" panose="020B0600000101010101" pitchFamily="50" charset="-127"/>
              </a:rPr>
              <a:t>30</a:t>
            </a:r>
            <a:r>
              <a:rPr lang="ko-KR" altLang="en-US" sz="2000" smtClean="0">
                <a:ea typeface="굴림" panose="020B0600000101010101" pitchFamily="50" charset="-127"/>
              </a:rPr>
              <a:t>분 또는 적절한 값으로 돌려놓아야 한다</a:t>
            </a:r>
            <a:r>
              <a:rPr lang="en-US" altLang="ko-KR" sz="2000" smtClean="0">
                <a:ea typeface="굴림" panose="020B0600000101010101" pitchFamily="50" charset="-127"/>
              </a:rPr>
              <a:t>. </a:t>
            </a:r>
            <a:endParaRPr lang="ko-KR" altLang="en-US" sz="2000" smtClean="0">
              <a:ea typeface="굴림" panose="020B0600000101010101" pitchFamily="50" charset="-127"/>
            </a:endParaRPr>
          </a:p>
          <a:p>
            <a:endParaRPr lang="ko-KR" altLang="en-US" sz="2000" smtClean="0">
              <a:ea typeface="굴림" panose="020B0600000101010101" pitchFamily="50" charset="-127"/>
            </a:endParaRPr>
          </a:p>
          <a:p>
            <a:endParaRPr lang="ko-KR" altLang="en-US" sz="2000" smtClean="0">
              <a:ea typeface="굴림" panose="020B060000010101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2438400" y="2057400"/>
          <a:ext cx="4244975" cy="396875"/>
        </p:xfrm>
        <a:graphic>
          <a:graphicData uri="http://schemas.openxmlformats.org/drawingml/2006/table">
            <a:tbl>
              <a:tblPr/>
              <a:tblGrid>
                <a:gridCol w="4244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session.setMaxInactiveInterval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(10);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2" marR="64772" marT="17890" marB="178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2438400" y="3505200"/>
          <a:ext cx="4244975" cy="396875"/>
        </p:xfrm>
        <a:graphic>
          <a:graphicData uri="http://schemas.openxmlformats.org/drawingml/2006/table">
            <a:tbl>
              <a:tblPr/>
              <a:tblGrid>
                <a:gridCol w="4244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session.setMaxInactiveInterval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(1800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2" marR="64772" marT="17890" marB="1789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28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5. session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584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584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CFBA74-4238-450A-B657-C277301D5A35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r>
              <a:rPr lang="en-US" altLang="ko-KR" sz="1400"/>
              <a:t>/65</a:t>
            </a:r>
          </a:p>
        </p:txBody>
      </p:sp>
      <p:sp>
        <p:nvSpPr>
          <p:cNvPr id="35845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47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4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5849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0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4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58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6" name="TextBox 30"/>
          <p:cNvSpPr txBox="1">
            <a:spLocks noChangeArrowheads="1"/>
          </p:cNvSpPr>
          <p:nvPr/>
        </p:nvSpPr>
        <p:spPr bwMode="auto">
          <a:xfrm>
            <a:off x="3276600" y="54864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7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5875" name="직사각형 12"/>
          <p:cNvSpPr>
            <a:spLocks noChangeArrowheads="1"/>
          </p:cNvSpPr>
          <p:nvPr/>
        </p:nvSpPr>
        <p:spPr bwMode="auto">
          <a:xfrm>
            <a:off x="2133600" y="12192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[</a:t>
            </a:r>
            <a:r>
              <a:rPr lang="ko-KR" altLang="en-US" sz="1600"/>
              <a:t>예제 </a:t>
            </a:r>
            <a:r>
              <a:rPr lang="en-US" altLang="ko-KR" sz="1600"/>
              <a:t>8.5-2] </a:t>
            </a:r>
            <a:r>
              <a:rPr kumimoji="0" lang="en-US" altLang="ko-KR" sz="1600">
                <a:latin typeface="Berlin Sans FB" panose="020E0602020502020306" pitchFamily="34" charset="0"/>
                <a:cs typeface="Arial" panose="020B0604020202020204" pitchFamily="34" charset="0"/>
              </a:rPr>
              <a:t>jspbook\ch08\session2.jsp</a:t>
            </a:r>
          </a:p>
        </p:txBody>
      </p:sp>
      <p:sp>
        <p:nvSpPr>
          <p:cNvPr id="35876" name="내용 개체 틀 3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session </a:t>
            </a:r>
            <a:r>
              <a:rPr lang="ko-KR" altLang="en-US" sz="2000" smtClean="0">
                <a:ea typeface="굴림" panose="020B0600000101010101" pitchFamily="50" charset="-127"/>
              </a:rPr>
              <a:t>기본 객체의 활용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04888" y="1600200"/>
          <a:ext cx="7072312" cy="4672013"/>
        </p:xfrm>
        <a:graphic>
          <a:graphicData uri="http://schemas.openxmlformats.org/drawingml/2006/table">
            <a:tbl>
              <a:tblPr/>
              <a:tblGrid>
                <a:gridCol w="3794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92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720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=utf-8"%&gt;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import="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java.util.Date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 %&gt;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&lt;head&gt;&lt;title&gt;session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기본 객체 예제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-2&lt;/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if(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session.isNew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())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   </a:t>
                      </a:r>
                      <a:r>
                        <a:rPr lang="en-US" sz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lang="en-US" altLang="ko-KR" sz="12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</a:t>
                      </a:r>
                      <a:r>
                        <a:rPr lang="ko-KR" altLang="en-US" sz="12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처음으로 생성된 것인지 확인</a:t>
                      </a:r>
                      <a:endParaRPr lang="en-US" sz="1200" dirty="0">
                        <a:solidFill>
                          <a:srgbClr val="0707C5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("NEW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else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("OLD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("Session ID: " +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session.getId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+ "&lt;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("Creation Time: " + new Date(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session.getCreationTime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()) + "&lt;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("Last Access Time: " + new Date(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session.getLastAccessedTime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()) + "&lt;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("Max Inactive Interval: " +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session.getMaxInactiveInterval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+ "&lt;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/&gt;");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session.invalidate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</a:t>
                      </a:r>
                      <a:r>
                        <a:rPr lang="en-US" sz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lang="en-US" altLang="ko-KR" sz="12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invalidate() </a:t>
                      </a:r>
                      <a:r>
                        <a:rPr lang="ko-KR" altLang="en-US" sz="1200" kern="1200" dirty="0" err="1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메소드를</a:t>
                      </a:r>
                      <a:r>
                        <a:rPr lang="ko-KR" altLang="en-US" sz="12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이용해서 </a:t>
                      </a:r>
                      <a:r>
                        <a:rPr lang="en-US" altLang="ko-KR" sz="12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session</a:t>
                      </a:r>
                      <a:r>
                        <a:rPr lang="ko-KR" altLang="en-US" sz="12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삭제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68" marR="64768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3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5. session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686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686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F7204F-A0B5-44AC-AB34-642EEDF6218C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r>
              <a:rPr lang="en-US" altLang="ko-KR" sz="1400"/>
              <a:t>/65</a:t>
            </a:r>
          </a:p>
        </p:txBody>
      </p:sp>
      <p:sp>
        <p:nvSpPr>
          <p:cNvPr id="36869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71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7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6873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74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7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7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78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7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6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0" name="TextBox 30"/>
          <p:cNvSpPr txBox="1">
            <a:spLocks noChangeArrowheads="1"/>
          </p:cNvSpPr>
          <p:nvPr/>
        </p:nvSpPr>
        <p:spPr bwMode="auto">
          <a:xfrm>
            <a:off x="3354388" y="5588000"/>
            <a:ext cx="182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8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36900" name="_x66585128" descr="EMB0000028c5d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1447800"/>
            <a:ext cx="457835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0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36902" name="_x66535528" descr="EMB0000028c5d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3733800"/>
            <a:ext cx="46466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03" name="TextBox 41"/>
          <p:cNvSpPr txBox="1">
            <a:spLocks noChangeArrowheads="1"/>
          </p:cNvSpPr>
          <p:nvPr/>
        </p:nvSpPr>
        <p:spPr bwMode="auto">
          <a:xfrm>
            <a:off x="3506788" y="3067050"/>
            <a:ext cx="2225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session2.jsp </a:t>
            </a:r>
            <a:r>
              <a:rPr lang="ko-KR" altLang="en-US" sz="1600"/>
              <a:t>수행 화면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904" name="TextBox 42"/>
          <p:cNvSpPr txBox="1">
            <a:spLocks noChangeArrowheads="1"/>
          </p:cNvSpPr>
          <p:nvPr/>
        </p:nvSpPr>
        <p:spPr bwMode="auto">
          <a:xfrm>
            <a:off x="2971800" y="5410200"/>
            <a:ext cx="373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session2.jsp </a:t>
            </a:r>
            <a:r>
              <a:rPr lang="ko-KR" altLang="en-US" sz="1600"/>
              <a:t>수행 후 새로고침한 화면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6905" name="내용 개체 틀 3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session </a:t>
            </a:r>
            <a:r>
              <a:rPr lang="ko-KR" altLang="en-US" sz="2000" smtClean="0">
                <a:ea typeface="굴림" panose="020B0600000101010101" pitchFamily="50" charset="-127"/>
              </a:rPr>
              <a:t>기본 객체의 활용</a:t>
            </a:r>
          </a:p>
        </p:txBody>
      </p:sp>
    </p:spTree>
    <p:extLst>
      <p:ext uri="{BB962C8B-B14F-4D97-AF65-F5344CB8AC3E}">
        <p14:creationId xmlns:p14="http://schemas.microsoft.com/office/powerpoint/2010/main" val="15892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6. application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789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7892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ea typeface="굴림" panose="020B0600000101010101" pitchFamily="50" charset="-127"/>
              </a:rPr>
              <a:t>application </a:t>
            </a:r>
            <a:r>
              <a:rPr lang="ko-KR" altLang="en-US" sz="2000" dirty="0" smtClean="0">
                <a:ea typeface="굴림" panose="020B0600000101010101" pitchFamily="50" charset="-127"/>
              </a:rPr>
              <a:t>기본 </a:t>
            </a:r>
            <a:r>
              <a:rPr lang="ko-KR" altLang="en-US" sz="2000" dirty="0" smtClean="0">
                <a:ea typeface="굴림" panose="020B0600000101010101" pitchFamily="50" charset="-127"/>
              </a:rPr>
              <a:t>객체</a:t>
            </a:r>
            <a:r>
              <a:rPr lang="en-US" altLang="ko-KR" sz="2000" dirty="0" smtClean="0">
                <a:ea typeface="굴림" panose="020B0600000101010101" pitchFamily="50" charset="-127"/>
              </a:rPr>
              <a:t>//</a:t>
            </a:r>
            <a:r>
              <a:rPr lang="ko-KR" altLang="en-US" sz="2000" dirty="0" smtClean="0">
                <a:ea typeface="굴림" panose="020B0600000101010101" pitchFamily="50" charset="-127"/>
              </a:rPr>
              <a:t>응용 프로그램</a:t>
            </a:r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 smtClean="0">
                <a:ea typeface="굴림" panose="020B0600000101010101" pitchFamily="50" charset="-127"/>
              </a:rPr>
              <a:t>Servlet</a:t>
            </a:r>
            <a:r>
              <a:rPr lang="ko-KR" altLang="en-US" sz="1800" dirty="0" smtClean="0">
                <a:ea typeface="굴림" panose="020B0600000101010101" pitchFamily="50" charset="-127"/>
              </a:rPr>
              <a:t>이 실행되는 환경이나 서버 자원과 관련한 정보를 얻거나 로그 파일을 기록하는 작업 등을 수행</a:t>
            </a:r>
            <a:endParaRPr lang="en-US" altLang="ko-KR" sz="1800" dirty="0" smtClean="0">
              <a:ea typeface="굴림" panose="020B0600000101010101" pitchFamily="50" charset="-127"/>
            </a:endParaRPr>
          </a:p>
          <a:p>
            <a:pPr lvl="1"/>
            <a:endParaRPr lang="ko-KR" altLang="en-US" sz="1800" dirty="0" smtClean="0"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ea typeface="굴림" panose="020B0600000101010101" pitchFamily="50" charset="-127"/>
              </a:rPr>
              <a:t>일반적인 서버 정보 얻기와</a:t>
            </a:r>
            <a:r>
              <a:rPr lang="en-US" altLang="ko-KR" sz="2000" dirty="0" smtClean="0">
                <a:ea typeface="굴림" panose="020B0600000101010101" pitchFamily="50" charset="-127"/>
              </a:rPr>
              <a:t> </a:t>
            </a:r>
            <a:r>
              <a:rPr lang="ko-KR" altLang="en-US" sz="2000" dirty="0" smtClean="0">
                <a:ea typeface="굴림" panose="020B0600000101010101" pitchFamily="50" charset="-127"/>
              </a:rPr>
              <a:t> 로그 기록 남기기</a:t>
            </a:r>
          </a:p>
          <a:p>
            <a:endParaRPr lang="ko-KR" altLang="en-US" sz="20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1"/>
            <a:endParaRPr lang="ko-KR" altLang="en-US" sz="1600" dirty="0" smtClean="0">
              <a:ea typeface="굴림" panose="020B0600000101010101" pitchFamily="50" charset="-127"/>
            </a:endParaRPr>
          </a:p>
          <a:p>
            <a:pPr lvl="3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2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1"/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/>
            <a:endParaRPr lang="ko-KR" altLang="en-US" sz="2000" dirty="0" smtClean="0">
              <a:ea typeface="굴림" panose="020B0600000101010101" pitchFamily="50" charset="-127"/>
            </a:endParaRPr>
          </a:p>
        </p:txBody>
      </p:sp>
      <p:sp>
        <p:nvSpPr>
          <p:cNvPr id="3789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0F9CFD-4A2D-4235-888E-06B9913BFC69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r>
              <a:rPr lang="en-US" altLang="ko-KR" sz="1400"/>
              <a:t>/65</a:t>
            </a:r>
          </a:p>
        </p:txBody>
      </p:sp>
      <p:sp>
        <p:nvSpPr>
          <p:cNvPr id="37894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898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899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4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5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9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0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5" name="TextBox 30"/>
          <p:cNvSpPr txBox="1">
            <a:spLocks noChangeArrowheads="1"/>
          </p:cNvSpPr>
          <p:nvPr/>
        </p:nvSpPr>
        <p:spPr bwMode="auto">
          <a:xfrm>
            <a:off x="3400425" y="6291263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1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79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29" name="TextBox 43"/>
          <p:cNvSpPr txBox="1">
            <a:spLocks noChangeArrowheads="1"/>
          </p:cNvSpPr>
          <p:nvPr/>
        </p:nvSpPr>
        <p:spPr bwMode="auto">
          <a:xfrm>
            <a:off x="1876425" y="4081463"/>
            <a:ext cx="5362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application </a:t>
            </a:r>
            <a:r>
              <a:rPr lang="ko-KR" altLang="en-US" sz="1600"/>
              <a:t>기본 객체의 서버 일반 정보 관련 주요 메소드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838200" y="2709863"/>
          <a:ext cx="7696200" cy="1314452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 타입</a:t>
                      </a: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getServerInfo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JSP/Servlet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컨테이너의 이름과 버전을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getMajorVersion()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컨테이너가 지원하는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Servlet API Major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 정보를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getMinorVersion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컨테이너가 지원하는 </a:t>
                      </a:r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Servlet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API Miner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 정보를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9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88467"/>
              </p:ext>
            </p:extLst>
          </p:nvPr>
        </p:nvGraphicFramePr>
        <p:xfrm>
          <a:off x="838200" y="4648200"/>
          <a:ext cx="7696200" cy="1241482"/>
        </p:xfrm>
        <a:graphic>
          <a:graphicData uri="http://schemas.openxmlformats.org/drawingml/2006/table">
            <a:tbl>
              <a:tblPr/>
              <a:tblGrid>
                <a:gridCol w="2362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720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3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 타입</a:t>
                      </a: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1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log(String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msg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  <a:endParaRPr lang="en-US" sz="1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 </a:t>
                      </a:r>
                      <a:r>
                        <a:rPr lang="en-US" altLang="ko-KR" sz="11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msg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내용을 로그 파일에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기록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 파일의 위치는 컨테이너에 따라 다르다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.//</a:t>
                      </a:r>
                      <a:r>
                        <a:rPr lang="ko-KR" altLang="en-US" sz="11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접속할때마다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 생성</a:t>
                      </a:r>
                      <a:endParaRPr lang="en-US" altLang="ko-KR" sz="1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log(Exception ex, String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msg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void</a:t>
                      </a:r>
                      <a:endParaRPr lang="en-US" sz="11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예외 상황에 대한 정보를 포함하여 로그 파일에 기록한다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888" marB="178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9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7972" name="TextBox 46"/>
          <p:cNvSpPr txBox="1">
            <a:spLocks noChangeArrowheads="1"/>
          </p:cNvSpPr>
          <p:nvPr/>
        </p:nvSpPr>
        <p:spPr bwMode="auto">
          <a:xfrm>
            <a:off x="2444750" y="5910263"/>
            <a:ext cx="441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application </a:t>
            </a:r>
            <a:r>
              <a:rPr lang="ko-KR" altLang="en-US" sz="1600"/>
              <a:t>기본 객체의 로그 관련 주요 메소드</a:t>
            </a:r>
          </a:p>
        </p:txBody>
      </p:sp>
    </p:spTree>
    <p:extLst>
      <p:ext uri="{BB962C8B-B14F-4D97-AF65-F5344CB8AC3E}">
        <p14:creationId xmlns:p14="http://schemas.microsoft.com/office/powerpoint/2010/main" val="7895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ea typeface="굴림" panose="020B0600000101010101" pitchFamily="50" charset="-127"/>
              </a:rPr>
              <a:t>1. JSP </a:t>
            </a:r>
            <a:r>
              <a:rPr lang="ko-KR" altLang="en-US" sz="3200" dirty="0" smtClean="0">
                <a:ea typeface="굴림" panose="020B0600000101010101" pitchFamily="50" charset="-127"/>
              </a:rPr>
              <a:t>기본 객체 소개</a:t>
            </a:r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1434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1400" dirty="0"/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434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434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14344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4345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4346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219200" y="1371600"/>
          <a:ext cx="6705600" cy="5021263"/>
        </p:xfrm>
        <a:graphic>
          <a:graphicData uri="http://schemas.openxmlformats.org/drawingml/2006/table">
            <a:tbl>
              <a:tblPr/>
              <a:tblGrid>
                <a:gridCol w="670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0212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package org.apache.jsp.ch02;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import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javax.servlet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.*;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import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javax.servlet.http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.*;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import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javax.servlet.jsp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.*;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 final class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helloworld_jsp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extends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org.apache.jasper.runtime.HttpJspBase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implements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org.apache.jasper.runtime.JspSourceDependent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중간 생략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 void _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jspInit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중간 생략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}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 void _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jspDestroy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}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public void _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jspService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HttpServletRequest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request,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HttpServletResponse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response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throws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java.io.IOException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ServletException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PageContext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pageContext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null;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HttpSession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session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null;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ServletContext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null;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ServletConfig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config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null;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JspWriter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null;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Object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 = this;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중간 생략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…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1341" marR="51341" marT="14195" marB="14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54" name="내용 개체 틀 1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JSP</a:t>
            </a:r>
            <a:r>
              <a:rPr lang="ko-KR" altLang="en-US" sz="2000" smtClean="0">
                <a:ea typeface="굴림" panose="020B0600000101010101" pitchFamily="50" charset="-127"/>
              </a:rPr>
              <a:t>가 변환된 </a:t>
            </a:r>
            <a:r>
              <a:rPr lang="en-US" altLang="ko-KR" sz="2000" smtClean="0">
                <a:ea typeface="굴림" panose="020B0600000101010101" pitchFamily="50" charset="-127"/>
              </a:rPr>
              <a:t>Servlet </a:t>
            </a:r>
            <a:r>
              <a:rPr lang="ko-KR" altLang="en-US" sz="2000" smtClean="0">
                <a:ea typeface="굴림" panose="020B0600000101010101" pitchFamily="50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5144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6. application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891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8916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dirty="0" smtClean="0">
                <a:ea typeface="굴림" panose="020B0600000101010101" pitchFamily="50" charset="-127"/>
              </a:rPr>
              <a:t>일반적인 서버 정보 얻기와 로그 기록 남기기 예제</a:t>
            </a:r>
            <a:endParaRPr lang="ko-KR" altLang="en-US" sz="2000" dirty="0" smtClean="0">
              <a:ea typeface="굴림" panose="020B0600000101010101" pitchFamily="50" charset="-127"/>
            </a:endParaRPr>
          </a:p>
          <a:p>
            <a:endParaRPr lang="ko-KR" altLang="en-US" sz="2000" dirty="0" smtClean="0">
              <a:ea typeface="굴림" panose="020B0600000101010101" pitchFamily="50" charset="-127"/>
            </a:endParaRPr>
          </a:p>
          <a:p>
            <a:pPr lvl="1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1"/>
            <a:endParaRPr lang="ko-KR" altLang="en-US" sz="1600" dirty="0" smtClean="0">
              <a:ea typeface="굴림" panose="020B0600000101010101" pitchFamily="50" charset="-127"/>
            </a:endParaRPr>
          </a:p>
          <a:p>
            <a:pPr lvl="3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2"/>
            <a:endParaRPr lang="en-US" altLang="ko-KR" sz="1600" dirty="0" smtClean="0">
              <a:ea typeface="굴림" panose="020B0600000101010101" pitchFamily="50" charset="-127"/>
            </a:endParaRPr>
          </a:p>
          <a:p>
            <a:pPr lvl="1"/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/>
            <a:endParaRPr lang="ko-KR" altLang="en-US" sz="2000" dirty="0" smtClean="0">
              <a:ea typeface="굴림" panose="020B0600000101010101" pitchFamily="50" charset="-127"/>
            </a:endParaRPr>
          </a:p>
        </p:txBody>
      </p:sp>
      <p:sp>
        <p:nvSpPr>
          <p:cNvPr id="3891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6E7461-ED44-4A93-BDF0-27B476315EBB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r>
              <a:rPr lang="en-US" altLang="ko-KR" sz="1400"/>
              <a:t>/65</a:t>
            </a:r>
          </a:p>
        </p:txBody>
      </p:sp>
      <p:sp>
        <p:nvSpPr>
          <p:cNvPr id="38918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8922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3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8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29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89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5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89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838200" y="1598613"/>
          <a:ext cx="7239000" cy="3840162"/>
        </p:xfrm>
        <a:graphic>
          <a:graphicData uri="http://schemas.openxmlformats.org/drawingml/2006/table">
            <a:tbl>
              <a:tblPr/>
              <a:tblGrid>
                <a:gridCol w="3884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0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401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="text/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html;charset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=utf-8"%&gt;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import="java.io.*" %&gt;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&lt;head&gt;&lt;title&gt;application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예제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&lt;hr/&gt;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서버 정보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application.getServerInfo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서블릿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API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버전 정보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&lt;%=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application.getMajorVersion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()+"."+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application.getMinorVersion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 %&gt; &lt;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&lt;hr/&gt;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</a:rPr>
                        <a:t>로그 기록 남김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</a:rPr>
                        <a:t>p/&gt;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 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application.log("appl.jsp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실행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"); 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body&gt;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64770" marR="6477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63" name="직사각형 12"/>
          <p:cNvSpPr>
            <a:spLocks noChangeArrowheads="1"/>
          </p:cNvSpPr>
          <p:nvPr/>
        </p:nvSpPr>
        <p:spPr bwMode="auto">
          <a:xfrm>
            <a:off x="2438400" y="1295400"/>
            <a:ext cx="6096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/>
              <a:t>[</a:t>
            </a:r>
            <a:r>
              <a:rPr lang="ko-KR" altLang="en-US" sz="1600" dirty="0" smtClean="0"/>
              <a:t>예제</a:t>
            </a:r>
            <a:r>
              <a:rPr lang="en-US" altLang="ko-KR" sz="1600" dirty="0" smtClean="0"/>
              <a:t>] </a:t>
            </a:r>
            <a:r>
              <a:rPr kumimoji="0" lang="en-US" altLang="ko-KR" sz="1600" dirty="0" err="1">
                <a:latin typeface="Berlin Sans FB" panose="020E0602020502020306" pitchFamily="34" charset="0"/>
                <a:cs typeface="Arial" panose="020B0604020202020204" pitchFamily="34" charset="0"/>
              </a:rPr>
              <a:t>jspbook</a:t>
            </a:r>
            <a:r>
              <a:rPr kumimoji="0" lang="en-US" altLang="ko-KR" sz="1600" dirty="0">
                <a:latin typeface="Berlin Sans FB" panose="020E0602020502020306" pitchFamily="34" charset="0"/>
                <a:cs typeface="Arial" panose="020B0604020202020204" pitchFamily="34" charset="0"/>
              </a:rPr>
              <a:t>\ch08\</a:t>
            </a:r>
            <a:r>
              <a:rPr kumimoji="0" lang="en-US" altLang="ko-KR" sz="1600" dirty="0" err="1">
                <a:latin typeface="Berlin Sans FB" panose="020E0602020502020306" pitchFamily="34" charset="0"/>
                <a:cs typeface="Arial" panose="020B0604020202020204" pitchFamily="34" charset="0"/>
              </a:rPr>
              <a:t>appl.jsp</a:t>
            </a:r>
            <a:endParaRPr kumimoji="0" lang="en-US" altLang="ko-KR" sz="1600" dirty="0"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3896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89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38966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54463"/>
            <a:ext cx="40481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8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6. application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3993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39940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>
                <a:ea typeface="굴림" panose="020B0600000101010101" pitchFamily="50" charset="-127"/>
              </a:rPr>
              <a:t>서버 자원 정보 활용하기 </a:t>
            </a:r>
          </a:p>
          <a:p>
            <a:pPr lvl="1"/>
            <a:r>
              <a:rPr lang="en-US" altLang="ko-KR" sz="1800" smtClean="0">
                <a:ea typeface="굴림" panose="020B0600000101010101" pitchFamily="50" charset="-127"/>
              </a:rPr>
              <a:t>application </a:t>
            </a:r>
            <a:r>
              <a:rPr lang="ko-KR" altLang="en-US" sz="1800" smtClean="0">
                <a:ea typeface="굴림" panose="020B0600000101010101" pitchFamily="50" charset="-127"/>
              </a:rPr>
              <a:t>기본 객체의 서버 자원 정보 관련 주요 메소드</a:t>
            </a: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  <a:p>
            <a:pPr lvl="1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  <a:p>
            <a:pPr lvl="3"/>
            <a:endParaRPr lang="en-US" altLang="ko-KR" sz="1600" smtClean="0">
              <a:ea typeface="굴림" panose="020B0600000101010101" pitchFamily="50" charset="-127"/>
            </a:endParaRPr>
          </a:p>
          <a:p>
            <a:pPr lvl="2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3994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721E5C-4C95-4838-89E1-7F50CFE7A17F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r>
              <a:rPr lang="en-US" altLang="ko-KR" sz="1400"/>
              <a:t>/65</a:t>
            </a:r>
          </a:p>
        </p:txBody>
      </p:sp>
      <p:sp>
        <p:nvSpPr>
          <p:cNvPr id="39942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9946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47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4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1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2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3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99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399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3998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914400" y="1676400"/>
          <a:ext cx="7391400" cy="4054588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30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890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84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 타입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1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getMimeType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(String filename)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filename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지정된 파일에 대한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MIME Type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1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getResource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(String path)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지정된 자원을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객체로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1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getResourceAsStream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(String path)</a:t>
                      </a:r>
                      <a:endParaRPr lang="en-US" sz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InputStream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지정된 자원을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InputStream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객체로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1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getRealPath(String path)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String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지정된 자원을 파일 시스템의 실제 경로로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1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getContext(String path)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ServletContext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지정된 자원의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Context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정보를 리턴한다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10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getRequestDispatcher(String path)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RequestDispatcher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문자열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지정된 자원을 위한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request dispatcher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객체를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리턴한다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4770" marR="64770" marT="17906" marB="179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0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316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6. application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4096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40964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smtClean="0">
                <a:ea typeface="굴림" panose="020B0600000101010101" pitchFamily="50" charset="-127"/>
              </a:rPr>
              <a:t>서버 자원 정보 활용하기 </a:t>
            </a:r>
            <a:endParaRPr lang="en-US" altLang="ko-KR" sz="2000" b="1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1800" smtClean="0">
                <a:ea typeface="굴림" panose="020B0600000101010101" pitchFamily="50" charset="-127"/>
              </a:rPr>
              <a:t>ch08 </a:t>
            </a:r>
            <a:r>
              <a:rPr lang="ko-KR" altLang="en-US" sz="1800" smtClean="0">
                <a:ea typeface="굴림" panose="020B0600000101010101" pitchFamily="50" charset="-127"/>
              </a:rPr>
              <a:t>폴더의 </a:t>
            </a:r>
            <a:r>
              <a:rPr lang="en-US" altLang="ko-KR" sz="1800" smtClean="0">
                <a:ea typeface="굴림" panose="020B0600000101010101" pitchFamily="50" charset="-127"/>
              </a:rPr>
              <a:t>test.txt </a:t>
            </a:r>
            <a:r>
              <a:rPr lang="ko-KR" altLang="en-US" sz="1800" smtClean="0">
                <a:ea typeface="굴림" panose="020B0600000101010101" pitchFamily="50" charset="-127"/>
              </a:rPr>
              <a:t>파일</a:t>
            </a:r>
            <a:r>
              <a:rPr lang="en-US" altLang="ko-KR" sz="1800" smtClean="0">
                <a:ea typeface="굴림" panose="020B0600000101010101" pitchFamily="50" charset="-127"/>
              </a:rPr>
              <a:t> </a:t>
            </a:r>
            <a:r>
              <a:rPr lang="ko-KR" altLang="en-US" sz="1800" smtClean="0">
                <a:ea typeface="굴림" panose="020B0600000101010101" pitchFamily="50" charset="-127"/>
              </a:rPr>
              <a:t>읽기 예제</a:t>
            </a:r>
            <a:endParaRPr lang="ko-KR" altLang="en-US" sz="2000" smtClean="0">
              <a:ea typeface="굴림" panose="020B0600000101010101" pitchFamily="50" charset="-127"/>
            </a:endParaRPr>
          </a:p>
          <a:p>
            <a:pPr lvl="1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  <a:p>
            <a:pPr lvl="3"/>
            <a:endParaRPr lang="en-US" altLang="ko-KR" sz="1600" smtClean="0">
              <a:ea typeface="굴림" panose="020B0600000101010101" pitchFamily="50" charset="-127"/>
            </a:endParaRPr>
          </a:p>
          <a:p>
            <a:pPr lvl="2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4096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7236E8-49EF-4B33-B17E-C85F9818A417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r>
              <a:rPr lang="en-US" altLang="ko-KR" sz="1400"/>
              <a:t>/65</a:t>
            </a:r>
          </a:p>
        </p:txBody>
      </p:sp>
      <p:sp>
        <p:nvSpPr>
          <p:cNvPr id="40966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0970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71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7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7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76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77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7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09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099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09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47700" y="1812925"/>
          <a:ext cx="7848600" cy="5045075"/>
        </p:xfrm>
        <a:graphic>
          <a:graphicData uri="http://schemas.openxmlformats.org/drawingml/2006/table">
            <a:tbl>
              <a:tblPr/>
              <a:tblGrid>
                <a:gridCol w="4211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274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5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01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02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03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04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05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06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07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08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09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9899" marR="59899" marT="16558" marB="165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contentType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="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text/html; charset=utf-8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"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   </a:t>
                      </a:r>
                      <a:r>
                        <a:rPr lang="en-US" sz="11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lang="en-US" sz="1100" kern="1200" dirty="0" err="1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contextType</a:t>
                      </a:r>
                      <a:r>
                        <a:rPr lang="ko-KR" altLang="en-US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으로 </a:t>
                      </a:r>
                      <a:r>
                        <a:rPr lang="en-US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text/html</a:t>
                      </a:r>
                      <a:r>
                        <a:rPr lang="ko-KR" altLang="en-US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 아닌 </a:t>
                      </a:r>
                      <a:r>
                        <a:rPr lang="en-US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text/plain </a:t>
                      </a:r>
                      <a:r>
                        <a:rPr lang="ko-KR" altLang="en-US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</a:t>
                      </a:r>
                      <a:endParaRPr lang="en-US" sz="1100" dirty="0">
                        <a:solidFill>
                          <a:srgbClr val="0707C5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&lt;%@ page import = "java.io.*" %&gt;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&lt;html&gt;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&lt;head&gt;&lt;title&gt;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절대 경로 사용하여 자원 읽기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title&gt;&lt;/head&gt;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&lt;body&gt;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&lt;%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FileReader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null;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char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[] buff = new char[512];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-1;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try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new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FileReader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application.getRealPath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("/ch08/test.txt")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</a:t>
                      </a:r>
                      <a:r>
                        <a:rPr lang="en-US" sz="11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lang="en-US" altLang="ko-KR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"/ch08/test.txt"</a:t>
                      </a:r>
                      <a:r>
                        <a:rPr lang="ko-KR" altLang="en-US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실제 물리적 주소를 얻어</a:t>
                      </a: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while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 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fr.read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(buff)) != -1)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                                      </a:t>
                      </a:r>
                      <a:r>
                        <a:rPr lang="en-US" sz="1100" dirty="0" smtClean="0">
                          <a:solidFill>
                            <a:srgbClr val="0707C5"/>
                          </a:solidFill>
                          <a:latin typeface="맑은 고딕"/>
                          <a:ea typeface="맑은 고딕"/>
                        </a:rPr>
                        <a:t>// </a:t>
                      </a:r>
                      <a:r>
                        <a:rPr lang="en-US" altLang="ko-KR" sz="1100" kern="1200" dirty="0" err="1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FileReader</a:t>
                      </a:r>
                      <a:r>
                        <a:rPr lang="en-US" altLang="ko-KR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dirty="0" smtClean="0">
                          <a:solidFill>
                            <a:srgbClr val="0707C5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객체 생성</a:t>
                      </a:r>
                      <a:endParaRPr lang="en-US" sz="1100" dirty="0">
                        <a:solidFill>
                          <a:srgbClr val="0707C5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(new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String(buff, 0,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len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}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catch(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IOException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ex) {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out.println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("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예외 발생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"+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ex.getMessage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());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finally {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if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!= null) try {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fr.close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 } catch(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IOException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ex) {}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%&gt;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&lt;/body&gt;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&lt;/html&gt;</a:t>
                      </a:r>
                      <a:endParaRPr lang="en-US" sz="1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9899" marR="59899" marT="16558" marB="1655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1F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0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018" name="직사각형 12"/>
          <p:cNvSpPr>
            <a:spLocks noChangeArrowheads="1"/>
          </p:cNvSpPr>
          <p:nvPr/>
        </p:nvSpPr>
        <p:spPr bwMode="auto">
          <a:xfrm>
            <a:off x="4191000" y="1322388"/>
            <a:ext cx="441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/>
              <a:t>[</a:t>
            </a:r>
            <a:r>
              <a:rPr lang="ko-KR" altLang="en-US" sz="1600"/>
              <a:t>예제 </a:t>
            </a:r>
            <a:r>
              <a:rPr lang="en-US" altLang="ko-KR" sz="1600"/>
              <a:t>8.9] </a:t>
            </a:r>
            <a:r>
              <a:rPr kumimoji="0" lang="en-US" altLang="ko-KR" sz="1600">
                <a:latin typeface="Berlin Sans FB" panose="020E0602020502020306" pitchFamily="34" charset="0"/>
                <a:cs typeface="Arial" panose="020B0604020202020204" pitchFamily="34" charset="0"/>
              </a:rPr>
              <a:t>jspbook\ch08\readtxt.jsp</a:t>
            </a:r>
          </a:p>
        </p:txBody>
      </p:sp>
      <p:sp>
        <p:nvSpPr>
          <p:cNvPr id="410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41020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513388"/>
            <a:ext cx="338455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7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6. application </a:t>
            </a:r>
            <a:r>
              <a:rPr lang="ko-KR" altLang="en-US" sz="3200" smtClean="0">
                <a:ea typeface="굴림" panose="020B0600000101010101" pitchFamily="50" charset="-127"/>
              </a:rPr>
              <a:t>기본 객체</a:t>
            </a:r>
          </a:p>
        </p:txBody>
      </p:sp>
      <p:sp>
        <p:nvSpPr>
          <p:cNvPr id="4198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41988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smtClean="0">
                <a:ea typeface="굴림" panose="020B0600000101010101" pitchFamily="50" charset="-127"/>
              </a:rPr>
              <a:t>서버 자원 정보 활용하기 </a:t>
            </a:r>
            <a:endParaRPr lang="ko-KR" altLang="en-US" sz="2000" smtClean="0">
              <a:ea typeface="굴림" panose="020B0600000101010101" pitchFamily="50" charset="-127"/>
            </a:endParaRPr>
          </a:p>
          <a:p>
            <a:pPr lvl="1"/>
            <a:r>
              <a:rPr lang="en-US" altLang="ko-KR" sz="1800" smtClean="0">
                <a:ea typeface="굴림" panose="020B0600000101010101" pitchFamily="50" charset="-127"/>
              </a:rPr>
              <a:t>readtxt.jsp</a:t>
            </a:r>
            <a:r>
              <a:rPr lang="ko-KR" altLang="en-US" sz="1800" smtClean="0">
                <a:ea typeface="굴림" panose="020B0600000101010101" pitchFamily="50" charset="-127"/>
              </a:rPr>
              <a:t>의 스트림 처리 동작 과정</a:t>
            </a:r>
            <a:r>
              <a:rPr lang="ko-KR" altLang="en-US" sz="1600" smtClean="0">
                <a:ea typeface="굴림" panose="020B0600000101010101" pitchFamily="50" charset="-127"/>
              </a:rPr>
              <a:t> </a:t>
            </a:r>
          </a:p>
          <a:p>
            <a:pPr lvl="1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  <a:p>
            <a:pPr lvl="3"/>
            <a:endParaRPr lang="en-US" altLang="ko-KR" sz="1600" smtClean="0">
              <a:ea typeface="굴림" panose="020B0600000101010101" pitchFamily="50" charset="-127"/>
            </a:endParaRPr>
          </a:p>
          <a:p>
            <a:pPr lvl="2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4198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347968-96C0-4756-A05C-5F66A31DFE5E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r>
              <a:rPr lang="en-US" altLang="ko-KR" sz="1400"/>
              <a:t>/65</a:t>
            </a:r>
          </a:p>
        </p:txBody>
      </p:sp>
      <p:sp>
        <p:nvSpPr>
          <p:cNvPr id="41990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99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9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1994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995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99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9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9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19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0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1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20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0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20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3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3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20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pSp>
        <p:nvGrpSpPr>
          <p:cNvPr id="42036" name="그룹 1"/>
          <p:cNvGrpSpPr>
            <a:grpSpLocks/>
          </p:cNvGrpSpPr>
          <p:nvPr/>
        </p:nvGrpSpPr>
        <p:grpSpPr bwMode="auto">
          <a:xfrm>
            <a:off x="1676400" y="1828800"/>
            <a:ext cx="6534150" cy="2819400"/>
            <a:chOff x="1676400" y="1828800"/>
            <a:chExt cx="6533401" cy="2819400"/>
          </a:xfrm>
        </p:grpSpPr>
        <p:pic>
          <p:nvPicPr>
            <p:cNvPr id="42037" name="_x66658584" descr="EMB0000028c5d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828800"/>
              <a:ext cx="6167438" cy="281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38" name="그림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105" y="3479073"/>
              <a:ext cx="2088696" cy="1040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31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7. JSP </a:t>
            </a:r>
            <a:r>
              <a:rPr lang="ko-KR" altLang="en-US" sz="3200" smtClean="0">
                <a:ea typeface="굴림" panose="020B0600000101010101" pitchFamily="50" charset="-127"/>
              </a:rPr>
              <a:t>기본 객체와 활성범위 </a:t>
            </a:r>
            <a:r>
              <a:rPr lang="en-US" altLang="ko-KR" sz="3200" smtClean="0">
                <a:ea typeface="굴림" panose="020B0600000101010101" pitchFamily="50" charset="-127"/>
              </a:rPr>
              <a:t>(Scope)</a:t>
            </a:r>
            <a:endParaRPr lang="ko-KR" altLang="en-US" sz="3200" smtClean="0">
              <a:ea typeface="굴림" panose="020B0600000101010101" pitchFamily="50" charset="-127"/>
            </a:endParaRPr>
          </a:p>
        </p:txBody>
      </p:sp>
      <p:sp>
        <p:nvSpPr>
          <p:cNvPr id="4301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43012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4</a:t>
            </a:r>
            <a:r>
              <a:rPr lang="ko-KR" altLang="en-US" sz="2000" smtClean="0">
                <a:ea typeface="굴림" panose="020B0600000101010101" pitchFamily="50" charset="-127"/>
              </a:rPr>
              <a:t>개의 활성범위 </a:t>
            </a:r>
            <a:r>
              <a:rPr lang="en-US" altLang="ko-KR" sz="2000" smtClean="0">
                <a:ea typeface="굴림" panose="020B0600000101010101" pitchFamily="50" charset="-127"/>
              </a:rPr>
              <a:t>(scope)</a:t>
            </a:r>
          </a:p>
          <a:p>
            <a:pPr lvl="1"/>
            <a:r>
              <a:rPr lang="en-US" altLang="ko-KR" sz="1600" smtClean="0">
                <a:ea typeface="굴림" panose="020B0600000101010101" pitchFamily="50" charset="-127"/>
              </a:rPr>
              <a:t>PAGE, REQUEST, SESSION, APPLICATION</a:t>
            </a:r>
            <a:endParaRPr lang="ko-KR" altLang="en-US" sz="1600" smtClean="0">
              <a:ea typeface="굴림" panose="020B0600000101010101" pitchFamily="50" charset="-127"/>
            </a:endParaRPr>
          </a:p>
          <a:p>
            <a:pPr lvl="1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  <a:p>
            <a:pPr lvl="3"/>
            <a:endParaRPr lang="en-US" altLang="ko-KR" sz="1600" smtClean="0">
              <a:ea typeface="굴림" panose="020B0600000101010101" pitchFamily="50" charset="-127"/>
            </a:endParaRPr>
          </a:p>
          <a:p>
            <a:pPr lvl="2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4301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D39649-EF0C-4EA2-B090-394D28822D00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r>
              <a:rPr lang="en-US" altLang="ko-KR" sz="1400"/>
              <a:t>/65</a:t>
            </a:r>
          </a:p>
        </p:txBody>
      </p:sp>
      <p:sp>
        <p:nvSpPr>
          <p:cNvPr id="43014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1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3018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19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4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5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30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2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30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306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6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7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30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pic>
        <p:nvPicPr>
          <p:cNvPr id="43072" name="_x66821048" descr="EMB0000028c5d2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752600"/>
            <a:ext cx="69500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1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7. JSP </a:t>
            </a:r>
            <a:r>
              <a:rPr lang="ko-KR" altLang="en-US" sz="3200" smtClean="0">
                <a:ea typeface="굴림" panose="020B0600000101010101" pitchFamily="50" charset="-127"/>
              </a:rPr>
              <a:t>기본 객체와 활성범위 </a:t>
            </a:r>
            <a:r>
              <a:rPr lang="en-US" altLang="ko-KR" sz="3200" smtClean="0">
                <a:ea typeface="굴림" panose="020B0600000101010101" pitchFamily="50" charset="-127"/>
              </a:rPr>
              <a:t>(Scope)</a:t>
            </a:r>
            <a:endParaRPr lang="ko-KR" altLang="en-US" sz="3200" smtClean="0">
              <a:ea typeface="굴림" panose="020B0600000101010101" pitchFamily="50" charset="-127"/>
            </a:endParaRPr>
          </a:p>
        </p:txBody>
      </p:sp>
      <p:sp>
        <p:nvSpPr>
          <p:cNvPr id="4403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44036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Scope</a:t>
            </a:r>
            <a:r>
              <a:rPr lang="ko-KR" altLang="en-US" sz="2000" smtClean="0">
                <a:ea typeface="굴림" panose="020B0600000101010101" pitchFamily="50" charset="-127"/>
              </a:rPr>
              <a:t>과 연관된 기본 객체 및 생성</a:t>
            </a:r>
            <a:r>
              <a:rPr lang="en-US" altLang="ko-KR" sz="2000" smtClean="0">
                <a:ea typeface="굴림" panose="020B0600000101010101" pitchFamily="50" charset="-127"/>
              </a:rPr>
              <a:t>/</a:t>
            </a:r>
            <a:r>
              <a:rPr lang="ko-KR" altLang="en-US" sz="2000" smtClean="0">
                <a:ea typeface="굴림" panose="020B0600000101010101" pitchFamily="50" charset="-127"/>
              </a:rPr>
              <a:t>소멸 시기</a:t>
            </a:r>
          </a:p>
          <a:p>
            <a:endParaRPr lang="ko-KR" altLang="en-US" sz="2000" smtClean="0">
              <a:ea typeface="굴림" panose="020B0600000101010101" pitchFamily="50" charset="-127"/>
            </a:endParaRPr>
          </a:p>
          <a:p>
            <a:pPr lvl="1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  <a:p>
            <a:pPr lvl="3"/>
            <a:endParaRPr lang="en-US" altLang="ko-KR" sz="1600" smtClean="0">
              <a:ea typeface="굴림" panose="020B0600000101010101" pitchFamily="50" charset="-127"/>
            </a:endParaRPr>
          </a:p>
          <a:p>
            <a:pPr lvl="2"/>
            <a:endParaRPr lang="en-US" altLang="ko-KR" sz="1600" smtClean="0">
              <a:ea typeface="굴림" panose="020B0600000101010101" pitchFamily="50" charset="-127"/>
            </a:endParaRPr>
          </a:p>
          <a:p>
            <a:pPr lvl="1"/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endParaRPr lang="ko-KR" altLang="en-US" sz="2000" smtClean="0">
              <a:ea typeface="굴림" panose="020B0600000101010101" pitchFamily="50" charset="-127"/>
            </a:endParaRPr>
          </a:p>
        </p:txBody>
      </p:sp>
      <p:sp>
        <p:nvSpPr>
          <p:cNvPr id="4403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CCB0EE-4F77-45D2-903A-0EF1A1F13FEB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r>
              <a:rPr lang="en-US" altLang="ko-KR" sz="1400"/>
              <a:t>/65</a:t>
            </a:r>
          </a:p>
        </p:txBody>
      </p:sp>
      <p:sp>
        <p:nvSpPr>
          <p:cNvPr id="44038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4042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3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8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49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40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40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7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4408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8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9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9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9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440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66" name="표 65"/>
          <p:cNvGraphicFramePr>
            <a:graphicFrameLocks noGrp="1"/>
          </p:cNvGraphicFramePr>
          <p:nvPr/>
        </p:nvGraphicFramePr>
        <p:xfrm>
          <a:off x="457200" y="1447800"/>
          <a:ext cx="8305800" cy="3690937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6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Scope(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활성범위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연관 기본 객체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생성시기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소멸시기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pageContext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JSP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 처리 시작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JSP 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 처리 완료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6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REQUEST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request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 브라우저부터의 요청 처리 시작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 브라우저로 응답 완료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064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 브라우저부터의 첫 번째 요청 처리 시작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세션 타이머가 만료되거나 명시적으로 세션을 소멸시킬 때 소멸된다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6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APPLICATION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application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Tomcat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구동과 함께 웹 어플리케이션의 첫 시작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Tomcat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서버의 종료</a:t>
                      </a:r>
                    </a:p>
                  </a:txBody>
                  <a:tcPr marL="64770" marR="64770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1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5780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32B2E50-5E4D-483C-96A3-3D6E78DD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628800"/>
            <a:ext cx="8020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477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EF7225E9-4C28-4642-93D2-1C2CD348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B87F8D6A-DCDA-4A03-883B-612D8951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4499992" cy="3312368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B823A386-4F05-4A3D-B335-B18E7404147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84984"/>
            <a:ext cx="4559424" cy="2960272"/>
          </a:xfrm>
        </p:spPr>
      </p:pic>
    </p:spTree>
    <p:extLst>
      <p:ext uri="{BB962C8B-B14F-4D97-AF65-F5344CB8AC3E}">
        <p14:creationId xmlns:p14="http://schemas.microsoft.com/office/powerpoint/2010/main" val="25540776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4C849885-58A4-4106-B8F7-9068FDE1A8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en-US" altLang="ko-KR" b="0" dirty="0"/>
              <a:t>[</a:t>
            </a:r>
            <a:r>
              <a:rPr lang="ko-KR" altLang="en-US" b="0" dirty="0"/>
              <a:t>상품 데이터 접근 클래스 만들기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b="0" dirty="0"/>
              <a:t>상품 상세 정보를 가져오는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</a:t>
            </a:r>
            <a:r>
              <a:rPr lang="ko-KR" altLang="en-US" b="0" dirty="0" smtClean="0"/>
              <a:t>만들기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F9C02A50-679F-4211-BFCB-3E863B23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8461"/>
            <a:ext cx="820102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07" y="2492896"/>
            <a:ext cx="8315325" cy="43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755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864D80FA-96A8-41F2-973C-A702991114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</a:t>
            </a:r>
            <a:r>
              <a:rPr lang="ko-KR" altLang="en-US" b="0"/>
              <a:t>버튼 만들기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D4610163-005C-4D64-9EBD-A85F4238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5" y="1547816"/>
            <a:ext cx="8286750" cy="122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50" y="3049546"/>
            <a:ext cx="8305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5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>
                <a:ea typeface="굴림" panose="020B0600000101010101" pitchFamily="50" charset="-127"/>
              </a:rPr>
              <a:t>1. JSP </a:t>
            </a:r>
            <a:r>
              <a:rPr lang="ko-KR" altLang="en-US" sz="3200" smtClean="0">
                <a:ea typeface="굴림" panose="020B0600000101010101" pitchFamily="50" charset="-127"/>
              </a:rPr>
              <a:t>기본 객체 소개</a:t>
            </a:r>
          </a:p>
        </p:txBody>
      </p:sp>
      <p:sp>
        <p:nvSpPr>
          <p:cNvPr id="1536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en-US" sz="1600"/>
          </a:p>
        </p:txBody>
      </p:sp>
      <p:sp>
        <p:nvSpPr>
          <p:cNvPr id="1536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B30FB3-BD7F-4C3B-978F-67060A1A94BF}" type="slidenum">
              <a:rPr lang="ko-KR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r>
              <a:rPr lang="en-US" altLang="ko-KR" sz="1400"/>
              <a:t>/65</a:t>
            </a:r>
          </a:p>
        </p:txBody>
      </p:sp>
      <p:sp>
        <p:nvSpPr>
          <p:cNvPr id="15365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smtClean="0"/>
              <a:t>제</a:t>
            </a:r>
            <a:r>
              <a:rPr lang="en-US" altLang="ko-KR" sz="1400" smtClean="0"/>
              <a:t>8</a:t>
            </a:r>
            <a:r>
              <a:rPr lang="ko-KR" altLang="en-US" sz="1400" smtClean="0"/>
              <a:t>장</a:t>
            </a:r>
            <a:endParaRPr lang="en-US" altLang="ko-KR" sz="1400" smtClean="0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5367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536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15369" name="Rectangle 6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5370" name="Rectangle 6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sp>
        <p:nvSpPr>
          <p:cNvPr id="15371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60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990600" y="1447800"/>
          <a:ext cx="7239000" cy="3119438"/>
        </p:xfrm>
        <a:graphic>
          <a:graphicData uri="http://schemas.openxmlformats.org/drawingml/2006/table">
            <a:tbl>
              <a:tblPr/>
              <a:tblGrid>
                <a:gridCol w="7239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194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try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중간 생략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pageContext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_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jspxFactory.getPageContext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(this, request,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response, null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true, 8192, true);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application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pageContext.getServletContext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</a:t>
                      </a:r>
                      <a:r>
                        <a:rPr lang="en-US" sz="1200" b="1" dirty="0" err="1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config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pageContext.getServletConfig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session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pageContext.getSession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out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=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pageContext.getOut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();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...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중간 생략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catch 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Throwable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t) {</a:t>
                      </a:r>
                      <a:endParaRPr 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   ...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중간 생략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...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 }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 }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  <a:p>
                      <a:pPr marL="0" marR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} 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51341" marR="51341" marT="14196" marB="141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8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atinLnBrk="1">
              <a:spcBef>
                <a:spcPct val="0"/>
              </a:spcBef>
              <a:buClrTx/>
              <a:buSzTx/>
              <a:buFontTx/>
              <a:buNone/>
            </a:pPr>
            <a:endParaRPr lang="ko-KR" altLang="ko-KR" sz="1600"/>
          </a:p>
        </p:txBody>
      </p:sp>
      <p:sp>
        <p:nvSpPr>
          <p:cNvPr id="15379" name="내용 개체 틀 1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>
                <a:ea typeface="굴림" panose="020B0600000101010101" pitchFamily="50" charset="-127"/>
              </a:rPr>
              <a:t>JSP</a:t>
            </a:r>
            <a:r>
              <a:rPr lang="ko-KR" altLang="en-US" sz="2000" smtClean="0">
                <a:ea typeface="굴림" panose="020B0600000101010101" pitchFamily="50" charset="-127"/>
              </a:rPr>
              <a:t>가 변환된 </a:t>
            </a:r>
            <a:r>
              <a:rPr lang="en-US" altLang="ko-KR" sz="2000" smtClean="0">
                <a:ea typeface="굴림" panose="020B0600000101010101" pitchFamily="50" charset="-127"/>
              </a:rPr>
              <a:t>Servlet </a:t>
            </a:r>
            <a:r>
              <a:rPr lang="ko-KR" altLang="en-US" sz="2000" smtClean="0">
                <a:ea typeface="굴림" panose="020B0600000101010101" pitchFamily="50" charset="-127"/>
              </a:rPr>
              <a:t>코드 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ko-KR" altLang="en-US" sz="2000" smtClean="0">
                <a:ea typeface="굴림" panose="020B0600000101010101" pitchFamily="50" charset="-127"/>
              </a:rPr>
              <a:t>계속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endParaRPr lang="en-US" altLang="ko-KR" sz="2000" smtClean="0">
              <a:ea typeface="굴림" panose="020B0600000101010101" pitchFamily="50" charset="-127"/>
            </a:endParaRP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기본 객체는 </a:t>
            </a:r>
            <a:r>
              <a:rPr lang="en-US" altLang="ko-KR" sz="1800" smtClean="0">
                <a:ea typeface="굴림" panose="020B0600000101010101" pitchFamily="50" charset="-127"/>
              </a:rPr>
              <a:t>JSP</a:t>
            </a:r>
            <a:r>
              <a:rPr lang="ko-KR" altLang="en-US" sz="1800" smtClean="0">
                <a:ea typeface="굴림" panose="020B0600000101010101" pitchFamily="50" charset="-127"/>
              </a:rPr>
              <a:t>가 </a:t>
            </a:r>
            <a:r>
              <a:rPr lang="en-US" altLang="ko-KR" sz="1800" smtClean="0">
                <a:ea typeface="굴림" panose="020B0600000101010101" pitchFamily="50" charset="-127"/>
              </a:rPr>
              <a:t>Servlet</a:t>
            </a:r>
            <a:r>
              <a:rPr lang="ko-KR" altLang="en-US" sz="1800" smtClean="0">
                <a:ea typeface="굴림" panose="020B0600000101010101" pitchFamily="50" charset="-127"/>
              </a:rPr>
              <a:t>으로 자동 변환된 코드 내에서 </a:t>
            </a:r>
            <a:r>
              <a:rPr lang="en-US" altLang="ko-KR" sz="1800" smtClean="0">
                <a:ea typeface="굴림" panose="020B0600000101010101" pitchFamily="50" charset="-127"/>
              </a:rPr>
              <a:t>_jspService </a:t>
            </a:r>
            <a:r>
              <a:rPr lang="ko-KR" altLang="en-US" sz="1800" smtClean="0">
                <a:ea typeface="굴림" panose="020B0600000101010101" pitchFamily="50" charset="-127"/>
              </a:rPr>
              <a:t>메소드 내에 선언된 파라미터 및 변수들이다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sz="1800" smtClean="0">
                <a:ea typeface="굴림" panose="020B0600000101010101" pitchFamily="50" charset="-127"/>
              </a:rPr>
              <a:t>즉</a:t>
            </a:r>
            <a:r>
              <a:rPr lang="en-US" altLang="ko-KR" sz="1800" smtClean="0">
                <a:ea typeface="굴림" panose="020B0600000101010101" pitchFamily="50" charset="-127"/>
              </a:rPr>
              <a:t>, JSP</a:t>
            </a:r>
            <a:r>
              <a:rPr lang="ko-KR" altLang="en-US" sz="1800" smtClean="0">
                <a:ea typeface="굴림" panose="020B0600000101010101" pitchFamily="50" charset="-127"/>
              </a:rPr>
              <a:t>에서 별도의 선언 및 생성 없이 바로 활용할 수 있는 객체이다</a:t>
            </a:r>
            <a:r>
              <a:rPr lang="en-US" altLang="ko-KR" sz="1800" smtClean="0">
                <a:ea typeface="굴림" panose="020B0600000101010101" pitchFamily="50" charset="-127"/>
              </a:rPr>
              <a:t>.</a:t>
            </a:r>
            <a:endParaRPr lang="ko-KR" altLang="en-US" sz="1800" smtClean="0">
              <a:ea typeface="굴림" panose="020B0600000101010101" pitchFamily="50" charset="-127"/>
            </a:endParaRPr>
          </a:p>
          <a:p>
            <a:pPr lvl="1"/>
            <a:endParaRPr lang="ko-KR" altLang="en-US" sz="160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3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9E825084-2F1E-4CAE-8F92-80622F9CD9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상품 상세 정보 버튼 </a:t>
            </a:r>
            <a:r>
              <a:rPr lang="ko-KR" altLang="en-US" dirty="0" smtClean="0"/>
              <a:t>만들기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4039740-5B1C-495A-B6A0-5E7C64E0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40768"/>
            <a:ext cx="6934200" cy="53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21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A5A2C987-212B-40EE-A7C4-4A4228C205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B19C739-B524-433C-BE0B-404AA0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6991350" cy="3867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4485131"/>
            <a:ext cx="6002833" cy="213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009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="" xmlns:a16="http://schemas.microsoft.com/office/drawing/2014/main" id="{F5435677-C196-4A3D-8726-C6F2C75675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A9A0CA40-7BCF-4105-9444-CE5155DA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[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쇼핑몰</a:t>
            </a:r>
            <a:r>
              <a:rPr lang="en-US" altLang="ko-KR" dirty="0"/>
              <a:t>] </a:t>
            </a:r>
            <a:r>
              <a:rPr lang="ko-KR" altLang="en-US" dirty="0"/>
              <a:t>상품 상세</a:t>
            </a:r>
            <a:r>
              <a:rPr lang="en-US" altLang="ko-KR" dirty="0"/>
              <a:t> </a:t>
            </a:r>
            <a:r>
              <a:rPr lang="ko-KR" altLang="en-US" dirty="0"/>
              <a:t>정보 표시하기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19704"/>
            <a:ext cx="8229600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752742"/>
            <a:ext cx="8305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22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B9F0BB7-5119-409A-80F2-787DBDC80C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처리 메소드의 종류</a:t>
            </a:r>
            <a:endParaRPr lang="en-US" altLang="ko-KR" dirty="0"/>
          </a:p>
          <a:p>
            <a:pPr lvl="1"/>
            <a:r>
              <a:rPr lang="en-US" altLang="ko-KR" dirty="0"/>
              <a:t>request, session, application, </a:t>
            </a:r>
            <a:r>
              <a:rPr lang="en-US" altLang="ko-KR" dirty="0" err="1"/>
              <a:t>pageContext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CC9D680-9BB3-41AF-9C79-9297D637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내장 객체의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060848"/>
            <a:ext cx="8248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가장 많이 사용되는 기본 내장 객체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전달하는 정보를 저장</a:t>
            </a:r>
            <a:endParaRPr lang="en-US" altLang="ko-KR" b="0" dirty="0"/>
          </a:p>
          <a:p>
            <a:pPr lvl="2"/>
            <a:r>
              <a:rPr lang="ko-KR" altLang="en-US" b="0" dirty="0"/>
              <a:t>폼 페이지로부터 입력된 데이터를 전달하는 요청 파라미터 값을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</a:t>
            </a:r>
            <a:r>
              <a:rPr lang="ko-KR" altLang="en-US" b="0" dirty="0" smtClean="0"/>
              <a:t>가져옴</a:t>
            </a:r>
            <a:r>
              <a:rPr lang="en-US" altLang="ko-KR" b="0" dirty="0" smtClean="0"/>
              <a:t> 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컨테이너는 웹 브라우저에서 서버로 전달되는 정보를 처리하기 위해 </a:t>
            </a:r>
            <a:r>
              <a:rPr lang="en-US" altLang="ko-KR" b="0" dirty="0" err="1"/>
              <a:t>javax.servlet.http.HttpServletRequest</a:t>
            </a:r>
            <a:r>
              <a:rPr lang="en-US" altLang="ko-KR" b="0" dirty="0"/>
              <a:t> </a:t>
            </a:r>
            <a:r>
              <a:rPr lang="ko-KR" altLang="en-US" b="0" dirty="0"/>
              <a:t>객체 타입의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객체를 사용하여 사용자의 요구 사항을 얻어냄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098293EC-4CD9-47F4-A6A7-3BEC331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</p:spTree>
    <p:extLst>
      <p:ext uri="{BB962C8B-B14F-4D97-AF65-F5344CB8AC3E}">
        <p14:creationId xmlns:p14="http://schemas.microsoft.com/office/powerpoint/2010/main" val="60319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A96EA22-7668-4DA0-A751-AF9F55BA82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요청 파라미터 관련 메소드</a:t>
            </a:r>
            <a:endParaRPr lang="en-US" altLang="ko-KR" dirty="0"/>
          </a:p>
          <a:p>
            <a:pPr lvl="1"/>
            <a:r>
              <a:rPr lang="ko-KR" altLang="en-US" b="0" dirty="0"/>
              <a:t>요청 파라미터는 사용자가 폼 페이지에 데이터를 입력한 후 서버에 전송할 때 전달되는 폼 페이지의 입력된 정보 형태를 말함</a:t>
            </a:r>
            <a:endParaRPr lang="en-US" altLang="ko-KR" b="0" dirty="0"/>
          </a:p>
          <a:p>
            <a:pPr lvl="1"/>
            <a:r>
              <a:rPr lang="ko-KR" altLang="en-US" b="0" dirty="0"/>
              <a:t>요청 파라미터는 </a:t>
            </a:r>
            <a:r>
              <a:rPr lang="en-US" altLang="ko-KR" b="0" dirty="0"/>
              <a:t>&lt;name=value&gt; </a:t>
            </a:r>
            <a:r>
              <a:rPr lang="ko-KR" altLang="en-US" b="0" dirty="0"/>
              <a:t>형식으로 웹 브라우저에서 서버의 </a:t>
            </a:r>
            <a:r>
              <a:rPr lang="en-US" altLang="ko-KR" b="0" dirty="0"/>
              <a:t>JSP </a:t>
            </a:r>
            <a:r>
              <a:rPr lang="ko-KR" altLang="en-US" b="0" dirty="0"/>
              <a:t>페이지로 전송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ko-KR" altLang="en-US" dirty="0"/>
              <a:t>요청 파라미터 관련 메소드의 종류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1CEF5C23-6E9B-47B7-8245-8B25D89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request </a:t>
            </a:r>
            <a:r>
              <a:rPr lang="ko-KR" altLang="en-US" dirty="0"/>
              <a:t>내장 객체의 기능과 사용법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501008"/>
            <a:ext cx="7344816" cy="29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81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300</TotalTime>
  <Words>3497</Words>
  <Application>Microsoft Office PowerPoint</Application>
  <PresentationFormat>화면 슬라이드 쇼(4:3)</PresentationFormat>
  <Paragraphs>807</Paragraphs>
  <Slides>63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1_마스터</vt:lpstr>
      <vt:lpstr>내장 객체</vt:lpstr>
      <vt:lpstr>PowerPoint 프레젠테이션</vt:lpstr>
      <vt:lpstr>1. 내장 객체의 개요</vt:lpstr>
      <vt:lpstr>1. 내장 객체의 개요</vt:lpstr>
      <vt:lpstr>1. JSP 기본 객체 소개</vt:lpstr>
      <vt:lpstr>1. JSP 기본 객체 소개</vt:lpstr>
      <vt:lpstr>1. 내장 객체의 개요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내장 객체의 기능과 사용법</vt:lpstr>
      <vt:lpstr>2. request 기본 객체</vt:lpstr>
      <vt:lpstr>2. request 기본 객체</vt:lpstr>
      <vt:lpstr>2. request 기본 객체</vt:lpstr>
      <vt:lpstr>2. request 기본 객체</vt:lpstr>
      <vt:lpstr>2. request 기본 객체</vt:lpstr>
      <vt:lpstr>2. request 내장 객체의 기능과 사용법</vt:lpstr>
      <vt:lpstr>2. request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3. response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4. out 내장 객체의 기능과 사용법</vt:lpstr>
      <vt:lpstr>5. session 기본 객체</vt:lpstr>
      <vt:lpstr>5. session 기본 객체</vt:lpstr>
      <vt:lpstr>5. session 기본 객체</vt:lpstr>
      <vt:lpstr>5. session 기본 객체</vt:lpstr>
      <vt:lpstr>5. session 기본 객체</vt:lpstr>
      <vt:lpstr>5. session 기본 객체</vt:lpstr>
      <vt:lpstr>5. session 기본 객체</vt:lpstr>
      <vt:lpstr>6. application 기본 객체</vt:lpstr>
      <vt:lpstr>6. application 기본 객체</vt:lpstr>
      <vt:lpstr>6. application 기본 객체</vt:lpstr>
      <vt:lpstr>6. application 기본 객체</vt:lpstr>
      <vt:lpstr>6. application 기본 객체</vt:lpstr>
      <vt:lpstr>7. JSP 기본 객체와 활성범위 (Scope)</vt:lpstr>
      <vt:lpstr>7. JSP 기본 객체와 활성범위 (Scope)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5. [웹 쇼핑몰] 상품 상세 정보 표시하기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Administrator</cp:lastModifiedBy>
  <cp:revision>308</cp:revision>
  <dcterms:created xsi:type="dcterms:W3CDTF">2011-01-05T15:14:06Z</dcterms:created>
  <dcterms:modified xsi:type="dcterms:W3CDTF">2019-04-16T09:58:10Z</dcterms:modified>
</cp:coreProperties>
</file>