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59"/>
  </p:notesMasterIdLst>
  <p:handoutMasterIdLst>
    <p:handoutMasterId r:id="rId60"/>
  </p:handoutMasterIdLst>
  <p:sldIdLst>
    <p:sldId id="256" r:id="rId2"/>
    <p:sldId id="877" r:id="rId3"/>
    <p:sldId id="878" r:id="rId4"/>
    <p:sldId id="879" r:id="rId5"/>
    <p:sldId id="924" r:id="rId6"/>
    <p:sldId id="880" r:id="rId7"/>
    <p:sldId id="923" r:id="rId8"/>
    <p:sldId id="881" r:id="rId9"/>
    <p:sldId id="882" r:id="rId10"/>
    <p:sldId id="883" r:id="rId11"/>
    <p:sldId id="885" r:id="rId12"/>
    <p:sldId id="886" r:id="rId13"/>
    <p:sldId id="887" r:id="rId14"/>
    <p:sldId id="888" r:id="rId15"/>
    <p:sldId id="889" r:id="rId16"/>
    <p:sldId id="890" r:id="rId17"/>
    <p:sldId id="891" r:id="rId18"/>
    <p:sldId id="892" r:id="rId19"/>
    <p:sldId id="893" r:id="rId20"/>
    <p:sldId id="894" r:id="rId21"/>
    <p:sldId id="895" r:id="rId22"/>
    <p:sldId id="914" r:id="rId23"/>
    <p:sldId id="915" r:id="rId24"/>
    <p:sldId id="916" r:id="rId25"/>
    <p:sldId id="917" r:id="rId26"/>
    <p:sldId id="918" r:id="rId27"/>
    <p:sldId id="919" r:id="rId28"/>
    <p:sldId id="920" r:id="rId29"/>
    <p:sldId id="921" r:id="rId30"/>
    <p:sldId id="896" r:id="rId31"/>
    <p:sldId id="922" r:id="rId32"/>
    <p:sldId id="897" r:id="rId33"/>
    <p:sldId id="898" r:id="rId34"/>
    <p:sldId id="899" r:id="rId35"/>
    <p:sldId id="900" r:id="rId36"/>
    <p:sldId id="901" r:id="rId37"/>
    <p:sldId id="902" r:id="rId38"/>
    <p:sldId id="925" r:id="rId39"/>
    <p:sldId id="903" r:id="rId40"/>
    <p:sldId id="904" r:id="rId41"/>
    <p:sldId id="906" r:id="rId42"/>
    <p:sldId id="907" r:id="rId43"/>
    <p:sldId id="908" r:id="rId44"/>
    <p:sldId id="909" r:id="rId45"/>
    <p:sldId id="910" r:id="rId46"/>
    <p:sldId id="911" r:id="rId47"/>
    <p:sldId id="912" r:id="rId48"/>
    <p:sldId id="926" r:id="rId49"/>
    <p:sldId id="927" r:id="rId50"/>
    <p:sldId id="932" r:id="rId51"/>
    <p:sldId id="929" r:id="rId52"/>
    <p:sldId id="930" r:id="rId53"/>
    <p:sldId id="931" r:id="rId54"/>
    <p:sldId id="933" r:id="rId55"/>
    <p:sldId id="934" r:id="rId56"/>
    <p:sldId id="935" r:id="rId57"/>
    <p:sldId id="913" r:id="rId58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3212" autoAdjust="0"/>
  </p:normalViewPr>
  <p:slideViewPr>
    <p:cSldViewPr>
      <p:cViewPr>
        <p:scale>
          <a:sx n="99" d="100"/>
          <a:sy n="99" d="100"/>
        </p:scale>
        <p:origin x="-852" y="-16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2019-04-30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5228A37-C2CA-4294-A3FB-FBD88646A367}" type="slidenum">
              <a:rPr lang="ko-KR" altLang="en-US"/>
              <a:pPr>
                <a:spcBef>
                  <a:spcPct val="0"/>
                </a:spcBef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4648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27F71FE-2212-406B-B0CA-CA24F95116DB}" type="slidenum">
              <a:rPr lang="ko-KR" altLang="en-US"/>
              <a:pPr>
                <a:spcBef>
                  <a:spcPct val="0"/>
                </a:spcBef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4263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BAAECAF-DB28-4566-88FF-0D3B8E35C2A5}" type="slidenum">
              <a:rPr lang="ko-KR" altLang="en-US"/>
              <a:pPr>
                <a:spcBef>
                  <a:spcPct val="0"/>
                </a:spcBef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6461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196BDE-3ED7-454B-97AC-4554D3A91297}" type="slidenum">
              <a:rPr lang="ko-KR" altLang="en-US"/>
              <a:pPr>
                <a:spcBef>
                  <a:spcPct val="0"/>
                </a:spcBef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7255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BF89DA3-2830-463E-96EC-4968DB5A518D}" type="slidenum">
              <a:rPr lang="ko-KR" altLang="en-US"/>
              <a:pPr>
                <a:spcBef>
                  <a:spcPct val="0"/>
                </a:spcBef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1720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846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742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78BCD3-CE66-4ACA-98CC-04DCFC8125B2}" type="slidenum">
              <a:rPr lang="ko-KR" altLang="en-US"/>
              <a:pPr>
                <a:spcBef>
                  <a:spcPct val="0"/>
                </a:spcBef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497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B1179D-0EF8-42D5-AF8E-F105A9B63968}" type="slidenum">
              <a:rPr lang="ko-KR" altLang="en-US"/>
              <a:pPr>
                <a:spcBef>
                  <a:spcPct val="0"/>
                </a:spcBef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7151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100D55-AAEC-4615-A91D-7EB4AD3AD2A1}" type="slidenum">
              <a:rPr lang="ko-KR" altLang="en-US"/>
              <a:pPr>
                <a:spcBef>
                  <a:spcPct val="0"/>
                </a:spcBef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305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FFA8850-FE56-4C08-80FF-E173861973E1}" type="slidenum">
              <a:rPr lang="ko-KR" altLang="en-US"/>
              <a:pPr>
                <a:spcBef>
                  <a:spcPct val="0"/>
                </a:spcBef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0078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57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1AA516C-7B12-4AA3-94B7-D67BE5A7AF78}" type="slidenum">
              <a:rPr lang="ko-KR" altLang="en-US"/>
              <a:pPr>
                <a:spcBef>
                  <a:spcPct val="0"/>
                </a:spcBef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2444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568C62-F715-4D01-B0E1-C5704B61C334}" type="slidenum">
              <a:rPr lang="ko-KR" altLang="en-US"/>
              <a:pPr>
                <a:spcBef>
                  <a:spcPct val="0"/>
                </a:spcBef>
              </a:pPr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6315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6246AAB-F9A8-4AE9-956C-04343EB2C583}" type="slidenum">
              <a:rPr lang="ko-KR" altLang="en-US"/>
              <a:pPr>
                <a:spcBef>
                  <a:spcPct val="0"/>
                </a:spcBef>
              </a:pPr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8285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27F71FE-2212-406B-B0CA-CA24F95116DB}" type="slidenum">
              <a:rPr lang="ko-KR" altLang="en-US"/>
              <a:pPr>
                <a:spcBef>
                  <a:spcPct val="0"/>
                </a:spcBef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0939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BAAECAF-DB28-4566-88FF-0D3B8E35C2A5}" type="slidenum">
              <a:rPr lang="ko-KR" altLang="en-US"/>
              <a:pPr>
                <a:spcBef>
                  <a:spcPct val="0"/>
                </a:spcBef>
              </a:pPr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9908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196BDE-3ED7-454B-97AC-4554D3A91297}" type="slidenum">
              <a:rPr lang="ko-KR" altLang="en-US"/>
              <a:pPr>
                <a:spcBef>
                  <a:spcPct val="0"/>
                </a:spcBef>
              </a:pPr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6192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225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D3D900-5163-4AF9-8013-EBE958F7B3F8}" type="slidenum">
              <a:rPr lang="ko-KR" altLang="en-US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755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세션은 내장객체에서 자동으로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368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043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484BB2E-CE0D-4939-8F08-007AF9496BF2}" type="slidenum">
              <a:rPr lang="ko-KR" altLang="en-US"/>
              <a:pPr>
                <a:spcBef>
                  <a:spcPct val="0"/>
                </a:spcBef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9736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F2E143-5408-4882-89BA-35CA6E29FD24}" type="slidenum">
              <a:rPr lang="ko-KR" altLang="en-US"/>
              <a:pPr>
                <a:spcBef>
                  <a:spcPct val="0"/>
                </a:spcBef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194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8FA237B-D467-41F1-BB48-62A6EB16BCA2}" type="slidenum">
              <a:rPr lang="ko-KR" altLang="en-US"/>
              <a:pPr>
                <a:spcBef>
                  <a:spcPct val="0"/>
                </a:spcBef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7799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74E366E-F95B-4689-9D8E-9B6434580363}" type="slidenum">
              <a:rPr lang="ko-KR" altLang="en-US"/>
              <a:pPr>
                <a:spcBef>
                  <a:spcPct val="0"/>
                </a:spcBef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683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장</a:t>
            </a: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93E46-32AE-4478-AEEB-2670B9488B8C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128125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/57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  <p:sldLayoutId id="2147484678" r:id="rId7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13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세션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세션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951842"/>
            <a:ext cx="8305800" cy="56949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12" y="1196752"/>
            <a:ext cx="2592288" cy="16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5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단일 </a:t>
            </a:r>
            <a:r>
              <a:rPr lang="ko-KR" altLang="en-US" dirty="0"/>
              <a:t>세션 정보 </a:t>
            </a:r>
            <a:r>
              <a:rPr lang="ko-KR" altLang="en-US" dirty="0" smtClean="0"/>
              <a:t>얻기</a:t>
            </a:r>
            <a:endParaRPr lang="en-US" altLang="ko-KR" dirty="0" smtClean="0"/>
          </a:p>
          <a:p>
            <a:pPr lvl="1"/>
            <a:r>
              <a:rPr lang="ko-KR" altLang="en-US" b="0" dirty="0"/>
              <a:t>세션에 저장된 하나의 세션 속성 이름에 대한 속성 값을 </a:t>
            </a:r>
            <a:r>
              <a:rPr lang="ko-KR" altLang="en-US" b="0" dirty="0" smtClean="0"/>
              <a:t>얻어오려면 </a:t>
            </a:r>
            <a:r>
              <a:rPr lang="en-US" altLang="ko-KR" b="0" dirty="0" err="1" smtClean="0"/>
              <a:t>getAttribute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getAttribute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메소드는</a:t>
            </a:r>
            <a:r>
              <a:rPr lang="ko-KR" altLang="en-US" b="0" dirty="0"/>
              <a:t> 반환 유형이 </a:t>
            </a:r>
            <a:r>
              <a:rPr lang="en-US" altLang="ko-KR" b="0" dirty="0"/>
              <a:t>Object </a:t>
            </a:r>
            <a:r>
              <a:rPr lang="ko-KR" altLang="en-US" b="0" dirty="0"/>
              <a:t>형이므로 </a:t>
            </a:r>
            <a:r>
              <a:rPr lang="ko-KR" altLang="en-US" b="0" dirty="0" smtClean="0"/>
              <a:t>반드시 </a:t>
            </a:r>
            <a:r>
              <a:rPr lang="ko-KR" altLang="en-US" b="0" dirty="0"/>
              <a:t>형 변환을 하여 사용해야 </a:t>
            </a:r>
            <a:r>
              <a:rPr lang="ko-KR" altLang="en-US" dirty="0"/>
              <a:t>함</a:t>
            </a:r>
            <a:endParaRPr lang="en-US" altLang="ko-KR" b="0" dirty="0" smtClean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pPr lvl="1"/>
            <a:r>
              <a:rPr lang="ko-KR" altLang="en-US" b="0" dirty="0" smtClean="0"/>
              <a:t>첫 </a:t>
            </a:r>
            <a:r>
              <a:rPr lang="ko-KR" altLang="en-US" b="0" dirty="0"/>
              <a:t>번째 매개변수 </a:t>
            </a:r>
            <a:r>
              <a:rPr lang="en-US" altLang="ko-KR" b="0" dirty="0"/>
              <a:t>name</a:t>
            </a:r>
            <a:r>
              <a:rPr lang="ko-KR" altLang="en-US" b="0" dirty="0"/>
              <a:t>은 세션에 저장된 세션 속성 </a:t>
            </a:r>
            <a:r>
              <a:rPr lang="ko-KR" altLang="en-US" b="0" dirty="0" smtClean="0"/>
              <a:t>이름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해당 </a:t>
            </a:r>
            <a:r>
              <a:rPr lang="ko-KR" altLang="en-US" b="0" dirty="0"/>
              <a:t>속성 이름이 없는 </a:t>
            </a:r>
            <a:r>
              <a:rPr lang="ko-KR" altLang="en-US" b="0" dirty="0" smtClean="0"/>
              <a:t>경우 </a:t>
            </a:r>
            <a:r>
              <a:rPr lang="en-US" altLang="ko-KR" b="0" dirty="0" smtClean="0"/>
              <a:t>null</a:t>
            </a:r>
            <a:r>
              <a:rPr lang="ko-KR" altLang="en-US" b="0" dirty="0"/>
              <a:t>을 </a:t>
            </a:r>
            <a:r>
              <a:rPr lang="ko-KR" altLang="en-US" b="0" dirty="0" smtClean="0"/>
              <a:t>반환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세션 정보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86" y="2780928"/>
            <a:ext cx="8239125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86" y="4560431"/>
            <a:ext cx="82962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4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세션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84064"/>
            <a:ext cx="818197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1562100"/>
            <a:ext cx="8085460" cy="5084718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060848"/>
            <a:ext cx="2886075" cy="1428750"/>
          </a:xfrm>
        </p:spPr>
      </p:pic>
    </p:spTree>
    <p:extLst>
      <p:ext uri="{BB962C8B-B14F-4D97-AF65-F5344CB8AC3E}">
        <p14:creationId xmlns:p14="http://schemas.microsoft.com/office/powerpoint/2010/main" val="25135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다중 세션 정보 얻기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세션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1597288"/>
            <a:ext cx="8191500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8" y="2881883"/>
            <a:ext cx="83153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93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세션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8" y="931818"/>
            <a:ext cx="8181975" cy="4953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95287" y="1556792"/>
            <a:ext cx="7705105" cy="5090026"/>
            <a:chOff x="390532" y="1427118"/>
            <a:chExt cx="8353425" cy="684877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532" y="1427118"/>
              <a:ext cx="8353425" cy="511684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581" y="6450154"/>
              <a:ext cx="8315325" cy="182574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844824"/>
            <a:ext cx="2886075" cy="1428750"/>
          </a:xfrm>
        </p:spPr>
      </p:pic>
    </p:spTree>
    <p:extLst>
      <p:ext uri="{BB962C8B-B14F-4D97-AF65-F5344CB8AC3E}">
        <p14:creationId xmlns:p14="http://schemas.microsoft.com/office/powerpoint/2010/main" val="230882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단일 </a:t>
            </a:r>
            <a:r>
              <a:rPr lang="ko-KR" altLang="en-US" dirty="0"/>
              <a:t>세션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세션에 </a:t>
            </a:r>
            <a:r>
              <a:rPr lang="ko-KR" altLang="en-US" b="0" dirty="0"/>
              <a:t>저장된 하나의 세션 속성 이름을 삭제하려면 </a:t>
            </a:r>
            <a:r>
              <a:rPr lang="en-US" altLang="ko-KR" b="0" dirty="0" err="1"/>
              <a:t>removeAttribute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37" y="2199645"/>
            <a:ext cx="8229600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12" y="3259756"/>
            <a:ext cx="83534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59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39125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97" y="1666136"/>
            <a:ext cx="8125727" cy="4859208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988840"/>
            <a:ext cx="2664296" cy="1584176"/>
          </a:xfrm>
        </p:spPr>
      </p:pic>
    </p:spTree>
    <p:extLst>
      <p:ext uri="{BB962C8B-B14F-4D97-AF65-F5344CB8AC3E}">
        <p14:creationId xmlns:p14="http://schemas.microsoft.com/office/powerpoint/2010/main" val="1809029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28048"/>
            <a:ext cx="8172450" cy="514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1456428"/>
            <a:ext cx="8017395" cy="4797152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7" y="1772816"/>
            <a:ext cx="2592288" cy="1872208"/>
          </a:xfrm>
        </p:spPr>
      </p:pic>
    </p:spTree>
    <p:extLst>
      <p:ext uri="{BB962C8B-B14F-4D97-AF65-F5344CB8AC3E}">
        <p14:creationId xmlns:p14="http://schemas.microsoft.com/office/powerpoint/2010/main" val="610258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5276" y="1196752"/>
            <a:ext cx="8493124" cy="4853069"/>
            <a:chOff x="227013" y="931818"/>
            <a:chExt cx="8493124" cy="485306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3862" y="931818"/>
              <a:ext cx="8296275" cy="34766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013" y="4394237"/>
              <a:ext cx="8305800" cy="139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639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다중 세션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/>
            <a:r>
              <a:rPr lang="ko-KR" altLang="en-US" b="0" dirty="0"/>
              <a:t>세션에 저장된 모든 세션 속성 이름을 삭제하려면 </a:t>
            </a:r>
            <a:r>
              <a:rPr lang="en-US" altLang="ko-KR" b="0" dirty="0"/>
              <a:t>invalidate( )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94" y="2057911"/>
            <a:ext cx="8267700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921466"/>
            <a:ext cx="82772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5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xmlns="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xmlns="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xmlns="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xmlns="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생성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xmlns="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정보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:a16="http://schemas.microsoft.com/office/drawing/2014/main" xmlns="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xmlns="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latin typeface="맑은 고딕" panose="020B0503020000020004" pitchFamily="50" charset="-127"/>
              </a:rPr>
              <a:t>세션 삭제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2" name="Oval 38">
            <a:extLst>
              <a:ext uri="{FF2B5EF4-FFF2-40B4-BE49-F238E27FC236}">
                <a16:creationId xmlns:a16="http://schemas.microsoft.com/office/drawing/2014/main" xmlns="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세션 유효 시간 설정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376765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86" y="5035993"/>
            <a:ext cx="7943850" cy="170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92" y="921236"/>
            <a:ext cx="8181975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556792"/>
            <a:ext cx="7973516" cy="4968552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085" y="1916832"/>
            <a:ext cx="2505299" cy="1728192"/>
          </a:xfrm>
        </p:spPr>
      </p:pic>
    </p:spTree>
    <p:extLst>
      <p:ext uri="{BB962C8B-B14F-4D97-AF65-F5344CB8AC3E}">
        <p14:creationId xmlns:p14="http://schemas.microsoft.com/office/powerpoint/2010/main" val="3822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b="0" dirty="0"/>
              <a:t>세션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196752"/>
            <a:ext cx="84677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57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세션을 활용한 로그인 처리 구현</a:t>
            </a:r>
          </a:p>
        </p:txBody>
      </p:sp>
      <p:sp>
        <p:nvSpPr>
          <p:cNvPr id="23555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session</a:t>
            </a:r>
            <a:r>
              <a:rPr lang="ko-KR" altLang="en-US" sz="2000" smtClean="0">
                <a:ea typeface="굴림" panose="020B0600000101010101" pitchFamily="50" charset="-127"/>
              </a:rPr>
              <a:t>을 사용한 일반적인 로그인 기법 처리과정</a:t>
            </a:r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➀ </a:t>
            </a:r>
            <a:r>
              <a:rPr lang="en-US" altLang="ko-KR" sz="1800" smtClean="0">
                <a:ea typeface="굴림" panose="020B0600000101010101" pitchFamily="50" charset="-127"/>
              </a:rPr>
              <a:t>HTML </a:t>
            </a:r>
            <a:r>
              <a:rPr lang="ko-KR" altLang="en-US" sz="1800" smtClean="0">
                <a:ea typeface="굴림" panose="020B0600000101010101" pitchFamily="50" charset="-127"/>
              </a:rPr>
              <a:t>폼으로부터 로그인 정보를 입력받는다</a:t>
            </a:r>
            <a:r>
              <a:rPr lang="en-US" altLang="ko-KR" sz="1800" smtClean="0">
                <a:ea typeface="굴림" panose="020B0600000101010101" pitchFamily="50" charset="-127"/>
              </a:rPr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 </a:t>
            </a:r>
          </a:p>
          <a:p>
            <a:pPr lvl="1"/>
            <a:r>
              <a:rPr lang="en-US" altLang="ko-KR" sz="1800" smtClean="0">
                <a:ea typeface="굴림" panose="020B0600000101010101" pitchFamily="50" charset="-127"/>
              </a:rPr>
              <a:t>➁ </a:t>
            </a:r>
            <a:r>
              <a:rPr lang="ko-KR" altLang="en-US" sz="1800" smtClean="0">
                <a:ea typeface="굴림" panose="020B0600000101010101" pitchFamily="50" charset="-127"/>
              </a:rPr>
              <a:t>로그인에 성공하면 </a:t>
            </a:r>
            <a:r>
              <a:rPr lang="en-US" altLang="ko-KR" sz="1800" smtClean="0">
                <a:ea typeface="굴림" panose="020B0600000101010101" pitchFamily="50" charset="-127"/>
              </a:rPr>
              <a:t>(</a:t>
            </a:r>
            <a:r>
              <a:rPr lang="ko-KR" altLang="en-US" sz="1800" smtClean="0">
                <a:ea typeface="굴림" panose="020B0600000101010101" pitchFamily="50" charset="-127"/>
              </a:rPr>
              <a:t>즉</a:t>
            </a:r>
            <a:r>
              <a:rPr lang="en-US" altLang="ko-KR" sz="1800" smtClean="0">
                <a:ea typeface="굴림" panose="020B0600000101010101" pitchFamily="50" charset="-127"/>
              </a:rPr>
              <a:t>, </a:t>
            </a:r>
            <a:r>
              <a:rPr lang="ko-KR" altLang="en-US" sz="1800" smtClean="0">
                <a:ea typeface="굴림" panose="020B0600000101010101" pitchFamily="50" charset="-127"/>
              </a:rPr>
              <a:t>데이터베이스에 이미 저장되어 있는 로그인 정보와 </a:t>
            </a:r>
            <a:r>
              <a:rPr lang="en-US" altLang="ko-KR" sz="1800" smtClean="0">
                <a:ea typeface="굴림" panose="020B0600000101010101" pitchFamily="50" charset="-127"/>
              </a:rPr>
              <a:t>HTML </a:t>
            </a:r>
            <a:r>
              <a:rPr lang="ko-KR" altLang="en-US" sz="1800" smtClean="0">
                <a:ea typeface="굴림" panose="020B0600000101010101" pitchFamily="50" charset="-127"/>
              </a:rPr>
              <a:t>폼으로부터 입력받은 정보가 일치하면</a:t>
            </a:r>
            <a:r>
              <a:rPr lang="en-US" altLang="ko-KR" sz="1800" smtClean="0">
                <a:ea typeface="굴림" panose="020B0600000101010101" pitchFamily="50" charset="-127"/>
              </a:rPr>
              <a:t>) session </a:t>
            </a:r>
            <a:r>
              <a:rPr lang="ko-KR" altLang="en-US" sz="1800" smtClean="0">
                <a:ea typeface="굴림" panose="020B0600000101010101" pitchFamily="50" charset="-127"/>
              </a:rPr>
              <a:t>기본 객체의 특정 속성에 데이터를 기록한다</a:t>
            </a:r>
            <a:r>
              <a:rPr lang="en-US" altLang="ko-KR" sz="1800" smtClean="0">
                <a:ea typeface="굴림" panose="020B0600000101010101" pitchFamily="50" charset="-127"/>
              </a:rPr>
              <a:t>.</a:t>
            </a:r>
            <a:br>
              <a:rPr lang="en-US" altLang="ko-KR" sz="1800" smtClean="0">
                <a:ea typeface="굴림" panose="020B0600000101010101" pitchFamily="50" charset="-127"/>
              </a:rPr>
            </a:br>
            <a:endParaRPr lang="en-US" altLang="ko-KR" sz="1800" smtClean="0">
              <a:ea typeface="굴림" panose="020B0600000101010101" pitchFamily="50" charset="-127"/>
            </a:endParaRPr>
          </a:p>
          <a:p>
            <a:pPr lvl="1"/>
            <a:r>
              <a:rPr lang="en-US" altLang="ko-KR" sz="1800" smtClean="0">
                <a:ea typeface="굴림" panose="020B0600000101010101" pitchFamily="50" charset="-127"/>
              </a:rPr>
              <a:t>➂ </a:t>
            </a:r>
            <a:r>
              <a:rPr lang="ko-KR" altLang="en-US" sz="1800" smtClean="0">
                <a:ea typeface="굴림" panose="020B0600000101010101" pitchFamily="50" charset="-127"/>
              </a:rPr>
              <a:t>이후 각 </a:t>
            </a:r>
            <a:r>
              <a:rPr lang="en-US" altLang="ko-KR" sz="1800" smtClean="0">
                <a:ea typeface="굴림" panose="020B0600000101010101" pitchFamily="50" charset="-127"/>
              </a:rPr>
              <a:t>JSP </a:t>
            </a:r>
            <a:r>
              <a:rPr lang="ko-KR" altLang="en-US" sz="1800" smtClean="0">
                <a:ea typeface="굴림" panose="020B0600000101010101" pitchFamily="50" charset="-127"/>
              </a:rPr>
              <a:t>및 </a:t>
            </a:r>
            <a:r>
              <a:rPr lang="en-US" altLang="ko-KR" sz="1800" smtClean="0">
                <a:ea typeface="굴림" panose="020B0600000101010101" pitchFamily="50" charset="-127"/>
              </a:rPr>
              <a:t>Servlet</a:t>
            </a:r>
            <a:r>
              <a:rPr lang="ko-KR" altLang="en-US" sz="1800" smtClean="0">
                <a:ea typeface="굴림" panose="020B0600000101010101" pitchFamily="50" charset="-127"/>
              </a:rPr>
              <a:t>에서는 선행 작업으로서 </a:t>
            </a:r>
            <a:r>
              <a:rPr lang="en-US" altLang="ko-KR" sz="1800" smtClean="0">
                <a:ea typeface="굴림" panose="020B0600000101010101" pitchFamily="50" charset="-127"/>
              </a:rPr>
              <a:t>session </a:t>
            </a:r>
            <a:r>
              <a:rPr lang="ko-KR" altLang="en-US" sz="1800" smtClean="0">
                <a:ea typeface="굴림" panose="020B0600000101010101" pitchFamily="50" charset="-127"/>
              </a:rPr>
              <a:t>기본 객체에 지정한 특정 속성이 존재하는지 검사한다</a:t>
            </a:r>
            <a:r>
              <a:rPr lang="en-US" altLang="ko-KR" sz="1800" smtClean="0">
                <a:ea typeface="굴림" panose="020B0600000101010101" pitchFamily="50" charset="-127"/>
              </a:rPr>
              <a:t>. </a:t>
            </a:r>
            <a:r>
              <a:rPr lang="ko-KR" altLang="en-US" sz="1800" smtClean="0">
                <a:ea typeface="굴림" panose="020B0600000101010101" pitchFamily="50" charset="-127"/>
              </a:rPr>
              <a:t>그 속성이 존재한다면 로그인이 되어 있는 것으로 간주한다</a:t>
            </a:r>
            <a:r>
              <a:rPr lang="en-US" altLang="ko-KR" sz="1800" smtClean="0">
                <a:ea typeface="굴림" panose="020B0600000101010101" pitchFamily="50" charset="-127"/>
              </a:rPr>
              <a:t>.</a:t>
            </a:r>
            <a:br>
              <a:rPr lang="en-US" altLang="ko-KR" sz="1800" smtClean="0">
                <a:ea typeface="굴림" panose="020B0600000101010101" pitchFamily="50" charset="-127"/>
              </a:rPr>
            </a:br>
            <a:endParaRPr lang="en-US" altLang="ko-KR" sz="1800" smtClean="0">
              <a:ea typeface="굴림" panose="020B0600000101010101" pitchFamily="50" charset="-127"/>
            </a:endParaRPr>
          </a:p>
          <a:p>
            <a:pPr lvl="1"/>
            <a:r>
              <a:rPr lang="en-US" altLang="ko-KR" sz="1800" smtClean="0">
                <a:ea typeface="굴림" panose="020B0600000101010101" pitchFamily="50" charset="-127"/>
              </a:rPr>
              <a:t>④ </a:t>
            </a:r>
            <a:r>
              <a:rPr lang="ko-KR" altLang="en-US" sz="1800" smtClean="0">
                <a:ea typeface="굴림" panose="020B0600000101010101" pitchFamily="50" charset="-127"/>
              </a:rPr>
              <a:t>사용자가 로그아웃을 할 경우 세션에 저장된 특정 속성을 지우거나 </a:t>
            </a:r>
            <a:r>
              <a:rPr lang="en-US" altLang="ko-KR" sz="1800" smtClean="0">
                <a:ea typeface="굴림" panose="020B0600000101010101" pitchFamily="50" charset="-127"/>
              </a:rPr>
              <a:t>session.invalidate() </a:t>
            </a:r>
            <a:r>
              <a:rPr lang="ko-KR" altLang="en-US" sz="1800" smtClean="0">
                <a:ea typeface="굴림" panose="020B0600000101010101" pitchFamily="50" charset="-127"/>
              </a:rPr>
              <a:t>메소드를 호출하여 세션을 종료한다</a:t>
            </a:r>
            <a:r>
              <a:rPr lang="en-US" altLang="ko-KR" sz="1800" smtClean="0">
                <a:ea typeface="굴림" panose="020B0600000101010101" pitchFamily="50" charset="-127"/>
              </a:rPr>
              <a:t>. </a:t>
            </a:r>
            <a:r>
              <a:rPr lang="ko-KR" altLang="en-US" sz="1800" smtClean="0">
                <a:ea typeface="굴림" panose="020B0600000101010101" pitchFamily="50" charset="-127"/>
              </a:rPr>
              <a:t>세션이 종료되면 자연스럽게 저장된 속성도 모두 지워진다</a:t>
            </a:r>
            <a:r>
              <a:rPr lang="en-US" altLang="ko-KR" sz="1800" smtClean="0">
                <a:ea typeface="굴림" panose="020B0600000101010101" pitchFamily="50" charset="-127"/>
              </a:rPr>
              <a:t>.</a:t>
            </a:r>
          </a:p>
          <a:p>
            <a:pPr lvl="1"/>
            <a:endParaRPr lang="ko-KR" altLang="en-US" sz="1600" smtClean="0">
              <a:ea typeface="굴림" panose="020B0600000101010101" pitchFamily="50" charset="-127"/>
            </a:endParaRPr>
          </a:p>
        </p:txBody>
      </p:sp>
      <p:sp>
        <p:nvSpPr>
          <p:cNvPr id="2355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2355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201D90-A05B-42AC-8C49-D46F80E0AC5B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r>
              <a:rPr lang="en-US" altLang="ko-KR" sz="1400"/>
              <a:t>/35</a:t>
            </a:r>
          </a:p>
        </p:txBody>
      </p:sp>
      <p:sp>
        <p:nvSpPr>
          <p:cNvPr id="23558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356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7457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세션을 활용한 로그인 처리 구현</a:t>
            </a:r>
          </a:p>
        </p:txBody>
      </p:sp>
      <p:sp>
        <p:nvSpPr>
          <p:cNvPr id="25603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웹 어플리케이션의 관리자 정보 저장하기</a:t>
            </a:r>
          </a:p>
          <a:p>
            <a:endParaRPr lang="ko-KR" altLang="en-US" sz="2000" smtClean="0">
              <a:ea typeface="굴림" panose="020B0600000101010101" pitchFamily="50" charset="-127"/>
            </a:endParaRPr>
          </a:p>
        </p:txBody>
      </p:sp>
      <p:sp>
        <p:nvSpPr>
          <p:cNvPr id="2560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989E19-FB98-4533-8DAD-4973EEAF53A5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r>
              <a:rPr lang="en-US" altLang="ko-KR" sz="1400"/>
              <a:t>/35</a:t>
            </a:r>
          </a:p>
        </p:txBody>
      </p:sp>
      <p:sp>
        <p:nvSpPr>
          <p:cNvPr id="2560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0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0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561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457200" y="1593850"/>
          <a:ext cx="8305800" cy="5184775"/>
        </p:xfrm>
        <a:graphic>
          <a:graphicData uri="http://schemas.openxmlformats.org/drawingml/2006/table">
            <a:tbl>
              <a:tblPr/>
              <a:tblGrid>
                <a:gridCol w="830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847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&lt;?xml version="1.0" encoding="utf-8"?&gt;</a:t>
                      </a: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&lt;web-app 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xmlns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="http://java.sun.com/xml/ns/javaee"</a:t>
                      </a: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xmlns:xsi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="http://www.w3.org/2001/XMLSchema-instance"</a:t>
                      </a: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en-US" sz="13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xsi:schemaLocation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="http://java.sun.com/xml/ns/javaee </a:t>
                      </a: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http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://java.sun.com/xml/ns/javaee/web-app_2_5.xsd"</a:t>
                      </a: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version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="2.5"&gt; </a:t>
                      </a:r>
                      <a:endParaRPr lang="en-US" sz="1300" dirty="0" smtClean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&lt;!--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아래의 내용만 삽입 </a:t>
                      </a: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--&gt;</a:t>
                      </a:r>
                      <a:endParaRPr lang="ko-KR" alt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&lt;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context-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param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&lt;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param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-name&gt;</a:t>
                      </a:r>
                      <a:r>
                        <a:rPr lang="en-US" sz="13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MasterID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param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-name&gt;</a:t>
                      </a: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&lt;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param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-value&gt;</a:t>
                      </a:r>
                      <a:r>
                        <a:rPr lang="en-US" sz="13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jspbook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param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-value&gt;</a:t>
                      </a: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&lt;/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context-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param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&lt;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context-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param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&lt;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param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-name&gt;</a:t>
                      </a:r>
                      <a:r>
                        <a:rPr lang="en-US" sz="13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MasterPassword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param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-name&gt;</a:t>
                      </a: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&lt;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param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-value&gt;</a:t>
                      </a:r>
                      <a:r>
                        <a:rPr lang="en-US" sz="13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112233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param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-value&gt;</a:t>
                      </a: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&lt;/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context-</a:t>
                      </a:r>
                      <a:r>
                        <a:rPr lang="en-US" sz="13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param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&lt;!-- </a:t>
                      </a:r>
                      <a:r>
                        <a:rPr lang="ko-KR" alt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삽입 끝 </a:t>
                      </a:r>
                      <a:r>
                        <a:rPr lang="en-US" altLang="ko-KR" sz="13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--&gt;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web-app&gt;</a:t>
                      </a:r>
                      <a:endParaRPr lang="en-US" sz="13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59899" marR="59899" marT="16562" marB="165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5626" name="직사각형 22"/>
          <p:cNvSpPr>
            <a:spLocks noChangeArrowheads="1"/>
          </p:cNvSpPr>
          <p:nvPr/>
        </p:nvSpPr>
        <p:spPr bwMode="auto">
          <a:xfrm>
            <a:off x="2673350" y="1274763"/>
            <a:ext cx="6096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[</a:t>
            </a:r>
            <a:r>
              <a:rPr lang="ko-KR" altLang="en-US" sz="1600"/>
              <a:t>예제 </a:t>
            </a:r>
            <a:r>
              <a:rPr lang="en-US" altLang="ko-KR" sz="1600"/>
              <a:t>11.2] </a:t>
            </a:r>
            <a:r>
              <a:rPr kumimoji="0" lang="en-US" altLang="ko-KR" sz="1600">
                <a:latin typeface="Berlin Sans FB" panose="020E0602020502020306" pitchFamily="34" charset="0"/>
                <a:cs typeface="Arial" panose="020B0604020202020204" pitchFamily="34" charset="0"/>
              </a:rPr>
              <a:t>jspbook\WEB-INF\web.xml</a:t>
            </a:r>
          </a:p>
        </p:txBody>
      </p:sp>
    </p:spTree>
    <p:extLst>
      <p:ext uri="{BB962C8B-B14F-4D97-AF65-F5344CB8AC3E}">
        <p14:creationId xmlns:p14="http://schemas.microsoft.com/office/powerpoint/2010/main" val="7062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세션을 활용한 로그인 처리 구현</a:t>
            </a:r>
          </a:p>
        </p:txBody>
      </p:sp>
      <p:sp>
        <p:nvSpPr>
          <p:cNvPr id="27651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로그인 처리 예제</a:t>
            </a:r>
          </a:p>
        </p:txBody>
      </p:sp>
      <p:sp>
        <p:nvSpPr>
          <p:cNvPr id="2765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2765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04B5F7-3DC1-4B6C-80A7-CFAC411CE31C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r>
              <a:rPr lang="en-US" altLang="ko-KR" sz="1400"/>
              <a:t>/35</a:t>
            </a:r>
          </a:p>
        </p:txBody>
      </p:sp>
      <p:sp>
        <p:nvSpPr>
          <p:cNvPr id="2765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5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5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5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766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46075" y="1600200"/>
          <a:ext cx="8443913" cy="3918968"/>
        </p:xfrm>
        <a:graphic>
          <a:graphicData uri="http://schemas.openxmlformats.org/drawingml/2006/table">
            <a:tbl>
              <a:tblPr/>
              <a:tblGrid>
                <a:gridCol w="453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908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41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accent4"/>
                          </a:solidFill>
                          <a:latin typeface="맑은고딕"/>
                          <a:ea typeface="+mn-ea"/>
                          <a:cs typeface="+mn-cs"/>
                        </a:rPr>
                        <a:t>&lt;%@ page </a:t>
                      </a:r>
                      <a:r>
                        <a:rPr lang="en-US" altLang="ko-KR" sz="1400" kern="1200" dirty="0" err="1" smtClean="0">
                          <a:solidFill>
                            <a:schemeClr val="accent4"/>
                          </a:solidFill>
                          <a:latin typeface="맑은고딕"/>
                          <a:ea typeface="+mn-ea"/>
                          <a:cs typeface="+mn-cs"/>
                        </a:rPr>
                        <a:t>contentType</a:t>
                      </a:r>
                      <a:r>
                        <a:rPr lang="en-US" altLang="ko-KR" sz="1400" kern="1200" dirty="0" smtClean="0">
                          <a:solidFill>
                            <a:schemeClr val="accent4"/>
                          </a:solidFill>
                          <a:latin typeface="맑은고딕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i="1" kern="1200" dirty="0" smtClean="0">
                          <a:solidFill>
                            <a:schemeClr val="accent4"/>
                          </a:solidFill>
                          <a:latin typeface="맑은고딕"/>
                          <a:ea typeface="+mn-ea"/>
                          <a:cs typeface="+mn-cs"/>
                        </a:rPr>
                        <a:t>"text/</a:t>
                      </a:r>
                      <a:r>
                        <a:rPr lang="en-US" altLang="ko-KR" sz="1400" i="1" kern="1200" dirty="0" err="1" smtClean="0">
                          <a:solidFill>
                            <a:schemeClr val="accent4"/>
                          </a:solidFill>
                          <a:latin typeface="맑은고딕"/>
                          <a:ea typeface="+mn-ea"/>
                          <a:cs typeface="+mn-cs"/>
                        </a:rPr>
                        <a:t>html;charset</a:t>
                      </a:r>
                      <a:r>
                        <a:rPr lang="en-US" altLang="ko-KR" sz="1400" i="1" kern="1200" dirty="0" smtClean="0">
                          <a:solidFill>
                            <a:schemeClr val="accent4"/>
                          </a:solidFill>
                          <a:latin typeface="맑은고딕"/>
                          <a:ea typeface="+mn-ea"/>
                          <a:cs typeface="+mn-cs"/>
                        </a:rPr>
                        <a:t>=utf-8" %&gt;</a:t>
                      </a:r>
                      <a:endParaRPr lang="en-US" sz="1400" dirty="0" smtClean="0">
                        <a:solidFill>
                          <a:schemeClr val="accent4"/>
                        </a:solidFill>
                        <a:latin typeface="맑은고딕"/>
                        <a:ea typeface="맑은 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title&gt;&lt;/head&gt;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&lt;/head&gt;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Master)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로 로그인하세요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.&lt;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/&gt;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&lt;form action="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loginprocess.jsp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 method="post"&gt;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 : &lt;input type="text" name="id"&gt;&lt;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Password : &lt;input type="password" name="pw"&gt;&lt;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&lt;input type="submit" value="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전송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"&gt;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&lt;/form&gt;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67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77" name="직사각형 23"/>
          <p:cNvSpPr>
            <a:spLocks noChangeArrowheads="1"/>
          </p:cNvSpPr>
          <p:nvPr/>
        </p:nvSpPr>
        <p:spPr bwMode="auto">
          <a:xfrm>
            <a:off x="2743200" y="1219200"/>
            <a:ext cx="609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\ch13\login.html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sp>
        <p:nvSpPr>
          <p:cNvPr id="2767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27679" name="_x33759016" descr="EMB000003dc7ab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95"/>
          <a:stretch>
            <a:fillRect/>
          </a:stretch>
        </p:blipFill>
        <p:spPr bwMode="auto">
          <a:xfrm>
            <a:off x="5486400" y="2743200"/>
            <a:ext cx="34226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5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세션을 활용한 로그인 처리 구현</a:t>
            </a:r>
          </a:p>
        </p:txBody>
      </p:sp>
      <p:sp>
        <p:nvSpPr>
          <p:cNvPr id="29699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로그인 처리 예제</a:t>
            </a:r>
          </a:p>
        </p:txBody>
      </p:sp>
      <p:sp>
        <p:nvSpPr>
          <p:cNvPr id="2970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29701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03280B-CAF8-4F4B-A140-6D54FA843410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r>
              <a:rPr lang="en-US" altLang="ko-KR" sz="1400"/>
              <a:t>/35</a:t>
            </a:r>
          </a:p>
        </p:txBody>
      </p:sp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970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9704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97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970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970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970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97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97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97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971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97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97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971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971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971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85800" y="1524000"/>
          <a:ext cx="7848600" cy="4737100"/>
        </p:xfrm>
        <a:graphic>
          <a:graphicData uri="http://schemas.openxmlformats.org/drawingml/2006/table">
            <a:tbl>
              <a:tblPr/>
              <a:tblGrid>
                <a:gridCol w="4211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274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37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8870" marR="38870" marT="10747" marB="107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contentType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="text/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html;charset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=utf-8" 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String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storedID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application.getInitParameter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String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storedPW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application.getInitParameter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MasterPassword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"); </a:t>
                      </a:r>
                      <a:endParaRPr lang="en-US" sz="1400" dirty="0" smtClean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String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request.getParameter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("id");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String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pw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request.getParameter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("pw");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if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id.equals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storedID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 &amp;&amp;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pw.equals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storedPW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{ </a:t>
                      </a:r>
                      <a:r>
                        <a:rPr 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 //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아이디와 패스워드 모두 일치</a:t>
                      </a:r>
                      <a:endParaRPr lang="en-US" sz="1400" b="1" dirty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session.setAttribute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MasterLoginID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", id);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//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로그인 성공을 나타내는 </a:t>
                      </a:r>
                      <a:r>
                        <a:rPr lang="ko-KR" altLang="en-US" sz="1400" b="1" dirty="0" err="1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특정속성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 설정</a:t>
                      </a:r>
                      <a:endParaRPr lang="en-US" sz="1400" dirty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&lt;head&gt;&lt;title&gt;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 처리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title&gt;&lt;/head&gt;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로그인에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성공했습니다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. 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/&gt;&lt;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/&gt;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&lt;a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href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loginCheck.jsp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 체크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8870" marR="38870" marT="10747" marB="107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72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9727" name="직사각형 26"/>
          <p:cNvSpPr>
            <a:spLocks noChangeArrowheads="1"/>
          </p:cNvSpPr>
          <p:nvPr/>
        </p:nvSpPr>
        <p:spPr bwMode="auto">
          <a:xfrm>
            <a:off x="2501900" y="1212850"/>
            <a:ext cx="609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\ch13\</a:t>
            </a: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loginprocess.jsp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93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세션을 활용한 로그인 처리 구현</a:t>
            </a:r>
          </a:p>
        </p:txBody>
      </p:sp>
      <p:sp>
        <p:nvSpPr>
          <p:cNvPr id="31747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ea typeface="굴림" panose="020B0600000101010101" pitchFamily="50" charset="-127"/>
              </a:rPr>
              <a:t>로그인 처리 예제</a:t>
            </a:r>
          </a:p>
        </p:txBody>
      </p:sp>
      <p:sp>
        <p:nvSpPr>
          <p:cNvPr id="3174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3174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025C53-BEE8-4679-9E42-D91136EABAFF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r>
              <a:rPr lang="en-US" altLang="ko-KR" sz="1400"/>
              <a:t>/35</a:t>
            </a:r>
          </a:p>
        </p:txBody>
      </p:sp>
      <p:sp>
        <p:nvSpPr>
          <p:cNvPr id="31750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6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176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6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176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6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85800" y="1447800"/>
          <a:ext cx="7848600" cy="4737100"/>
        </p:xfrm>
        <a:graphic>
          <a:graphicData uri="http://schemas.openxmlformats.org/drawingml/2006/table">
            <a:tbl>
              <a:tblPr/>
              <a:tblGrid>
                <a:gridCol w="4211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274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37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8870" marR="38870" marT="10747" marB="107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else if 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id.equals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storedID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{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 //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아이디 일치 </a:t>
                      </a:r>
                      <a:r>
                        <a:rPr lang="en-US" altLang="ko-KR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&amp;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패스워드 불일치</a:t>
                      </a:r>
                      <a:endParaRPr lang="en-US" sz="1400" b="1" dirty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&lt;script&gt;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alert("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패스워드가 다릅니다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.");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history.go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(-1);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&lt;/script&gt;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else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{  </a:t>
                      </a:r>
                      <a:r>
                        <a:rPr 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 //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아이디 불일치</a:t>
                      </a:r>
                      <a:endParaRPr lang="en-US" sz="1400" b="1" dirty="0" smtClean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&lt;script&gt;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alert("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 다릅니다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.");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history.go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(-1);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&lt;/script&gt;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8870" marR="38870" marT="10747" marB="107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77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1775" name="직사각형 23"/>
          <p:cNvSpPr>
            <a:spLocks noChangeArrowheads="1"/>
          </p:cNvSpPr>
          <p:nvPr/>
        </p:nvSpPr>
        <p:spPr bwMode="auto">
          <a:xfrm>
            <a:off x="2590800" y="1066800"/>
            <a:ext cx="609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\ch13\</a:t>
            </a: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loginprocess.jsp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sp>
        <p:nvSpPr>
          <p:cNvPr id="317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31777" name="_x60251328" descr="EMB000003dc7ab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03"/>
          <a:stretch>
            <a:fillRect/>
          </a:stretch>
        </p:blipFill>
        <p:spPr bwMode="auto">
          <a:xfrm>
            <a:off x="4352925" y="3048000"/>
            <a:ext cx="44100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6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세션을 활용한 로그인 처리 구현</a:t>
            </a:r>
          </a:p>
        </p:txBody>
      </p:sp>
      <p:sp>
        <p:nvSpPr>
          <p:cNvPr id="33795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ea typeface="굴림" panose="020B0600000101010101" pitchFamily="50" charset="-127"/>
              </a:rPr>
              <a:t>로그인 지속 여부 판단</a:t>
            </a:r>
          </a:p>
        </p:txBody>
      </p:sp>
      <p:sp>
        <p:nvSpPr>
          <p:cNvPr id="337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 smtClean="0"/>
              <a:t>제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장</a:t>
            </a:r>
            <a:endParaRPr lang="en-US" altLang="ko-KR" sz="1400" dirty="0" smtClean="0"/>
          </a:p>
        </p:txBody>
      </p:sp>
      <p:sp>
        <p:nvSpPr>
          <p:cNvPr id="3379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A11A3C-3431-4748-AFE6-BF6322868FBF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r>
              <a:rPr lang="en-US" altLang="ko-KR" sz="1400"/>
              <a:t>/35</a:t>
            </a:r>
          </a:p>
        </p:txBody>
      </p:sp>
      <p:sp>
        <p:nvSpPr>
          <p:cNvPr id="33798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79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380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38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3815" name="직사각형 23"/>
          <p:cNvSpPr>
            <a:spLocks noChangeArrowheads="1"/>
          </p:cNvSpPr>
          <p:nvPr/>
        </p:nvSpPr>
        <p:spPr bwMode="auto">
          <a:xfrm>
            <a:off x="2667000" y="1066800"/>
            <a:ext cx="609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\ch13\</a:t>
            </a: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logincheck.jsp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sp>
        <p:nvSpPr>
          <p:cNvPr id="338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09600" y="1400175"/>
          <a:ext cx="8153400" cy="3095625"/>
        </p:xfrm>
        <a:graphic>
          <a:graphicData uri="http://schemas.openxmlformats.org/drawingml/2006/table">
            <a:tbl>
              <a:tblPr/>
              <a:tblGrid>
                <a:gridCol w="437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158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956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52763" marR="52763" marT="14587" marB="145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contentType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="text/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html;charset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=utf-8" 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  </a:t>
                      </a:r>
                      <a:r>
                        <a:rPr 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//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세션의 </a:t>
                      </a:r>
                      <a:r>
                        <a:rPr lang="en-US" altLang="ko-KR" sz="1400" b="1" dirty="0" err="1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MasterLoginID</a:t>
                      </a:r>
                      <a:r>
                        <a:rPr lang="en-US" altLang="ko-KR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속성 읽어옴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String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(String)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session.getAttribute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MasterLoginID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");  </a:t>
                      </a:r>
                      <a:endParaRPr lang="en-US" sz="1400" dirty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boolean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isLogin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false;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if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!= null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isLogin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 true;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&lt;head&gt;&lt;title&gt;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로그인여부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검사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title&gt;&lt;/head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52763" marR="52763" marT="14587" marB="145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8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26" name="오른쪽 중괄호 28"/>
          <p:cNvSpPr>
            <a:spLocks/>
          </p:cNvSpPr>
          <p:nvPr/>
        </p:nvSpPr>
        <p:spPr bwMode="auto">
          <a:xfrm>
            <a:off x="3163888" y="2743200"/>
            <a:ext cx="46037" cy="457200"/>
          </a:xfrm>
          <a:prstGeom prst="rightBrace">
            <a:avLst>
              <a:gd name="adj1" fmla="val 827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33827" name="TextBox 29"/>
          <p:cNvSpPr txBox="1">
            <a:spLocks noChangeArrowheads="1"/>
          </p:cNvSpPr>
          <p:nvPr/>
        </p:nvSpPr>
        <p:spPr bwMode="auto">
          <a:xfrm>
            <a:off x="3240088" y="2809875"/>
            <a:ext cx="52054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1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MasterLoginID</a:t>
            </a:r>
            <a:r>
              <a:rPr lang="ko-KR" altLang="en-US" sz="1400" b="1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값이 저장되어 있으면 로그인되어진 상태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b="1">
              <a:solidFill>
                <a:srgbClr val="0707C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2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0732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세션을 활용한 로그인 처리 구현</a:t>
            </a:r>
          </a:p>
        </p:txBody>
      </p:sp>
      <p:sp>
        <p:nvSpPr>
          <p:cNvPr id="35843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ea typeface="굴림" panose="020B0600000101010101" pitchFamily="50" charset="-127"/>
              </a:rPr>
              <a:t>로그인 지속 여부 판단</a:t>
            </a:r>
          </a:p>
        </p:txBody>
      </p:sp>
      <p:sp>
        <p:nvSpPr>
          <p:cNvPr id="3584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 smtClean="0"/>
              <a:t>제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장</a:t>
            </a:r>
            <a:endParaRPr lang="en-US" altLang="ko-KR" sz="1400" dirty="0" smtClean="0"/>
          </a:p>
        </p:txBody>
      </p:sp>
      <p:sp>
        <p:nvSpPr>
          <p:cNvPr id="3584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7AE25E-9A3E-4206-A1E6-591FBF7E7B1D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r>
              <a:rPr lang="en-US" altLang="ko-KR" sz="1400"/>
              <a:t>/35</a:t>
            </a:r>
          </a:p>
        </p:txBody>
      </p:sp>
      <p:sp>
        <p:nvSpPr>
          <p:cNvPr id="3584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4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4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585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586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5863" name="직사각형 23"/>
          <p:cNvSpPr>
            <a:spLocks noChangeArrowheads="1"/>
          </p:cNvSpPr>
          <p:nvPr/>
        </p:nvSpPr>
        <p:spPr bwMode="auto">
          <a:xfrm>
            <a:off x="2590800" y="1143000"/>
            <a:ext cx="609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\ch13\</a:t>
            </a: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loginCheck.jsp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sp>
        <p:nvSpPr>
          <p:cNvPr id="358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533400" y="1476375"/>
          <a:ext cx="8153400" cy="4189688"/>
        </p:xfrm>
        <a:graphic>
          <a:graphicData uri="http://schemas.openxmlformats.org/drawingml/2006/table">
            <a:tbl>
              <a:tblPr/>
              <a:tblGrid>
                <a:gridCol w="437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158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89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52763" marR="52763" marT="14584" marB="14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if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isLogin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아이디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"&lt;%=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masterID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%&gt;"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로 로그인 한 상태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/&gt;&lt;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/&gt;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&lt;a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href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="logout.jsp"&gt;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로그아웃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else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로그인하지 않은 상태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52763" marR="52763" marT="14584" marB="14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8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7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35875" name="_x59963064" descr="EMB000003dc7ab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24"/>
          <a:stretch>
            <a:fillRect/>
          </a:stretch>
        </p:blipFill>
        <p:spPr bwMode="auto">
          <a:xfrm>
            <a:off x="4635500" y="3124200"/>
            <a:ext cx="39751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7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세션을 활용한 로그인 처리 구현</a:t>
            </a:r>
          </a:p>
        </p:txBody>
      </p:sp>
      <p:sp>
        <p:nvSpPr>
          <p:cNvPr id="37891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로그아웃 처리</a:t>
            </a:r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세션을 무효화하지 않고 다음과 같이 속성만 제거해도 된다</a:t>
            </a:r>
            <a:r>
              <a:rPr lang="en-US" altLang="ko-KR" sz="1800" smtClean="0">
                <a:ea typeface="굴림" panose="020B0600000101010101" pitchFamily="50" charset="-127"/>
              </a:rPr>
              <a:t>.</a:t>
            </a:r>
            <a:endParaRPr lang="ko-KR" altLang="en-US" sz="1400" smtClean="0">
              <a:ea typeface="굴림" panose="020B0600000101010101" pitchFamily="50" charset="-127"/>
            </a:endParaRPr>
          </a:p>
        </p:txBody>
      </p:sp>
      <p:sp>
        <p:nvSpPr>
          <p:cNvPr id="3789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 smtClean="0"/>
              <a:t>제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장</a:t>
            </a:r>
            <a:endParaRPr lang="en-US" altLang="ko-KR" sz="1400" dirty="0" smtClean="0"/>
          </a:p>
        </p:txBody>
      </p:sp>
      <p:sp>
        <p:nvSpPr>
          <p:cNvPr id="3789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1D6A91-CBA1-4E3A-AA46-348118ACED05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r>
              <a:rPr lang="en-US" altLang="ko-KR" sz="1400"/>
              <a:t>/35</a:t>
            </a:r>
          </a:p>
        </p:txBody>
      </p:sp>
      <p:sp>
        <p:nvSpPr>
          <p:cNvPr id="3789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89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8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89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8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790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790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79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609600" y="1524000"/>
          <a:ext cx="8153400" cy="3352800"/>
        </p:xfrm>
        <a:graphic>
          <a:graphicData uri="http://schemas.openxmlformats.org/drawingml/2006/table">
            <a:tbl>
              <a:tblPr/>
              <a:tblGrid>
                <a:gridCol w="437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158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contentType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="text/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html;charset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=utf-8" 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session.invalidate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();  </a:t>
                      </a:r>
                      <a:r>
                        <a:rPr 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//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세션의 무효화</a:t>
                      </a:r>
                      <a:endParaRPr lang="en-US" sz="1400" dirty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&lt;head&gt;&lt;title&gt;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로그아웃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title&gt;&lt;/head&gt;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로그아웃하였습니다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. 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/&gt;&lt;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/&gt;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&lt;a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href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="login.html"&gt;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처음부터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92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23" name="직사각형 32"/>
          <p:cNvSpPr>
            <a:spLocks noChangeArrowheads="1"/>
          </p:cNvSpPr>
          <p:nvPr/>
        </p:nvSpPr>
        <p:spPr bwMode="auto">
          <a:xfrm>
            <a:off x="2743200" y="1185863"/>
            <a:ext cx="6096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\ch13\</a:t>
            </a: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logout.jsp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200" y="5410200"/>
          <a:ext cx="4244975" cy="396875"/>
        </p:xfrm>
        <a:graphic>
          <a:graphicData uri="http://schemas.openxmlformats.org/drawingml/2006/table">
            <a:tbl>
              <a:tblPr/>
              <a:tblGrid>
                <a:gridCol w="4244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session.removeAttribute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MasterLoginID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2" marR="64772" marT="17890" marB="178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9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98840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(session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0" dirty="0" smtClean="0"/>
              <a:t>클라이언트와 </a:t>
            </a:r>
            <a:r>
              <a:rPr lang="ko-KR" altLang="en-US" b="0" dirty="0"/>
              <a:t>웹 서버 간의 상태를 지속적으로 유지하는 </a:t>
            </a:r>
            <a:r>
              <a:rPr lang="ko-KR" altLang="en-US" b="0" dirty="0" smtClean="0"/>
              <a:t>방법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예를 </a:t>
            </a:r>
            <a:r>
              <a:rPr lang="ko-KR" altLang="en-US" b="0" dirty="0"/>
              <a:t>들면 웹 쇼핑몰에서 장바구니나 주문 처리와 같은 회원 전용 페이지의 경우 로그인 인증을 </a:t>
            </a:r>
            <a:r>
              <a:rPr lang="ko-KR" altLang="en-US" b="0" dirty="0" smtClean="0"/>
              <a:t>통해 </a:t>
            </a:r>
            <a:r>
              <a:rPr lang="ko-KR" altLang="en-US" b="0" dirty="0"/>
              <a:t>사용 권한을 </a:t>
            </a:r>
            <a:r>
              <a:rPr lang="ko-KR" altLang="en-US" b="0" dirty="0" smtClean="0"/>
              <a:t>부여</a:t>
            </a:r>
            <a:r>
              <a:rPr lang="en-US" altLang="ko-KR" b="0" dirty="0" smtClean="0"/>
              <a:t>. </a:t>
            </a:r>
            <a:r>
              <a:rPr lang="ko-KR" altLang="en-US" b="0" dirty="0"/>
              <a:t>그래서 다른 웹 페이지에 갔다가 되돌아와도 로그인 상태가 </a:t>
            </a:r>
            <a:r>
              <a:rPr lang="ko-KR" altLang="en-US" b="0" dirty="0" smtClean="0"/>
              <a:t>유지되므로 </a:t>
            </a:r>
            <a:r>
              <a:rPr lang="ko-KR" altLang="en-US" b="0" dirty="0"/>
              <a:t>회원 전용 페이지를 계속 사용할 수 </a:t>
            </a:r>
            <a:r>
              <a:rPr lang="ko-KR" altLang="en-US" b="0" dirty="0" smtClean="0"/>
              <a:t>있음</a:t>
            </a:r>
            <a:r>
              <a:rPr lang="en-US" altLang="ko-KR" b="0" dirty="0" smtClean="0"/>
              <a:t>. </a:t>
            </a:r>
            <a:r>
              <a:rPr lang="ko-KR" altLang="en-US" b="0" dirty="0"/>
              <a:t>이렇게 사용자 인증을 통해 특정 </a:t>
            </a:r>
            <a:r>
              <a:rPr lang="ko-KR" altLang="en-US" b="0" dirty="0" smtClean="0"/>
              <a:t>페이지를 사용할 </a:t>
            </a:r>
            <a:r>
              <a:rPr lang="ko-KR" altLang="en-US" b="0" dirty="0"/>
              <a:t>수 있도록 권한 상태를 유지하는 </a:t>
            </a:r>
            <a:r>
              <a:rPr lang="ko-KR" altLang="en-US" b="0" dirty="0" smtClean="0"/>
              <a:t>것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서버에서만 접근이 가능하므로 보안 유지에 유리하며 데이터를 저장하는 데 </a:t>
            </a:r>
            <a:r>
              <a:rPr lang="ko-KR" altLang="en-US" b="0" dirty="0" smtClean="0"/>
              <a:t>한계가 없음</a:t>
            </a:r>
            <a:r>
              <a:rPr lang="en-US" altLang="ko-KR" b="0" dirty="0" smtClean="0"/>
              <a:t>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smtClean="0"/>
              <a:t>세션의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세션 유효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세션을 </a:t>
            </a:r>
            <a:r>
              <a:rPr lang="ko-KR" altLang="en-US" b="0" dirty="0"/>
              <a:t>유지하기 위한 세션의 일정 </a:t>
            </a:r>
            <a:r>
              <a:rPr lang="ko-KR" altLang="en-US" b="0" dirty="0" smtClean="0"/>
              <a:t>시간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브라우저에 마지막 </a:t>
            </a:r>
            <a:r>
              <a:rPr lang="ko-KR" altLang="en-US" b="0" dirty="0" smtClean="0"/>
              <a:t>접근한 </a:t>
            </a:r>
            <a:r>
              <a:rPr lang="ko-KR" altLang="en-US" b="0" dirty="0"/>
              <a:t>시간부터 일정 시간 이내에 다시 웹 브라우저에 접근하지 않으면 자동으로 세션이 </a:t>
            </a:r>
            <a:r>
              <a:rPr lang="ko-KR" altLang="en-US" b="0" dirty="0" smtClean="0"/>
              <a:t>종료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세션 </a:t>
            </a:r>
            <a:r>
              <a:rPr lang="ko-KR" altLang="en-US" b="0" dirty="0"/>
              <a:t>유효 시간을 설정하기 위해 </a:t>
            </a:r>
            <a:r>
              <a:rPr lang="en-US" altLang="ko-KR" b="0" dirty="0"/>
              <a:t>session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setMaxInactiveInterval</a:t>
            </a:r>
            <a:r>
              <a:rPr lang="en-US" altLang="ko-KR" b="0" dirty="0"/>
              <a:t>( </a:t>
            </a:r>
            <a:r>
              <a:rPr lang="en-US" altLang="ko-KR" b="0" dirty="0" smtClean="0"/>
              <a:t>)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b="0" dirty="0"/>
              <a:t>세션 유효 시간 </a:t>
            </a:r>
            <a:r>
              <a:rPr lang="ko-KR" altLang="en-US" b="0" dirty="0" smtClean="0"/>
              <a:t>설정 </a:t>
            </a:r>
            <a:r>
              <a:rPr lang="en-US" altLang="ko-KR" b="0" dirty="0" smtClean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3356992"/>
            <a:ext cx="8239125" cy="581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4211022"/>
            <a:ext cx="82867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45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ea typeface="굴림" panose="020B0600000101010101" pitchFamily="50" charset="-127"/>
              </a:rPr>
              <a:t>세션의 타임아웃</a:t>
            </a:r>
            <a:endParaRPr lang="en-US" altLang="ko-KR" sz="2000" dirty="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 smtClean="0">
                <a:ea typeface="굴림" panose="020B0600000101010101" pitchFamily="50" charset="-127"/>
              </a:rPr>
              <a:t>세션의 </a:t>
            </a:r>
            <a:r>
              <a:rPr lang="ko-KR" altLang="en-US" sz="1800" dirty="0" err="1" smtClean="0">
                <a:ea typeface="굴림" panose="020B0600000101010101" pitchFamily="50" charset="-127"/>
              </a:rPr>
              <a:t>유효시간</a:t>
            </a:r>
            <a:r>
              <a:rPr lang="ko-KR" altLang="en-US" sz="1800" dirty="0" smtClean="0">
                <a:ea typeface="굴림" panose="020B0600000101010101" pitchFamily="50" charset="-127"/>
              </a:rPr>
              <a:t> 설정 방법 </a:t>
            </a:r>
            <a:r>
              <a:rPr lang="en-US" altLang="ko-KR" sz="1800" dirty="0" smtClean="0">
                <a:ea typeface="굴림" panose="020B0600000101010101" pitchFamily="50" charset="-127"/>
              </a:rPr>
              <a:t>1 – web.xml </a:t>
            </a:r>
            <a:r>
              <a:rPr lang="ko-KR" altLang="en-US" sz="1800" dirty="0" smtClean="0">
                <a:ea typeface="굴림" panose="020B0600000101010101" pitchFamily="50" charset="-127"/>
              </a:rPr>
              <a:t>활용</a:t>
            </a:r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</p:txBody>
      </p:sp>
      <p:sp>
        <p:nvSpPr>
          <p:cNvPr id="1946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19461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67F8FE-7667-492E-A3D5-34514500B06A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r>
              <a:rPr lang="en-US" altLang="ko-KR" sz="1400"/>
              <a:t>/35</a:t>
            </a:r>
          </a:p>
        </p:txBody>
      </p:sp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64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6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6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6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7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600200" y="1828800"/>
          <a:ext cx="6324600" cy="2254734"/>
        </p:xfrm>
        <a:graphic>
          <a:graphicData uri="http://schemas.openxmlformats.org/drawingml/2006/table">
            <a:tbl>
              <a:tblPr/>
              <a:tblGrid>
                <a:gridCol w="6324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542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&lt;?xml version="1.0" encoding="utf-8"?&gt;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&lt;web-app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xmlns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="http://java.sun.com/xml/ns/j2ee" ... version="2.5"&gt;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...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...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...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&lt;session-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config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&lt;session-timeout&gt;100&lt;/session-timeout&gt;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&lt;!--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분단위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--&gt;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session-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config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&gt;&lt;/web-app&gt;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0" marR="64770" marT="17895" marB="178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47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1948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" name="제목 2"/>
          <p:cNvSpPr txBox="1">
            <a:spLocks/>
          </p:cNvSpPr>
          <p:nvPr/>
        </p:nvSpPr>
        <p:spPr bwMode="auto">
          <a:xfrm>
            <a:off x="379413" y="44624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kumimoji="0" lang="en-US" altLang="ko-KR" dirty="0"/>
              <a:t>6</a:t>
            </a:r>
            <a:r>
              <a:rPr kumimoji="0" lang="en-US" altLang="ko-KR" dirty="0" smtClean="0"/>
              <a:t>. </a:t>
            </a:r>
            <a:r>
              <a:rPr kumimoji="0" lang="ko-KR" altLang="en-US" b="0" dirty="0" smtClean="0"/>
              <a:t>세션 유효 시간 설정 </a:t>
            </a:r>
            <a:r>
              <a:rPr kumimoji="0" lang="en-US" altLang="ko-KR" b="0" dirty="0" smtClean="0"/>
              <a:t>2</a:t>
            </a: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62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b="0" dirty="0"/>
              <a:t>세션 유효 시간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17245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56792"/>
            <a:ext cx="8334375" cy="4891831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53" y="1916832"/>
            <a:ext cx="2679079" cy="1512168"/>
          </a:xfrm>
        </p:spPr>
      </p:pic>
    </p:spTree>
    <p:extLst>
      <p:ext uri="{BB962C8B-B14F-4D97-AF65-F5344CB8AC3E}">
        <p14:creationId xmlns:p14="http://schemas.microsoft.com/office/powerpoint/2010/main" val="2166875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b="0" dirty="0"/>
              <a:t>세션 유효 시간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2" y="893042"/>
            <a:ext cx="819150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58" y="1435967"/>
            <a:ext cx="7945387" cy="528301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060848"/>
            <a:ext cx="3672408" cy="1080120"/>
          </a:xfrm>
        </p:spPr>
      </p:pic>
    </p:spTree>
    <p:extLst>
      <p:ext uri="{BB962C8B-B14F-4D97-AF65-F5344CB8AC3E}">
        <p14:creationId xmlns:p14="http://schemas.microsoft.com/office/powerpoint/2010/main" val="3051418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14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쿠키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143230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xmlns="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xmlns="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xmlns="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xmlns="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생성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xmlns="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쿠키 정보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:a16="http://schemas.microsoft.com/office/drawing/2014/main" xmlns="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xmlns="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latin typeface="맑은 고딕" panose="020B0503020000020004" pitchFamily="50" charset="-127"/>
              </a:rPr>
              <a:t>쿠키 삭제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2" name="Oval 38">
            <a:extLst>
              <a:ext uri="{FF2B5EF4-FFF2-40B4-BE49-F238E27FC236}">
                <a16:creationId xmlns:a16="http://schemas.microsoft.com/office/drawing/2014/main" xmlns="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48" y="4399575"/>
            <a:ext cx="79343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82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쿠키</a:t>
            </a:r>
            <a:r>
              <a:rPr lang="en-US" altLang="ko-KR" dirty="0" smtClean="0"/>
              <a:t>(cookie)</a:t>
            </a:r>
          </a:p>
          <a:p>
            <a:pPr lvl="1"/>
            <a:r>
              <a:rPr lang="ko-KR" altLang="en-US" b="0" dirty="0" smtClean="0"/>
              <a:t>클라이언트와 </a:t>
            </a:r>
            <a:r>
              <a:rPr lang="ko-KR" altLang="en-US" b="0" dirty="0"/>
              <a:t>웹 서버 간의 상태를 지속적으로 유지하는 </a:t>
            </a:r>
            <a:r>
              <a:rPr lang="ko-KR" altLang="en-US" b="0" dirty="0" smtClean="0"/>
              <a:t>방법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쿠키는 </a:t>
            </a:r>
            <a:r>
              <a:rPr lang="ko-KR" altLang="en-US" b="0" dirty="0"/>
              <a:t>세션과 달리 상태 정보를 웹 서버가 아닌 클라이언트에 </a:t>
            </a:r>
            <a:r>
              <a:rPr lang="ko-KR" altLang="en-US" b="0" dirty="0" smtClean="0"/>
              <a:t>저장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예를 </a:t>
            </a:r>
            <a:r>
              <a:rPr lang="ko-KR" altLang="en-US" b="0" dirty="0"/>
              <a:t>들어 어떤 웹 사이트를 처음 방문한 사용자가 로그인 인증을 하고 나면 아이디와 </a:t>
            </a:r>
            <a:r>
              <a:rPr lang="ko-KR" altLang="en-US" b="0" dirty="0" smtClean="0"/>
              <a:t>비밀번호를 기록한 </a:t>
            </a:r>
            <a:r>
              <a:rPr lang="ko-KR" altLang="en-US" b="0" dirty="0"/>
              <a:t>쿠키가 </a:t>
            </a:r>
            <a:r>
              <a:rPr lang="ko-KR" altLang="en-US" b="0" dirty="0" smtClean="0"/>
              <a:t>만들어지고 그 다음부터 </a:t>
            </a:r>
            <a:r>
              <a:rPr lang="ko-KR" altLang="en-US" b="0" dirty="0"/>
              <a:t>사용자가 그 웹 사이트에 접속하면 별도의 절차를 </a:t>
            </a:r>
            <a:r>
              <a:rPr lang="ko-KR" altLang="en-US" b="0" dirty="0" smtClean="0"/>
              <a:t>거치지 </a:t>
            </a:r>
            <a:r>
              <a:rPr lang="ko-KR" altLang="en-US" b="0" dirty="0"/>
              <a:t>않고 쉽게 접속할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endParaRPr lang="en-US" altLang="ko-KR" b="0" dirty="0" smtClean="0"/>
          </a:p>
          <a:p>
            <a:pPr lvl="1"/>
            <a:r>
              <a:rPr lang="ko-KR" altLang="en-US" dirty="0"/>
              <a:t>클라이언트의 일정 폴더에 정보를 저장하기 때문에 웹 서버의 부하를 줄일 수 있다는 것이 장점</a:t>
            </a:r>
            <a:endParaRPr lang="en-US" altLang="ko-KR" dirty="0"/>
          </a:p>
          <a:p>
            <a:pPr lvl="1"/>
            <a:r>
              <a:rPr lang="ko-KR" altLang="en-US" dirty="0"/>
              <a:t>반면에 웹 브라우저가 접속했던 웹 사이트에 관한 정보와 개인 정보가 기록되기 때문에 보안에 문제가 있음</a:t>
            </a:r>
          </a:p>
          <a:p>
            <a:pPr lvl="2"/>
            <a:endParaRPr lang="en-US" altLang="ko-KR" b="0" dirty="0" smtClean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smtClean="0"/>
              <a:t>쿠키의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904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4415408" cy="5715000"/>
          </a:xfrm>
        </p:spPr>
        <p:txBody>
          <a:bodyPr/>
          <a:lstStyle/>
          <a:p>
            <a:r>
              <a:rPr lang="ko-KR" altLang="en-US" dirty="0" smtClean="0"/>
              <a:t>쿠키의 동작 과정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❶ </a:t>
            </a:r>
            <a:r>
              <a:rPr lang="ko-KR" altLang="en-US" b="0" dirty="0"/>
              <a:t>쿠키 생성 단계</a:t>
            </a:r>
            <a:r>
              <a:rPr lang="en-US" altLang="ko-KR" b="0" dirty="0"/>
              <a:t>: </a:t>
            </a:r>
            <a:r>
              <a:rPr lang="ko-KR" altLang="en-US" b="0" dirty="0"/>
              <a:t>쿠키를 사용하려면 먼저 쿠키를 생성해야 합니다</a:t>
            </a:r>
            <a:r>
              <a:rPr lang="en-US" altLang="ko-KR" b="0" dirty="0"/>
              <a:t>. </a:t>
            </a:r>
            <a:r>
              <a:rPr lang="ko-KR" altLang="en-US" b="0" dirty="0"/>
              <a:t>쿠키는 주로 웹 서버 </a:t>
            </a:r>
            <a:r>
              <a:rPr lang="ko-KR" altLang="en-US" b="0" dirty="0" smtClean="0"/>
              <a:t>측에서 </a:t>
            </a:r>
            <a:r>
              <a:rPr lang="ko-KR" altLang="en-US" b="0" dirty="0"/>
              <a:t>생성합니다</a:t>
            </a:r>
            <a:r>
              <a:rPr lang="en-US" altLang="ko-KR" b="0" dirty="0"/>
              <a:t>. </a:t>
            </a:r>
            <a:r>
              <a:rPr lang="ko-KR" altLang="en-US" b="0" dirty="0"/>
              <a:t>생성된 쿠키는 응답 데이터에 함께 저장되어 웹 브라우저에 전송됩니다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/>
              <a:t>❷ 쿠키 저장 단계</a:t>
            </a:r>
            <a:r>
              <a:rPr lang="en-US" altLang="ko-KR" b="0" dirty="0"/>
              <a:t>: </a:t>
            </a:r>
            <a:r>
              <a:rPr lang="ko-KR" altLang="en-US" b="0" dirty="0"/>
              <a:t>웹 브라우저는 응답 데이터에 포함된 쿠키를 쿠키 저장소에 보관합니다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쿠키는 </a:t>
            </a:r>
            <a:r>
              <a:rPr lang="ko-KR" altLang="en-US" b="0" dirty="0"/>
              <a:t>종류에 따라 메모리나 파일로 저장됩니다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/>
              <a:t>❸ 쿠키 전송 단계</a:t>
            </a:r>
            <a:r>
              <a:rPr lang="en-US" altLang="ko-KR" b="0" dirty="0"/>
              <a:t>: </a:t>
            </a:r>
            <a:r>
              <a:rPr lang="ko-KR" altLang="en-US" b="0" dirty="0"/>
              <a:t>웹 브라우저는 한 번 저장된 쿠키를 요청이 있을 때마다 웹 서버에 </a:t>
            </a:r>
            <a:r>
              <a:rPr lang="ko-KR" altLang="en-US" b="0" dirty="0" smtClean="0"/>
              <a:t>전송합니다</a:t>
            </a:r>
            <a:r>
              <a:rPr lang="en-US" altLang="ko-KR" b="0" dirty="0"/>
              <a:t>. </a:t>
            </a:r>
            <a:r>
              <a:rPr lang="ko-KR" altLang="en-US" b="0" dirty="0"/>
              <a:t>웹 서버는 웹 브라우저가 전송한 쿠키를 사용하여 필요한 작업을 수행할 수 </a:t>
            </a:r>
            <a:r>
              <a:rPr lang="ko-KR" altLang="en-US" b="0" dirty="0" smtClean="0"/>
              <a:t>있습니다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쿠키의 개요</a:t>
            </a:r>
            <a:endParaRPr lang="ko-KR" altLang="en-US" dirty="0"/>
          </a:p>
        </p:txBody>
      </p:sp>
      <p:pic>
        <p:nvPicPr>
          <p:cNvPr id="6" name="_x60236368" descr="EMB000003dc7a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15249"/>
            <a:ext cx="4205288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257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2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쿠키의 생성</a:t>
            </a:r>
          </a:p>
        </p:txBody>
      </p:sp>
      <p:sp>
        <p:nvSpPr>
          <p:cNvPr id="46083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쿠키의 생성 및 활용</a:t>
            </a:r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쿠키의 구성 요소</a:t>
            </a:r>
            <a:endParaRPr lang="en-US" altLang="ko-KR" sz="1800" smtClean="0">
              <a:ea typeface="굴림" panose="020B0600000101010101" pitchFamily="50" charset="-127"/>
            </a:endParaRPr>
          </a:p>
          <a:p>
            <a:pPr lvl="2"/>
            <a:r>
              <a:rPr lang="ko-KR" altLang="en-US" sz="1600" smtClean="0">
                <a:ea typeface="굴림" panose="020B0600000101010101" pitchFamily="50" charset="-127"/>
              </a:rPr>
              <a:t>이름 </a:t>
            </a:r>
            <a:r>
              <a:rPr lang="en-US" altLang="ko-KR" sz="1600" smtClean="0">
                <a:ea typeface="굴림" panose="020B0600000101010101" pitchFamily="50" charset="-127"/>
              </a:rPr>
              <a:t>- </a:t>
            </a:r>
            <a:r>
              <a:rPr lang="ko-KR" altLang="en-US" sz="1600" smtClean="0">
                <a:ea typeface="굴림" panose="020B0600000101010101" pitchFamily="50" charset="-127"/>
              </a:rPr>
              <a:t>각각의 쿠키를 구별하기 위하여 사용되는 식별자</a:t>
            </a:r>
          </a:p>
          <a:p>
            <a:pPr lvl="2"/>
            <a:r>
              <a:rPr lang="ko-KR" altLang="en-US" sz="1600" smtClean="0">
                <a:ea typeface="굴림" panose="020B0600000101010101" pitchFamily="50" charset="-127"/>
              </a:rPr>
              <a:t>값 </a:t>
            </a:r>
            <a:r>
              <a:rPr lang="en-US" altLang="ko-KR" sz="1600" smtClean="0">
                <a:ea typeface="굴림" panose="020B0600000101010101" pitchFamily="50" charset="-127"/>
              </a:rPr>
              <a:t>- </a:t>
            </a:r>
            <a:r>
              <a:rPr lang="ko-KR" altLang="en-US" sz="1600" smtClean="0">
                <a:ea typeface="굴림" panose="020B0600000101010101" pitchFamily="50" charset="-127"/>
              </a:rPr>
              <a:t>쿠키의 이름과 연관된 내용</a:t>
            </a:r>
          </a:p>
          <a:p>
            <a:pPr lvl="2"/>
            <a:r>
              <a:rPr lang="ko-KR" altLang="en-US" sz="1600" smtClean="0">
                <a:ea typeface="굴림" panose="020B0600000101010101" pitchFamily="50" charset="-127"/>
              </a:rPr>
              <a:t>유효시간 </a:t>
            </a:r>
            <a:r>
              <a:rPr lang="en-US" altLang="ko-KR" sz="1600" smtClean="0">
                <a:ea typeface="굴림" panose="020B0600000101010101" pitchFamily="50" charset="-127"/>
              </a:rPr>
              <a:t>- </a:t>
            </a:r>
            <a:r>
              <a:rPr lang="ko-KR" altLang="en-US" sz="1600" smtClean="0">
                <a:ea typeface="굴림" panose="020B0600000101010101" pitchFamily="50" charset="-127"/>
              </a:rPr>
              <a:t>쿠키의 유지 시간</a:t>
            </a:r>
          </a:p>
          <a:p>
            <a:pPr lvl="2"/>
            <a:r>
              <a:rPr lang="ko-KR" altLang="en-US" sz="1600" smtClean="0">
                <a:ea typeface="굴림" panose="020B0600000101010101" pitchFamily="50" charset="-127"/>
              </a:rPr>
              <a:t>도메인 </a:t>
            </a:r>
            <a:r>
              <a:rPr lang="en-US" altLang="ko-KR" sz="1600" smtClean="0">
                <a:ea typeface="굴림" panose="020B0600000101010101" pitchFamily="50" charset="-127"/>
              </a:rPr>
              <a:t>- </a:t>
            </a:r>
            <a:r>
              <a:rPr lang="ko-KR" altLang="en-US" sz="1600" smtClean="0">
                <a:ea typeface="굴림" panose="020B0600000101010101" pitchFamily="50" charset="-127"/>
              </a:rPr>
              <a:t>쿠키와 연관되는 도메인</a:t>
            </a:r>
          </a:p>
          <a:p>
            <a:pPr lvl="2"/>
            <a:r>
              <a:rPr lang="ko-KR" altLang="en-US" sz="1600" smtClean="0">
                <a:ea typeface="굴림" panose="020B0600000101010101" pitchFamily="50" charset="-127"/>
              </a:rPr>
              <a:t>경로 </a:t>
            </a:r>
            <a:r>
              <a:rPr lang="en-US" altLang="ko-KR" sz="1600" smtClean="0">
                <a:ea typeface="굴림" panose="020B0600000101010101" pitchFamily="50" charset="-127"/>
              </a:rPr>
              <a:t>- </a:t>
            </a:r>
            <a:r>
              <a:rPr lang="ko-KR" altLang="en-US" sz="1600" smtClean="0">
                <a:ea typeface="굴림" panose="020B0600000101010101" pitchFamily="50" charset="-127"/>
              </a:rPr>
              <a:t>쿠키를 전송할 요청 경로</a:t>
            </a:r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2000" smtClean="0">
                <a:ea typeface="굴림" panose="020B0600000101010101" pitchFamily="50" charset="-127"/>
              </a:rPr>
              <a:t>제한요소</a:t>
            </a:r>
            <a:endParaRPr lang="en-US" altLang="ko-KR" sz="2000" smtClean="0">
              <a:ea typeface="굴림" panose="020B0600000101010101" pitchFamily="50" charset="-127"/>
            </a:endParaRPr>
          </a:p>
          <a:p>
            <a:pPr lvl="2"/>
            <a:r>
              <a:rPr lang="ko-KR" altLang="en-US" sz="1800" smtClean="0">
                <a:ea typeface="굴림" panose="020B0600000101010101" pitchFamily="50" charset="-127"/>
              </a:rPr>
              <a:t>쿠키는 하나의 웹 사이트당 </a:t>
            </a:r>
            <a:r>
              <a:rPr lang="en-US" altLang="ko-KR" sz="1800" smtClean="0">
                <a:ea typeface="굴림" panose="020B0600000101010101" pitchFamily="50" charset="-127"/>
              </a:rPr>
              <a:t>20</a:t>
            </a:r>
            <a:r>
              <a:rPr lang="ko-KR" altLang="en-US" sz="1800" smtClean="0">
                <a:ea typeface="굴림" panose="020B0600000101010101" pitchFamily="50" charset="-127"/>
              </a:rPr>
              <a:t>개의 쿠키가 저장될 수 있다</a:t>
            </a:r>
            <a:r>
              <a:rPr lang="en-US" altLang="ko-KR" sz="1800" smtClean="0">
                <a:ea typeface="굴림" panose="020B0600000101010101" pitchFamily="50" charset="-127"/>
              </a:rPr>
              <a:t>.</a:t>
            </a:r>
          </a:p>
          <a:p>
            <a:pPr lvl="2"/>
            <a:r>
              <a:rPr lang="ko-KR" altLang="en-US" sz="1800" smtClean="0">
                <a:ea typeface="굴림" panose="020B0600000101010101" pitchFamily="50" charset="-127"/>
              </a:rPr>
              <a:t>한 쿠키당 데이터 값으로 </a:t>
            </a:r>
            <a:r>
              <a:rPr lang="en-US" altLang="ko-KR" sz="1800" smtClean="0">
                <a:ea typeface="굴림" panose="020B0600000101010101" pitchFamily="50" charset="-127"/>
              </a:rPr>
              <a:t>4096 </a:t>
            </a:r>
            <a:r>
              <a:rPr lang="ko-KR" altLang="en-US" sz="1800" smtClean="0">
                <a:ea typeface="굴림" panose="020B0600000101010101" pitchFamily="50" charset="-127"/>
              </a:rPr>
              <a:t>바이트를 넘을 수 없다</a:t>
            </a:r>
            <a:r>
              <a:rPr lang="en-US" altLang="ko-KR" sz="1800" smtClean="0">
                <a:ea typeface="굴림" panose="020B0600000101010101" pitchFamily="50" charset="-127"/>
              </a:rPr>
              <a:t>. </a:t>
            </a:r>
            <a:endParaRPr lang="ko-KR" altLang="en-US" sz="1800" smtClean="0">
              <a:ea typeface="굴림" panose="020B0600000101010101" pitchFamily="50" charset="-127"/>
            </a:endParaRPr>
          </a:p>
          <a:p>
            <a:pPr lvl="2"/>
            <a:endParaRPr lang="ko-KR" altLang="en-US" smtClean="0">
              <a:ea typeface="굴림" panose="020B0600000101010101" pitchFamily="50" charset="-127"/>
            </a:endParaRPr>
          </a:p>
          <a:p>
            <a:pPr lvl="2"/>
            <a:endParaRPr lang="ko-KR" altLang="en-US" sz="1400" smtClean="0">
              <a:ea typeface="굴림" panose="020B0600000101010101" pitchFamily="50" charset="-127"/>
            </a:endParaRPr>
          </a:p>
        </p:txBody>
      </p:sp>
      <p:sp>
        <p:nvSpPr>
          <p:cNvPr id="4608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4608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D3C31C-E5D1-4592-A3CA-06B33FBC4DA8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r>
              <a:rPr lang="en-US" altLang="ko-KR" sz="1400"/>
              <a:t>/35</a:t>
            </a:r>
          </a:p>
        </p:txBody>
      </p:sp>
      <p:sp>
        <p:nvSpPr>
          <p:cNvPr id="4608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08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08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0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09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09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09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0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09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0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09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609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09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610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10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10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61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10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10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10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1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10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61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61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1828800" y="1522413"/>
          <a:ext cx="5257800" cy="1145222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445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Cookie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cookie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new Cookie("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cookieName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", "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cookieValue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");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response.addCookie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(cookie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);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0" marR="64770" marT="17875" marB="1787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1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9075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 smtClean="0"/>
              <a:t>Cookie </a:t>
            </a:r>
            <a:r>
              <a:rPr lang="ko-KR" altLang="en-US" b="1" dirty="0" smtClean="0"/>
              <a:t>클래스의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종류</a:t>
            </a:r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쿠키의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8" y="1556792"/>
            <a:ext cx="6953250" cy="487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4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(session)</a:t>
            </a:r>
          </a:p>
          <a:p>
            <a:pPr lvl="1"/>
            <a:r>
              <a:rPr lang="ko-KR" altLang="en-US" b="0" dirty="0" smtClean="0"/>
              <a:t>오직 </a:t>
            </a:r>
            <a:r>
              <a:rPr lang="ko-KR" altLang="en-US" b="0" dirty="0"/>
              <a:t>웹 서버에 존재하는 객체로 웹 브라우저마다 하나씩 존재하므로 웹 서버의 서비스를 제공받는 사용자를 구분하는 단위가 됨</a:t>
            </a:r>
            <a:endParaRPr lang="en-US" altLang="ko-KR" b="0" dirty="0"/>
          </a:p>
          <a:p>
            <a:pPr lvl="1"/>
            <a:r>
              <a:rPr lang="ko-KR" altLang="en-US" dirty="0"/>
              <a:t>웹 브라우저를 닫기 전까지 웹 페이지를 이동하더라도 사용자의 정보가 웹 서버에 보관되어 있어 사용자 정보를 잃지 않음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세션의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2852936"/>
            <a:ext cx="65817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쿠키와 세션의 차이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쿠키의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628800"/>
            <a:ext cx="77247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26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쿠키 생성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10550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12590"/>
            <a:ext cx="8382000" cy="4695825"/>
          </a:xfrm>
          <a:prstGeom prst="rect">
            <a:avLst/>
          </a:prstGeom>
        </p:spPr>
      </p:pic>
      <p:pic>
        <p:nvPicPr>
          <p:cNvPr id="7" name="내용 개체 틀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260" y="2147497"/>
            <a:ext cx="2847619" cy="19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441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쿠키 생성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00050" y="950387"/>
            <a:ext cx="8343900" cy="5735258"/>
            <a:chOff x="395599" y="949648"/>
            <a:chExt cx="8343900" cy="67744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99" y="949648"/>
              <a:ext cx="8343900" cy="561419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99" y="6533473"/>
              <a:ext cx="8343900" cy="1190625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21" y="1124744"/>
            <a:ext cx="2736304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735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/>
              <a:t>쿠키 객체 얻기</a:t>
            </a:r>
          </a:p>
          <a:p>
            <a:pPr lvl="1"/>
            <a:r>
              <a:rPr lang="ko-KR" altLang="en-US" b="0" dirty="0"/>
              <a:t>클라이언트에 저장된 모든 쿠키 객체를 가져오려면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getCookies</a:t>
            </a:r>
            <a:r>
              <a:rPr lang="en-US" altLang="ko-KR" b="0" dirty="0"/>
              <a:t>( )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사용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쿠키 </a:t>
            </a:r>
            <a:r>
              <a:rPr lang="ko-KR" altLang="en-US" b="0" dirty="0"/>
              <a:t>객체가 여러 개일 때는 배열 형태로 </a:t>
            </a:r>
            <a:r>
              <a:rPr lang="ko-KR" altLang="en-US" b="0" dirty="0" smtClean="0"/>
              <a:t>가져옴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쿠키 정보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48" y="2636912"/>
            <a:ext cx="8258175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48" y="3776654"/>
            <a:ext cx="83153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231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 </a:t>
            </a:r>
            <a:r>
              <a:rPr lang="ko-KR" altLang="en-US" dirty="0"/>
              <a:t>객체의 정보 </a:t>
            </a:r>
            <a:r>
              <a:rPr lang="ko-KR" altLang="en-US" dirty="0" smtClean="0"/>
              <a:t>얻기</a:t>
            </a:r>
            <a:endParaRPr lang="en-US" altLang="ko-KR" dirty="0" smtClean="0"/>
          </a:p>
          <a:p>
            <a:pPr lvl="1"/>
            <a:r>
              <a:rPr lang="ko-KR" altLang="en-US" b="0" dirty="0"/>
              <a:t>쿠키 객체를 얻어왔다면 이 쿠키 객체에 저장된 쿠키 이름과 값을 가져오기 위해 </a:t>
            </a:r>
            <a:r>
              <a:rPr lang="en-US" altLang="ko-KR" b="0" dirty="0" err="1"/>
              <a:t>getName</a:t>
            </a:r>
            <a:r>
              <a:rPr lang="en-US" altLang="ko-KR" b="0" dirty="0"/>
              <a:t>( </a:t>
            </a:r>
            <a:r>
              <a:rPr lang="en-US" altLang="ko-KR" b="0" dirty="0" smtClean="0"/>
              <a:t>), </a:t>
            </a:r>
            <a:r>
              <a:rPr lang="en-US" altLang="ko-KR" b="0" dirty="0" err="1" smtClean="0"/>
              <a:t>getValue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쿠키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7306066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3501008"/>
            <a:ext cx="83153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3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쿠키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4" y="948834"/>
            <a:ext cx="819150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77" y="1491759"/>
            <a:ext cx="8315325" cy="4819010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5301208"/>
            <a:ext cx="3383922" cy="1477027"/>
          </a:xfrm>
        </p:spPr>
      </p:pic>
    </p:spTree>
    <p:extLst>
      <p:ext uri="{BB962C8B-B14F-4D97-AF65-F5344CB8AC3E}">
        <p14:creationId xmlns:p14="http://schemas.microsoft.com/office/powerpoint/2010/main" val="39237728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쿠키 삭제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쿠키의 </a:t>
            </a:r>
            <a:r>
              <a:rPr lang="ko-KR" altLang="en-US" b="0" dirty="0"/>
              <a:t>유효 기간을 결정하는 </a:t>
            </a:r>
            <a:r>
              <a:rPr lang="en-US" altLang="ko-KR" b="0" dirty="0" err="1"/>
              <a:t>setMaxAge</a:t>
            </a:r>
            <a:r>
              <a:rPr lang="en-US" altLang="ko-KR" b="0" dirty="0"/>
              <a:t>( ) </a:t>
            </a:r>
            <a:r>
              <a:rPr lang="ko-KR" altLang="en-US" b="0" dirty="0" err="1" smtClean="0"/>
              <a:t>메소드에</a:t>
            </a:r>
            <a:r>
              <a:rPr lang="ko-KR" altLang="en-US" b="0" dirty="0" smtClean="0"/>
              <a:t> </a:t>
            </a:r>
            <a:r>
              <a:rPr lang="ko-KR" altLang="en-US" b="0" dirty="0"/>
              <a:t>유효 기간을 </a:t>
            </a:r>
            <a:r>
              <a:rPr lang="en-US" altLang="ko-KR" b="0" dirty="0"/>
              <a:t>0</a:t>
            </a:r>
            <a:r>
              <a:rPr lang="ko-KR" altLang="en-US" b="0" dirty="0"/>
              <a:t>으로 설정하여 쿠키를 삭제할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r>
              <a:rPr lang="en-US" altLang="ko-KR" b="0" dirty="0" err="1" smtClean="0"/>
              <a:t>setMaxAge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메소드의</a:t>
            </a:r>
            <a:r>
              <a:rPr lang="ko-KR" altLang="en-US" b="0" dirty="0"/>
              <a:t> </a:t>
            </a:r>
            <a:r>
              <a:rPr lang="ko-KR" altLang="en-US" b="0" dirty="0" smtClean="0"/>
              <a:t>형식</a:t>
            </a:r>
            <a:endParaRPr lang="ko-KR" altLang="en-US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쿠키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5" y="2780928"/>
            <a:ext cx="8239125" cy="571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5" y="3985473"/>
            <a:ext cx="8229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33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쿠키 삭제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69" y="967137"/>
            <a:ext cx="8220075" cy="5429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27013" y="1545381"/>
            <a:ext cx="8328779" cy="5124092"/>
            <a:chOff x="227013" y="1545381"/>
            <a:chExt cx="8328779" cy="512409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042" y="1545381"/>
              <a:ext cx="8286750" cy="11811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013" y="2662972"/>
              <a:ext cx="8315325" cy="4006501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302" y="2620707"/>
            <a:ext cx="3823036" cy="1210230"/>
          </a:xfrm>
        </p:spPr>
      </p:pic>
    </p:spTree>
    <p:extLst>
      <p:ext uri="{BB962C8B-B14F-4D97-AF65-F5344CB8AC3E}">
        <p14:creationId xmlns:p14="http://schemas.microsoft.com/office/powerpoint/2010/main" val="42295730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쿠키를 활용한 아이디 기억하기 구현</a:t>
            </a:r>
          </a:p>
        </p:txBody>
      </p:sp>
      <p:sp>
        <p:nvSpPr>
          <p:cNvPr id="68611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쿠키를 활용한 </a:t>
            </a:r>
            <a:r>
              <a:rPr lang="en-US" altLang="ko-KR" sz="2000" smtClean="0">
                <a:ea typeface="굴림" panose="020B0600000101010101" pitchFamily="50" charset="-127"/>
              </a:rPr>
              <a:t>ID </a:t>
            </a:r>
            <a:r>
              <a:rPr lang="ko-KR" altLang="en-US" sz="2000" smtClean="0">
                <a:ea typeface="굴림" panose="020B0600000101010101" pitchFamily="50" charset="-127"/>
              </a:rPr>
              <a:t>기억하기의 전체 절차</a:t>
            </a:r>
          </a:p>
        </p:txBody>
      </p:sp>
      <p:sp>
        <p:nvSpPr>
          <p:cNvPr id="6861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6861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DCEF1A-44EA-43FD-96EF-33996304748B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r>
              <a:rPr lang="en-US" altLang="ko-KR" sz="1400"/>
              <a:t>/35</a:t>
            </a:r>
          </a:p>
        </p:txBody>
      </p:sp>
      <p:sp>
        <p:nvSpPr>
          <p:cNvPr id="6861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1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1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1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1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2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2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2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6862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2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6862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2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3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686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3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3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3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3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686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3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4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4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6864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4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4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4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4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5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686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5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6865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5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5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686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686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5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6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6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686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68667" name="_x60013208" descr="EMB000003dc7ad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404495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88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쿠키를 활용한 아이디 기억하기 구현</a:t>
            </a:r>
          </a:p>
        </p:txBody>
      </p:sp>
      <p:sp>
        <p:nvSpPr>
          <p:cNvPr id="70659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쿠키를 활용한 </a:t>
            </a:r>
            <a:r>
              <a:rPr lang="en-US" altLang="ko-KR" sz="2000" smtClean="0">
                <a:ea typeface="굴림" panose="020B0600000101010101" pitchFamily="50" charset="-127"/>
              </a:rPr>
              <a:t>ID </a:t>
            </a:r>
            <a:r>
              <a:rPr lang="ko-KR" altLang="en-US" sz="2000" smtClean="0">
                <a:ea typeface="굴림" panose="020B0600000101010101" pitchFamily="50" charset="-127"/>
              </a:rPr>
              <a:t>기억하기 예제</a:t>
            </a:r>
          </a:p>
        </p:txBody>
      </p:sp>
      <p:sp>
        <p:nvSpPr>
          <p:cNvPr id="7066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70661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600BCC-786C-4C53-A125-5A0B2E61A86A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r>
              <a:rPr lang="en-US" altLang="ko-KR" sz="1400"/>
              <a:t>/35</a:t>
            </a:r>
          </a:p>
        </p:txBody>
      </p:sp>
      <p:sp>
        <p:nvSpPr>
          <p:cNvPr id="70662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6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64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6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6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6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7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7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067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7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067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7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7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06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8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8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8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8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06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8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8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9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069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9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9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9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9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69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06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70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7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070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70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70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07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07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70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7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7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71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7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7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71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7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381000" y="1600200"/>
          <a:ext cx="8458200" cy="5012376"/>
        </p:xfrm>
        <a:graphic>
          <a:graphicData uri="http://schemas.openxmlformats.org/drawingml/2006/table">
            <a:tbl>
              <a:tblPr/>
              <a:tblGrid>
                <a:gridCol w="4538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043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117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5734" marR="35734" marT="9876" marB="98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contentType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="text/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html;charset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=utf-8" 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&lt;head&gt;&lt;title&gt;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title&gt;&lt;/head&gt;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boolean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isIDShow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false;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String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null;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Cookie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[] cookies =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request.getCookies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(); </a:t>
                      </a:r>
                      <a:r>
                        <a:rPr 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 // </a:t>
                      </a:r>
                      <a:r>
                        <a:rPr lang="ko-KR" altLang="en-US" sz="1400" b="1" dirty="0" err="1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요청전송된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 모든 쿠키 </a:t>
                      </a:r>
                      <a:r>
                        <a:rPr lang="ko-KR" altLang="en-US" sz="1400" b="1" dirty="0" err="1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얻어오기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400" dirty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if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(cookies != null &amp;&amp;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cookies.length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&gt; 0)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for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0 ;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&lt;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cookies.length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;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++)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{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   if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(cookies[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].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getName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().equals("id"))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{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     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isIDShow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 true;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      id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 cookies[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].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getValue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   }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}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Master)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로 로그인하세요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.&lt;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5734" marR="35734" marT="9876" marB="98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072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0724" name="직사각형 61"/>
          <p:cNvSpPr>
            <a:spLocks noChangeArrowheads="1"/>
          </p:cNvSpPr>
          <p:nvPr/>
        </p:nvSpPr>
        <p:spPr bwMode="auto">
          <a:xfrm>
            <a:off x="2743200" y="1262063"/>
            <a:ext cx="6096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\ch14\login2.jsp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 smtClean="0">
                <a:ea typeface="굴림" panose="020B0600000101010101" pitchFamily="50" charset="-127"/>
              </a:rPr>
              <a:t>1. </a:t>
            </a:r>
            <a:r>
              <a:rPr lang="ko-KR" altLang="en-US" sz="3200" dirty="0" smtClean="0">
                <a:ea typeface="굴림" panose="020B0600000101010101" pitchFamily="50" charset="-127"/>
              </a:rPr>
              <a:t>세션의 개요</a:t>
            </a:r>
          </a:p>
        </p:txBody>
      </p:sp>
      <p:sp>
        <p:nvSpPr>
          <p:cNvPr id="17411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세션의 타임아웃</a:t>
            </a:r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가장 최근에 </a:t>
            </a:r>
            <a:r>
              <a:rPr lang="en-US" altLang="ko-KR" sz="1800" smtClean="0">
                <a:ea typeface="굴림" panose="020B0600000101010101" pitchFamily="50" charset="-127"/>
              </a:rPr>
              <a:t>session </a:t>
            </a:r>
            <a:r>
              <a:rPr lang="ko-KR" altLang="en-US" sz="1800" smtClean="0">
                <a:ea typeface="굴림" panose="020B0600000101010101" pitchFamily="50" charset="-127"/>
              </a:rPr>
              <a:t>객체에 접근한 시각 및 </a:t>
            </a:r>
            <a:r>
              <a:rPr lang="en-US" altLang="ko-KR" sz="1800" smtClean="0">
                <a:ea typeface="굴림" panose="020B0600000101010101" pitchFamily="50" charset="-127"/>
              </a:rPr>
              <a:t>session</a:t>
            </a:r>
            <a:r>
              <a:rPr lang="ko-KR" altLang="en-US" sz="1800" smtClean="0">
                <a:ea typeface="굴림" panose="020B0600000101010101" pitchFamily="50" charset="-127"/>
              </a:rPr>
              <a:t>이 생성된 시간을 돌려주는 메소드</a:t>
            </a:r>
            <a:endParaRPr lang="en-US" altLang="ko-KR" sz="1800" smtClean="0">
              <a:ea typeface="굴림" panose="020B0600000101010101" pitchFamily="50" charset="-127"/>
            </a:endParaRPr>
          </a:p>
          <a:p>
            <a:pPr lvl="1"/>
            <a:endParaRPr lang="en-US" altLang="ko-KR" sz="1800" smtClean="0">
              <a:ea typeface="굴림" panose="020B0600000101010101" pitchFamily="50" charset="-127"/>
            </a:endParaRPr>
          </a:p>
          <a:p>
            <a:pPr lvl="1"/>
            <a:endParaRPr lang="en-US" altLang="ko-KR" sz="180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세션</a:t>
            </a:r>
            <a:r>
              <a:rPr lang="en-US" altLang="ko-KR" sz="1800" smtClean="0">
                <a:ea typeface="굴림" panose="020B0600000101010101" pitchFamily="50" charset="-127"/>
              </a:rPr>
              <a:t> </a:t>
            </a:r>
            <a:r>
              <a:rPr lang="ko-KR" altLang="en-US" sz="1800" smtClean="0">
                <a:ea typeface="굴림" panose="020B0600000101010101" pitchFamily="50" charset="-127"/>
              </a:rPr>
              <a:t>만료와 재생성</a:t>
            </a:r>
          </a:p>
          <a:p>
            <a:pPr lvl="1"/>
            <a:endParaRPr lang="ko-KR" altLang="en-US" sz="1800" smtClean="0">
              <a:ea typeface="굴림" panose="020B0600000101010101" pitchFamily="50" charset="-127"/>
            </a:endParaRPr>
          </a:p>
          <a:p>
            <a:pPr lvl="1"/>
            <a:endParaRPr lang="ko-KR" altLang="en-US" sz="1400" smtClean="0">
              <a:ea typeface="굴림" panose="020B0600000101010101" pitchFamily="50" charset="-127"/>
            </a:endParaRPr>
          </a:p>
        </p:txBody>
      </p:sp>
      <p:sp>
        <p:nvSpPr>
          <p:cNvPr id="1741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1741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2F4483-FA84-4F80-A7F3-D1FE0899B0FD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r>
              <a:rPr lang="en-US" altLang="ko-KR" sz="1400"/>
              <a:t>/35</a:t>
            </a:r>
          </a:p>
        </p:txBody>
      </p:sp>
      <p:sp>
        <p:nvSpPr>
          <p:cNvPr id="1741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741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741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74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741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741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295400" y="2041525"/>
          <a:ext cx="2743200" cy="396875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session.getLastAccessedTime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0" marR="64770" marT="17890" marB="178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42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4633913" y="2044700"/>
          <a:ext cx="2339975" cy="396875"/>
        </p:xfrm>
        <a:graphic>
          <a:graphicData uri="http://schemas.openxmlformats.org/drawingml/2006/table">
            <a:tbl>
              <a:tblPr/>
              <a:tblGrid>
                <a:gridCol w="2339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session.getCreationTime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4" marR="64774" marT="17890" marB="178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4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743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17435" name="_x60161712" descr="EMB000003dc7ab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960688"/>
            <a:ext cx="4670425" cy="359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2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4. </a:t>
            </a:r>
            <a:r>
              <a:rPr lang="ko-KR" altLang="en-US" sz="3200" smtClean="0">
                <a:ea typeface="굴림" panose="020B0600000101010101" pitchFamily="50" charset="-127"/>
              </a:rPr>
              <a:t>쿠키를 활용한 아이디 기억하기 구현</a:t>
            </a:r>
          </a:p>
        </p:txBody>
      </p:sp>
      <p:sp>
        <p:nvSpPr>
          <p:cNvPr id="72707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쿠키를 활용한 </a:t>
            </a:r>
            <a:r>
              <a:rPr lang="en-US" altLang="ko-KR" sz="2000" smtClean="0">
                <a:ea typeface="굴림" panose="020B0600000101010101" pitchFamily="50" charset="-127"/>
              </a:rPr>
              <a:t>ID </a:t>
            </a:r>
            <a:r>
              <a:rPr lang="ko-KR" altLang="en-US" sz="2000" smtClean="0">
                <a:ea typeface="굴림" panose="020B0600000101010101" pitchFamily="50" charset="-127"/>
              </a:rPr>
              <a:t>기억하기 예제</a:t>
            </a:r>
          </a:p>
        </p:txBody>
      </p:sp>
      <p:sp>
        <p:nvSpPr>
          <p:cNvPr id="7270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7270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AEF6D6-A80E-40DF-B2BF-8E3AF492BB2B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r>
              <a:rPr lang="en-US" altLang="ko-KR" sz="1400"/>
              <a:t>/35</a:t>
            </a:r>
          </a:p>
        </p:txBody>
      </p:sp>
      <p:sp>
        <p:nvSpPr>
          <p:cNvPr id="72710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1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1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1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1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2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272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2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272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2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2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27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2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2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3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3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27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3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3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3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273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4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4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4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4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4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27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4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275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5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5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27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27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5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5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61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40837"/>
              </p:ext>
            </p:extLst>
          </p:nvPr>
        </p:nvGraphicFramePr>
        <p:xfrm>
          <a:off x="381000" y="1381125"/>
          <a:ext cx="8458200" cy="5289750"/>
        </p:xfrm>
        <a:graphic>
          <a:graphicData uri="http://schemas.openxmlformats.org/drawingml/2006/table">
            <a:tbl>
              <a:tblPr/>
              <a:tblGrid>
                <a:gridCol w="4538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043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89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5734" marR="35734" marT="9879" marB="98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form action="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loginprocess2.jsp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 method="post"&gt;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if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isIDShow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{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 : &lt;input type="text" name="id"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value="&lt;%= id %&gt;"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&lt;input type="checkbox" name="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idstore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 value="store" checked&gt;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아이디 기억하기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else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 : &lt;input type="text" name="id"&gt;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&lt;input type="checkbox" name="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idstore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 value="store"&gt;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아이디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기억하기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altLang="ko-KR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Password : &lt;input type="password" name="pw"&gt;&lt;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&lt;input type="submit" value="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전송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"&gt; &lt;/form&gt;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5734" marR="35734" marT="9879" marB="98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77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27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72773" name="_x60125200" descr="EMB000003dc7a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11"/>
          <a:stretch>
            <a:fillRect/>
          </a:stretch>
        </p:blipFill>
        <p:spPr bwMode="auto">
          <a:xfrm>
            <a:off x="5486400" y="4724400"/>
            <a:ext cx="32702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74" name="직사각형 62"/>
          <p:cNvSpPr>
            <a:spLocks noChangeArrowheads="1"/>
          </p:cNvSpPr>
          <p:nvPr/>
        </p:nvSpPr>
        <p:spPr bwMode="auto">
          <a:xfrm>
            <a:off x="2514600" y="1066800"/>
            <a:ext cx="609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\ch14\login2.jsp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3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쿠키를 활용한 아이디 기억하기 구현</a:t>
            </a:r>
          </a:p>
        </p:txBody>
      </p:sp>
      <p:sp>
        <p:nvSpPr>
          <p:cNvPr id="74755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쿠키를 활용한 </a:t>
            </a:r>
            <a:r>
              <a:rPr lang="en-US" altLang="ko-KR" sz="2000" smtClean="0">
                <a:ea typeface="굴림" panose="020B0600000101010101" pitchFamily="50" charset="-127"/>
              </a:rPr>
              <a:t>ID </a:t>
            </a:r>
            <a:r>
              <a:rPr lang="ko-KR" altLang="en-US" sz="2000" smtClean="0">
                <a:ea typeface="굴림" panose="020B0600000101010101" pitchFamily="50" charset="-127"/>
              </a:rPr>
              <a:t>기억하기 예제</a:t>
            </a:r>
          </a:p>
        </p:txBody>
      </p:sp>
      <p:sp>
        <p:nvSpPr>
          <p:cNvPr id="7475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7475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5A6AF5-59B3-4F4F-970E-16AEBE919E14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r>
              <a:rPr lang="en-US" altLang="ko-KR" sz="1400"/>
              <a:t>/35</a:t>
            </a:r>
          </a:p>
        </p:txBody>
      </p:sp>
      <p:sp>
        <p:nvSpPr>
          <p:cNvPr id="74758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5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6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6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6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6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6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6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476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7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477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7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7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47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7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7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7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8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47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8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8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8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478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8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9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9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9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9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479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9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479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79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80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48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48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80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8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8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80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8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8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80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8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81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8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4813" name="직사각형 62"/>
          <p:cNvSpPr>
            <a:spLocks noChangeArrowheads="1"/>
          </p:cNvSpPr>
          <p:nvPr/>
        </p:nvSpPr>
        <p:spPr bwMode="auto">
          <a:xfrm>
            <a:off x="2819400" y="1262063"/>
            <a:ext cx="6096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\ch14\loginprocess2.jsp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04468"/>
              </p:ext>
            </p:extLst>
          </p:nvPr>
        </p:nvGraphicFramePr>
        <p:xfrm>
          <a:off x="381000" y="1600200"/>
          <a:ext cx="8458200" cy="4733925"/>
        </p:xfrm>
        <a:graphic>
          <a:graphicData uri="http://schemas.openxmlformats.org/drawingml/2006/table">
            <a:tbl>
              <a:tblPr/>
              <a:tblGrid>
                <a:gridCol w="4538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043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33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3066" marR="33066" marT="9143" marB="91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contentType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="text/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html;charset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=utf-8" 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String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storedID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application.getInitParameter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String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storedPW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application.getInitParameter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MasterPassword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"); </a:t>
                      </a:r>
                      <a:endParaRPr lang="en-US" sz="1400" dirty="0" smtClean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String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request.getParameter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("id");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String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pw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request.getParameter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("pw");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if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id.equals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storedID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 &amp;&amp;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pw.equals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storedPW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 {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//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아이디와 패스워드 모두 일치</a:t>
                      </a:r>
                      <a:endParaRPr lang="en-US" sz="1400" b="1" dirty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session.setAttribute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MasterLoginID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", id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); </a:t>
                      </a:r>
                      <a:r>
                        <a:rPr 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 //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로그인 성공을 나타내는 특정속성 설정</a:t>
                      </a:r>
                      <a:endParaRPr lang="en-US" sz="1400" dirty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&lt;head&gt;&lt;title&gt;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 처리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title&gt;&lt;/head&gt;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로그인에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성공했습니다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. 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/&gt;&lt;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/&gt;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&lt;a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href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logincheck.jsp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 체크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a&gt;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&lt;/html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3066" marR="33066" marT="9143" marB="91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482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pic>
        <p:nvPicPr>
          <p:cNvPr id="74823" name="_x60785280" descr="EMB000003dc7ad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71" b="6334"/>
          <a:stretch>
            <a:fillRect/>
          </a:stretch>
        </p:blipFill>
        <p:spPr bwMode="auto">
          <a:xfrm>
            <a:off x="5257800" y="4300538"/>
            <a:ext cx="3276600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5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쿠키를 활용한 아이디 기억하기 구현</a:t>
            </a:r>
          </a:p>
        </p:txBody>
      </p:sp>
      <p:sp>
        <p:nvSpPr>
          <p:cNvPr id="76803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쿠키를 활용한 </a:t>
            </a:r>
            <a:r>
              <a:rPr lang="en-US" altLang="ko-KR" sz="2000" smtClean="0">
                <a:ea typeface="굴림" panose="020B0600000101010101" pitchFamily="50" charset="-127"/>
              </a:rPr>
              <a:t>ID </a:t>
            </a:r>
            <a:r>
              <a:rPr lang="ko-KR" altLang="en-US" sz="2000" smtClean="0">
                <a:ea typeface="굴림" panose="020B0600000101010101" pitchFamily="50" charset="-127"/>
              </a:rPr>
              <a:t>기억하기 예제</a:t>
            </a:r>
          </a:p>
          <a:p>
            <a:endParaRPr lang="ko-KR" altLang="en-US" sz="2000" smtClean="0">
              <a:ea typeface="굴림" panose="020B0600000101010101" pitchFamily="50" charset="-127"/>
            </a:endParaRPr>
          </a:p>
        </p:txBody>
      </p:sp>
      <p:sp>
        <p:nvSpPr>
          <p:cNvPr id="7680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7680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C49163-605F-4399-A1C8-9943C69B54A9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r>
              <a:rPr lang="en-US" altLang="ko-KR" sz="1400"/>
              <a:t>/35</a:t>
            </a:r>
          </a:p>
        </p:txBody>
      </p:sp>
      <p:sp>
        <p:nvSpPr>
          <p:cNvPr id="7680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0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0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1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1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681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1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682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2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2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68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2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2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2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2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68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3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3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3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68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3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3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3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4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4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684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4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684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4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4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68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68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5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5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5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5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04800" y="1398588"/>
          <a:ext cx="8534400" cy="4064000"/>
        </p:xfrm>
        <a:graphic>
          <a:graphicData uri="http://schemas.openxmlformats.org/drawingml/2006/table">
            <a:tbl>
              <a:tblPr/>
              <a:tblGrid>
                <a:gridCol w="457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76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3066" marR="33066" marT="9142" marB="91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String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IDStore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request.getParameter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idstore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if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IDStore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!= null &amp;&amp;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IDStore.equals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("store"))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   Cookie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cookie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new Cookie("id", id);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  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response.addCookie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(cookie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("&lt;a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href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='login2.jsp'&gt;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 화면 다시 보기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a&gt;");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}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else if 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id.equals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storedID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)) {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//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아이디 일치 </a:t>
                      </a:r>
                      <a:r>
                        <a:rPr lang="en-US" altLang="ko-KR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&amp;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패스워드 불일치</a:t>
                      </a:r>
                      <a:endParaRPr lang="en-US" sz="1400" b="1" dirty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&lt;script&gt;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alert("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패스워드가 다릅니다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.");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history.go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(-1);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&lt;/script&gt;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3066" marR="33066" marT="9142" marB="91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687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6871" name="직사각형 65"/>
          <p:cNvSpPr>
            <a:spLocks noChangeArrowheads="1"/>
          </p:cNvSpPr>
          <p:nvPr/>
        </p:nvSpPr>
        <p:spPr bwMode="auto">
          <a:xfrm>
            <a:off x="2590800" y="1066800"/>
            <a:ext cx="609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\ch14\loginprocess2.jsp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sp>
        <p:nvSpPr>
          <p:cNvPr id="7687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68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626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쿠키를 활용한 아이디 기억하기 구현</a:t>
            </a:r>
          </a:p>
        </p:txBody>
      </p:sp>
      <p:sp>
        <p:nvSpPr>
          <p:cNvPr id="78851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쿠키를 활용한 </a:t>
            </a:r>
            <a:r>
              <a:rPr lang="en-US" altLang="ko-KR" sz="2000" smtClean="0">
                <a:ea typeface="굴림" panose="020B0600000101010101" pitchFamily="50" charset="-127"/>
              </a:rPr>
              <a:t>ID </a:t>
            </a:r>
            <a:r>
              <a:rPr lang="ko-KR" altLang="en-US" sz="2000" smtClean="0">
                <a:ea typeface="굴림" panose="020B0600000101010101" pitchFamily="50" charset="-127"/>
              </a:rPr>
              <a:t>기억하기 예제</a:t>
            </a:r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r>
              <a:rPr lang="en-US" altLang="ko-KR" sz="1600" smtClean="0">
                <a:ea typeface="굴림" panose="020B0600000101010101" pitchFamily="50" charset="-127"/>
              </a:rPr>
              <a:t>login2.jsp</a:t>
            </a:r>
            <a:r>
              <a:rPr lang="ko-KR" altLang="en-US" sz="1600" smtClean="0">
                <a:ea typeface="굴림" panose="020B0600000101010101" pitchFamily="50" charset="-127"/>
              </a:rPr>
              <a:t>를 다시 수행한 모습</a:t>
            </a:r>
          </a:p>
          <a:p>
            <a:endParaRPr lang="ko-KR" altLang="en-US" sz="2000" smtClean="0">
              <a:ea typeface="굴림" panose="020B0600000101010101" pitchFamily="50" charset="-127"/>
            </a:endParaRPr>
          </a:p>
        </p:txBody>
      </p:sp>
      <p:sp>
        <p:nvSpPr>
          <p:cNvPr id="7885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7885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DF38C7-90E2-4EE1-992E-C2A32683DA32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r>
              <a:rPr lang="en-US" altLang="ko-KR" sz="1400"/>
              <a:t>/35</a:t>
            </a:r>
          </a:p>
        </p:txBody>
      </p:sp>
      <p:sp>
        <p:nvSpPr>
          <p:cNvPr id="7885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5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5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5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5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6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6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6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886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6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886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6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7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88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7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7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7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7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88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7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8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8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888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8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8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8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8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9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889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9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889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9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9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88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88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89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9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9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90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9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9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90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90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9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9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04800" y="1398588"/>
          <a:ext cx="8534400" cy="2514600"/>
        </p:xfrm>
        <a:graphic>
          <a:graphicData uri="http://schemas.openxmlformats.org/drawingml/2006/table">
            <a:tbl>
              <a:tblPr/>
              <a:tblGrid>
                <a:gridCol w="457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76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3066" marR="33066" marT="9142" marB="91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}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else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{  </a:t>
                      </a:r>
                      <a:r>
                        <a:rPr 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//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아이디 불일치</a:t>
                      </a:r>
                      <a:endParaRPr lang="en-US" sz="1400" b="1" dirty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&lt;script&gt;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alert("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 다릅니다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.");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history.go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(-1);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&lt;/script&gt;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3066" marR="33066" marT="9142" marB="91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891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78919" name="직사각형 65"/>
          <p:cNvSpPr>
            <a:spLocks noChangeArrowheads="1"/>
          </p:cNvSpPr>
          <p:nvPr/>
        </p:nvSpPr>
        <p:spPr bwMode="auto">
          <a:xfrm>
            <a:off x="2590800" y="1066800"/>
            <a:ext cx="609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\ch14\loginprocess2.jsp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sp>
        <p:nvSpPr>
          <p:cNvPr id="7892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789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78922" name="_x60132672" descr="EMB000003dc7ad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33" b="6631"/>
          <a:stretch>
            <a:fillRect/>
          </a:stretch>
        </p:blipFill>
        <p:spPr bwMode="auto">
          <a:xfrm>
            <a:off x="4038600" y="4054475"/>
            <a:ext cx="358140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7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</a:t>
            </a:r>
            <a:r>
              <a:rPr lang="en-US" altLang="ko-KR" sz="3200" dirty="0" smtClean="0">
                <a:ea typeface="굴림" panose="020B0600000101010101" pitchFamily="50" charset="-127"/>
              </a:rPr>
              <a:t>. </a:t>
            </a:r>
            <a:r>
              <a:rPr lang="ko-KR" altLang="en-US" sz="3200" dirty="0" smtClean="0">
                <a:ea typeface="굴림" panose="020B0600000101010101" pitchFamily="50" charset="-127"/>
              </a:rPr>
              <a:t>쿠키를 활용한 아이디 기억하기 구현</a:t>
            </a:r>
          </a:p>
        </p:txBody>
      </p:sp>
      <p:sp>
        <p:nvSpPr>
          <p:cNvPr id="33795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ea typeface="굴림" panose="020B0600000101010101" pitchFamily="50" charset="-127"/>
              </a:rPr>
              <a:t>로그인 지속 여부 판단</a:t>
            </a:r>
          </a:p>
        </p:txBody>
      </p:sp>
      <p:sp>
        <p:nvSpPr>
          <p:cNvPr id="337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 smtClean="0"/>
              <a:t>제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장</a:t>
            </a:r>
            <a:endParaRPr lang="en-US" altLang="ko-KR" sz="1400" dirty="0" smtClean="0"/>
          </a:p>
        </p:txBody>
      </p:sp>
      <p:sp>
        <p:nvSpPr>
          <p:cNvPr id="3379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A11A3C-3431-4748-AFE6-BF6322868FBF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r>
              <a:rPr lang="en-US" altLang="ko-KR" sz="1400"/>
              <a:t>/35</a:t>
            </a:r>
          </a:p>
        </p:txBody>
      </p:sp>
      <p:sp>
        <p:nvSpPr>
          <p:cNvPr id="33798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79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380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38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3815" name="직사각형 23"/>
          <p:cNvSpPr>
            <a:spLocks noChangeArrowheads="1"/>
          </p:cNvSpPr>
          <p:nvPr/>
        </p:nvSpPr>
        <p:spPr bwMode="auto">
          <a:xfrm>
            <a:off x="2667000" y="1066800"/>
            <a:ext cx="609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\ch13\</a:t>
            </a: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logincheck.jsp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sp>
        <p:nvSpPr>
          <p:cNvPr id="338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09600" y="1400175"/>
          <a:ext cx="8153400" cy="3095625"/>
        </p:xfrm>
        <a:graphic>
          <a:graphicData uri="http://schemas.openxmlformats.org/drawingml/2006/table">
            <a:tbl>
              <a:tblPr/>
              <a:tblGrid>
                <a:gridCol w="437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158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956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52763" marR="52763" marT="14587" marB="145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contentType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="text/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html;charset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=utf-8" 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  </a:t>
                      </a:r>
                      <a:r>
                        <a:rPr 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//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세션의 </a:t>
                      </a:r>
                      <a:r>
                        <a:rPr lang="en-US" altLang="ko-KR" sz="1400" b="1" dirty="0" err="1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MasterLoginID</a:t>
                      </a:r>
                      <a:r>
                        <a:rPr lang="en-US" altLang="ko-KR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속성 읽어옴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String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(String)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session.getAttribute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MasterLoginID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");  </a:t>
                      </a:r>
                      <a:endParaRPr lang="en-US" sz="1400" dirty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boolean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isLogin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false;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if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!= null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isLogin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 true;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&lt;head&gt;&lt;title&gt;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로그인여부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검사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title&gt;&lt;/head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52763" marR="52763" marT="14587" marB="145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8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26" name="오른쪽 중괄호 28"/>
          <p:cNvSpPr>
            <a:spLocks/>
          </p:cNvSpPr>
          <p:nvPr/>
        </p:nvSpPr>
        <p:spPr bwMode="auto">
          <a:xfrm>
            <a:off x="3163888" y="2743200"/>
            <a:ext cx="46037" cy="457200"/>
          </a:xfrm>
          <a:prstGeom prst="rightBrace">
            <a:avLst>
              <a:gd name="adj1" fmla="val 827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33827" name="TextBox 29"/>
          <p:cNvSpPr txBox="1">
            <a:spLocks noChangeArrowheads="1"/>
          </p:cNvSpPr>
          <p:nvPr/>
        </p:nvSpPr>
        <p:spPr bwMode="auto">
          <a:xfrm>
            <a:off x="3240088" y="2809875"/>
            <a:ext cx="52054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b="1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MasterLoginID</a:t>
            </a:r>
            <a:r>
              <a:rPr lang="ko-KR" altLang="en-US" sz="1400" b="1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값이 저장되어 있으면 로그인되어진 상태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b="1">
              <a:solidFill>
                <a:srgbClr val="0707C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82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6961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5. </a:t>
            </a:r>
            <a:r>
              <a:rPr lang="ko-KR" altLang="en-US" sz="3200" dirty="0">
                <a:ea typeface="굴림" panose="020B0600000101010101" pitchFamily="50" charset="-127"/>
              </a:rPr>
              <a:t>쿠키를 활용한 아이디 기억하기 구현</a:t>
            </a:r>
            <a:endParaRPr lang="ko-KR" altLang="en-US" sz="3200" dirty="0" smtClean="0">
              <a:ea typeface="굴림" panose="020B0600000101010101" pitchFamily="50" charset="-127"/>
            </a:endParaRPr>
          </a:p>
        </p:txBody>
      </p:sp>
      <p:sp>
        <p:nvSpPr>
          <p:cNvPr id="35843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ea typeface="굴림" panose="020B0600000101010101" pitchFamily="50" charset="-127"/>
              </a:rPr>
              <a:t>로그인 지속 여부 판단</a:t>
            </a:r>
          </a:p>
        </p:txBody>
      </p:sp>
      <p:sp>
        <p:nvSpPr>
          <p:cNvPr id="3584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 smtClean="0"/>
              <a:t>제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장</a:t>
            </a:r>
            <a:endParaRPr lang="en-US" altLang="ko-KR" sz="1400" dirty="0" smtClean="0"/>
          </a:p>
        </p:txBody>
      </p:sp>
      <p:sp>
        <p:nvSpPr>
          <p:cNvPr id="3584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7AE25E-9A3E-4206-A1E6-591FBF7E7B1D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r>
              <a:rPr lang="en-US" altLang="ko-KR" sz="1400"/>
              <a:t>/35</a:t>
            </a:r>
          </a:p>
        </p:txBody>
      </p:sp>
      <p:sp>
        <p:nvSpPr>
          <p:cNvPr id="3584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4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4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585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586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5863" name="직사각형 23"/>
          <p:cNvSpPr>
            <a:spLocks noChangeArrowheads="1"/>
          </p:cNvSpPr>
          <p:nvPr/>
        </p:nvSpPr>
        <p:spPr bwMode="auto">
          <a:xfrm>
            <a:off x="2590800" y="1143000"/>
            <a:ext cx="609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\ch13\</a:t>
            </a: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loginCheck.jsp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sp>
        <p:nvSpPr>
          <p:cNvPr id="358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533400" y="1476375"/>
          <a:ext cx="8153400" cy="4189688"/>
        </p:xfrm>
        <a:graphic>
          <a:graphicData uri="http://schemas.openxmlformats.org/drawingml/2006/table">
            <a:tbl>
              <a:tblPr/>
              <a:tblGrid>
                <a:gridCol w="437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158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89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52763" marR="52763" marT="14584" marB="14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if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isLogin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아이디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"&lt;%=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masterID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%&gt;"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로 로그인 한 상태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/&gt;&lt;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/&gt;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&lt;a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href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="logout.jsp"&gt;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로그아웃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else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로그인하지 않은 상태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52763" marR="52763" marT="14584" marB="145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8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7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35875" name="_x59963064" descr="EMB000003dc7ab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24"/>
          <a:stretch>
            <a:fillRect/>
          </a:stretch>
        </p:blipFill>
        <p:spPr bwMode="auto">
          <a:xfrm>
            <a:off x="4635500" y="3124200"/>
            <a:ext cx="39751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45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5. </a:t>
            </a:r>
            <a:r>
              <a:rPr lang="ko-KR" altLang="en-US" sz="3200" dirty="0">
                <a:ea typeface="굴림" panose="020B0600000101010101" pitchFamily="50" charset="-127"/>
              </a:rPr>
              <a:t>쿠키를 활용한 아이디 기억하기 구현</a:t>
            </a:r>
            <a:endParaRPr lang="ko-KR" altLang="en-US" sz="3200" dirty="0" smtClean="0">
              <a:ea typeface="굴림" panose="020B0600000101010101" pitchFamily="50" charset="-127"/>
            </a:endParaRPr>
          </a:p>
        </p:txBody>
      </p:sp>
      <p:sp>
        <p:nvSpPr>
          <p:cNvPr id="37891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로그아웃 처리</a:t>
            </a:r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endParaRPr lang="en-US" altLang="ko-KR" sz="180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세션을 무효화하지 않고 다음과 같이 속성만 제거해도 된다</a:t>
            </a:r>
            <a:r>
              <a:rPr lang="en-US" altLang="ko-KR" sz="1800" smtClean="0">
                <a:ea typeface="굴림" panose="020B0600000101010101" pitchFamily="50" charset="-127"/>
              </a:rPr>
              <a:t>.</a:t>
            </a:r>
            <a:endParaRPr lang="ko-KR" altLang="en-US" sz="1400" smtClean="0">
              <a:ea typeface="굴림" panose="020B0600000101010101" pitchFamily="50" charset="-127"/>
            </a:endParaRPr>
          </a:p>
        </p:txBody>
      </p:sp>
      <p:sp>
        <p:nvSpPr>
          <p:cNvPr id="3789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 smtClean="0"/>
              <a:t>제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장</a:t>
            </a:r>
            <a:endParaRPr lang="en-US" altLang="ko-KR" sz="1400" dirty="0" smtClean="0"/>
          </a:p>
        </p:txBody>
      </p:sp>
      <p:sp>
        <p:nvSpPr>
          <p:cNvPr id="3789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1D6A91-CBA1-4E3A-AA46-348118ACED05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r>
              <a:rPr lang="en-US" altLang="ko-KR" sz="1400"/>
              <a:t>/35</a:t>
            </a:r>
          </a:p>
        </p:txBody>
      </p:sp>
      <p:sp>
        <p:nvSpPr>
          <p:cNvPr id="3789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89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8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89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8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790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790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79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609600" y="1524000"/>
          <a:ext cx="8153400" cy="3352800"/>
        </p:xfrm>
        <a:graphic>
          <a:graphicData uri="http://schemas.openxmlformats.org/drawingml/2006/table">
            <a:tbl>
              <a:tblPr/>
              <a:tblGrid>
                <a:gridCol w="437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158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52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4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contentType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="text/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html;charset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=utf-8" 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session.invalidate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();  </a:t>
                      </a:r>
                      <a:r>
                        <a:rPr 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// </a:t>
                      </a:r>
                      <a:r>
                        <a:rPr lang="ko-KR" altLang="en-US" sz="1400" b="1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세션의 무효화</a:t>
                      </a:r>
                      <a:endParaRPr lang="en-US" sz="1400" dirty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&lt;head&gt;&lt;title&gt;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로그아웃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title&gt;&lt;/head&gt;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로그아웃하였습니다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. 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/&gt;&lt;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/&gt;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&lt;a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href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="login.html"&gt;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처음부터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92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23" name="직사각형 32"/>
          <p:cNvSpPr>
            <a:spLocks noChangeArrowheads="1"/>
          </p:cNvSpPr>
          <p:nvPr/>
        </p:nvSpPr>
        <p:spPr bwMode="auto">
          <a:xfrm>
            <a:off x="2743200" y="1185863"/>
            <a:ext cx="6096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\ch13\</a:t>
            </a: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logout.jsp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200" y="5410200"/>
          <a:ext cx="4244975" cy="396875"/>
        </p:xfrm>
        <a:graphic>
          <a:graphicData uri="http://schemas.openxmlformats.org/drawingml/2006/table">
            <a:tbl>
              <a:tblPr/>
              <a:tblGrid>
                <a:gridCol w="4244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session.removeAttribute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MasterLoginID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2" marR="64772" marT="17890" marB="178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9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568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27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세션의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052736"/>
            <a:ext cx="8486775" cy="55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228600" y="254000"/>
            <a:ext cx="8610600" cy="609600"/>
          </a:xfrm>
        </p:spPr>
        <p:txBody>
          <a:bodyPr/>
          <a:lstStyle/>
          <a:p>
            <a:r>
              <a:rPr lang="en-US" altLang="ko-KR" sz="3200" dirty="0" smtClean="0">
                <a:ea typeface="굴림" panose="020B0600000101010101" pitchFamily="50" charset="-127"/>
              </a:rPr>
              <a:t>1-1. </a:t>
            </a:r>
            <a:r>
              <a:rPr lang="ko-KR" altLang="en-US" sz="3200" dirty="0" smtClean="0">
                <a:ea typeface="굴림" panose="020B0600000101010101" pitchFamily="50" charset="-127"/>
              </a:rPr>
              <a:t>세션의 활용 </a:t>
            </a:r>
          </a:p>
        </p:txBody>
      </p:sp>
      <p:sp>
        <p:nvSpPr>
          <p:cNvPr id="15363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ea typeface="굴림" panose="020B0600000101010101" pitchFamily="50" charset="-127"/>
              </a:rPr>
              <a:t>세션의 원리</a:t>
            </a:r>
            <a:endParaRPr lang="en-US" altLang="ko-KR" sz="2000" dirty="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 smtClean="0">
                <a:ea typeface="굴림" panose="020B0600000101010101" pitchFamily="50" charset="-127"/>
              </a:rPr>
              <a:t>세션의 생성 시점과 종료 시점</a:t>
            </a:r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18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한 명의 브라우저 사용자에 대해 지속적으로 관리해야 하는 데이터 저장 장소로서 세션을 활용</a:t>
            </a:r>
          </a:p>
          <a:p>
            <a:pPr lvl="1"/>
            <a:endParaRPr lang="ko-KR" altLang="en-US" sz="1800" dirty="0" smtClean="0">
              <a:ea typeface="굴림" panose="020B0600000101010101" pitchFamily="50" charset="-127"/>
            </a:endParaRPr>
          </a:p>
          <a:p>
            <a:pPr lvl="1"/>
            <a:endParaRPr lang="ko-KR" altLang="en-US" sz="1400" dirty="0" smtClean="0">
              <a:ea typeface="굴림" panose="020B0600000101010101" pitchFamily="50" charset="-127"/>
            </a:endParaRPr>
          </a:p>
        </p:txBody>
      </p:sp>
      <p:sp>
        <p:nvSpPr>
          <p:cNvPr id="1536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11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1536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C55541-2C59-44C5-8086-29716E1E63F1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r>
              <a:rPr lang="en-US" altLang="ko-KR" sz="1400"/>
              <a:t>/35</a:t>
            </a:r>
          </a:p>
        </p:txBody>
      </p: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536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536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143000" y="1981200"/>
          <a:ext cx="7086600" cy="1632168"/>
        </p:xfrm>
        <a:graphic>
          <a:graphicData uri="http://schemas.openxmlformats.org/drawingml/2006/table">
            <a:tbl>
              <a:tblPr/>
              <a:tblGrid>
                <a:gridCol w="3591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947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58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생성시기</a:t>
                      </a:r>
                    </a:p>
                  </a:txBody>
                  <a:tcPr marL="64770" marR="64770" marT="17898" marB="178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소멸시기</a:t>
                      </a:r>
                    </a:p>
                  </a:txBody>
                  <a:tcPr marL="64770" marR="64770" marT="17898" marB="178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60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임의의 웹 브라우저부터의 첫 번째 요청을 처리할 때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 생성되고 관련 타이머가 동작한다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marL="64770" marR="64770" marT="17898" marB="178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1)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세션 타이머가 만료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코드상에서 명시적으로 세션 소멸</a:t>
                      </a:r>
                    </a:p>
                  </a:txBody>
                  <a:tcPr marL="64770" marR="64770" marT="17898" marB="178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38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5046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세션 생성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session </a:t>
            </a:r>
            <a:r>
              <a:rPr lang="ko-KR" altLang="en-US" b="0" dirty="0"/>
              <a:t>내장 객체의 </a:t>
            </a:r>
            <a:r>
              <a:rPr lang="en-US" altLang="ko-KR" b="0" dirty="0" err="1" smtClean="0"/>
              <a:t>setAttribute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en-US" altLang="ko-KR" dirty="0" err="1"/>
              <a:t>setAttribute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이용하여 세션의 속성을 설정하면 계속 세션 상태를 유지할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  <a:r>
              <a:rPr lang="ko-KR" altLang="en-US" dirty="0"/>
              <a:t>만약 동일한 세션의 속성 이름으로 세션을 생성하면 마지막에 설정한 것이 세션 속성 값이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b="0" dirty="0" smtClean="0"/>
          </a:p>
          <a:p>
            <a:endParaRPr lang="en-US" altLang="ko-KR" b="0" dirty="0"/>
          </a:p>
          <a:p>
            <a:pPr lvl="1"/>
            <a:r>
              <a:rPr lang="ko-KR" altLang="en-US" b="0" dirty="0" smtClean="0"/>
              <a:t>첫 </a:t>
            </a:r>
            <a:r>
              <a:rPr lang="ko-KR" altLang="en-US" b="0" dirty="0"/>
              <a:t>번째 매개변수 </a:t>
            </a:r>
            <a:r>
              <a:rPr lang="en-US" altLang="ko-KR" b="0" dirty="0"/>
              <a:t>name</a:t>
            </a:r>
            <a:r>
              <a:rPr lang="ko-KR" altLang="en-US" b="0" dirty="0"/>
              <a:t>은 세션으로 사용할 세션 속성 이름을 나타내며</a:t>
            </a:r>
            <a:r>
              <a:rPr lang="en-US" altLang="ko-KR" b="0" dirty="0"/>
              <a:t>, </a:t>
            </a:r>
            <a:r>
              <a:rPr lang="ko-KR" altLang="en-US" b="0" dirty="0"/>
              <a:t>세션에 저장된 특정 </a:t>
            </a:r>
            <a:r>
              <a:rPr lang="ko-KR" altLang="en-US" b="0" dirty="0" smtClean="0"/>
              <a:t>값을 </a:t>
            </a:r>
            <a:r>
              <a:rPr lang="ko-KR" altLang="en-US" b="0" dirty="0"/>
              <a:t>찾아오기 위한 키로 </a:t>
            </a:r>
            <a:r>
              <a:rPr lang="ko-KR" altLang="en-US" b="0" dirty="0" smtClean="0"/>
              <a:t>사용</a:t>
            </a:r>
            <a:r>
              <a:rPr lang="en-US" altLang="ko-KR" b="0" dirty="0" smtClean="0"/>
              <a:t>. </a:t>
            </a:r>
          </a:p>
          <a:p>
            <a:pPr lvl="1"/>
            <a:r>
              <a:rPr lang="ko-KR" altLang="en-US" b="0" dirty="0" smtClean="0"/>
              <a:t>두 </a:t>
            </a:r>
            <a:r>
              <a:rPr lang="ko-KR" altLang="en-US" b="0" dirty="0"/>
              <a:t>번째 매개변수 </a:t>
            </a:r>
            <a:r>
              <a:rPr lang="en-US" altLang="ko-KR" b="0" dirty="0"/>
              <a:t>value</a:t>
            </a:r>
            <a:r>
              <a:rPr lang="ko-KR" altLang="en-US" b="0" dirty="0"/>
              <a:t>는 세션의 속성 </a:t>
            </a:r>
            <a:r>
              <a:rPr lang="ko-KR" altLang="en-US" b="0" dirty="0" smtClean="0"/>
              <a:t>값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세션 </a:t>
            </a:r>
            <a:r>
              <a:rPr lang="ko-KR" altLang="en-US" b="0" dirty="0"/>
              <a:t>속성 값은 </a:t>
            </a:r>
            <a:r>
              <a:rPr lang="en-US" altLang="ko-KR" b="0" dirty="0"/>
              <a:t>Object </a:t>
            </a:r>
            <a:r>
              <a:rPr lang="ko-KR" altLang="en-US" b="0" dirty="0"/>
              <a:t>객체 타입만 가능하기 때문에 </a:t>
            </a:r>
            <a:r>
              <a:rPr lang="en-US" altLang="ko-KR" b="0" dirty="0" err="1"/>
              <a:t>int</a:t>
            </a:r>
            <a:r>
              <a:rPr lang="en-US" altLang="ko-KR" b="0" dirty="0"/>
              <a:t>, double, char </a:t>
            </a:r>
            <a:r>
              <a:rPr lang="ko-KR" altLang="en-US" b="0" dirty="0"/>
              <a:t>등의 기본 타입은 </a:t>
            </a:r>
            <a:r>
              <a:rPr lang="ko-KR" altLang="en-US" b="0" dirty="0" smtClean="0"/>
              <a:t>사용할 수 없음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b="0" dirty="0"/>
              <a:t>세션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852936"/>
            <a:ext cx="8229600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53" y="5364604"/>
            <a:ext cx="8305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6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세션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913453"/>
            <a:ext cx="8191500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23528" y="1556792"/>
            <a:ext cx="8362950" cy="4776681"/>
            <a:chOff x="304800" y="1700808"/>
            <a:chExt cx="8362950" cy="477668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" y="1700808"/>
              <a:ext cx="8362950" cy="10953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3878" y="2848464"/>
              <a:ext cx="8258175" cy="3629025"/>
            </a:xfrm>
            <a:prstGeom prst="rect">
              <a:avLst/>
            </a:prstGeom>
          </p:spPr>
        </p:pic>
      </p:grpSp>
      <p:pic>
        <p:nvPicPr>
          <p:cNvPr id="8" name="내용 개체 틀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2598" y="2116602"/>
            <a:ext cx="2876190" cy="19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813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617</TotalTime>
  <Words>2738</Words>
  <Application>Microsoft Office PowerPoint</Application>
  <PresentationFormat>화면 슬라이드 쇼(4:3)</PresentationFormat>
  <Paragraphs>736</Paragraphs>
  <Slides>57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8" baseType="lpstr">
      <vt:lpstr>1_마스터</vt:lpstr>
      <vt:lpstr>세션</vt:lpstr>
      <vt:lpstr>PowerPoint 프레젠테이션</vt:lpstr>
      <vt:lpstr>1. 세션의 개요</vt:lpstr>
      <vt:lpstr>1. 세션의 개요</vt:lpstr>
      <vt:lpstr>1. 세션의 개요</vt:lpstr>
      <vt:lpstr>1. 세션의 개요</vt:lpstr>
      <vt:lpstr>1-1. 세션의 활용 </vt:lpstr>
      <vt:lpstr>2. 세션 생성</vt:lpstr>
      <vt:lpstr>2. 세션 생성</vt:lpstr>
      <vt:lpstr>2. 세션 생성</vt:lpstr>
      <vt:lpstr>3. 세션 정보</vt:lpstr>
      <vt:lpstr>3. 세션 정보</vt:lpstr>
      <vt:lpstr>3. 세션 정보</vt:lpstr>
      <vt:lpstr>3. 세션 정보</vt:lpstr>
      <vt:lpstr>4. 세션 삭제</vt:lpstr>
      <vt:lpstr>4. 세션 삭제</vt:lpstr>
      <vt:lpstr>4. 세션 삭제</vt:lpstr>
      <vt:lpstr>4. 세션 삭제</vt:lpstr>
      <vt:lpstr>4. 세션 삭제</vt:lpstr>
      <vt:lpstr>4. 세션 삭제</vt:lpstr>
      <vt:lpstr>4. 세션 삭제</vt:lpstr>
      <vt:lpstr>5. 세션을 활용한 로그인 처리 구현</vt:lpstr>
      <vt:lpstr>5. 세션을 활용한 로그인 처리 구현</vt:lpstr>
      <vt:lpstr>5. 세션을 활용한 로그인 처리 구현</vt:lpstr>
      <vt:lpstr>5. 세션을 활용한 로그인 처리 구현</vt:lpstr>
      <vt:lpstr>5. 세션을 활용한 로그인 처리 구현</vt:lpstr>
      <vt:lpstr>5. 세션을 활용한 로그인 처리 구현</vt:lpstr>
      <vt:lpstr>5. 세션을 활용한 로그인 처리 구현</vt:lpstr>
      <vt:lpstr>5. 세션을 활용한 로그인 처리 구현</vt:lpstr>
      <vt:lpstr>6. 세션 유효 시간 설정 1</vt:lpstr>
      <vt:lpstr>PowerPoint 프레젠테이션</vt:lpstr>
      <vt:lpstr>6. 세션 유효 시간 설정</vt:lpstr>
      <vt:lpstr>6. 세션 유효 시간 설정</vt:lpstr>
      <vt:lpstr>쿠키</vt:lpstr>
      <vt:lpstr>PowerPoint 프레젠테이션</vt:lpstr>
      <vt:lpstr>1. 쿠키의 개요</vt:lpstr>
      <vt:lpstr>1. 쿠키의 개요</vt:lpstr>
      <vt:lpstr>2. 쿠키의 생성</vt:lpstr>
      <vt:lpstr>1. 쿠키의 개요</vt:lpstr>
      <vt:lpstr>1. 쿠키의 개요</vt:lpstr>
      <vt:lpstr>2. 쿠키 생성</vt:lpstr>
      <vt:lpstr>2. 쿠키 생성</vt:lpstr>
      <vt:lpstr>3. 쿠키 정보</vt:lpstr>
      <vt:lpstr>3. 쿠키 정보</vt:lpstr>
      <vt:lpstr>3. 쿠키 정보</vt:lpstr>
      <vt:lpstr>4. 쿠키 삭제</vt:lpstr>
      <vt:lpstr>4. 쿠키 삭제</vt:lpstr>
      <vt:lpstr>5. 쿠키를 활용한 아이디 기억하기 구현</vt:lpstr>
      <vt:lpstr>5. 쿠키를 활용한 아이디 기억하기 구현</vt:lpstr>
      <vt:lpstr>4. 쿠키를 활용한 아이디 기억하기 구현</vt:lpstr>
      <vt:lpstr>5. 쿠키를 활용한 아이디 기억하기 구현</vt:lpstr>
      <vt:lpstr>5. 쿠키를 활용한 아이디 기억하기 구현</vt:lpstr>
      <vt:lpstr>5. 쿠키를 활용한 아이디 기억하기 구현</vt:lpstr>
      <vt:lpstr>5. 쿠키를 활용한 아이디 기억하기 구현</vt:lpstr>
      <vt:lpstr>5. 쿠키를 활용한 아이디 기억하기 구현</vt:lpstr>
      <vt:lpstr>5. 쿠키를 활용한 아이디 기억하기 구현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Administrator</cp:lastModifiedBy>
  <cp:revision>341</cp:revision>
  <dcterms:created xsi:type="dcterms:W3CDTF">2011-01-05T15:14:06Z</dcterms:created>
  <dcterms:modified xsi:type="dcterms:W3CDTF">2019-04-30T11:21:17Z</dcterms:modified>
</cp:coreProperties>
</file>