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32918400" cy="32918400"/>
  <p:notesSz cx="9239250" cy="11982450"/>
  <p:embeddedFontLst>
    <p:embeddedFont>
      <p:font typeface="Quattrocento" panose="02020502030000000404" pitchFamily="18" charset="0"/>
      <p:regular r:id="rId5"/>
      <p:bold r:id="rId6"/>
    </p:embeddedFont>
  </p:embeddedFontLst>
  <p:custDataLst>
    <p:tags r:id="rId7"/>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userDrawn="1">
          <p15:clr>
            <a:srgbClr val="A4A3A4"/>
          </p15:clr>
        </p15:guide>
        <p15:guide id="2" pos="10080" userDrawn="1">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21" d="100"/>
          <a:sy n="21" d="100"/>
        </p:scale>
        <p:origin x="1316" y="12"/>
      </p:cViewPr>
      <p:guideLst>
        <p:guide orient="horz" pos="11088"/>
        <p:guide pos="100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bleStyles" Target="tableStyles.xml"/><Relationship Id="rId5" Type="http://schemas.openxmlformats.org/officeDocument/2006/relationships/font" Target="fonts/font1.fntdata"/><Relationship Id="rId10" Type="http://schemas.openxmlformats.org/officeDocument/2006/relationships/theme" Target="theme/theme1.xml"/><Relationship Id="rId4" Type="http://schemas.openxmlformats.org/officeDocument/2006/relationships/handoutMaster" Target="handoutMasters/handout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2339975" y="889000"/>
            <a:ext cx="4545013"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a:xfrm>
            <a:off x="2339975" y="889000"/>
            <a:ext cx="4545013" cy="4545013"/>
          </a:xfrm>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3" y="10226675"/>
            <a:ext cx="27980218" cy="7054850"/>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8184" y="18653125"/>
            <a:ext cx="23042032" cy="8413750"/>
          </a:xfrm>
          <a:prstGeom prst="rect">
            <a:avLst/>
          </a:prstGeom>
        </p:spPr>
        <p:txBody>
          <a:bodyPr/>
          <a:lstStyle>
            <a:defPPr>
              <a:defRPr kern="1200"/>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5710" y="1317625"/>
            <a:ext cx="29626982" cy="54864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5710" y="7680325"/>
            <a:ext cx="29626982" cy="217249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7" y="1317625"/>
            <a:ext cx="7406217" cy="28087638"/>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5708" y="1317625"/>
            <a:ext cx="22119168" cy="280876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710" y="1317625"/>
            <a:ext cx="29626982"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1645710" y="7680325"/>
            <a:ext cx="29626982" cy="21724938"/>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1153441"/>
            <a:ext cx="27980218" cy="6537325"/>
          </a:xfrm>
          <a:prstGeom prst="rect">
            <a:avLst/>
          </a:prstGeom>
        </p:spPr>
        <p:txBody>
          <a:bodyPr anchor="t"/>
          <a:lstStyle>
            <a:defPPr>
              <a:defRPr kern="1200"/>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6" y="13952538"/>
            <a:ext cx="27980218" cy="7200900"/>
          </a:xfrm>
          <a:prstGeom prst="rect">
            <a:avLst/>
          </a:prstGeom>
        </p:spPr>
        <p:txBody>
          <a:bodyPr anchor="b"/>
          <a:lstStyle>
            <a:defPPr>
              <a:defRPr kern="1200"/>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710" y="1317625"/>
            <a:ext cx="29626982"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1645709" y="7680325"/>
            <a:ext cx="14762691" cy="21724938"/>
          </a:xfrm>
          <a:prstGeom prst="rect">
            <a:avLst/>
          </a:prstGeo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2" y="7680325"/>
            <a:ext cx="14762693" cy="21724938"/>
          </a:xfrm>
          <a:prstGeom prst="rect">
            <a:avLst/>
          </a:prstGeo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10" y="1317625"/>
            <a:ext cx="29626982" cy="54864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709" y="7369177"/>
            <a:ext cx="14544675" cy="3070225"/>
          </a:xfrm>
          <a:prstGeom prst="rect">
            <a:avLst/>
          </a:prstGeo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709" y="10439401"/>
            <a:ext cx="14544675" cy="18965862"/>
          </a:xfrm>
          <a:prstGeom prst="rect">
            <a:avLst/>
          </a:prstGeo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66" y="7369177"/>
            <a:ext cx="14551027" cy="3070225"/>
          </a:xfrm>
          <a:prstGeom prst="rect">
            <a:avLst/>
          </a:prstGeo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1666" y="10439401"/>
            <a:ext cx="14551027" cy="18965862"/>
          </a:xfrm>
          <a:prstGeom prst="rect">
            <a:avLst/>
          </a:prstGeo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5710" y="1317625"/>
            <a:ext cx="29626982" cy="54864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1311275"/>
            <a:ext cx="10829925" cy="5576888"/>
          </a:xfrm>
          <a:prstGeom prst="rect">
            <a:avLst/>
          </a:prstGeom>
        </p:spPr>
        <p:txBody>
          <a:bodyPr anchor="b"/>
          <a:lstStyle>
            <a:defPPr>
              <a:defRPr kern="1200"/>
            </a:defPPr>
            <a:lvl1pPr algn="l">
              <a:defRPr sz="1500" b="1"/>
            </a:lvl1pPr>
          </a:lstStyle>
          <a:p>
            <a:r>
              <a:rPr lang="en-US"/>
              <a:t>Click to edit Master title style</a:t>
            </a:r>
          </a:p>
        </p:txBody>
      </p:sp>
      <p:sp>
        <p:nvSpPr>
          <p:cNvPr id="3" name="Content Placeholder 2"/>
          <p:cNvSpPr>
            <a:spLocks noGrp="1"/>
          </p:cNvSpPr>
          <p:nvPr>
            <p:ph idx="1"/>
          </p:nvPr>
        </p:nvSpPr>
        <p:spPr>
          <a:xfrm>
            <a:off x="12870392" y="1311275"/>
            <a:ext cx="18402300" cy="28093988"/>
          </a:xfrm>
          <a:prstGeom prst="rect">
            <a:avLst/>
          </a:prstGeom>
        </p:spPr>
        <p:txBody>
          <a:bodyPr/>
          <a:lstStyle>
            <a:defPPr>
              <a:defRPr kern="1200"/>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09" y="6888163"/>
            <a:ext cx="10829925" cy="22517100"/>
          </a:xfrm>
          <a:prstGeom prst="rect">
            <a:avLst/>
          </a:prstGeo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59" y="23042566"/>
            <a:ext cx="19750618" cy="2720975"/>
          </a:xfrm>
          <a:prstGeom prst="rect">
            <a:avLst/>
          </a:prstGeom>
        </p:spPr>
        <p:txBody>
          <a:bodyPr anchor="b"/>
          <a:lstStyle>
            <a:defPPr>
              <a:defRPr kern="1200"/>
            </a:defPPr>
            <a:lvl1pPr algn="l">
              <a:defRPr sz="1500" b="1"/>
            </a:lvl1pPr>
          </a:lstStyle>
          <a:p>
            <a:r>
              <a:rPr lang="en-US"/>
              <a:t>Click to edit Master title style</a:t>
            </a:r>
          </a:p>
        </p:txBody>
      </p:sp>
      <p:sp>
        <p:nvSpPr>
          <p:cNvPr id="3" name="Picture Placeholder 2"/>
          <p:cNvSpPr>
            <a:spLocks noGrp="1"/>
          </p:cNvSpPr>
          <p:nvPr>
            <p:ph type="pic" idx="1"/>
          </p:nvPr>
        </p:nvSpPr>
        <p:spPr>
          <a:xfrm>
            <a:off x="6452659" y="2941639"/>
            <a:ext cx="19750618" cy="19750088"/>
          </a:xfrm>
          <a:prstGeom prst="rect">
            <a:avLst/>
          </a:prstGeom>
        </p:spPr>
        <p:txBody>
          <a:bodyPr/>
          <a:lstStyle>
            <a:defPPr>
              <a:defRPr kern="1200"/>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2659" y="25763541"/>
            <a:ext cx="19750618" cy="3862387"/>
          </a:xfrm>
          <a:prstGeom prst="rect">
            <a:avLst/>
          </a:prstGeo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074400" y="16459200"/>
            <a:ext cx="14274800" cy="3937000"/>
          </a:xfrm>
          <a:prstGeom prst="rect">
            <a:avLst/>
          </a:prstGeom>
        </p:spPr>
      </p:pic>
      <p:pic>
        <p:nvPicPr>
          <p:cNvPr id="3" name="New picture"/>
          <p:cNvPicPr/>
          <p:nvPr/>
        </p:nvPicPr>
        <p:blipFill>
          <a:blip r:embed="rId13"/>
          <a:stretch>
            <a:fillRect/>
          </a:stretch>
        </p:blipFill>
        <p:spPr>
          <a:xfrm rot="5400000">
            <a:off x="29718000" y="16459200"/>
            <a:ext cx="14274800" cy="3937000"/>
          </a:xfrm>
          <a:prstGeom prst="rect">
            <a:avLst/>
          </a:prstGeom>
        </p:spPr>
      </p:pic>
      <p:pic>
        <p:nvPicPr>
          <p:cNvPr id="4" name="New picture"/>
          <p:cNvPicPr/>
          <p:nvPr/>
        </p:nvPicPr>
        <p:blipFill>
          <a:blip r:embed="rId14"/>
          <a:stretch>
            <a:fillRect/>
          </a:stretch>
        </p:blipFill>
        <p:spPr>
          <a:xfrm>
            <a:off x="1460500" y="33426400"/>
            <a:ext cx="29997400" cy="1447800"/>
          </a:xfrm>
          <a:prstGeom prst="rect">
            <a:avLst/>
          </a:prstGeom>
        </p:spPr>
      </p:pic>
      <p:sp>
        <p:nvSpPr>
          <p:cNvPr id="5" name="New shape"/>
          <p:cNvSpPr/>
          <p:nvPr/>
        </p:nvSpPr>
        <p:spPr>
          <a:xfrm>
            <a:off x="1460500" y="339979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ponderingpeacock  Size: 36x36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2306241" rtl="0" eaLnBrk="0" fontAlgn="base" hangingPunct="0">
        <a:spcBef>
          <a:spcPct val="0"/>
        </a:spcBef>
        <a:spcAft>
          <a:spcPct val="0"/>
        </a:spcAft>
        <a:defRPr sz="11100">
          <a:solidFill>
            <a:schemeClr val="tx2"/>
          </a:solidFill>
          <a:latin typeface="+mj-lt"/>
          <a:ea typeface="+mj-ea"/>
          <a:cs typeface="+mj-cs"/>
        </a:defRPr>
      </a:lvl1pPr>
      <a:lvl2pPr algn="ctr" defTabSz="2306241" rtl="0" eaLnBrk="0" fontAlgn="base" hangingPunct="0">
        <a:spcBef>
          <a:spcPct val="0"/>
        </a:spcBef>
        <a:spcAft>
          <a:spcPct val="0"/>
        </a:spcAft>
        <a:defRPr sz="11100">
          <a:solidFill>
            <a:schemeClr val="tx2"/>
          </a:solidFill>
          <a:latin typeface="Times New Roman" pitchFamily="18" charset="0"/>
        </a:defRPr>
      </a:lvl2pPr>
      <a:lvl3pPr algn="ctr" defTabSz="2306241" rtl="0" eaLnBrk="0" fontAlgn="base" hangingPunct="0">
        <a:spcBef>
          <a:spcPct val="0"/>
        </a:spcBef>
        <a:spcAft>
          <a:spcPct val="0"/>
        </a:spcAft>
        <a:defRPr sz="11100">
          <a:solidFill>
            <a:schemeClr val="tx2"/>
          </a:solidFill>
          <a:latin typeface="Times New Roman" pitchFamily="18" charset="0"/>
        </a:defRPr>
      </a:lvl3pPr>
      <a:lvl4pPr algn="ctr" defTabSz="2306241" rtl="0" eaLnBrk="0" fontAlgn="base" hangingPunct="0">
        <a:spcBef>
          <a:spcPct val="0"/>
        </a:spcBef>
        <a:spcAft>
          <a:spcPct val="0"/>
        </a:spcAft>
        <a:defRPr sz="11100">
          <a:solidFill>
            <a:schemeClr val="tx2"/>
          </a:solidFill>
          <a:latin typeface="Times New Roman" pitchFamily="18" charset="0"/>
        </a:defRPr>
      </a:lvl4pPr>
      <a:lvl5pPr algn="ctr" defTabSz="2306241" rtl="0" eaLnBrk="0" fontAlgn="base" hangingPunct="0">
        <a:spcBef>
          <a:spcPct val="0"/>
        </a:spcBef>
        <a:spcAft>
          <a:spcPct val="0"/>
        </a:spcAft>
        <a:defRPr sz="11100">
          <a:solidFill>
            <a:schemeClr val="tx2"/>
          </a:solidFill>
          <a:latin typeface="Times New Roman" pitchFamily="18" charset="0"/>
        </a:defRPr>
      </a:lvl5pPr>
      <a:lvl6pPr marL="342900" algn="ctr" defTabSz="2306241" rtl="0" eaLnBrk="0" fontAlgn="base" hangingPunct="0">
        <a:spcBef>
          <a:spcPct val="0"/>
        </a:spcBef>
        <a:spcAft>
          <a:spcPct val="0"/>
        </a:spcAft>
        <a:defRPr sz="11100">
          <a:solidFill>
            <a:schemeClr val="tx2"/>
          </a:solidFill>
          <a:latin typeface="Times New Roman" pitchFamily="18" charset="0"/>
        </a:defRPr>
      </a:lvl6pPr>
      <a:lvl7pPr marL="685800" algn="ctr" defTabSz="2306241" rtl="0" eaLnBrk="0" fontAlgn="base" hangingPunct="0">
        <a:spcBef>
          <a:spcPct val="0"/>
        </a:spcBef>
        <a:spcAft>
          <a:spcPct val="0"/>
        </a:spcAft>
        <a:defRPr sz="11100">
          <a:solidFill>
            <a:schemeClr val="tx2"/>
          </a:solidFill>
          <a:latin typeface="Times New Roman" pitchFamily="18" charset="0"/>
        </a:defRPr>
      </a:lvl7pPr>
      <a:lvl8pPr marL="1028700" algn="ctr" defTabSz="2306241" rtl="0" eaLnBrk="0" fontAlgn="base" hangingPunct="0">
        <a:spcBef>
          <a:spcPct val="0"/>
        </a:spcBef>
        <a:spcAft>
          <a:spcPct val="0"/>
        </a:spcAft>
        <a:defRPr sz="11100">
          <a:solidFill>
            <a:schemeClr val="tx2"/>
          </a:solidFill>
          <a:latin typeface="Times New Roman" pitchFamily="18" charset="0"/>
        </a:defRPr>
      </a:lvl8pPr>
      <a:lvl9pPr marL="1371600" algn="ctr" defTabSz="2306241" rtl="0" eaLnBrk="0" fontAlgn="base" hangingPunct="0">
        <a:spcBef>
          <a:spcPct val="0"/>
        </a:spcBef>
        <a:spcAft>
          <a:spcPct val="0"/>
        </a:spcAft>
        <a:defRPr sz="11100">
          <a:solidFill>
            <a:schemeClr val="tx2"/>
          </a:solidFill>
          <a:latin typeface="Times New Roman" pitchFamily="18" charset="0"/>
        </a:defRPr>
      </a:lvl9pPr>
    </p:titleStyle>
    <p:bodyStyle>
      <a:defPPr>
        <a:defRPr kern="1200"/>
      </a:defPPr>
      <a:lvl1pPr marL="863204" indent="-863204" algn="l" defTabSz="2306241" rtl="0" eaLnBrk="0" fontAlgn="base" hangingPunct="0">
        <a:spcBef>
          <a:spcPct val="20000"/>
        </a:spcBef>
        <a:spcAft>
          <a:spcPct val="0"/>
        </a:spcAft>
        <a:buChar char="•"/>
        <a:defRPr sz="8025">
          <a:solidFill>
            <a:schemeClr val="tx1"/>
          </a:solidFill>
          <a:latin typeface="+mn-lt"/>
          <a:ea typeface="+mn-ea"/>
          <a:cs typeface="+mn-cs"/>
        </a:defRPr>
      </a:lvl1pPr>
      <a:lvl2pPr marL="1872854" indent="-720329" algn="l" defTabSz="2306241" rtl="0" eaLnBrk="0" fontAlgn="base" hangingPunct="0">
        <a:spcBef>
          <a:spcPct val="20000"/>
        </a:spcBef>
        <a:spcAft>
          <a:spcPct val="0"/>
        </a:spcAft>
        <a:buChar char="–"/>
        <a:defRPr sz="7125">
          <a:solidFill>
            <a:schemeClr val="tx1"/>
          </a:solidFill>
          <a:latin typeface="+mn-lt"/>
        </a:defRPr>
      </a:lvl2pPr>
      <a:lvl3pPr marL="2882504" indent="-576263" algn="l" defTabSz="2306241" rtl="0" eaLnBrk="0" fontAlgn="base" hangingPunct="0">
        <a:spcBef>
          <a:spcPct val="20000"/>
        </a:spcBef>
        <a:spcAft>
          <a:spcPct val="0"/>
        </a:spcAft>
        <a:buChar char="•"/>
        <a:defRPr sz="6075">
          <a:solidFill>
            <a:schemeClr val="tx1"/>
          </a:solidFill>
          <a:latin typeface="+mn-lt"/>
        </a:defRPr>
      </a:lvl3pPr>
      <a:lvl4pPr marL="4038600" indent="-579835" algn="l" defTabSz="2306241" rtl="0" eaLnBrk="0" fontAlgn="base" hangingPunct="0">
        <a:spcBef>
          <a:spcPct val="20000"/>
        </a:spcBef>
        <a:spcAft>
          <a:spcPct val="0"/>
        </a:spcAft>
        <a:buChar char="–"/>
        <a:defRPr sz="4875">
          <a:solidFill>
            <a:schemeClr val="tx1"/>
          </a:solidFill>
          <a:latin typeface="+mn-lt"/>
        </a:defRPr>
      </a:lvl4pPr>
      <a:lvl5pPr marL="5191125" indent="-576263" algn="l" defTabSz="2306241" rtl="0" eaLnBrk="0" fontAlgn="base" hangingPunct="0">
        <a:spcBef>
          <a:spcPct val="20000"/>
        </a:spcBef>
        <a:spcAft>
          <a:spcPct val="0"/>
        </a:spcAft>
        <a:buChar char="»"/>
        <a:defRPr sz="4875">
          <a:solidFill>
            <a:schemeClr val="tx1"/>
          </a:solidFill>
          <a:latin typeface="+mn-lt"/>
        </a:defRPr>
      </a:lvl5pPr>
      <a:lvl6pPr marL="5534025" indent="-576263" algn="l" defTabSz="2306241" rtl="0" eaLnBrk="0" fontAlgn="base" hangingPunct="0">
        <a:spcBef>
          <a:spcPct val="20000"/>
        </a:spcBef>
        <a:spcAft>
          <a:spcPct val="0"/>
        </a:spcAft>
        <a:buChar char="»"/>
        <a:defRPr sz="4875">
          <a:solidFill>
            <a:schemeClr val="tx1"/>
          </a:solidFill>
          <a:latin typeface="+mn-lt"/>
        </a:defRPr>
      </a:lvl6pPr>
      <a:lvl7pPr marL="5876925" indent="-576263" algn="l" defTabSz="2306241" rtl="0" eaLnBrk="0" fontAlgn="base" hangingPunct="0">
        <a:spcBef>
          <a:spcPct val="20000"/>
        </a:spcBef>
        <a:spcAft>
          <a:spcPct val="0"/>
        </a:spcAft>
        <a:buChar char="»"/>
        <a:defRPr sz="4875">
          <a:solidFill>
            <a:schemeClr val="tx1"/>
          </a:solidFill>
          <a:latin typeface="+mn-lt"/>
        </a:defRPr>
      </a:lvl7pPr>
      <a:lvl8pPr marL="6219825" indent="-576263" algn="l" defTabSz="2306241" rtl="0" eaLnBrk="0" fontAlgn="base" hangingPunct="0">
        <a:spcBef>
          <a:spcPct val="20000"/>
        </a:spcBef>
        <a:spcAft>
          <a:spcPct val="0"/>
        </a:spcAft>
        <a:buChar char="»"/>
        <a:defRPr sz="4875">
          <a:solidFill>
            <a:schemeClr val="tx1"/>
          </a:solidFill>
          <a:latin typeface="+mn-lt"/>
        </a:defRPr>
      </a:lvl8pPr>
      <a:lvl9pPr marL="6562725" indent="-576263" algn="l" defTabSz="2306241" rtl="0" eaLnBrk="0" fontAlgn="base" hangingPunct="0">
        <a:spcBef>
          <a:spcPct val="20000"/>
        </a:spcBef>
        <a:spcAft>
          <a:spcPct val="0"/>
        </a:spcAft>
        <a:buChar char="»"/>
        <a:defRPr sz="4875">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514350" y="568975"/>
            <a:ext cx="31889700" cy="4560467"/>
          </a:xfrm>
          <a:prstGeom prst="snip2DiagRect">
            <a:avLst/>
          </a:prstGeom>
          <a:solidFill>
            <a:srgbClr val="E64B3C"/>
          </a:solidFill>
          <a:ln w="25400">
            <a:noFill/>
            <a:miter lim="800000"/>
          </a:ln>
        </p:spPr>
        <p:txBody>
          <a:bodyPr lIns="45878" tIns="22938" rIns="45878" bIns="22938"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3150" b="1" i="1" u="sng" dirty="0">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2743200" y="917849"/>
            <a:ext cx="21164550" cy="220308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820815">
              <a:spcBef>
                <a:spcPct val="20000"/>
              </a:spcBef>
              <a:defRPr/>
            </a:pPr>
            <a:r>
              <a:rPr lang="en-US" sz="6400" b="1" dirty="0">
                <a:solidFill>
                  <a:schemeClr val="bg1"/>
                </a:solidFill>
                <a:effectLst/>
                <a:latin typeface="Quattrocento" panose="02020802030000000404" pitchFamily="18" charset="0"/>
              </a:rPr>
              <a:t>Topic Modeling on NYT Articles Dataset</a:t>
            </a:r>
          </a:p>
          <a:p>
            <a:pPr algn="ctr" defTabSz="2820815">
              <a:spcBef>
                <a:spcPct val="20000"/>
              </a:spcBef>
              <a:defRPr/>
            </a:pPr>
            <a:r>
              <a:rPr lang="en-US" sz="6400" b="1" dirty="0">
                <a:solidFill>
                  <a:schemeClr val="bg1"/>
                </a:solidFill>
                <a:effectLst/>
                <a:latin typeface="Quattrocento" panose="02020802030000000404" pitchFamily="18" charset="0"/>
              </a:rPr>
              <a:t>University of Missouri-Kansas City</a:t>
            </a:r>
          </a:p>
        </p:txBody>
      </p:sp>
      <p:sp>
        <p:nvSpPr>
          <p:cNvPr id="75" name="Rectangle 74">
            <a:extLst>
              <a:ext uri="{FF2B5EF4-FFF2-40B4-BE49-F238E27FC236}">
                <a16:creationId xmlns:a16="http://schemas.microsoft.com/office/drawing/2014/main" id="{C24D4BC5-5256-4C2E-B3FB-87EA69B63AF3}"/>
              </a:ext>
            </a:extLst>
          </p:cNvPr>
          <p:cNvSpPr/>
          <p:nvPr/>
        </p:nvSpPr>
        <p:spPr>
          <a:xfrm>
            <a:off x="495362" y="6629400"/>
            <a:ext cx="10119223" cy="11180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a:r>
              <a:rPr lang="en-US" sz="4000" dirty="0">
                <a:solidFill>
                  <a:schemeClr val="tx1"/>
                </a:solidFill>
              </a:rPr>
              <a:t>This project explores how Latent Dirichlet Allocation (LDA) can uncover hidden topics in a large set of New York Times articles. By processing and cleaning the text data, we trained an LDA model to identify themes and analyze how they changed over the years. We used visual tools like word clouds and interactive plots to make the topics easy to understand. The model found clear topics related to areas like politics, health, and technology. Coherence scores were used to confirm the topics were meaningful. Our project shows that LDA is a powerful and scalable method for summarizing large amounts of text data. It also demonstrates how these methods can help track media focus and public interests over time.</a:t>
            </a:r>
          </a:p>
          <a:p>
            <a:pPr algn="ctr"/>
            <a:endParaRPr lang="en-US" sz="7200" dirty="0">
              <a:latin typeface="+mj-lt"/>
            </a:endParaRP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495362" y="5715000"/>
            <a:ext cx="10119223" cy="914400"/>
          </a:xfrm>
          <a:prstGeom prst="snipRoundRect">
            <a:avLst>
              <a:gd name="adj1" fmla="val 0"/>
              <a:gd name="adj2" fmla="val 50000"/>
            </a:avLst>
          </a:prstGeom>
          <a:solidFill>
            <a:srgbClr val="3684A0"/>
          </a:solidFill>
          <a:ln w="12700">
            <a:noFill/>
            <a:miter lim="800000"/>
          </a:ln>
        </p:spPr>
        <p:txBody>
          <a:bodyPr wrap="none" lIns="205740" tIns="54864" rIns="205740" bIns="51422" anchor="ctr" anchorCtr="0"/>
          <a:lstStyle>
            <a:defPPr>
              <a:defRPr kern="1200"/>
            </a:defPPr>
          </a:lstStyle>
          <a:p>
            <a:pPr defTabSz="3526941">
              <a:defRPr/>
            </a:pPr>
            <a:r>
              <a:rPr lang="en-US" sz="3600" b="1">
                <a:solidFill>
                  <a:schemeClr val="bg1"/>
                </a:solidFill>
                <a:effectLst/>
                <a:latin typeface="Quattrocento" panose="02020802030000000404" pitchFamily="18" charset="0"/>
              </a:rPr>
              <a:t>Abstract</a:t>
            </a:r>
          </a:p>
        </p:txBody>
      </p:sp>
      <p:sp>
        <p:nvSpPr>
          <p:cNvPr id="79" name="Rectangle 78">
            <a:extLst>
              <a:ext uri="{FF2B5EF4-FFF2-40B4-BE49-F238E27FC236}">
                <a16:creationId xmlns:a16="http://schemas.microsoft.com/office/drawing/2014/main" id="{0F831EE1-8866-4A3E-8CAB-8624A11FF145}"/>
              </a:ext>
            </a:extLst>
          </p:cNvPr>
          <p:cNvSpPr/>
          <p:nvPr/>
        </p:nvSpPr>
        <p:spPr>
          <a:xfrm>
            <a:off x="11388859" y="6265665"/>
            <a:ext cx="10119223" cy="26083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sz="6000" dirty="0">
                <a:solidFill>
                  <a:schemeClr val="tx1"/>
                </a:solidFill>
              </a:rPr>
              <a:t>We started by preparing the data, which involved cleaning the text, removing unnecessary elements like punctuation and </a:t>
            </a:r>
            <a:r>
              <a:rPr lang="en-US" sz="6000" dirty="0" err="1">
                <a:solidFill>
                  <a:schemeClr val="tx1"/>
                </a:solidFill>
              </a:rPr>
              <a:t>stopwords</a:t>
            </a:r>
            <a:r>
              <a:rPr lang="en-US" sz="6000" dirty="0">
                <a:solidFill>
                  <a:schemeClr val="tx1"/>
                </a:solidFill>
              </a:rPr>
              <a:t>, and reducing words to their base forms. The cleaned data was processed in chunks to handle memory limitations, and only important columns were kept. Next, we trained an LDA model using </a:t>
            </a:r>
            <a:r>
              <a:rPr lang="en-US" sz="6000" dirty="0" err="1">
                <a:solidFill>
                  <a:schemeClr val="tx1"/>
                </a:solidFill>
              </a:rPr>
              <a:t>Gensim's</a:t>
            </a:r>
            <a:r>
              <a:rPr lang="en-US" sz="6000" dirty="0">
                <a:solidFill>
                  <a:schemeClr val="tx1"/>
                </a:solidFill>
              </a:rPr>
              <a:t> </a:t>
            </a:r>
            <a:r>
              <a:rPr lang="en-US" sz="6000" dirty="0" err="1">
                <a:solidFill>
                  <a:schemeClr val="tx1"/>
                </a:solidFill>
              </a:rPr>
              <a:t>LdaMulticore</a:t>
            </a:r>
            <a:r>
              <a:rPr lang="en-US" sz="6000" dirty="0">
                <a:solidFill>
                  <a:schemeClr val="tx1"/>
                </a:solidFill>
              </a:rPr>
              <a:t> to handle the large dataset efficiently. The model was fine-tuned using several passes and iterations, and its quality was measured using the coherence score. We assigned each article its most likely topic and visualized topic trends over the years using line charts. Word clouds and bar charts were also created to highlight the most important words in each topic. Finally, an interactive visualization was built using </a:t>
            </a:r>
            <a:r>
              <a:rPr lang="en-US" sz="6000" dirty="0" err="1">
                <a:solidFill>
                  <a:schemeClr val="tx1"/>
                </a:solidFill>
              </a:rPr>
              <a:t>pyLDAvis</a:t>
            </a:r>
            <a:r>
              <a:rPr lang="en-US" sz="6000" dirty="0">
                <a:solidFill>
                  <a:schemeClr val="tx1"/>
                </a:solidFill>
              </a:rPr>
              <a:t> to help users explore the topics easily.</a:t>
            </a:r>
            <a:endParaRPr lang="en-US" sz="7200" dirty="0">
              <a:solidFill>
                <a:schemeClr val="tx1"/>
              </a:solidFill>
              <a:latin typeface="+mj-lt"/>
            </a:endParaRP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1388859" y="5715000"/>
            <a:ext cx="10119223" cy="914400"/>
          </a:xfrm>
          <a:prstGeom prst="snipRoundRect">
            <a:avLst>
              <a:gd name="adj1" fmla="val 0"/>
              <a:gd name="adj2" fmla="val 50000"/>
            </a:avLst>
          </a:prstGeom>
          <a:solidFill>
            <a:srgbClr val="664F93"/>
          </a:solidFill>
          <a:ln w="12700">
            <a:noFill/>
            <a:miter lim="800000"/>
          </a:ln>
        </p:spPr>
        <p:txBody>
          <a:bodyPr wrap="none" lIns="205740" tIns="54864" rIns="205740" bIns="51422" anchor="ctr" anchorCtr="0"/>
          <a:lstStyle>
            <a:defPPr>
              <a:defRPr kern="1200"/>
            </a:defPPr>
          </a:lstStyle>
          <a:p>
            <a:pPr defTabSz="3526941">
              <a:defRPr/>
            </a:pPr>
            <a:r>
              <a:rPr lang="en-US" sz="3600" b="1">
                <a:solidFill>
                  <a:schemeClr val="bg1"/>
                </a:solidFill>
                <a:effectLst/>
                <a:latin typeface="Quattrocento" panose="02020802030000000404" pitchFamily="18" charset="0"/>
              </a:rPr>
              <a:t>Methodology</a:t>
            </a:r>
          </a:p>
        </p:txBody>
      </p:sp>
      <p:sp>
        <p:nvSpPr>
          <p:cNvPr id="85" name="Rectangle 84">
            <a:extLst>
              <a:ext uri="{FF2B5EF4-FFF2-40B4-BE49-F238E27FC236}">
                <a16:creationId xmlns:a16="http://schemas.microsoft.com/office/drawing/2014/main" id="{19BFD724-D51D-4DD6-A93A-40ABEA405C90}"/>
              </a:ext>
            </a:extLst>
          </p:cNvPr>
          <p:cNvSpPr/>
          <p:nvPr/>
        </p:nvSpPr>
        <p:spPr>
          <a:xfrm>
            <a:off x="22282355" y="6345885"/>
            <a:ext cx="10119223" cy="183216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sz="4800" dirty="0">
                <a:solidFill>
                  <a:schemeClr val="tx1"/>
                </a:solidFill>
              </a:rPr>
              <a:t>Our project successfully applied LDA to discover and visualize topics hidden within New York Times articles. The model identified clear themes and allowed us to see how topics like politics and health shifted over the years. Using word clouds, bar charts, and interactive tools, we made the results easy to understand even for non-technical users. The coherence score confirmed that the topics found were logical and meaningful. This shows how topic modeling can help summarize and analyze large text collections. It also gives insights into how media focus and public interests change over time. Overall, the project highlighted the effectiveness of combining data cleaning, LDA</a:t>
            </a:r>
            <a:r>
              <a:rPr lang="en-US" sz="6000" dirty="0"/>
              <a:t> </a:t>
            </a:r>
            <a:r>
              <a:rPr lang="en-US" sz="4800" dirty="0">
                <a:solidFill>
                  <a:schemeClr val="tx1"/>
                </a:solidFill>
              </a:rPr>
              <a:t>modeling, and visualization for text analysis.</a:t>
            </a:r>
            <a:endParaRPr lang="en-US" sz="7200" dirty="0">
              <a:solidFill>
                <a:schemeClr val="tx1"/>
              </a:solidFill>
              <a:latin typeface="+mj-lt"/>
            </a:endParaRP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22282355" y="5715000"/>
            <a:ext cx="10119223" cy="914400"/>
          </a:xfrm>
          <a:prstGeom prst="snipRoundRect">
            <a:avLst>
              <a:gd name="adj1" fmla="val 0"/>
              <a:gd name="adj2" fmla="val 50000"/>
            </a:avLst>
          </a:prstGeom>
          <a:solidFill>
            <a:srgbClr val="3684A0"/>
          </a:solidFill>
          <a:ln w="12700">
            <a:noFill/>
            <a:miter lim="800000"/>
          </a:ln>
        </p:spPr>
        <p:txBody>
          <a:bodyPr wrap="none" lIns="205740" tIns="54864" rIns="205740" bIns="51422" anchor="ctr" anchorCtr="0"/>
          <a:lstStyle>
            <a:defPPr>
              <a:defRPr kern="1200"/>
            </a:defPPr>
          </a:lstStyle>
          <a:p>
            <a:pPr defTabSz="3526941">
              <a:defRPr/>
            </a:pPr>
            <a:r>
              <a:rPr lang="en-US" sz="3600" b="1">
                <a:solidFill>
                  <a:schemeClr val="bg1"/>
                </a:solidFill>
                <a:effectLst/>
                <a:latin typeface="Quattrocento" panose="02020802030000000404" pitchFamily="18" charset="0"/>
              </a:rPr>
              <a:t>Conclusion</a:t>
            </a:r>
          </a:p>
        </p:txBody>
      </p:sp>
      <p:sp>
        <p:nvSpPr>
          <p:cNvPr id="88" name="Rectangle 87">
            <a:extLst>
              <a:ext uri="{FF2B5EF4-FFF2-40B4-BE49-F238E27FC236}">
                <a16:creationId xmlns:a16="http://schemas.microsoft.com/office/drawing/2014/main" id="{236036AE-C83F-4AC9-800C-C6574727635F}"/>
              </a:ext>
            </a:extLst>
          </p:cNvPr>
          <p:cNvSpPr/>
          <p:nvPr/>
        </p:nvSpPr>
        <p:spPr>
          <a:xfrm>
            <a:off x="495362" y="19307543"/>
            <a:ext cx="10119223" cy="134645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a:r>
              <a:rPr lang="en-US" sz="4400" dirty="0">
                <a:solidFill>
                  <a:schemeClr val="tx1"/>
                </a:solidFill>
              </a:rPr>
              <a:t>In today's world, a lot of text data is created every day from news articles, social media, and blogs. Analyzing this data is important but can be overwhelming because of its size and complexity. Topic modeling is a machine learning approach that helps discover hidden themes in such large datasets. In this project, we used a popular topic modeling method called LDA to analyze articles from the New York Times. The goal was to find key topics and understand how they change over time. This helps to make sense of huge collections of articles and reveals what subjects dominate media conversations. The project aims to show how LDA can simplify large text data into understandable themes.</a:t>
            </a:r>
            <a:endParaRPr lang="en-US" sz="4400" dirty="0">
              <a:solidFill>
                <a:schemeClr val="tx1"/>
              </a:solidFill>
              <a:latin typeface="+mj-lt"/>
            </a:endParaRP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495362" y="18400116"/>
            <a:ext cx="10119223" cy="914400"/>
          </a:xfrm>
          <a:prstGeom prst="snipRoundRect">
            <a:avLst>
              <a:gd name="adj1" fmla="val 0"/>
              <a:gd name="adj2" fmla="val 50000"/>
            </a:avLst>
          </a:prstGeom>
          <a:solidFill>
            <a:srgbClr val="664F93"/>
          </a:solidFill>
          <a:ln w="12700">
            <a:noFill/>
            <a:miter lim="800000"/>
          </a:ln>
        </p:spPr>
        <p:txBody>
          <a:bodyPr wrap="none" lIns="205740" tIns="54864" rIns="205740" bIns="51422" anchor="ctr" anchorCtr="0"/>
          <a:lstStyle>
            <a:defPPr>
              <a:defRPr kern="1200"/>
            </a:defPPr>
          </a:lstStyle>
          <a:p>
            <a:pPr defTabSz="3526941">
              <a:defRPr/>
            </a:pPr>
            <a:r>
              <a:rPr lang="en-US" sz="3600" b="1">
                <a:solidFill>
                  <a:schemeClr val="bg1"/>
                </a:solidFill>
                <a:effectLst/>
                <a:latin typeface="Quattrocento" panose="02020802030000000404" pitchFamily="18" charset="0"/>
              </a:rPr>
              <a:t>Introduction</a:t>
            </a:r>
          </a:p>
        </p:txBody>
      </p:sp>
      <p:sp>
        <p:nvSpPr>
          <p:cNvPr id="91" name="Rectangle 90">
            <a:extLst>
              <a:ext uri="{FF2B5EF4-FFF2-40B4-BE49-F238E27FC236}">
                <a16:creationId xmlns:a16="http://schemas.microsoft.com/office/drawing/2014/main" id="{65D5CB20-8752-4D75-A601-0EEB3443D27F}"/>
              </a:ext>
            </a:extLst>
          </p:cNvPr>
          <p:cNvSpPr/>
          <p:nvPr/>
        </p:nvSpPr>
        <p:spPr>
          <a:xfrm>
            <a:off x="22284827" y="25720084"/>
            <a:ext cx="10119223" cy="662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a:r>
              <a:rPr lang="en-US" sz="3200" dirty="0">
                <a:solidFill>
                  <a:schemeClr val="tx1"/>
                </a:solidFill>
              </a:rPr>
              <a:t>We would like to thank our university and instructors for their guidance and support throughout this project. Their valuable feedback helped us improve our methodology and refine our analysis. We also appreciate the open-source communities behind libraries like </a:t>
            </a:r>
            <a:r>
              <a:rPr lang="en-US" sz="3200" dirty="0" err="1">
                <a:solidFill>
                  <a:schemeClr val="tx1"/>
                </a:solidFill>
              </a:rPr>
              <a:t>Gensim</a:t>
            </a:r>
            <a:r>
              <a:rPr lang="en-US" sz="3200" dirty="0">
                <a:solidFill>
                  <a:schemeClr val="tx1"/>
                </a:solidFill>
              </a:rPr>
              <a:t>, Pandas, and </a:t>
            </a:r>
            <a:r>
              <a:rPr lang="en-US" sz="3200" dirty="0" err="1">
                <a:solidFill>
                  <a:schemeClr val="tx1"/>
                </a:solidFill>
              </a:rPr>
              <a:t>pyLDAvis</a:t>
            </a:r>
            <a:r>
              <a:rPr lang="en-US" sz="3200" dirty="0">
                <a:solidFill>
                  <a:schemeClr val="tx1"/>
                </a:solidFill>
              </a:rPr>
              <a:t>, which made this work possible. Additionally, we acknowledge the New York Times for providing a rich dataset for analysis. Finally, we thank our peers for their inputs and discussions, which helped shape the direction of the project. Without these contributions, this project would not have been as impactful or successful.</a:t>
            </a:r>
            <a:endParaRPr lang="en-US" sz="4000" dirty="0">
              <a:solidFill>
                <a:schemeClr val="tx1"/>
              </a:solidFill>
              <a:latin typeface="+mj-lt"/>
            </a:endParaRP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22284827" y="25258116"/>
            <a:ext cx="10119223" cy="914400"/>
          </a:xfrm>
          <a:prstGeom prst="snipRoundRect">
            <a:avLst>
              <a:gd name="adj1" fmla="val 0"/>
              <a:gd name="adj2" fmla="val 46622"/>
            </a:avLst>
          </a:prstGeom>
          <a:solidFill>
            <a:schemeClr val="bg1">
              <a:lumMod val="50000"/>
            </a:schemeClr>
          </a:solidFill>
          <a:ln w="12700">
            <a:noFill/>
            <a:miter lim="800000"/>
          </a:ln>
        </p:spPr>
        <p:txBody>
          <a:bodyPr wrap="none" lIns="205740" tIns="54864" rIns="205740" bIns="51422" anchor="ctr" anchorCtr="0"/>
          <a:lstStyle>
            <a:defPPr>
              <a:defRPr kern="1200"/>
            </a:defPPr>
          </a:lstStyle>
          <a:p>
            <a:pPr defTabSz="3526941">
              <a:defRPr/>
            </a:pPr>
            <a:r>
              <a:rPr lang="en-US" sz="3600" b="1">
                <a:solidFill>
                  <a:schemeClr val="bg1"/>
                </a:solidFill>
                <a:effectLst/>
                <a:latin typeface="Quattrocento" panose="02020802030000000404" pitchFamily="18" charset="0"/>
              </a:rPr>
              <a:t>Acknowledgements</a:t>
            </a:r>
          </a:p>
        </p:txBody>
      </p:sp>
      <p:sp>
        <p:nvSpPr>
          <p:cNvPr id="2" name="Subtitle 2">
            <a:extLst>
              <a:ext uri="{FF2B5EF4-FFF2-40B4-BE49-F238E27FC236}">
                <a16:creationId xmlns:a16="http://schemas.microsoft.com/office/drawing/2014/main" id="{F45E0B23-6F81-9CE8-1D76-2D85860358E6}"/>
              </a:ext>
            </a:extLst>
          </p:cNvPr>
          <p:cNvSpPr txBox="1">
            <a:spLocks/>
          </p:cNvSpPr>
          <p:nvPr/>
        </p:nvSpPr>
        <p:spPr>
          <a:xfrm>
            <a:off x="24841200" y="568975"/>
            <a:ext cx="6629400" cy="4121497"/>
          </a:xfrm>
          <a:prstGeom prst="rect">
            <a:avLst/>
          </a:prstGeom>
        </p:spPr>
        <p:txBody>
          <a:bodyPr vert="horz" lIns="91440" tIns="45720" rIns="91440" bIns="45720" rtlCol="0">
            <a:normAutofit fontScale="55000" lnSpcReduction="20000"/>
          </a:bodyPr>
          <a:lstStyle>
            <a:defPPr>
              <a:defRPr kern="1200"/>
            </a:defPPr>
            <a:lvl1pPr marL="863204" indent="-863204" algn="l" defTabSz="2306241" rtl="0" eaLnBrk="0" fontAlgn="base" hangingPunct="0">
              <a:spcBef>
                <a:spcPct val="20000"/>
              </a:spcBef>
              <a:spcAft>
                <a:spcPct val="0"/>
              </a:spcAft>
              <a:buChar char="•"/>
              <a:defRPr sz="8025">
                <a:solidFill>
                  <a:schemeClr val="tx1"/>
                </a:solidFill>
                <a:latin typeface="+mn-lt"/>
                <a:ea typeface="+mn-ea"/>
                <a:cs typeface="+mn-cs"/>
              </a:defRPr>
            </a:lvl1pPr>
            <a:lvl2pPr marL="1872854" indent="-720329" algn="l" defTabSz="2306241" rtl="0" eaLnBrk="0" fontAlgn="base" hangingPunct="0">
              <a:spcBef>
                <a:spcPct val="20000"/>
              </a:spcBef>
              <a:spcAft>
                <a:spcPct val="0"/>
              </a:spcAft>
              <a:buChar char="–"/>
              <a:defRPr sz="7125">
                <a:solidFill>
                  <a:schemeClr val="tx1"/>
                </a:solidFill>
                <a:latin typeface="+mn-lt"/>
              </a:defRPr>
            </a:lvl2pPr>
            <a:lvl3pPr marL="2882504" indent="-576263" algn="l" defTabSz="2306241" rtl="0" eaLnBrk="0" fontAlgn="base" hangingPunct="0">
              <a:spcBef>
                <a:spcPct val="20000"/>
              </a:spcBef>
              <a:spcAft>
                <a:spcPct val="0"/>
              </a:spcAft>
              <a:buChar char="•"/>
              <a:defRPr sz="6075">
                <a:solidFill>
                  <a:schemeClr val="tx1"/>
                </a:solidFill>
                <a:latin typeface="+mn-lt"/>
              </a:defRPr>
            </a:lvl3pPr>
            <a:lvl4pPr marL="4038600" indent="-579835" algn="l" defTabSz="2306241" rtl="0" eaLnBrk="0" fontAlgn="base" hangingPunct="0">
              <a:spcBef>
                <a:spcPct val="20000"/>
              </a:spcBef>
              <a:spcAft>
                <a:spcPct val="0"/>
              </a:spcAft>
              <a:buChar char="–"/>
              <a:defRPr sz="4875">
                <a:solidFill>
                  <a:schemeClr val="tx1"/>
                </a:solidFill>
                <a:latin typeface="+mn-lt"/>
              </a:defRPr>
            </a:lvl4pPr>
            <a:lvl5pPr marL="5191125" indent="-576263" algn="l" defTabSz="2306241" rtl="0" eaLnBrk="0" fontAlgn="base" hangingPunct="0">
              <a:spcBef>
                <a:spcPct val="20000"/>
              </a:spcBef>
              <a:spcAft>
                <a:spcPct val="0"/>
              </a:spcAft>
              <a:buChar char="»"/>
              <a:defRPr sz="4875">
                <a:solidFill>
                  <a:schemeClr val="tx1"/>
                </a:solidFill>
                <a:latin typeface="+mn-lt"/>
              </a:defRPr>
            </a:lvl5pPr>
            <a:lvl6pPr marL="5534025" indent="-576263" algn="l" defTabSz="2306241" rtl="0" eaLnBrk="0" fontAlgn="base" hangingPunct="0">
              <a:spcBef>
                <a:spcPct val="20000"/>
              </a:spcBef>
              <a:spcAft>
                <a:spcPct val="0"/>
              </a:spcAft>
              <a:buChar char="»"/>
              <a:defRPr sz="4875">
                <a:solidFill>
                  <a:schemeClr val="tx1"/>
                </a:solidFill>
                <a:latin typeface="+mn-lt"/>
              </a:defRPr>
            </a:lvl6pPr>
            <a:lvl7pPr marL="5876925" indent="-576263" algn="l" defTabSz="2306241" rtl="0" eaLnBrk="0" fontAlgn="base" hangingPunct="0">
              <a:spcBef>
                <a:spcPct val="20000"/>
              </a:spcBef>
              <a:spcAft>
                <a:spcPct val="0"/>
              </a:spcAft>
              <a:buChar char="»"/>
              <a:defRPr sz="4875">
                <a:solidFill>
                  <a:schemeClr val="tx1"/>
                </a:solidFill>
                <a:latin typeface="+mn-lt"/>
              </a:defRPr>
            </a:lvl7pPr>
            <a:lvl8pPr marL="6219825" indent="-576263" algn="l" defTabSz="2306241" rtl="0" eaLnBrk="0" fontAlgn="base" hangingPunct="0">
              <a:spcBef>
                <a:spcPct val="20000"/>
              </a:spcBef>
              <a:spcAft>
                <a:spcPct val="0"/>
              </a:spcAft>
              <a:buChar char="»"/>
              <a:defRPr sz="4875">
                <a:solidFill>
                  <a:schemeClr val="tx1"/>
                </a:solidFill>
                <a:latin typeface="+mn-lt"/>
              </a:defRPr>
            </a:lvl8pPr>
            <a:lvl9pPr marL="6562725" indent="-576263" algn="l" defTabSz="2306241" rtl="0" eaLnBrk="0" fontAlgn="base" hangingPunct="0">
              <a:spcBef>
                <a:spcPct val="20000"/>
              </a:spcBef>
              <a:spcAft>
                <a:spcPct val="0"/>
              </a:spcAft>
              <a:buChar char="»"/>
              <a:defRPr sz="4875">
                <a:solidFill>
                  <a:schemeClr val="tx1"/>
                </a:solidFill>
                <a:latin typeface="+mn-lt"/>
              </a:defRPr>
            </a:lvl9pPr>
          </a:lstStyle>
          <a:p>
            <a:pPr marL="0" indent="0">
              <a:buNone/>
            </a:pPr>
            <a:r>
              <a:rPr lang="en-US" b="1" kern="0" dirty="0">
                <a:effectLst/>
                <a:latin typeface="Calibri" panose="020F0502020204030204" pitchFamily="34" charset="0"/>
                <a:ea typeface="Calibri" panose="020F0502020204030204" pitchFamily="34" charset="0"/>
                <a:cs typeface="Calibri" panose="020F0502020204030204" pitchFamily="34" charset="0"/>
              </a:rPr>
              <a:t>Team name: </a:t>
            </a:r>
            <a:r>
              <a:rPr lang="en-US" b="1" kern="0" dirty="0" err="1">
                <a:effectLst/>
                <a:latin typeface="Calibri" panose="020F0502020204030204" pitchFamily="34" charset="0"/>
                <a:ea typeface="Calibri" panose="020F0502020204030204" pitchFamily="34" charset="0"/>
                <a:cs typeface="Calibri" panose="020F0502020204030204" pitchFamily="34" charset="0"/>
              </a:rPr>
              <a:t>WeFour</a:t>
            </a:r>
            <a:endParaRPr lang="en-US" b="1" kern="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kern="0" dirty="0">
                <a:effectLst/>
                <a:latin typeface="Calibri" panose="020F0502020204030204" pitchFamily="34" charset="0"/>
                <a:ea typeface="Calibri" panose="020F0502020204030204" pitchFamily="34" charset="0"/>
                <a:cs typeface="Calibri" panose="020F0502020204030204" pitchFamily="34" charset="0"/>
              </a:rPr>
              <a:t>Members:</a:t>
            </a:r>
          </a:p>
          <a:p>
            <a:pPr marL="0" indent="0">
              <a:buNone/>
            </a:pPr>
            <a:r>
              <a:rPr lang="en-US" kern="0" dirty="0">
                <a:effectLst/>
                <a:latin typeface="Calibri" panose="020F0502020204030204" pitchFamily="34" charset="0"/>
                <a:ea typeface="Calibri" panose="020F0502020204030204" pitchFamily="34" charset="0"/>
                <a:cs typeface="Calibri" panose="020F0502020204030204" pitchFamily="34" charset="0"/>
              </a:rPr>
              <a:t>Thanmai Gottumukkala</a:t>
            </a:r>
          </a:p>
          <a:p>
            <a:pPr marL="0" indent="0">
              <a:buNone/>
            </a:pPr>
            <a:r>
              <a:rPr lang="en-US" kern="0" dirty="0">
                <a:effectLst/>
                <a:latin typeface="Calibri" panose="020F0502020204030204" pitchFamily="34" charset="0"/>
                <a:ea typeface="Calibri" panose="020F0502020204030204" pitchFamily="34" charset="0"/>
                <a:cs typeface="Calibri" panose="020F0502020204030204" pitchFamily="34" charset="0"/>
              </a:rPr>
              <a:t>Ravalika Kummari</a:t>
            </a:r>
          </a:p>
          <a:p>
            <a:pPr marL="0" indent="0">
              <a:buNone/>
            </a:pPr>
            <a:r>
              <a:rPr lang="en-US" kern="0" dirty="0">
                <a:effectLst/>
                <a:latin typeface="Calibri" panose="020F0502020204030204" pitchFamily="34" charset="0"/>
                <a:ea typeface="Calibri" panose="020F0502020204030204" pitchFamily="34" charset="0"/>
                <a:cs typeface="Calibri" panose="020F0502020204030204" pitchFamily="34" charset="0"/>
              </a:rPr>
              <a:t>Vijayalakshmi Atluri</a:t>
            </a:r>
          </a:p>
          <a:p>
            <a:pPr marL="0" indent="0">
              <a:buNone/>
            </a:pPr>
            <a:r>
              <a:rPr lang="en-US" kern="0" dirty="0">
                <a:effectLst/>
                <a:latin typeface="Calibri" panose="020F0502020204030204" pitchFamily="34" charset="0"/>
                <a:ea typeface="Calibri" panose="020F0502020204030204" pitchFamily="34" charset="0"/>
                <a:cs typeface="Calibri" panose="020F0502020204030204" pitchFamily="34" charset="0"/>
              </a:rPr>
              <a:t>Yuvraj </a:t>
            </a:r>
            <a:r>
              <a:rPr lang="en-US" kern="0" dirty="0" err="1">
                <a:effectLst/>
                <a:latin typeface="Calibri" panose="020F0502020204030204" pitchFamily="34" charset="0"/>
                <a:ea typeface="Calibri" panose="020F0502020204030204" pitchFamily="34" charset="0"/>
                <a:cs typeface="Calibri" panose="020F0502020204030204" pitchFamily="34" charset="0"/>
              </a:rPr>
              <a:t>Boyilla</a:t>
            </a:r>
            <a:endParaRPr lang="en-US" kern="0" dirty="0">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1736</TotalTime>
  <Words>655</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Times New Roman</vt:lpstr>
      <vt:lpstr>Quattrocento</vt:lpstr>
      <vt:lpstr>Calibri</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Kummari Ravalika</cp:lastModifiedBy>
  <cp:revision>106</cp:revision>
  <cp:lastPrinted>2000-08-03T00:31:24Z</cp:lastPrinted>
  <dcterms:modified xsi:type="dcterms:W3CDTF">2025-05-14T22:53:34Z</dcterms:modified>
  <cp:category>research posters template</cp:category>
</cp:coreProperties>
</file>