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264"/>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2D7A-108F-4FE5-4029-71A6A76B2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F6F5CD-A361-34A0-3039-03A769FBD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68433E-8660-07AF-A756-7A29F207B4D7}"/>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5" name="Footer Placeholder 4">
            <a:extLst>
              <a:ext uri="{FF2B5EF4-FFF2-40B4-BE49-F238E27FC236}">
                <a16:creationId xmlns:a16="http://schemas.microsoft.com/office/drawing/2014/main" id="{C2190707-DD82-C564-18E5-10D3774D9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190E0-A1B3-40FD-606C-F5E2A11F5B42}"/>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16844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E9A8-33AF-6D3B-FECE-3E49983916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A2343D-256C-9869-1AD6-C39E7BAC56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E829E3-AA01-3FF8-7966-CAAD0689E041}"/>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5" name="Footer Placeholder 4">
            <a:extLst>
              <a:ext uri="{FF2B5EF4-FFF2-40B4-BE49-F238E27FC236}">
                <a16:creationId xmlns:a16="http://schemas.microsoft.com/office/drawing/2014/main" id="{78A6E663-B926-D301-8CB8-C2A77080A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E5D93-DFA9-C035-502B-7EB77AAA7BF3}"/>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3930827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E6127-BA30-C246-C207-AEFD553A1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C0C1D1-711F-F85F-D0D4-463A41DCA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13F87-4761-919B-3FFE-7998DCC1E388}"/>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5" name="Footer Placeholder 4">
            <a:extLst>
              <a:ext uri="{FF2B5EF4-FFF2-40B4-BE49-F238E27FC236}">
                <a16:creationId xmlns:a16="http://schemas.microsoft.com/office/drawing/2014/main" id="{68529042-F6F3-3D2C-28F4-DA9885DAD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3CB53-70E4-2517-6E7E-44F19C60AAED}"/>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226464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E9A8-5B9B-E07F-E682-CD25C2C3DC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0E83EB-C847-C66B-18A9-A4516B1218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AC0B47-CCEF-4639-61A3-203DE3267FA4}"/>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5" name="Footer Placeholder 4">
            <a:extLst>
              <a:ext uri="{FF2B5EF4-FFF2-40B4-BE49-F238E27FC236}">
                <a16:creationId xmlns:a16="http://schemas.microsoft.com/office/drawing/2014/main" id="{93AE287E-B766-CAF6-A8EE-2C45092DD6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FD067-811A-1E06-546B-092F622A164D}"/>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69429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B740-FA74-770D-5D1A-727EEA7B4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211477-5763-0D21-4AC3-6498A731A1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BF9827-69B2-9046-F468-478A960A2E16}"/>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5" name="Footer Placeholder 4">
            <a:extLst>
              <a:ext uri="{FF2B5EF4-FFF2-40B4-BE49-F238E27FC236}">
                <a16:creationId xmlns:a16="http://schemas.microsoft.com/office/drawing/2014/main" id="{B5B59813-F24B-ED8E-D969-96E334078D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0B8278-3D2D-C702-4083-CC33C7871830}"/>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292629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4DA17-9304-AB92-F2C6-36BFAA99BD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14CC44-9029-492F-9F94-435FCD7F5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A9A1BC-71B1-22E7-2928-D72B9DF2D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778D6B-FF2E-68D9-6D29-084663B7FD73}"/>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6" name="Footer Placeholder 5">
            <a:extLst>
              <a:ext uri="{FF2B5EF4-FFF2-40B4-BE49-F238E27FC236}">
                <a16:creationId xmlns:a16="http://schemas.microsoft.com/office/drawing/2014/main" id="{D599BDC4-ACAC-0BC4-D051-8B821B7947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B3508A-F3DA-4CBD-19EE-B2129D443081}"/>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477897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CD96-35F6-A1BF-D99E-A0A34D60FB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1D76E5-F7F6-32D8-2324-A507FC653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1C961-2F00-3092-9B9A-279B5AAF8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6D8536-DFF9-2747-E847-D97382D5B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0FFDB-8821-D35D-3948-1D40D6F816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0705BD-5FE1-2778-C1BF-9BDCE9F59C8E}"/>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8" name="Footer Placeholder 7">
            <a:extLst>
              <a:ext uri="{FF2B5EF4-FFF2-40B4-BE49-F238E27FC236}">
                <a16:creationId xmlns:a16="http://schemas.microsoft.com/office/drawing/2014/main" id="{97DA56C8-8850-E0B5-1326-1F30877DEA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04ABD4-7505-11DF-7EB2-30D47BC09967}"/>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133664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A275-8796-31DC-A445-B1B83E115A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14BA88-B648-8A29-2D0F-AC1DFCB92509}"/>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4" name="Footer Placeholder 3">
            <a:extLst>
              <a:ext uri="{FF2B5EF4-FFF2-40B4-BE49-F238E27FC236}">
                <a16:creationId xmlns:a16="http://schemas.microsoft.com/office/drawing/2014/main" id="{04FE9387-1E97-D328-769C-8810E7E539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A63BAC-E5AF-1290-DD43-FE2C7C309502}"/>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1476160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F26A6-9BBD-0418-D88B-69AA3CE04EC6}"/>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3" name="Footer Placeholder 2">
            <a:extLst>
              <a:ext uri="{FF2B5EF4-FFF2-40B4-BE49-F238E27FC236}">
                <a16:creationId xmlns:a16="http://schemas.microsoft.com/office/drawing/2014/main" id="{A27DA18B-5F37-C7FB-4921-6C64163ADF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329E24-C163-AF01-E3A2-4FEFB044BCF1}"/>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417176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3F7C-7692-59C1-29AB-631FC299E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5569BB-88C0-49FE-1210-B082B0ACB9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6E1A74-52AE-6A1F-D38F-1389FA329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FCE23-21BA-3012-CCB4-88FBED722D99}"/>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6" name="Footer Placeholder 5">
            <a:extLst>
              <a:ext uri="{FF2B5EF4-FFF2-40B4-BE49-F238E27FC236}">
                <a16:creationId xmlns:a16="http://schemas.microsoft.com/office/drawing/2014/main" id="{56E5B582-4EC2-9BA1-9FF2-3DFFBC7A10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DCEA99-9B20-7C6E-8A30-D2189294E8E1}"/>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3193903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5650-77C9-7700-4610-DB1A3C647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99A119-598B-007F-20BB-3655BF55A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B04A36-C13D-4AF3-65F1-DE15C3BAB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87541-6D59-A075-AE60-4812EFFB79F6}"/>
              </a:ext>
            </a:extLst>
          </p:cNvPr>
          <p:cNvSpPr>
            <a:spLocks noGrp="1"/>
          </p:cNvSpPr>
          <p:nvPr>
            <p:ph type="dt" sz="half" idx="10"/>
          </p:nvPr>
        </p:nvSpPr>
        <p:spPr/>
        <p:txBody>
          <a:bodyPr/>
          <a:lstStyle/>
          <a:p>
            <a:fld id="{E068B60D-6BD2-47E6-ABE1-44F1338C5333}" type="datetimeFigureOut">
              <a:rPr lang="en-IN" smtClean="0"/>
              <a:t>09-05-2025</a:t>
            </a:fld>
            <a:endParaRPr lang="en-IN"/>
          </a:p>
        </p:txBody>
      </p:sp>
      <p:sp>
        <p:nvSpPr>
          <p:cNvPr id="6" name="Footer Placeholder 5">
            <a:extLst>
              <a:ext uri="{FF2B5EF4-FFF2-40B4-BE49-F238E27FC236}">
                <a16:creationId xmlns:a16="http://schemas.microsoft.com/office/drawing/2014/main" id="{A1D55BDB-1E35-CE3D-7282-E971BAE52E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98ED50-01E4-F02E-080D-29D4870E2185}"/>
              </a:ext>
            </a:extLst>
          </p:cNvPr>
          <p:cNvSpPr>
            <a:spLocks noGrp="1"/>
          </p:cNvSpPr>
          <p:nvPr>
            <p:ph type="sldNum" sz="quarter" idx="12"/>
          </p:nvPr>
        </p:nvSpPr>
        <p:spPr/>
        <p:txBody>
          <a:bodyPr/>
          <a:lstStyle/>
          <a:p>
            <a:fld id="{9BD8A4B6-8CCB-48A5-BB07-EDE2B7ABA39E}" type="slidenum">
              <a:rPr lang="en-IN" smtClean="0"/>
              <a:t>‹#›</a:t>
            </a:fld>
            <a:endParaRPr lang="en-IN"/>
          </a:p>
        </p:txBody>
      </p:sp>
    </p:spTree>
    <p:extLst>
      <p:ext uri="{BB962C8B-B14F-4D97-AF65-F5344CB8AC3E}">
        <p14:creationId xmlns:p14="http://schemas.microsoft.com/office/powerpoint/2010/main" val="50164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93AA48-60DB-34C3-9261-EBA2B820A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F5AECD-7114-CA86-70DD-366F93F48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812083-8D5E-A75E-7029-801FE8E2C1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68B60D-6BD2-47E6-ABE1-44F1338C5333}" type="datetimeFigureOut">
              <a:rPr lang="en-IN" smtClean="0"/>
              <a:t>09-05-2025</a:t>
            </a:fld>
            <a:endParaRPr lang="en-IN"/>
          </a:p>
        </p:txBody>
      </p:sp>
      <p:sp>
        <p:nvSpPr>
          <p:cNvPr id="5" name="Footer Placeholder 4">
            <a:extLst>
              <a:ext uri="{FF2B5EF4-FFF2-40B4-BE49-F238E27FC236}">
                <a16:creationId xmlns:a16="http://schemas.microsoft.com/office/drawing/2014/main" id="{D09DB4DE-77D1-2D72-6425-2B2134A11E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7BE68DD-F872-1E8B-92A4-9435AF4D2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D8A4B6-8CCB-48A5-BB07-EDE2B7ABA39E}" type="slidenum">
              <a:rPr lang="en-IN" smtClean="0"/>
              <a:t>‹#›</a:t>
            </a:fld>
            <a:endParaRPr lang="en-IN"/>
          </a:p>
        </p:txBody>
      </p:sp>
    </p:spTree>
    <p:extLst>
      <p:ext uri="{BB962C8B-B14F-4D97-AF65-F5344CB8AC3E}">
        <p14:creationId xmlns:p14="http://schemas.microsoft.com/office/powerpoint/2010/main" val="96124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0FE352-F017-1A52-6162-9F485B5234F4}"/>
              </a:ext>
            </a:extLst>
          </p:cNvPr>
          <p:cNvSpPr>
            <a:spLocks noGrp="1"/>
          </p:cNvSpPr>
          <p:nvPr>
            <p:ph type="ctrTitle"/>
          </p:nvPr>
        </p:nvSpPr>
        <p:spPr>
          <a:xfrm>
            <a:off x="838200" y="609600"/>
            <a:ext cx="3739341" cy="1330839"/>
          </a:xfrm>
        </p:spPr>
        <p:txBody>
          <a:bodyPr vert="horz" lIns="91440" tIns="45720" rIns="91440" bIns="45720" rtlCol="0" anchor="ctr">
            <a:normAutofit/>
          </a:bodyPr>
          <a:lstStyle/>
          <a:p>
            <a:pPr algn="l"/>
            <a:r>
              <a:rPr lang="en-US" sz="36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Topic Modeling:</a:t>
            </a:r>
          </a:p>
        </p:txBody>
      </p:sp>
      <p:sp>
        <p:nvSpPr>
          <p:cNvPr id="3" name="Subtitle 2">
            <a:extLst>
              <a:ext uri="{FF2B5EF4-FFF2-40B4-BE49-F238E27FC236}">
                <a16:creationId xmlns:a16="http://schemas.microsoft.com/office/drawing/2014/main" id="{D2829A70-3EC1-9ABF-EF6C-FD6E94EB6F57}"/>
              </a:ext>
            </a:extLst>
          </p:cNvPr>
          <p:cNvSpPr>
            <a:spLocks noGrp="1"/>
          </p:cNvSpPr>
          <p:nvPr>
            <p:ph type="subTitle" idx="1"/>
          </p:nvPr>
        </p:nvSpPr>
        <p:spPr>
          <a:xfrm>
            <a:off x="862366" y="2194101"/>
            <a:ext cx="3121805" cy="2377899"/>
          </a:xfrm>
        </p:spPr>
        <p:txBody>
          <a:bodyPr vert="horz" lIns="91440" tIns="45720" rIns="91440" bIns="45720" rtlCol="0">
            <a:normAutofit/>
          </a:bodyPr>
          <a:lstStyle/>
          <a:p>
            <a:pPr algn="l"/>
            <a:r>
              <a:rPr lang="en-US" b="1" dirty="0" err="1">
                <a:latin typeface="Calibri" panose="020F0502020204030204" pitchFamily="34" charset="0"/>
                <a:ea typeface="Calibri" panose="020F0502020204030204" pitchFamily="34" charset="0"/>
                <a:cs typeface="Calibri" panose="020F0502020204030204" pitchFamily="34" charset="0"/>
              </a:rPr>
              <a:t>WeFour</a:t>
            </a:r>
            <a:r>
              <a:rPr lang="en-US" b="1" dirty="0">
                <a:latin typeface="Calibri" panose="020F0502020204030204" pitchFamily="34" charset="0"/>
                <a:ea typeface="Calibri" panose="020F0502020204030204" pitchFamily="34" charset="0"/>
                <a:cs typeface="Calibri" panose="020F0502020204030204" pitchFamily="34" charset="0"/>
              </a:rPr>
              <a:t>:</a:t>
            </a:r>
          </a:p>
          <a:p>
            <a:pPr algn="l"/>
            <a:r>
              <a:rPr lang="en-US" dirty="0">
                <a:latin typeface="Calibri" panose="020F0502020204030204" pitchFamily="34" charset="0"/>
                <a:ea typeface="Calibri" panose="020F0502020204030204" pitchFamily="34" charset="0"/>
                <a:cs typeface="Calibri" panose="020F0502020204030204" pitchFamily="34" charset="0"/>
              </a:rPr>
              <a:t>Thanmai Gottumukkala</a:t>
            </a:r>
          </a:p>
          <a:p>
            <a:pPr algn="l"/>
            <a:r>
              <a:rPr lang="en-US" dirty="0" err="1">
                <a:latin typeface="Calibri" panose="020F0502020204030204" pitchFamily="34" charset="0"/>
                <a:ea typeface="Calibri" panose="020F0502020204030204" pitchFamily="34" charset="0"/>
                <a:cs typeface="Calibri" panose="020F0502020204030204" pitchFamily="34" charset="0"/>
              </a:rPr>
              <a:t>Ravalika</a:t>
            </a:r>
            <a:r>
              <a:rPr lang="en-US" dirty="0">
                <a:latin typeface="Calibri" panose="020F0502020204030204" pitchFamily="34" charset="0"/>
                <a:ea typeface="Calibri" panose="020F0502020204030204" pitchFamily="34" charset="0"/>
                <a:cs typeface="Calibri" panose="020F0502020204030204" pitchFamily="34" charset="0"/>
              </a:rPr>
              <a:t> Kummari</a:t>
            </a:r>
          </a:p>
          <a:p>
            <a:pPr algn="l"/>
            <a:r>
              <a:rPr lang="en-US" dirty="0">
                <a:latin typeface="Calibri" panose="020F0502020204030204" pitchFamily="34" charset="0"/>
                <a:ea typeface="Calibri" panose="020F0502020204030204" pitchFamily="34" charset="0"/>
                <a:cs typeface="Calibri" panose="020F0502020204030204" pitchFamily="34" charset="0"/>
              </a:rPr>
              <a:t>Vijayalakshmi Atluri</a:t>
            </a:r>
          </a:p>
          <a:p>
            <a:pPr algn="l"/>
            <a:r>
              <a:rPr lang="en-US" dirty="0">
                <a:latin typeface="Calibri" panose="020F0502020204030204" pitchFamily="34" charset="0"/>
                <a:ea typeface="Calibri" panose="020F0502020204030204" pitchFamily="34" charset="0"/>
                <a:cs typeface="Calibri" panose="020F0502020204030204" pitchFamily="34" charset="0"/>
              </a:rPr>
              <a:t>Yuvraj </a:t>
            </a:r>
            <a:r>
              <a:rPr lang="en-US" dirty="0" err="1">
                <a:latin typeface="Calibri" panose="020F0502020204030204" pitchFamily="34" charset="0"/>
                <a:ea typeface="Calibri" panose="020F0502020204030204" pitchFamily="34" charset="0"/>
                <a:cs typeface="Calibri" panose="020F0502020204030204" pitchFamily="34" charset="0"/>
              </a:rPr>
              <a:t>Boyilla</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diagram of a topic modeling&#10;&#10;AI-generated content may be incorrect.">
            <a:extLst>
              <a:ext uri="{FF2B5EF4-FFF2-40B4-BE49-F238E27FC236}">
                <a16:creationId xmlns:a16="http://schemas.microsoft.com/office/drawing/2014/main" id="{CC212A5E-1EB1-00D4-B256-4EC6CB7B7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5064" y="1613973"/>
            <a:ext cx="6661187" cy="3763570"/>
          </a:xfrm>
          <a:prstGeom prst="rect">
            <a:avLst/>
          </a:prstGeom>
        </p:spPr>
      </p:pic>
    </p:spTree>
    <p:extLst>
      <p:ext uri="{BB962C8B-B14F-4D97-AF65-F5344CB8AC3E}">
        <p14:creationId xmlns:p14="http://schemas.microsoft.com/office/powerpoint/2010/main" val="260380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4B3D7C5F-4F8A-D775-FBE3-52D032EE3204}"/>
              </a:ext>
            </a:extLst>
          </p:cNvPr>
          <p:cNvSpPr txBox="1"/>
          <p:nvPr/>
        </p:nvSpPr>
        <p:spPr>
          <a:xfrm>
            <a:off x="696686" y="376012"/>
            <a:ext cx="3427001" cy="441796"/>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3200" b="1" i="0" dirty="0">
                <a:effectLst/>
                <a:latin typeface="Calibri" panose="020F0502020204030204" pitchFamily="34" charset="0"/>
                <a:ea typeface="Calibri" panose="020F0502020204030204" pitchFamily="34" charset="0"/>
                <a:cs typeface="Calibri" panose="020F0502020204030204" pitchFamily="34" charset="0"/>
              </a:rPr>
              <a:t>Visualization</a:t>
            </a:r>
            <a:r>
              <a:rPr lang="en-US" sz="2400" b="1" i="0" dirty="0">
                <a:effectLst/>
                <a:latin typeface="Calibri" panose="020F0502020204030204" pitchFamily="34" charset="0"/>
                <a:ea typeface="Calibri" panose="020F0502020204030204" pitchFamily="34" charset="0"/>
                <a:cs typeface="Calibri" panose="020F0502020204030204" pitchFamily="34" charset="0"/>
              </a:rPr>
              <a:t> </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D128930-C58F-B7C1-E556-311B6CF2D3FB}"/>
              </a:ext>
            </a:extLst>
          </p:cNvPr>
          <p:cNvPicPr>
            <a:picLocks noChangeAspect="1"/>
          </p:cNvPicPr>
          <p:nvPr/>
        </p:nvPicPr>
        <p:blipFill>
          <a:blip r:embed="rId2"/>
          <a:stretch>
            <a:fillRect/>
          </a:stretch>
        </p:blipFill>
        <p:spPr>
          <a:xfrm>
            <a:off x="2243470" y="956076"/>
            <a:ext cx="9251844" cy="5305014"/>
          </a:xfrm>
          <a:prstGeom prst="rect">
            <a:avLst/>
          </a:prstGeom>
        </p:spPr>
      </p:pic>
    </p:spTree>
    <p:extLst>
      <p:ext uri="{BB962C8B-B14F-4D97-AF65-F5344CB8AC3E}">
        <p14:creationId xmlns:p14="http://schemas.microsoft.com/office/powerpoint/2010/main" val="136710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25465D-B49F-AF3E-0A03-2E203C256DE3}"/>
              </a:ext>
            </a:extLst>
          </p:cNvPr>
          <p:cNvSpPr txBox="1"/>
          <p:nvPr/>
        </p:nvSpPr>
        <p:spPr>
          <a:xfrm>
            <a:off x="1464634" y="2028616"/>
            <a:ext cx="8508705" cy="2800767"/>
          </a:xfrm>
          <a:prstGeom prst="rect">
            <a:avLst/>
          </a:prstGeom>
          <a:noFill/>
        </p:spPr>
        <p:txBody>
          <a:bodyPr wrap="square">
            <a:spAutoFit/>
          </a:bodyPr>
          <a:lstStyle/>
          <a:p>
            <a:pPr algn="just"/>
            <a:r>
              <a:rPr lang="en-IN" sz="1600" b="1" dirty="0"/>
              <a:t>Thanmai Gottumukkala:</a:t>
            </a:r>
            <a:r>
              <a:rPr lang="en-IN" sz="1600" dirty="0"/>
              <a:t> Handled dataset loading, chunk-wise reading, and efficient text preprocessing using NLTK and custom functions for large-scale processing.</a:t>
            </a:r>
          </a:p>
          <a:p>
            <a:pPr algn="just"/>
            <a:endParaRPr lang="en-IN" sz="1600" dirty="0"/>
          </a:p>
          <a:p>
            <a:pPr algn="just"/>
            <a:r>
              <a:rPr lang="en-IN" sz="1600" b="1" dirty="0" err="1"/>
              <a:t>Ravalika</a:t>
            </a:r>
            <a:r>
              <a:rPr lang="en-IN" sz="1600" b="1" dirty="0"/>
              <a:t> Kummari: </a:t>
            </a:r>
            <a:r>
              <a:rPr lang="en-IN" sz="1600" dirty="0"/>
              <a:t>Led the LDA model training using </a:t>
            </a:r>
            <a:r>
              <a:rPr lang="en-IN" sz="1600" dirty="0" err="1"/>
              <a:t>Gensim</a:t>
            </a:r>
            <a:r>
              <a:rPr lang="en-IN" sz="1600" dirty="0"/>
              <a:t> with optimized hyperparameters and performed topic interpretation and coherence analysis.</a:t>
            </a:r>
          </a:p>
          <a:p>
            <a:pPr algn="just"/>
            <a:endParaRPr lang="en-IN" sz="1600" dirty="0"/>
          </a:p>
          <a:p>
            <a:pPr algn="just"/>
            <a:r>
              <a:rPr lang="en-IN" sz="1600" b="1" dirty="0"/>
              <a:t>Vijayalakshmi Atluri: </a:t>
            </a:r>
            <a:r>
              <a:rPr lang="en-IN" sz="1600" dirty="0"/>
              <a:t>Focused on model visualization using word clouds, bar charts, and interactive tools like </a:t>
            </a:r>
            <a:r>
              <a:rPr lang="en-IN" sz="1600" dirty="0" err="1"/>
              <a:t>pyLDAvis</a:t>
            </a:r>
            <a:r>
              <a:rPr lang="en-IN" sz="1600" dirty="0"/>
              <a:t> to make topic insights more interpretable.</a:t>
            </a:r>
          </a:p>
          <a:p>
            <a:pPr algn="just"/>
            <a:endParaRPr lang="en-IN" sz="1600" dirty="0"/>
          </a:p>
          <a:p>
            <a:pPr algn="just"/>
            <a:r>
              <a:rPr lang="en-IN" sz="1600" b="1" dirty="0"/>
              <a:t>Yuvraj </a:t>
            </a:r>
            <a:r>
              <a:rPr lang="en-IN" sz="1600" b="1" dirty="0" err="1"/>
              <a:t>Boyilla</a:t>
            </a:r>
            <a:r>
              <a:rPr lang="en-IN" sz="1600" b="1" dirty="0"/>
              <a:t>: </a:t>
            </a:r>
            <a:r>
              <a:rPr lang="en-IN" sz="1600" dirty="0"/>
              <a:t>Conducted initial data exploration, generated article trend visualizations, and actively contributed to troubleshooting and debugging throughout the project.</a:t>
            </a:r>
          </a:p>
        </p:txBody>
      </p:sp>
      <p:sp>
        <p:nvSpPr>
          <p:cNvPr id="6" name="TextBox 5">
            <a:extLst>
              <a:ext uri="{FF2B5EF4-FFF2-40B4-BE49-F238E27FC236}">
                <a16:creationId xmlns:a16="http://schemas.microsoft.com/office/drawing/2014/main" id="{0619F631-1F8D-0863-3F7E-6492ED295A8F}"/>
              </a:ext>
            </a:extLst>
          </p:cNvPr>
          <p:cNvSpPr txBox="1"/>
          <p:nvPr/>
        </p:nvSpPr>
        <p:spPr>
          <a:xfrm>
            <a:off x="1464634" y="1139087"/>
            <a:ext cx="6097772" cy="584775"/>
          </a:xfrm>
          <a:prstGeom prst="rect">
            <a:avLst/>
          </a:prstGeom>
          <a:noFill/>
        </p:spPr>
        <p:txBody>
          <a:bodyPr wrap="square">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Contribution</a:t>
            </a:r>
          </a:p>
        </p:txBody>
      </p:sp>
    </p:spTree>
    <p:extLst>
      <p:ext uri="{BB962C8B-B14F-4D97-AF65-F5344CB8AC3E}">
        <p14:creationId xmlns:p14="http://schemas.microsoft.com/office/powerpoint/2010/main" val="983926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Shape 88">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8864DE0D-20C7-883F-8481-496A604FC973}"/>
              </a:ext>
            </a:extLst>
          </p:cNvPr>
          <p:cNvSpPr>
            <a:spLocks noGrp="1"/>
          </p:cNvSpPr>
          <p:nvPr>
            <p:ph type="title"/>
          </p:nvPr>
        </p:nvSpPr>
        <p:spPr>
          <a:xfrm>
            <a:off x="576943" y="365125"/>
            <a:ext cx="3276600" cy="1387475"/>
          </a:xfrm>
        </p:spPr>
        <p:txBody>
          <a:bodyPr vert="horz" lIns="91440" tIns="45720" rIns="91440" bIns="45720" rtlCol="0" anchor="b">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Dataset Overview</a:t>
            </a:r>
          </a:p>
        </p:txBody>
      </p:sp>
      <p:sp>
        <p:nvSpPr>
          <p:cNvPr id="4" name="Text Placeholder 3">
            <a:extLst>
              <a:ext uri="{FF2B5EF4-FFF2-40B4-BE49-F238E27FC236}">
                <a16:creationId xmlns:a16="http://schemas.microsoft.com/office/drawing/2014/main" id="{EBE22C2B-04CC-679E-04FC-54417E853611}"/>
              </a:ext>
            </a:extLst>
          </p:cNvPr>
          <p:cNvSpPr>
            <a:spLocks noGrp="1"/>
          </p:cNvSpPr>
          <p:nvPr>
            <p:ph type="body" sz="half" idx="2"/>
          </p:nvPr>
        </p:nvSpPr>
        <p:spPr>
          <a:xfrm>
            <a:off x="576943" y="1937658"/>
            <a:ext cx="3537857" cy="2808514"/>
          </a:xfrm>
        </p:spPr>
        <p:txBody>
          <a:bodyPr vert="horz" lIns="91440" tIns="45720" rIns="91440" bIns="45720" rtlCol="0">
            <a:normAutofit lnSpcReduction="10000"/>
          </a:bodyPr>
          <a:lstStyle/>
          <a:p>
            <a:r>
              <a:rPr lang="en-US" sz="2000" dirty="0">
                <a:latin typeface="Calibri" panose="020F0502020204030204" pitchFamily="34" charset="0"/>
                <a:ea typeface="Calibri" panose="020F0502020204030204" pitchFamily="34" charset="0"/>
                <a:cs typeface="Calibri" panose="020F0502020204030204" pitchFamily="34" charset="0"/>
              </a:rPr>
              <a:t>We started with a basic exploration of the dataset by checking its shape, column types, memory usage, and missing values. Summary statistics gave insight into numeric data, and a line chart of article counts from 1920 to 2020 revealed clear trends in publication volume over time.</a:t>
            </a:r>
          </a:p>
        </p:txBody>
      </p:sp>
      <p:pic>
        <p:nvPicPr>
          <p:cNvPr id="8" name="Picture 7">
            <a:extLst>
              <a:ext uri="{FF2B5EF4-FFF2-40B4-BE49-F238E27FC236}">
                <a16:creationId xmlns:a16="http://schemas.microsoft.com/office/drawing/2014/main" id="{47CE7F3D-2B44-0337-CC6A-6E5B4C6E754D}"/>
              </a:ext>
            </a:extLst>
          </p:cNvPr>
          <p:cNvPicPr>
            <a:picLocks noChangeAspect="1"/>
          </p:cNvPicPr>
          <p:nvPr/>
        </p:nvPicPr>
        <p:blipFill>
          <a:blip r:embed="rId2"/>
          <a:stretch>
            <a:fillRect/>
          </a:stretch>
        </p:blipFill>
        <p:spPr>
          <a:xfrm>
            <a:off x="4979169" y="297562"/>
            <a:ext cx="3446374" cy="3274056"/>
          </a:xfrm>
          <a:prstGeom prst="rect">
            <a:avLst/>
          </a:prstGeom>
        </p:spPr>
      </p:pic>
      <p:pic>
        <p:nvPicPr>
          <p:cNvPr id="3" name="Picture Placeholder 5" descr="A graph showing the growth of the stock market&#10;&#10;AI-generated content may be incorrect.">
            <a:extLst>
              <a:ext uri="{FF2B5EF4-FFF2-40B4-BE49-F238E27FC236}">
                <a16:creationId xmlns:a16="http://schemas.microsoft.com/office/drawing/2014/main" id="{3E5AC31B-9E69-40B7-35EB-6640BFCE4DCB}"/>
              </a:ext>
            </a:extLst>
          </p:cNvPr>
          <p:cNvPicPr>
            <a:picLocks noChangeAspect="1"/>
          </p:cNvPicPr>
          <p:nvPr/>
        </p:nvPicPr>
        <p:blipFill>
          <a:blip r:embed="rId3"/>
          <a:srcRect r="-2" b="1529"/>
          <a:stretch/>
        </p:blipFill>
        <p:spPr>
          <a:xfrm>
            <a:off x="4976972" y="3869180"/>
            <a:ext cx="6200460" cy="2594847"/>
          </a:xfrm>
          <a:prstGeom prst="rect">
            <a:avLst/>
          </a:prstGeom>
        </p:spPr>
      </p:pic>
      <p:pic>
        <p:nvPicPr>
          <p:cNvPr id="6" name="Picture 5">
            <a:extLst>
              <a:ext uri="{FF2B5EF4-FFF2-40B4-BE49-F238E27FC236}">
                <a16:creationId xmlns:a16="http://schemas.microsoft.com/office/drawing/2014/main" id="{AFF2EAEC-0692-C304-B744-1D2AA2BAB86E}"/>
              </a:ext>
            </a:extLst>
          </p:cNvPr>
          <p:cNvPicPr>
            <a:picLocks noChangeAspect="1"/>
          </p:cNvPicPr>
          <p:nvPr/>
        </p:nvPicPr>
        <p:blipFill>
          <a:blip r:embed="rId4"/>
          <a:stretch>
            <a:fillRect/>
          </a:stretch>
        </p:blipFill>
        <p:spPr>
          <a:xfrm>
            <a:off x="8974875" y="365125"/>
            <a:ext cx="2640182" cy="3206493"/>
          </a:xfrm>
          <a:prstGeom prst="rect">
            <a:avLst/>
          </a:prstGeom>
        </p:spPr>
      </p:pic>
    </p:spTree>
    <p:extLst>
      <p:ext uri="{BB962C8B-B14F-4D97-AF65-F5344CB8AC3E}">
        <p14:creationId xmlns:p14="http://schemas.microsoft.com/office/powerpoint/2010/main" val="207814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8A41C0-A09B-A0A8-1CBE-6775FDC71416}"/>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Data Preprocessing</a:t>
            </a:r>
          </a:p>
        </p:txBody>
      </p:sp>
      <p:sp>
        <p:nvSpPr>
          <p:cNvPr id="15" name="Rectangle 2">
            <a:extLst>
              <a:ext uri="{FF2B5EF4-FFF2-40B4-BE49-F238E27FC236}">
                <a16:creationId xmlns:a16="http://schemas.microsoft.com/office/drawing/2014/main" id="{09807722-1CC1-1344-3698-2C206F9011CE}"/>
              </a:ext>
            </a:extLst>
          </p:cNvPr>
          <p:cNvSpPr>
            <a:spLocks noGrp="1" noChangeArrowheads="1"/>
          </p:cNvSpPr>
          <p:nvPr>
            <p:ph type="body" sz="half" idx="2"/>
          </p:nvPr>
        </p:nvSpPr>
        <p:spPr bwMode="auto">
          <a:xfrm>
            <a:off x="838200" y="1834873"/>
            <a:ext cx="3427001" cy="39085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fontAlgn="base">
              <a:spcBef>
                <a:spcPct val="0"/>
              </a:spcBef>
              <a:spcAft>
                <a:spcPts val="600"/>
              </a:spcAf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We performed efficient text preprocessing using NLTK’s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Calibri" panose="020F0502020204030204" pitchFamily="34" charset="0"/>
              </a:rPr>
              <a:t>stopword</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removal and stemming. Specifically, we implemented a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Calibri" panose="020F0502020204030204" pitchFamily="34" charset="0"/>
              </a:rPr>
              <a:t>fast_preprocess</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function, to clean and tokenize text by lowering case, removing digits and punctuation, removing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Calibri" panose="020F0502020204030204" pitchFamily="34" charset="0"/>
              </a:rPr>
              <a:t>stopwords</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and stemming. To account for the size of the data we processed the data in chunks of 250,000 rows. For each chunk we clean and then retain only the relevant columns (excerpt and year). The cleaned chunks are then combined and saved as a new CSV file for downstream analysis.</a:t>
            </a:r>
            <a:endParaRPr kumimoji="0" lang="en-US" altLang="en-US" sz="1700" b="0" i="0" u="none" strike="noStrike" cap="none" normalizeH="0" baseline="0" dirty="0">
              <a:ln>
                <a:noFill/>
              </a:ln>
              <a:effectLst/>
            </a:endParaRPr>
          </a:p>
        </p:txBody>
      </p:sp>
      <p:pic>
        <p:nvPicPr>
          <p:cNvPr id="9" name="Picture Placeholder 5">
            <a:extLst>
              <a:ext uri="{FF2B5EF4-FFF2-40B4-BE49-F238E27FC236}">
                <a16:creationId xmlns:a16="http://schemas.microsoft.com/office/drawing/2014/main" id="{212D6424-8BE6-63BE-C6A9-282BD1696B34}"/>
              </a:ext>
            </a:extLst>
          </p:cNvPr>
          <p:cNvPicPr>
            <a:picLocks noChangeAspect="1"/>
          </p:cNvPicPr>
          <p:nvPr/>
        </p:nvPicPr>
        <p:blipFill>
          <a:blip r:embed="rId2"/>
          <a:srcRect l="4871" r="4871"/>
          <a:stretch/>
        </p:blipFill>
        <p:spPr>
          <a:xfrm>
            <a:off x="5445457" y="1011426"/>
            <a:ext cx="6155141" cy="4858889"/>
          </a:xfrm>
          <a:prstGeom prst="rect">
            <a:avLst/>
          </a:prstGeom>
        </p:spPr>
      </p:pic>
    </p:spTree>
    <p:extLst>
      <p:ext uri="{BB962C8B-B14F-4D97-AF65-F5344CB8AC3E}">
        <p14:creationId xmlns:p14="http://schemas.microsoft.com/office/powerpoint/2010/main" val="243612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EC13BD4A-2A67-EF7D-9D42-C4AC6A34926E}"/>
              </a:ext>
            </a:extLst>
          </p:cNvPr>
          <p:cNvSpPr txBox="1"/>
          <p:nvPr/>
        </p:nvSpPr>
        <p:spPr>
          <a:xfrm>
            <a:off x="366509" y="789846"/>
            <a:ext cx="4305824" cy="2377898"/>
          </a:xfrm>
          <a:prstGeom prst="rect">
            <a:avLst/>
          </a:prstGeom>
        </p:spPr>
        <p:txBody>
          <a:bodyPr vert="horz" lIns="91440" tIns="45720" rIns="91440" bIns="45720" rtlCol="0">
            <a:normAutofit/>
          </a:bodyPr>
          <a:lstStyle/>
          <a:p>
            <a:pPr>
              <a:lnSpc>
                <a:spcPct val="90000"/>
              </a:lnSpc>
              <a:spcBef>
                <a:spcPct val="0"/>
              </a:spcBef>
              <a:spcAft>
                <a:spcPts val="600"/>
              </a:spcAft>
            </a:pPr>
            <a:r>
              <a:rPr lang="en-US" sz="3200" b="1" dirty="0">
                <a:latin typeface="Calibri" panose="020F0502020204030204" pitchFamily="34" charset="0"/>
                <a:ea typeface="Calibri" panose="020F0502020204030204" pitchFamily="34" charset="0"/>
                <a:cs typeface="Calibri" panose="020F0502020204030204" pitchFamily="34" charset="0"/>
              </a:rPr>
              <a:t>Model Analysis:</a:t>
            </a:r>
          </a:p>
          <a:p>
            <a:pPr>
              <a:lnSpc>
                <a:spcPct val="90000"/>
              </a:lnSpc>
              <a:spcBef>
                <a:spcPct val="0"/>
              </a:spcBef>
              <a:spcAft>
                <a:spcPts val="600"/>
              </a:spcAft>
            </a:pPr>
            <a:endParaRPr lang="en-US" sz="2000" b="1" dirty="0"/>
          </a:p>
          <a:p>
            <a:pPr>
              <a:lnSpc>
                <a:spcPct val="90000"/>
              </a:lnSpc>
              <a:spcBef>
                <a:spcPct val="0"/>
              </a:spcBef>
              <a:spcAft>
                <a:spcPts val="600"/>
              </a:spcAft>
            </a:pPr>
            <a:r>
              <a:rPr lang="en-US" sz="2800" b="1" dirty="0">
                <a:latin typeface="Calibri" panose="020F0502020204030204" pitchFamily="34" charset="0"/>
                <a:ea typeface="Calibri" panose="020F0502020204030204" pitchFamily="34" charset="0"/>
                <a:cs typeface="Calibri" panose="020F0502020204030204" pitchFamily="34" charset="0"/>
              </a:rPr>
              <a:t>Latent Dirichlet Allocation</a:t>
            </a:r>
          </a:p>
          <a:p>
            <a:pPr indent="-228600">
              <a:lnSpc>
                <a:spcPct val="90000"/>
              </a:lnSpc>
              <a:spcBef>
                <a:spcPct val="0"/>
              </a:spcBef>
              <a:spcAft>
                <a:spcPts val="600"/>
              </a:spcAft>
              <a:buFont typeface="Arial" panose="020B0604020202020204" pitchFamily="34" charset="0"/>
              <a:buChar char="•"/>
            </a:pPr>
            <a:endParaRPr lang="en-US" sz="2000" b="1" dirty="0"/>
          </a:p>
        </p:txBody>
      </p:sp>
      <p:pic>
        <p:nvPicPr>
          <p:cNvPr id="10" name="Picture 9">
            <a:extLst>
              <a:ext uri="{FF2B5EF4-FFF2-40B4-BE49-F238E27FC236}">
                <a16:creationId xmlns:a16="http://schemas.microsoft.com/office/drawing/2014/main" id="{1131BB22-5455-0838-9413-21050765E74D}"/>
              </a:ext>
            </a:extLst>
          </p:cNvPr>
          <p:cNvPicPr>
            <a:picLocks noChangeAspect="1"/>
          </p:cNvPicPr>
          <p:nvPr/>
        </p:nvPicPr>
        <p:blipFill>
          <a:blip r:embed="rId2"/>
          <a:stretch>
            <a:fillRect/>
          </a:stretch>
        </p:blipFill>
        <p:spPr>
          <a:xfrm>
            <a:off x="5468428" y="380785"/>
            <a:ext cx="6160076" cy="3788444"/>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D3B5AB96-BC0F-80A1-18FB-B817B64B36E0}"/>
              </a:ext>
            </a:extLst>
          </p:cNvPr>
          <p:cNvPicPr>
            <a:picLocks noChangeAspect="1"/>
          </p:cNvPicPr>
          <p:nvPr/>
        </p:nvPicPr>
        <p:blipFill>
          <a:blip r:embed="rId3"/>
          <a:stretch>
            <a:fillRect/>
          </a:stretch>
        </p:blipFill>
        <p:spPr>
          <a:xfrm>
            <a:off x="4702630" y="4612950"/>
            <a:ext cx="6950481" cy="1476976"/>
          </a:xfrm>
          <a:prstGeom prst="rect">
            <a:avLst/>
          </a:prstGeom>
        </p:spPr>
      </p:pic>
      <p:sp>
        <p:nvSpPr>
          <p:cNvPr id="14" name="TextBox 13">
            <a:extLst>
              <a:ext uri="{FF2B5EF4-FFF2-40B4-BE49-F238E27FC236}">
                <a16:creationId xmlns:a16="http://schemas.microsoft.com/office/drawing/2014/main" id="{943BCC95-2A6A-161E-0530-4994DD7CC338}"/>
              </a:ext>
            </a:extLst>
          </p:cNvPr>
          <p:cNvSpPr txBox="1"/>
          <p:nvPr/>
        </p:nvSpPr>
        <p:spPr>
          <a:xfrm>
            <a:off x="350703" y="2275007"/>
            <a:ext cx="4109880" cy="3970318"/>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We picked a sample of 100,000 already pre-processed articles, after which we tokenized the articles to create a dictionary and a Bag-of-Words corpus, removing too rarified or over common vocabulary. We used </a:t>
            </a:r>
            <a:r>
              <a:rPr lang="en-US" dirty="0" err="1">
                <a:latin typeface="Calibri" panose="020F0502020204030204" pitchFamily="34" charset="0"/>
                <a:ea typeface="Calibri" panose="020F0502020204030204" pitchFamily="34" charset="0"/>
                <a:cs typeface="Calibri" panose="020F0502020204030204" pitchFamily="34" charset="0"/>
              </a:rPr>
              <a:t>Gensim's</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LdaMulticore</a:t>
            </a:r>
            <a:r>
              <a:rPr lang="en-US" dirty="0">
                <a:latin typeface="Calibri" panose="020F0502020204030204" pitchFamily="34" charset="0"/>
                <a:ea typeface="Calibri" panose="020F0502020204030204" pitchFamily="34" charset="0"/>
                <a:cs typeface="Calibri" panose="020F0502020204030204" pitchFamily="34" charset="0"/>
              </a:rPr>
              <a:t> to create a 15-topic LDA model utilizing optimal settings to achieve performance and optimal coherence. We evaluated the LDA model with the </a:t>
            </a:r>
            <a:r>
              <a:rPr lang="en-US" dirty="0" err="1">
                <a:latin typeface="Calibri" panose="020F0502020204030204" pitchFamily="34" charset="0"/>
                <a:ea typeface="Calibri" panose="020F0502020204030204" pitchFamily="34" charset="0"/>
                <a:cs typeface="Calibri" panose="020F0502020204030204" pitchFamily="34" charset="0"/>
              </a:rPr>
              <a:t>c_v</a:t>
            </a:r>
            <a:r>
              <a:rPr lang="en-US" dirty="0">
                <a:latin typeface="Calibri" panose="020F0502020204030204" pitchFamily="34" charset="0"/>
                <a:ea typeface="Calibri" panose="020F0502020204030204" pitchFamily="34" charset="0"/>
                <a:cs typeface="Calibri" panose="020F0502020204030204" pitchFamily="34" charset="0"/>
              </a:rPr>
              <a:t> coherence score and assigned each document a dominant and unique topic based on topic probability for further analysis.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21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A487535B-BBDE-4528-F4CD-1E2CC6AB96B4}"/>
              </a:ext>
            </a:extLst>
          </p:cNvPr>
          <p:cNvSpPr txBox="1"/>
          <p:nvPr/>
        </p:nvSpPr>
        <p:spPr>
          <a:xfrm>
            <a:off x="443242" y="1474343"/>
            <a:ext cx="3380537" cy="2181956"/>
          </a:xfrm>
          <a:prstGeom prst="rect">
            <a:avLst/>
          </a:prstGeom>
        </p:spPr>
        <p:txBody>
          <a:bodyPr vert="horz" lIns="91440" tIns="45720" rIns="91440" bIns="45720" rtlCol="0">
            <a:normAutofit lnSpcReduction="10000"/>
          </a:bodyPr>
          <a:lstStyle/>
          <a:p>
            <a:pPr>
              <a:lnSpc>
                <a:spcPct val="90000"/>
              </a:lnSpc>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We grouped articles by year and dominant topic, normalized the topic distribution per year, and plotted a line chart to visually display the evolution of proportions of different topics over time.</a:t>
            </a:r>
          </a:p>
        </p:txBody>
      </p:sp>
      <p:pic>
        <p:nvPicPr>
          <p:cNvPr id="8" name="Picture 7">
            <a:extLst>
              <a:ext uri="{FF2B5EF4-FFF2-40B4-BE49-F238E27FC236}">
                <a16:creationId xmlns:a16="http://schemas.microsoft.com/office/drawing/2014/main" id="{D1D8DE51-8395-B7F4-2B9C-034175D6F0C3}"/>
              </a:ext>
            </a:extLst>
          </p:cNvPr>
          <p:cNvPicPr>
            <a:picLocks noChangeAspect="1"/>
          </p:cNvPicPr>
          <p:nvPr/>
        </p:nvPicPr>
        <p:blipFill>
          <a:blip r:embed="rId2"/>
          <a:stretch>
            <a:fillRect/>
          </a:stretch>
        </p:blipFill>
        <p:spPr>
          <a:xfrm>
            <a:off x="4556097" y="450710"/>
            <a:ext cx="6181187" cy="3059687"/>
          </a:xfrm>
          <a:prstGeom prst="rect">
            <a:avLst/>
          </a:prstGeom>
        </p:spPr>
      </p:pic>
      <p:pic>
        <p:nvPicPr>
          <p:cNvPr id="2" name="Picture 1">
            <a:extLst>
              <a:ext uri="{FF2B5EF4-FFF2-40B4-BE49-F238E27FC236}">
                <a16:creationId xmlns:a16="http://schemas.microsoft.com/office/drawing/2014/main" id="{A772C8FF-8295-D687-D551-F5E10C8D1213}"/>
              </a:ext>
            </a:extLst>
          </p:cNvPr>
          <p:cNvPicPr>
            <a:picLocks noChangeAspect="1"/>
          </p:cNvPicPr>
          <p:nvPr/>
        </p:nvPicPr>
        <p:blipFill>
          <a:blip r:embed="rId3"/>
          <a:stretch>
            <a:fillRect/>
          </a:stretch>
        </p:blipFill>
        <p:spPr>
          <a:xfrm>
            <a:off x="2387769" y="3802200"/>
            <a:ext cx="5602345" cy="2605090"/>
          </a:xfrm>
          <a:prstGeom prst="rect">
            <a:avLst/>
          </a:prstGeom>
        </p:spPr>
      </p:pic>
      <p:sp>
        <p:nvSpPr>
          <p:cNvPr id="10" name="TextBox 9">
            <a:extLst>
              <a:ext uri="{FF2B5EF4-FFF2-40B4-BE49-F238E27FC236}">
                <a16:creationId xmlns:a16="http://schemas.microsoft.com/office/drawing/2014/main" id="{E229A457-2DE3-0E3E-2D9C-74E0E176F20D}"/>
              </a:ext>
            </a:extLst>
          </p:cNvPr>
          <p:cNvSpPr txBox="1"/>
          <p:nvPr/>
        </p:nvSpPr>
        <p:spPr>
          <a:xfrm>
            <a:off x="407691" y="867016"/>
            <a:ext cx="6096000" cy="584775"/>
          </a:xfrm>
          <a:prstGeom prst="rect">
            <a:avLst/>
          </a:prstGeom>
          <a:noFill/>
        </p:spPr>
        <p:txBody>
          <a:bodyPr wrap="square">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Topic</a:t>
            </a:r>
            <a:r>
              <a:rPr lang="en-IN" sz="2800" b="1" dirty="0">
                <a:latin typeface="Calibri" panose="020F0502020204030204" pitchFamily="34" charset="0"/>
                <a:ea typeface="Calibri" panose="020F0502020204030204" pitchFamily="34" charset="0"/>
                <a:cs typeface="Calibri" panose="020F0502020204030204" pitchFamily="34" charset="0"/>
              </a:rPr>
              <a:t> </a:t>
            </a:r>
            <a:r>
              <a:rPr lang="en-IN" sz="3200" b="1" dirty="0">
                <a:latin typeface="Calibri" panose="020F0502020204030204" pitchFamily="34" charset="0"/>
                <a:ea typeface="Calibri" panose="020F0502020204030204" pitchFamily="34" charset="0"/>
                <a:cs typeface="Calibri" panose="020F0502020204030204" pitchFamily="34" charset="0"/>
              </a:rPr>
              <a:t>Trends</a:t>
            </a:r>
          </a:p>
        </p:txBody>
      </p:sp>
    </p:spTree>
    <p:extLst>
      <p:ext uri="{BB962C8B-B14F-4D97-AF65-F5344CB8AC3E}">
        <p14:creationId xmlns:p14="http://schemas.microsoft.com/office/powerpoint/2010/main" val="841847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0EC206AC-1A0D-C299-BE0C-7CC6F903D342}"/>
              </a:ext>
            </a:extLst>
          </p:cNvPr>
          <p:cNvSpPr txBox="1"/>
          <p:nvPr/>
        </p:nvSpPr>
        <p:spPr>
          <a:xfrm>
            <a:off x="1137034" y="2250936"/>
            <a:ext cx="2858023" cy="2356128"/>
          </a:xfrm>
          <a:prstGeom prst="rect">
            <a:avLst/>
          </a:prstGeom>
        </p:spPr>
        <p:txBody>
          <a:bodyPr vert="horz" lIns="91440" tIns="45720" rIns="91440" bIns="45720" rtlCol="0">
            <a:normAutofit/>
          </a:bodyPr>
          <a:lstStyle/>
          <a:p>
            <a:pPr>
              <a:lnSpc>
                <a:spcPct val="90000"/>
              </a:lnSpc>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We extracted and displayed the top 10 keywords for each topic from the trained LDA model to interpret and label the topics based on their most representative terms.</a:t>
            </a:r>
          </a:p>
        </p:txBody>
      </p:sp>
      <p:pic>
        <p:nvPicPr>
          <p:cNvPr id="8" name="Picture 7">
            <a:extLst>
              <a:ext uri="{FF2B5EF4-FFF2-40B4-BE49-F238E27FC236}">
                <a16:creationId xmlns:a16="http://schemas.microsoft.com/office/drawing/2014/main" id="{77E2F51C-5903-6CE4-CF01-235A24E13798}"/>
              </a:ext>
            </a:extLst>
          </p:cNvPr>
          <p:cNvPicPr>
            <a:picLocks noChangeAspect="1"/>
          </p:cNvPicPr>
          <p:nvPr/>
        </p:nvPicPr>
        <p:blipFill>
          <a:blip r:embed="rId2"/>
          <a:stretch>
            <a:fillRect/>
          </a:stretch>
        </p:blipFill>
        <p:spPr>
          <a:xfrm>
            <a:off x="4564912" y="2791523"/>
            <a:ext cx="6590568" cy="2356128"/>
          </a:xfrm>
          <a:prstGeom prst="rect">
            <a:avLst/>
          </a:prstGeom>
        </p:spPr>
      </p:pic>
      <p:pic>
        <p:nvPicPr>
          <p:cNvPr id="3" name="Picture 2">
            <a:extLst>
              <a:ext uri="{FF2B5EF4-FFF2-40B4-BE49-F238E27FC236}">
                <a16:creationId xmlns:a16="http://schemas.microsoft.com/office/drawing/2014/main" id="{24187F93-DEAB-6C66-7CBB-447F2E1AE832}"/>
              </a:ext>
            </a:extLst>
          </p:cNvPr>
          <p:cNvPicPr>
            <a:picLocks noChangeAspect="1"/>
          </p:cNvPicPr>
          <p:nvPr/>
        </p:nvPicPr>
        <p:blipFill>
          <a:blip r:embed="rId3"/>
          <a:stretch>
            <a:fillRect/>
          </a:stretch>
        </p:blipFill>
        <p:spPr>
          <a:xfrm>
            <a:off x="3995057" y="717164"/>
            <a:ext cx="7983461" cy="1476938"/>
          </a:xfrm>
          <a:prstGeom prst="rect">
            <a:avLst/>
          </a:prstGeom>
        </p:spPr>
      </p:pic>
      <p:sp>
        <p:nvSpPr>
          <p:cNvPr id="10" name="TextBox 9">
            <a:extLst>
              <a:ext uri="{FF2B5EF4-FFF2-40B4-BE49-F238E27FC236}">
                <a16:creationId xmlns:a16="http://schemas.microsoft.com/office/drawing/2014/main" id="{425BA98B-69DA-74B8-FD60-E300AD675410}"/>
              </a:ext>
            </a:extLst>
          </p:cNvPr>
          <p:cNvSpPr txBox="1"/>
          <p:nvPr/>
        </p:nvSpPr>
        <p:spPr>
          <a:xfrm>
            <a:off x="1056387" y="1710349"/>
            <a:ext cx="6096000" cy="584775"/>
          </a:xfrm>
          <a:prstGeom prst="rect">
            <a:avLst/>
          </a:prstGeom>
          <a:noFill/>
        </p:spPr>
        <p:txBody>
          <a:bodyPr wrap="square">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Top</a:t>
            </a:r>
            <a:r>
              <a:rPr lang="en-IN" sz="2400" b="1" dirty="0">
                <a:latin typeface="Calibri" panose="020F0502020204030204" pitchFamily="34" charset="0"/>
                <a:ea typeface="Calibri" panose="020F0502020204030204" pitchFamily="34" charset="0"/>
                <a:cs typeface="Calibri" panose="020F0502020204030204" pitchFamily="34" charset="0"/>
              </a:rPr>
              <a:t> </a:t>
            </a:r>
            <a:r>
              <a:rPr lang="en-IN" sz="3200" b="1" dirty="0">
                <a:latin typeface="Calibri" panose="020F0502020204030204" pitchFamily="34" charset="0"/>
                <a:ea typeface="Calibri" panose="020F0502020204030204" pitchFamily="34" charset="0"/>
                <a:cs typeface="Calibri" panose="020F0502020204030204" pitchFamily="34" charset="0"/>
              </a:rPr>
              <a:t>Keywords</a:t>
            </a:r>
          </a:p>
        </p:txBody>
      </p:sp>
    </p:spTree>
    <p:extLst>
      <p:ext uri="{BB962C8B-B14F-4D97-AF65-F5344CB8AC3E}">
        <p14:creationId xmlns:p14="http://schemas.microsoft.com/office/powerpoint/2010/main" val="135374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13" name="TextBox 12">
            <a:extLst>
              <a:ext uri="{FF2B5EF4-FFF2-40B4-BE49-F238E27FC236}">
                <a16:creationId xmlns:a16="http://schemas.microsoft.com/office/drawing/2014/main" id="{F299DA0F-75D1-A17A-A459-74BA8C769461}"/>
              </a:ext>
            </a:extLst>
          </p:cNvPr>
          <p:cNvSpPr txBox="1"/>
          <p:nvPr/>
        </p:nvSpPr>
        <p:spPr>
          <a:xfrm>
            <a:off x="838200" y="1349829"/>
            <a:ext cx="2863425" cy="2394857"/>
          </a:xfrm>
          <a:prstGeom prst="rect">
            <a:avLst/>
          </a:prstGeom>
        </p:spPr>
        <p:txBody>
          <a:bodyPr vert="horz" lIns="91440" tIns="45720" rIns="91440" bIns="45720" rtlCol="0">
            <a:normAutofit lnSpcReduction="10000"/>
          </a:bodyPr>
          <a:lstStyle/>
          <a:p>
            <a:pPr>
              <a:lnSpc>
                <a:spcPct val="90000"/>
              </a:lnSpc>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We generated word clouds for each topic using the top 30 keywords, providing a visual representation of the most prominent terms associated with each topic for easier interpretation.</a:t>
            </a:r>
          </a:p>
        </p:txBody>
      </p:sp>
      <p:pic>
        <p:nvPicPr>
          <p:cNvPr id="11" name="Picture 10">
            <a:extLst>
              <a:ext uri="{FF2B5EF4-FFF2-40B4-BE49-F238E27FC236}">
                <a16:creationId xmlns:a16="http://schemas.microsoft.com/office/drawing/2014/main" id="{BEBC52F3-BE1F-C269-145F-D4FB1713A025}"/>
              </a:ext>
            </a:extLst>
          </p:cNvPr>
          <p:cNvPicPr>
            <a:picLocks noChangeAspect="1"/>
          </p:cNvPicPr>
          <p:nvPr/>
        </p:nvPicPr>
        <p:blipFill>
          <a:blip r:embed="rId2"/>
          <a:stretch>
            <a:fillRect/>
          </a:stretch>
        </p:blipFill>
        <p:spPr>
          <a:xfrm>
            <a:off x="3848147" y="2270868"/>
            <a:ext cx="3358196" cy="3773256"/>
          </a:xfrm>
          <a:prstGeom prst="rect">
            <a:avLst/>
          </a:prstGeom>
        </p:spPr>
      </p:pic>
      <p:pic>
        <p:nvPicPr>
          <p:cNvPr id="3" name="Picture 2">
            <a:extLst>
              <a:ext uri="{FF2B5EF4-FFF2-40B4-BE49-F238E27FC236}">
                <a16:creationId xmlns:a16="http://schemas.microsoft.com/office/drawing/2014/main" id="{32812884-9C0E-4594-0D3C-9AFA843961C5}"/>
              </a:ext>
            </a:extLst>
          </p:cNvPr>
          <p:cNvPicPr>
            <a:picLocks noChangeAspect="1"/>
          </p:cNvPicPr>
          <p:nvPr/>
        </p:nvPicPr>
        <p:blipFill>
          <a:blip r:embed="rId3"/>
          <a:stretch>
            <a:fillRect/>
          </a:stretch>
        </p:blipFill>
        <p:spPr>
          <a:xfrm>
            <a:off x="4177416" y="328904"/>
            <a:ext cx="6500637" cy="1641410"/>
          </a:xfrm>
          <a:prstGeom prst="rect">
            <a:avLst/>
          </a:prstGeom>
        </p:spPr>
      </p:pic>
      <p:pic>
        <p:nvPicPr>
          <p:cNvPr id="14" name="Picture 13">
            <a:extLst>
              <a:ext uri="{FF2B5EF4-FFF2-40B4-BE49-F238E27FC236}">
                <a16:creationId xmlns:a16="http://schemas.microsoft.com/office/drawing/2014/main" id="{456FE448-4937-DCEF-E552-30F337802558}"/>
              </a:ext>
            </a:extLst>
          </p:cNvPr>
          <p:cNvPicPr>
            <a:picLocks noChangeAspect="1"/>
          </p:cNvPicPr>
          <p:nvPr/>
        </p:nvPicPr>
        <p:blipFill>
          <a:blip r:embed="rId4"/>
          <a:stretch>
            <a:fillRect/>
          </a:stretch>
        </p:blipFill>
        <p:spPr>
          <a:xfrm>
            <a:off x="7776072" y="2270868"/>
            <a:ext cx="3278418" cy="3683618"/>
          </a:xfrm>
          <a:prstGeom prst="rect">
            <a:avLst/>
          </a:prstGeom>
        </p:spPr>
      </p:pic>
      <p:sp>
        <p:nvSpPr>
          <p:cNvPr id="15" name="Rectangle 1">
            <a:extLst>
              <a:ext uri="{FF2B5EF4-FFF2-40B4-BE49-F238E27FC236}">
                <a16:creationId xmlns:a16="http://schemas.microsoft.com/office/drawing/2014/main" id="{2553D5F6-EF23-E645-DBE9-6779691D45CA}"/>
              </a:ext>
            </a:extLst>
          </p:cNvPr>
          <p:cNvSpPr>
            <a:spLocks noChangeArrowheads="1"/>
          </p:cNvSpPr>
          <p:nvPr/>
        </p:nvSpPr>
        <p:spPr bwMode="auto">
          <a:xfrm>
            <a:off x="800496" y="672555"/>
            <a:ext cx="319311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Topic </a:t>
            </a:r>
            <a:r>
              <a:rPr kumimoji="0" lang="en-US" altLang="en-US" sz="32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Wordclouds</a:t>
            </a: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241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9" name="TextBox 8">
            <a:extLst>
              <a:ext uri="{FF2B5EF4-FFF2-40B4-BE49-F238E27FC236}">
                <a16:creationId xmlns:a16="http://schemas.microsoft.com/office/drawing/2014/main" id="{45926867-C251-F739-CC17-5DBDE5EB2875}"/>
              </a:ext>
            </a:extLst>
          </p:cNvPr>
          <p:cNvSpPr txBox="1"/>
          <p:nvPr/>
        </p:nvSpPr>
        <p:spPr>
          <a:xfrm>
            <a:off x="413658" y="1164771"/>
            <a:ext cx="3918856" cy="3052477"/>
          </a:xfrm>
          <a:prstGeom prst="rect">
            <a:avLst/>
          </a:prstGeom>
        </p:spPr>
        <p:txBody>
          <a:bodyPr vert="horz" lIns="91440" tIns="45720" rIns="91440" bIns="45720" rtlCol="0">
            <a:normAutofit lnSpcReduction="10000"/>
          </a:bodyPr>
          <a:lstStyle/>
          <a:p>
            <a:pPr>
              <a:lnSpc>
                <a:spcPct val="90000"/>
              </a:lnSpc>
              <a:spcAft>
                <a:spcPts val="600"/>
              </a:spcAft>
            </a:pPr>
            <a:r>
              <a:rPr lang="en-US" sz="1900" dirty="0">
                <a:latin typeface="Calibri" panose="020F0502020204030204" pitchFamily="34" charset="0"/>
                <a:ea typeface="Calibri" panose="020F0502020204030204" pitchFamily="34" charset="0"/>
                <a:cs typeface="Calibri" panose="020F0502020204030204" pitchFamily="34" charset="0"/>
              </a:rPr>
              <a:t>We created horizontal bar charts to visualize the top 10 words for each topic generated by the LDA model. For each topic, we retrieved the top words along with their weights and plotted them. The bar charts help us easily identify the most influential terms for each topic, with the word weight on the x-axis and the words listed on the y-axis, allowing for a clear comparison of word importance within each topic.</a:t>
            </a:r>
          </a:p>
        </p:txBody>
      </p:sp>
      <p:pic>
        <p:nvPicPr>
          <p:cNvPr id="10" name="Picture 9">
            <a:extLst>
              <a:ext uri="{FF2B5EF4-FFF2-40B4-BE49-F238E27FC236}">
                <a16:creationId xmlns:a16="http://schemas.microsoft.com/office/drawing/2014/main" id="{9EBE8780-DDB5-882D-3D89-8A144CED97B0}"/>
              </a:ext>
            </a:extLst>
          </p:cNvPr>
          <p:cNvPicPr>
            <a:picLocks noChangeAspect="1"/>
          </p:cNvPicPr>
          <p:nvPr/>
        </p:nvPicPr>
        <p:blipFill>
          <a:blip r:embed="rId2"/>
          <a:stretch>
            <a:fillRect/>
          </a:stretch>
        </p:blipFill>
        <p:spPr>
          <a:xfrm>
            <a:off x="4429893" y="3030533"/>
            <a:ext cx="3314498" cy="3231635"/>
          </a:xfrm>
          <a:prstGeom prst="rect">
            <a:avLst/>
          </a:prstGeom>
        </p:spPr>
      </p:pic>
      <p:pic>
        <p:nvPicPr>
          <p:cNvPr id="3" name="Picture 2">
            <a:extLst>
              <a:ext uri="{FF2B5EF4-FFF2-40B4-BE49-F238E27FC236}">
                <a16:creationId xmlns:a16="http://schemas.microsoft.com/office/drawing/2014/main" id="{84BA7837-4686-A5C3-FBDC-3B5610FB5826}"/>
              </a:ext>
            </a:extLst>
          </p:cNvPr>
          <p:cNvPicPr>
            <a:picLocks noChangeAspect="1"/>
          </p:cNvPicPr>
          <p:nvPr/>
        </p:nvPicPr>
        <p:blipFill>
          <a:blip r:embed="rId3"/>
          <a:stretch>
            <a:fillRect/>
          </a:stretch>
        </p:blipFill>
        <p:spPr>
          <a:xfrm>
            <a:off x="4746172" y="229549"/>
            <a:ext cx="5388428" cy="2468706"/>
          </a:xfrm>
          <a:prstGeom prst="rect">
            <a:avLst/>
          </a:prstGeom>
        </p:spPr>
      </p:pic>
      <p:pic>
        <p:nvPicPr>
          <p:cNvPr id="5" name="Picture 4">
            <a:extLst>
              <a:ext uri="{FF2B5EF4-FFF2-40B4-BE49-F238E27FC236}">
                <a16:creationId xmlns:a16="http://schemas.microsoft.com/office/drawing/2014/main" id="{8748A28C-CEB5-36D8-C0B1-D7257080259E}"/>
              </a:ext>
            </a:extLst>
          </p:cNvPr>
          <p:cNvPicPr>
            <a:picLocks noChangeAspect="1"/>
          </p:cNvPicPr>
          <p:nvPr/>
        </p:nvPicPr>
        <p:blipFill>
          <a:blip r:embed="rId4"/>
          <a:stretch>
            <a:fillRect/>
          </a:stretch>
        </p:blipFill>
        <p:spPr>
          <a:xfrm>
            <a:off x="8032199" y="3030533"/>
            <a:ext cx="3114771" cy="3052477"/>
          </a:xfrm>
          <a:prstGeom prst="rect">
            <a:avLst/>
          </a:prstGeom>
        </p:spPr>
      </p:pic>
      <p:sp>
        <p:nvSpPr>
          <p:cNvPr id="11" name="Rectangle 1">
            <a:extLst>
              <a:ext uri="{FF2B5EF4-FFF2-40B4-BE49-F238E27FC236}">
                <a16:creationId xmlns:a16="http://schemas.microsoft.com/office/drawing/2014/main" id="{B5B23D45-845E-176F-F61A-D0673D803A38}"/>
              </a:ext>
            </a:extLst>
          </p:cNvPr>
          <p:cNvSpPr>
            <a:spLocks noChangeArrowheads="1"/>
          </p:cNvSpPr>
          <p:nvPr/>
        </p:nvSpPr>
        <p:spPr bwMode="auto">
          <a:xfrm>
            <a:off x="413658" y="441944"/>
            <a:ext cx="1168037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Topic Bar Charts</a:t>
            </a: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6928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8EF07C5E-8BDA-FB5B-3257-B949C737E000}"/>
              </a:ext>
            </a:extLst>
          </p:cNvPr>
          <p:cNvPicPr>
            <a:picLocks noChangeAspect="1"/>
          </p:cNvPicPr>
          <p:nvPr/>
        </p:nvPicPr>
        <p:blipFill>
          <a:blip r:embed="rId2"/>
          <a:stretch>
            <a:fillRect/>
          </a:stretch>
        </p:blipFill>
        <p:spPr>
          <a:xfrm>
            <a:off x="1463858" y="553454"/>
            <a:ext cx="9265452" cy="2469279"/>
          </a:xfrm>
          <a:prstGeom prst="rect">
            <a:avLst/>
          </a:prstGeom>
        </p:spPr>
      </p:pic>
      <p:sp>
        <p:nvSpPr>
          <p:cNvPr id="4" name="TextBox 3">
            <a:extLst>
              <a:ext uri="{FF2B5EF4-FFF2-40B4-BE49-F238E27FC236}">
                <a16:creationId xmlns:a16="http://schemas.microsoft.com/office/drawing/2014/main" id="{46660FEC-1CB1-6073-A0C7-BBD12C05A370}"/>
              </a:ext>
            </a:extLst>
          </p:cNvPr>
          <p:cNvSpPr txBox="1"/>
          <p:nvPr/>
        </p:nvSpPr>
        <p:spPr>
          <a:xfrm>
            <a:off x="5630779" y="3884452"/>
            <a:ext cx="5723021" cy="2398713"/>
          </a:xfrm>
          <a:prstGeom prst="rect">
            <a:avLst/>
          </a:prstGeom>
        </p:spPr>
        <p:txBody>
          <a:bodyPr vert="horz" lIns="91440" tIns="45720" rIns="91440" bIns="45720" rtlCol="0" anchor="ctr">
            <a:normAutofit/>
          </a:bodyPr>
          <a:lstStyle/>
          <a:p>
            <a:pPr>
              <a:lnSpc>
                <a:spcPct val="90000"/>
              </a:lnSpc>
              <a:spcAft>
                <a:spcPts val="600"/>
              </a:spcAft>
            </a:pPr>
            <a:r>
              <a:rPr lang="en-US" sz="1700" dirty="0">
                <a:latin typeface="Calibri" panose="020F0502020204030204" pitchFamily="34" charset="0"/>
                <a:ea typeface="Calibri" panose="020F0502020204030204" pitchFamily="34" charset="0"/>
                <a:cs typeface="Calibri" panose="020F0502020204030204" pitchFamily="34" charset="0"/>
              </a:rPr>
              <a:t>We used </a:t>
            </a:r>
            <a:r>
              <a:rPr lang="en-US" sz="1700" dirty="0" err="1">
                <a:latin typeface="Calibri" panose="020F0502020204030204" pitchFamily="34" charset="0"/>
                <a:ea typeface="Calibri" panose="020F0502020204030204" pitchFamily="34" charset="0"/>
                <a:cs typeface="Calibri" panose="020F0502020204030204" pitchFamily="34" charset="0"/>
              </a:rPr>
              <a:t>pyLDAvis</a:t>
            </a:r>
            <a:r>
              <a:rPr lang="en-US" sz="1700" dirty="0">
                <a:latin typeface="Calibri" panose="020F0502020204030204" pitchFamily="34" charset="0"/>
                <a:ea typeface="Calibri" panose="020F0502020204030204" pitchFamily="34" charset="0"/>
                <a:cs typeface="Calibri" panose="020F0502020204030204" pitchFamily="34" charset="0"/>
              </a:rPr>
              <a:t> to generate a visual interactive exploration of the LDA model so that we could visually exploit the topics of our model in a more intuitive manner. The visual maintains or shows the relationships between topics, the relative sizes of circles represent topic prevalence, and the proximity between topics refers to similarity. This allowed for a more interactive and precise exploration of both topic dispersion and coherence in the data.</a:t>
            </a:r>
          </a:p>
        </p:txBody>
      </p:sp>
      <p:sp>
        <p:nvSpPr>
          <p:cNvPr id="7" name="TextBox 6">
            <a:extLst>
              <a:ext uri="{FF2B5EF4-FFF2-40B4-BE49-F238E27FC236}">
                <a16:creationId xmlns:a16="http://schemas.microsoft.com/office/drawing/2014/main" id="{2A33DF0E-5E40-8564-374A-7E5D92504646}"/>
              </a:ext>
            </a:extLst>
          </p:cNvPr>
          <p:cNvSpPr txBox="1"/>
          <p:nvPr/>
        </p:nvSpPr>
        <p:spPr>
          <a:xfrm>
            <a:off x="1221922" y="4517963"/>
            <a:ext cx="6101442" cy="584775"/>
          </a:xfrm>
          <a:prstGeom prst="rect">
            <a:avLst/>
          </a:prstGeom>
          <a:noFill/>
        </p:spPr>
        <p:txBody>
          <a:bodyPr wrap="square">
            <a:spAutoFit/>
          </a:bodyPr>
          <a:lstStyle/>
          <a:p>
            <a:r>
              <a:rPr lang="en-IN" sz="3200" b="1" dirty="0">
                <a:latin typeface="Calibri" panose="020F0502020204030204" pitchFamily="34" charset="0"/>
                <a:ea typeface="Calibri" panose="020F0502020204030204" pitchFamily="34" charset="0"/>
                <a:cs typeface="Calibri" panose="020F0502020204030204" pitchFamily="34" charset="0"/>
              </a:rPr>
              <a:t>Interactive Visualization</a:t>
            </a:r>
          </a:p>
        </p:txBody>
      </p:sp>
    </p:spTree>
    <p:extLst>
      <p:ext uri="{BB962C8B-B14F-4D97-AF65-F5344CB8AC3E}">
        <p14:creationId xmlns:p14="http://schemas.microsoft.com/office/powerpoint/2010/main" val="3387543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1059</TotalTime>
  <Words>608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Topic Modeling:</vt:lpstr>
      <vt:lpstr>Dataset Overview</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Gottumukkala, Thanmai (UMKC-Student)</dc:creator>
  <cp:lastModifiedBy>Gottumukkala, Thanmai (UMKC-Student)</cp:lastModifiedBy>
  <cp:revision>77</cp:revision>
  <dcterms:created xsi:type="dcterms:W3CDTF">2025-05-05T23:47:04Z</dcterms:created>
  <dcterms:modified xsi:type="dcterms:W3CDTF">2025-05-09T22:43:30Z</dcterms:modified>
</cp:coreProperties>
</file>