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9" r:id="rId3"/>
    <p:sldId id="261" r:id="rId4"/>
    <p:sldId id="258" r:id="rId5"/>
    <p:sldId id="270" r:id="rId6"/>
    <p:sldId id="277" r:id="rId7"/>
    <p:sldId id="259" r:id="rId8"/>
    <p:sldId id="260" r:id="rId9"/>
    <p:sldId id="262" r:id="rId10"/>
    <p:sldId id="263" r:id="rId11"/>
    <p:sldId id="271" r:id="rId12"/>
    <p:sldId id="272" r:id="rId13"/>
    <p:sldId id="273" r:id="rId14"/>
    <p:sldId id="274" r:id="rId15"/>
    <p:sldId id="275" r:id="rId16"/>
    <p:sldId id="268" r:id="rId17"/>
    <p:sldId id="267" r:id="rId18"/>
    <p:sldId id="279" r:id="rId19"/>
    <p:sldId id="264" r:id="rId20"/>
    <p:sldId id="278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5" autoAdjust="0"/>
    <p:restoredTop sz="67684" autoAdjust="0"/>
  </p:normalViewPr>
  <p:slideViewPr>
    <p:cSldViewPr snapToGrid="0">
      <p:cViewPr varScale="1">
        <p:scale>
          <a:sx n="74" d="100"/>
          <a:sy n="74" d="100"/>
        </p:scale>
        <p:origin x="3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2B324-BCF7-4E3A-9C23-FA1C05C0B85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52DC6-A70A-462C-B2B1-37F7D4F61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8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he-5-clustering-algorithms-data-scientists-need-to-know-a36d136ef68?gi=857712a12d43#:~:text=Clustering%20is%20a%20Machine%20Learning,point%20into%20a%20specific%20group.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-one-stop-shop-for-principal-component-analysis-5582fb7e0a9c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owardsdatascience.com/the-mathematics-behind-principal-component-analysis-fff2d7f4b643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he-mathematics-behind-principal-component-analysis-fff2d7f4b643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-one-stop-shop-for-principal-component-analysis-5582fb7e0a9c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l-intercluster-and-intracluster-distance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l-intercluster-and-intracluster-distance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analyticsvidhya.com/blog/2019/08/comprehensive-guide-k-means-clustering/#:~:text=There%20is%20an%20algorithm%20that,a%20point%20to%20a%20cluster.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grad.com/blog/association-rule-mining-an-overview-and-its-applications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hinafirdaus15/association-rule-mining-and-apriori-algorithm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https://towardsdatascience.com/the-5-clustering-algorithms-data-scientists-need-to-know-a36d136ef68?gi=857712a12d43#:~:text=Clustering%20is%20a%20Machine%20Learning,point%20into%20a%20specific%20group.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52DC6-A70A-462C-B2B1-37F7D4F616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19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https://towardsdatascience.com/a-one-stop-shop-for-principal-component-analysis-5582fb7e0a9c</a:t>
            </a:r>
            <a:endParaRPr lang="en-US" dirty="0" smtClean="0"/>
          </a:p>
          <a:p>
            <a:r>
              <a:rPr lang="en-US" smtClean="0">
                <a:hlinkClick r:id="rId4"/>
              </a:rPr>
              <a:t>https://towardsdatascience.com/the-mathematics-behind-principal-component-analysis-fff2d7f4b643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52DC6-A70A-462C-B2B1-37F7D4F616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https://towardsdatascience.com/the-mathematics-behind-principal-component-analysis-fff2d7f4b643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52DC6-A70A-462C-B2B1-37F7D4F616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17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https://towardsdatascience.com/a-one-stop-shop-for-principal-component-analysis-5582fb7e0a9c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52DC6-A70A-462C-B2B1-37F7D4F616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2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1) Exclusive 2) Agglomerative 3) Overlapping 4) Probabilisti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52DC6-A70A-462C-B2B1-37F7D4F616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93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1) Exclusive 2) Agglomerative 3) Overlapping 4) Probabilistic</a:t>
            </a:r>
          </a:p>
          <a:p>
            <a:endParaRPr lang="it-IT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Centroid Linkage Distance :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centroid linkage distance is the distance between the centers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two clusters S and T respectively, defined as –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https://www.geeksforgeeks.org/ml-intercluster-and-intracluster-distance/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Centroid Diameter Distance 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centroid diameter distance is double average distance between all of the objects and the cluster center of s defined as –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52DC6-A70A-462C-B2B1-37F7D4F616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16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1) Exclusive 2) Agglomerative 3) Overlapping 4) Probabilistic</a:t>
            </a:r>
          </a:p>
          <a:p>
            <a:endParaRPr lang="it-IT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Centroid Linkage Distance :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centroid linkage distance is the distance between the centers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two clusters S and T respectively, defined as –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https://www.geeksforgeeks.org/ml-intercluster-and-intracluster-distance/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Centroid Diameter Distance 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centroid diameter distance is double average distance between all of the objects and the cluster center of s defined as –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https://www.analyticsvidhya.com/blog/2019/08/comprehensive-guide-k-means-clustering/#:~:text=There%20is%20an%20algorithm%20that,a%20point%20to%20a%20cluster.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52DC6-A70A-462C-B2B1-37F7D4F616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18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https://www.upgrad.com/blog/association-rule-mining-an-overview-and-its-applications/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52DC6-A70A-462C-B2B1-37F7D4F616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79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https://www.slideshare.net/hinafirdaus15/association-rule-mining-and-apriori-algorithm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52DC6-A70A-462C-B2B1-37F7D4F616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77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Dimensionality Reduction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user-item matrix, there are two dimensions: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 of users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 of items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matrix is mostly empty, reducing dimensions can improve the performance of the algorithm in terms of both space and time. You can use various methods like matrix factorization 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autoencoders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do this.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52DC6-A70A-462C-B2B1-37F7D4F616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45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52DC6-A70A-462C-B2B1-37F7D4F616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61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Cooperative neural networks (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52DC6-A70A-462C-B2B1-37F7D4F616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64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232F-A27E-4480-A35A-B196C7FAF203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5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232F-A27E-4480-A35A-B196C7FAF203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3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232F-A27E-4480-A35A-B196C7FAF203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1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232F-A27E-4480-A35A-B196C7FAF203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711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232F-A27E-4480-A35A-B196C7FAF203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19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232F-A27E-4480-A35A-B196C7FAF203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00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232F-A27E-4480-A35A-B196C7FAF203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45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232F-A27E-4480-A35A-B196C7FAF203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09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232F-A27E-4480-A35A-B196C7FAF203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232F-A27E-4480-A35A-B196C7FAF203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2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232F-A27E-4480-A35A-B196C7FAF203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6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232F-A27E-4480-A35A-B196C7FAF203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2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232F-A27E-4480-A35A-B196C7FAF203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1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232F-A27E-4480-A35A-B196C7FAF203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3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232F-A27E-4480-A35A-B196C7FAF203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1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232F-A27E-4480-A35A-B196C7FAF203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9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232F-A27E-4480-A35A-B196C7FAF203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3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30E232F-A27E-4480-A35A-B196C7FAF203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07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183605" cy="1703363"/>
          </a:xfrm>
        </p:spPr>
        <p:txBody>
          <a:bodyPr/>
          <a:lstStyle/>
          <a:p>
            <a:r>
              <a:rPr lang="en-US" b="1" dirty="0"/>
              <a:t>Unsupervised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854548"/>
            <a:ext cx="8825658" cy="1784252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Unsupervised learning</a:t>
            </a:r>
            <a:r>
              <a:rPr lang="en-US" dirty="0"/>
              <a:t> is a type of </a:t>
            </a:r>
            <a:r>
              <a:rPr lang="en-US" b="1" dirty="0"/>
              <a:t>machine learning</a:t>
            </a:r>
            <a:r>
              <a:rPr lang="en-US" dirty="0"/>
              <a:t> algorithm used to draw inferences from datasets consisting of input data without labeled responses.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most common </a:t>
            </a:r>
            <a:r>
              <a:rPr lang="en-US" b="1" dirty="0"/>
              <a:t>unsupervised learning</a:t>
            </a:r>
            <a:r>
              <a:rPr lang="en-US" dirty="0"/>
              <a:t> method is cluster analysis, which is used for exploratory data analysis to find hidden patterns or grouping in data.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10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183605" cy="1703363"/>
          </a:xfrm>
        </p:spPr>
        <p:txBody>
          <a:bodyPr/>
          <a:lstStyle/>
          <a:p>
            <a:r>
              <a:rPr lang="en-US" b="1" dirty="0"/>
              <a:t>Recommender systems</a:t>
            </a:r>
            <a:r>
              <a:rPr lang="en-US" dirty="0"/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854548"/>
            <a:ext cx="8825658" cy="1784252"/>
          </a:xfrm>
        </p:spPr>
        <p:txBody>
          <a:bodyPr>
            <a:normAutofit/>
          </a:bodyPr>
          <a:lstStyle/>
          <a:p>
            <a:r>
              <a:rPr lang="en-US" dirty="0" smtClean="0"/>
              <a:t>are </a:t>
            </a:r>
            <a:r>
              <a:rPr lang="en-US" dirty="0"/>
              <a:t>an important class of </a:t>
            </a:r>
            <a:r>
              <a:rPr lang="en-US" b="1" dirty="0"/>
              <a:t>machine learning</a:t>
            </a:r>
            <a:r>
              <a:rPr lang="en-US" dirty="0"/>
              <a:t> algorithms that offer "relevant" suggestions to users. </a:t>
            </a:r>
          </a:p>
        </p:txBody>
      </p:sp>
    </p:spTree>
    <p:extLst>
      <p:ext uri="{BB962C8B-B14F-4D97-AF65-F5344CB8AC3E}">
        <p14:creationId xmlns:p14="http://schemas.microsoft.com/office/powerpoint/2010/main" val="102434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186" y="598001"/>
            <a:ext cx="8825658" cy="1784252"/>
          </a:xfrm>
        </p:spPr>
        <p:txBody>
          <a:bodyPr>
            <a:normAutofit/>
          </a:bodyPr>
          <a:lstStyle/>
          <a:p>
            <a:r>
              <a:rPr lang="en-US" dirty="0" smtClean="0"/>
              <a:t>Categorized as either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content-based 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collaborative filtering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787" y="1673392"/>
            <a:ext cx="70580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1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186" y="598001"/>
            <a:ext cx="8825658" cy="17842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content-based system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1952625"/>
            <a:ext cx="6200775" cy="374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7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186" y="598001"/>
            <a:ext cx="8825658" cy="17842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collaborative </a:t>
            </a:r>
            <a:r>
              <a:rPr lang="en-US" dirty="0"/>
              <a:t>filtering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SPARSE MATRIX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79" y="2147853"/>
            <a:ext cx="4933950" cy="40100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719" y="2185497"/>
            <a:ext cx="4870164" cy="393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2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86" y="1379622"/>
            <a:ext cx="11874417" cy="420303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68969" y="33643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source sans pro"/>
              </a:rPr>
              <a:t>Memory Based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96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1474" y="593103"/>
            <a:ext cx="9753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source sans pro"/>
              </a:rPr>
              <a:t>Model Based</a:t>
            </a:r>
          </a:p>
          <a:p>
            <a:endParaRPr lang="en-US" b="1" dirty="0">
              <a:latin typeface="source sans pro"/>
            </a:endParaRPr>
          </a:p>
          <a:p>
            <a:r>
              <a:rPr lang="en-US" dirty="0" smtClean="0"/>
              <a:t>Uses Dimensionality </a:t>
            </a:r>
            <a:r>
              <a:rPr lang="en-US" dirty="0"/>
              <a:t>Reduction</a:t>
            </a:r>
          </a:p>
          <a:p>
            <a:endParaRPr lang="en-US" dirty="0"/>
          </a:p>
          <a:p>
            <a:r>
              <a:rPr lang="en-US" dirty="0"/>
              <a:t>In the user-item matrix, there are two dimensions:</a:t>
            </a:r>
          </a:p>
          <a:p>
            <a:r>
              <a:rPr lang="en-US" dirty="0" smtClean="0"/>
              <a:t>1. The </a:t>
            </a:r>
            <a:r>
              <a:rPr lang="en-US" dirty="0"/>
              <a:t>number of users</a:t>
            </a:r>
          </a:p>
          <a:p>
            <a:r>
              <a:rPr lang="en-US" dirty="0" smtClean="0"/>
              <a:t>2. The </a:t>
            </a:r>
            <a:r>
              <a:rPr lang="en-US" dirty="0"/>
              <a:t>number of items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If the matrix is mostly empty, reducing dimensions can improve the performance of the algorithm in terms of both space and time.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use various methods </a:t>
            </a:r>
            <a:r>
              <a:rPr lang="en-US" dirty="0" smtClean="0"/>
              <a:t>like: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Matrix </a:t>
            </a:r>
            <a:r>
              <a:rPr lang="en-US" dirty="0"/>
              <a:t>factorization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Autoencoders</a:t>
            </a:r>
            <a:endParaRPr lang="en-US" dirty="0"/>
          </a:p>
          <a:p>
            <a:endParaRPr lang="en-US" b="1" dirty="0" smtClean="0">
              <a:latin typeface="source sans pro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4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45" y="1828800"/>
            <a:ext cx="10590298" cy="455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183605" cy="1703363"/>
          </a:xfrm>
        </p:spPr>
        <p:txBody>
          <a:bodyPr/>
          <a:lstStyle/>
          <a:p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854548"/>
            <a:ext cx="8825658" cy="1784252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Dimensionality reduction</a:t>
            </a:r>
            <a:r>
              <a:rPr lang="en-US" dirty="0"/>
              <a:t>, or </a:t>
            </a:r>
            <a:r>
              <a:rPr lang="en-US" b="1" dirty="0"/>
              <a:t>dimension reduction</a:t>
            </a:r>
            <a:r>
              <a:rPr lang="en-US" dirty="0"/>
              <a:t>, is the transformation of data from a high-dimensional space into a low-dimensional space so that the low-dimensional representation retains some meaningful properties of the original data, ideally close to its intrinsic </a:t>
            </a:r>
            <a:r>
              <a:rPr lang="en-US" b="1" dirty="0"/>
              <a:t>dimension</a:t>
            </a:r>
            <a:r>
              <a:rPr lang="en-US" dirty="0"/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Feature </a:t>
            </a:r>
            <a:r>
              <a:rPr lang="en-US" dirty="0" smtClean="0">
                <a:solidFill>
                  <a:schemeClr val="tx1"/>
                </a:solidFill>
              </a:rPr>
              <a:t>ELIMINATION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EXTRACTION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BIG DATA </a:t>
            </a:r>
            <a:r>
              <a:rPr lang="en-US" dirty="0" err="1" smtClean="0"/>
              <a:t>VisualizATion</a:t>
            </a:r>
            <a:r>
              <a:rPr lang="en-US" dirty="0" smtClean="0"/>
              <a:t>	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EIGEN VECTORS and EIGEN VALUES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7128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430" y="778754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Current:</a:t>
            </a:r>
          </a:p>
          <a:p>
            <a:pPr lvl="1"/>
            <a:r>
              <a:rPr lang="en-US" dirty="0" smtClean="0"/>
              <a:t>PCA</a:t>
            </a:r>
          </a:p>
          <a:p>
            <a:endParaRPr lang="en-US" dirty="0"/>
          </a:p>
          <a:p>
            <a:r>
              <a:rPr lang="en-US" dirty="0" smtClean="0"/>
              <a:t>Future: --------------</a:t>
            </a:r>
          </a:p>
          <a:p>
            <a:pPr lvl="1"/>
            <a:r>
              <a:rPr lang="en-US" sz="1400" dirty="0" smtClean="0"/>
              <a:t>T-SNE</a:t>
            </a:r>
          </a:p>
          <a:p>
            <a:pPr lvl="1"/>
            <a:r>
              <a:rPr lang="en-US" sz="1400" dirty="0" smtClean="0"/>
              <a:t>ISOMAP</a:t>
            </a:r>
          </a:p>
          <a:p>
            <a:pPr lvl="1"/>
            <a:r>
              <a:rPr lang="en-US" sz="1400" dirty="0" smtClean="0"/>
              <a:t>UMAP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135" y="1078199"/>
            <a:ext cx="771525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5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680" y="280987"/>
            <a:ext cx="10183605" cy="1703363"/>
          </a:xfrm>
        </p:spPr>
        <p:txBody>
          <a:bodyPr/>
          <a:lstStyle/>
          <a:p>
            <a:r>
              <a:rPr lang="en-US" dirty="0" smtClean="0"/>
              <a:t>ALGOs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484" y="2019941"/>
            <a:ext cx="8825658" cy="17842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PCA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071" y="645770"/>
            <a:ext cx="4887578" cy="363968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9071" y="319345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edium-content-serif-font"/>
              </a:rPr>
              <a:t>Principal component analysis is a technique for </a:t>
            </a:r>
            <a:r>
              <a:rPr lang="en-US" i="1" dirty="0">
                <a:latin typeface="medium-content-serif-font"/>
              </a:rPr>
              <a:t>feature extraction</a:t>
            </a:r>
            <a:r>
              <a:rPr lang="en-US" dirty="0">
                <a:latin typeface="medium-content-serif-font"/>
              </a:rPr>
              <a:t> 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9071" y="479773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medium-content-serif-font"/>
              </a:rPr>
              <a:t>Because our principal components are orthogonal to one another, they are statistically linearly independent of one another… which is why our columns of </a:t>
            </a:r>
            <a:r>
              <a:rPr lang="en-US" b="1" i="1" dirty="0">
                <a:latin typeface="medium-content-serif-font"/>
              </a:rPr>
              <a:t>Z*</a:t>
            </a:r>
            <a:r>
              <a:rPr lang="en-US" b="1" dirty="0">
                <a:latin typeface="medium-content-serif-font"/>
              </a:rPr>
              <a:t> are linearly independent of one another!</a:t>
            </a:r>
            <a:endParaRPr lang="en-US" dirty="0">
              <a:latin typeface="medium-content-serif-font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0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4744" y="1287811"/>
            <a:ext cx="8825658" cy="2867094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Types</a:t>
            </a:r>
            <a:r>
              <a:rPr lang="en-US" b="1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CLUSTERING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ASSCIATION </a:t>
            </a:r>
            <a:r>
              <a:rPr lang="en-US" b="1" dirty="0"/>
              <a:t>RULE MINING</a:t>
            </a:r>
            <a:br>
              <a:rPr lang="en-US" b="1" dirty="0"/>
            </a:b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RECOMMENDER SYSTEMS</a:t>
            </a:r>
          </a:p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ANAMOLY DETECTION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DIMENSIONALITY </a:t>
            </a:r>
            <a:r>
              <a:rPr lang="en-US" b="1" dirty="0"/>
              <a:t>REDUCTION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73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430" y="778754"/>
            <a:ext cx="10484085" cy="5382203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u="sng" dirty="0"/>
              <a:t>Orthogonal</a:t>
            </a:r>
            <a:r>
              <a:rPr lang="en-US" dirty="0" smtClean="0"/>
              <a:t>:</a:t>
            </a:r>
            <a:r>
              <a:rPr lang="en-US" dirty="0"/>
              <a:t> Uncorrelated to each other, i.e., correlation between any pair of variables is 0.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3 step process:::;</a:t>
            </a:r>
            <a:endParaRPr lang="en-US" dirty="0"/>
          </a:p>
          <a:p>
            <a:pPr fontAlgn="base"/>
            <a:r>
              <a:rPr lang="en-US" u="sng" dirty="0"/>
              <a:t>Covariance Matrix:</a:t>
            </a:r>
            <a:r>
              <a:rPr lang="en-US" dirty="0"/>
              <a:t> This matrix consists of the </a:t>
            </a:r>
            <a:r>
              <a:rPr lang="en-US" dirty="0" err="1"/>
              <a:t>covariances</a:t>
            </a:r>
            <a:r>
              <a:rPr lang="en-US" dirty="0"/>
              <a:t> between the pairs of variables. The </a:t>
            </a:r>
            <a:r>
              <a:rPr lang="en-US" i="1" dirty="0"/>
              <a:t>(</a:t>
            </a:r>
            <a:r>
              <a:rPr lang="en-US" i="1" dirty="0" err="1"/>
              <a:t>i,j</a:t>
            </a:r>
            <a:r>
              <a:rPr lang="en-US" i="1" dirty="0"/>
              <a:t>)</a:t>
            </a:r>
            <a:r>
              <a:rPr lang="en-US" dirty="0" err="1"/>
              <a:t>th</a:t>
            </a:r>
            <a:r>
              <a:rPr lang="en-US" dirty="0"/>
              <a:t> element is the covariance between </a:t>
            </a:r>
            <a:r>
              <a:rPr lang="en-US" i="1" dirty="0" err="1"/>
              <a:t>i</a:t>
            </a:r>
            <a:r>
              <a:rPr lang="en-US" dirty="0" err="1"/>
              <a:t>-th</a:t>
            </a:r>
            <a:r>
              <a:rPr lang="en-US" dirty="0"/>
              <a:t> and </a:t>
            </a:r>
            <a:r>
              <a:rPr lang="en-US" i="1" dirty="0"/>
              <a:t>j</a:t>
            </a:r>
            <a:r>
              <a:rPr lang="en-US" dirty="0"/>
              <a:t>-</a:t>
            </a:r>
            <a:r>
              <a:rPr lang="en-US" dirty="0" err="1"/>
              <a:t>th</a:t>
            </a:r>
            <a:r>
              <a:rPr lang="en-US" dirty="0"/>
              <a:t> variable.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Eigen Values</a:t>
            </a:r>
          </a:p>
          <a:p>
            <a:r>
              <a:rPr lang="en-US" dirty="0" smtClean="0"/>
              <a:t>DET ( C – </a:t>
            </a:r>
            <a:r>
              <a:rPr lang="en-US" b="1" i="1" dirty="0" smtClean="0"/>
              <a:t>ƛ I ) = 0</a:t>
            </a:r>
          </a:p>
          <a:p>
            <a:endParaRPr lang="en-US" b="1" i="1" dirty="0"/>
          </a:p>
          <a:p>
            <a:endParaRPr lang="en-US" dirty="0" smtClean="0"/>
          </a:p>
          <a:p>
            <a:pPr fontAlgn="base"/>
            <a:r>
              <a:rPr lang="en-US" u="sng" dirty="0"/>
              <a:t>Eigenvectors</a:t>
            </a:r>
            <a:r>
              <a:rPr lang="en-US" dirty="0"/>
              <a:t>:  Eigenvectors and Eigenvalues are in itself a big domain, let’s restrict ourselves to the knowledge of the same which we would require here. So, consider a non-zero vector </a:t>
            </a:r>
            <a:r>
              <a:rPr lang="en-US" b="1" i="1" dirty="0"/>
              <a:t>v</a:t>
            </a:r>
            <a:r>
              <a:rPr lang="en-US" dirty="0"/>
              <a:t>. It is an eigenvector of a square matrix </a:t>
            </a:r>
            <a:r>
              <a:rPr lang="en-US" b="1" i="1" dirty="0"/>
              <a:t>A</a:t>
            </a:r>
            <a:r>
              <a:rPr lang="en-US" dirty="0"/>
              <a:t>, if </a:t>
            </a:r>
            <a:r>
              <a:rPr lang="en-US" b="1" i="1" dirty="0"/>
              <a:t>Av</a:t>
            </a:r>
            <a:r>
              <a:rPr lang="en-US" dirty="0"/>
              <a:t> is a scalar multiple of </a:t>
            </a:r>
            <a:r>
              <a:rPr lang="en-US" b="1" dirty="0"/>
              <a:t>v</a:t>
            </a:r>
            <a:r>
              <a:rPr lang="en-US" dirty="0"/>
              <a:t>. Or simply:</a:t>
            </a:r>
          </a:p>
          <a:p>
            <a:pPr fontAlgn="base"/>
            <a:r>
              <a:rPr lang="en-US" b="1" i="1" dirty="0"/>
              <a:t>Av = </a:t>
            </a:r>
            <a:r>
              <a:rPr lang="en-US" b="1" i="1" dirty="0" err="1" smtClean="0"/>
              <a:t>ƛv</a:t>
            </a:r>
            <a:endParaRPr lang="en-US" b="1" i="1" dirty="0" smtClean="0"/>
          </a:p>
          <a:p>
            <a:pPr fontAlgn="base"/>
            <a:endParaRPr lang="en-US" b="1" i="1" dirty="0" smtClean="0"/>
          </a:p>
          <a:p>
            <a:pPr fontAlgn="base"/>
            <a:r>
              <a:rPr lang="en-US" b="1" i="1" dirty="0" err="1" smtClean="0"/>
              <a:t>Cv</a:t>
            </a:r>
            <a:r>
              <a:rPr lang="en-US" b="1" i="1" dirty="0" smtClean="0"/>
              <a:t> = </a:t>
            </a:r>
            <a:r>
              <a:rPr lang="en-US" b="1" i="1" dirty="0" err="1" smtClean="0"/>
              <a:t>ƛv</a:t>
            </a:r>
            <a:r>
              <a:rPr lang="en-US" b="1" i="1" dirty="0" smtClean="0"/>
              <a:t> </a:t>
            </a:r>
          </a:p>
          <a:p>
            <a:pPr fontAlgn="base"/>
            <a:r>
              <a:rPr lang="en-US" b="1" i="1" dirty="0" smtClean="0"/>
              <a:t>Here ----- C is covariance matrix</a:t>
            </a:r>
            <a:endParaRPr lang="en-US" dirty="0"/>
          </a:p>
          <a:p>
            <a:pPr fontAlgn="base"/>
            <a:r>
              <a:rPr lang="en-US" dirty="0"/>
              <a:t>Here, </a:t>
            </a:r>
            <a:r>
              <a:rPr lang="en-US" b="1" i="1" dirty="0"/>
              <a:t>v</a:t>
            </a:r>
            <a:r>
              <a:rPr lang="en-US" dirty="0"/>
              <a:t> is the eigenvector and </a:t>
            </a:r>
            <a:r>
              <a:rPr lang="en-US" b="1" i="1" dirty="0"/>
              <a:t>ƛ</a:t>
            </a:r>
            <a:r>
              <a:rPr lang="en-US" dirty="0"/>
              <a:t> is the eigenvalue associated with it.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61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680" y="280987"/>
            <a:ext cx="10183605" cy="1703363"/>
          </a:xfrm>
        </p:spPr>
        <p:txBody>
          <a:bodyPr/>
          <a:lstStyle/>
          <a:p>
            <a:r>
              <a:rPr lang="en-US" dirty="0" smtClean="0"/>
              <a:t>ALGOs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484" y="2019941"/>
            <a:ext cx="8825658" cy="178425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 smtClean="0"/>
              <a:t>SVD – singular value decomposition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601" y="858719"/>
            <a:ext cx="4800600" cy="34766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50601" y="518272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Oracle Sans"/>
              </a:rPr>
              <a:t>One of the features of SVD is that given the decomposition of </a:t>
            </a:r>
            <a:r>
              <a:rPr lang="en-US" i="1" dirty="0">
                <a:latin typeface="Oracle Sans"/>
              </a:rPr>
              <a:t>M</a:t>
            </a:r>
            <a:r>
              <a:rPr lang="en-US" dirty="0">
                <a:latin typeface="Oracle Sans"/>
              </a:rPr>
              <a:t> into </a:t>
            </a:r>
            <a:r>
              <a:rPr lang="en-US" i="1" dirty="0">
                <a:latin typeface="Oracle Sans"/>
              </a:rPr>
              <a:t>U</a:t>
            </a:r>
            <a:r>
              <a:rPr lang="en-US" dirty="0">
                <a:latin typeface="Oracle Sans"/>
              </a:rPr>
              <a:t>, </a:t>
            </a:r>
            <a:r>
              <a:rPr lang="en-US" i="1" dirty="0">
                <a:latin typeface="Oracle Sans"/>
              </a:rPr>
              <a:t>S</a:t>
            </a:r>
            <a:r>
              <a:rPr lang="en-US" dirty="0">
                <a:latin typeface="Oracle Sans"/>
              </a:rPr>
              <a:t>, and </a:t>
            </a:r>
            <a:r>
              <a:rPr lang="en-US" i="1" dirty="0">
                <a:latin typeface="Oracle Sans"/>
              </a:rPr>
              <a:t>V</a:t>
            </a:r>
            <a:r>
              <a:rPr lang="en-US" dirty="0">
                <a:latin typeface="Oracle Sans"/>
              </a:rPr>
              <a:t>, one can reconstruct the original matrix </a:t>
            </a:r>
            <a:r>
              <a:rPr lang="en-US" i="1" dirty="0">
                <a:latin typeface="Oracle Sans"/>
              </a:rPr>
              <a:t>M</a:t>
            </a:r>
            <a:r>
              <a:rPr lang="en-US" dirty="0">
                <a:latin typeface="Oracle Sans"/>
              </a:rPr>
              <a:t>, or an approximation of it. 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12067"/>
            <a:ext cx="55054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2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183605" cy="1703363"/>
          </a:xfrm>
        </p:spPr>
        <p:txBody>
          <a:bodyPr/>
          <a:lstStyle/>
          <a:p>
            <a:r>
              <a:rPr lang="en-US" b="1" dirty="0" smtClean="0"/>
              <a:t>Clustering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854548"/>
            <a:ext cx="8825658" cy="178425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Clustering</a:t>
            </a:r>
            <a:r>
              <a:rPr lang="en-US" dirty="0"/>
              <a:t> is a Machine Learning technique that involves the grouping of data points. </a:t>
            </a:r>
            <a:endParaRPr lang="en-US" dirty="0" smtClean="0"/>
          </a:p>
          <a:p>
            <a:r>
              <a:rPr lang="en-US" dirty="0" smtClean="0"/>
              <a:t>Given </a:t>
            </a:r>
            <a:r>
              <a:rPr lang="en-US" dirty="0"/>
              <a:t>a set of data points, we can use a </a:t>
            </a:r>
            <a:r>
              <a:rPr lang="en-US" b="1" dirty="0"/>
              <a:t>clustering</a:t>
            </a:r>
            <a:r>
              <a:rPr lang="en-US" dirty="0"/>
              <a:t> algorithm to classify each data point into a specific </a:t>
            </a:r>
            <a:r>
              <a:rPr lang="en-US" dirty="0" smtClean="0"/>
              <a:t>group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8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2287" y="1058778"/>
            <a:ext cx="12813837" cy="442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7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597" y="1943489"/>
            <a:ext cx="8825658" cy="4738048"/>
          </a:xfrm>
        </p:spPr>
        <p:txBody>
          <a:bodyPr>
            <a:normAutofit fontScale="40000" lnSpcReduction="20000"/>
          </a:bodyPr>
          <a:lstStyle/>
          <a:p>
            <a:r>
              <a:rPr lang="en-US" sz="3300" b="1" dirty="0" smtClean="0"/>
              <a:t>ALGO TYPES: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K-Means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K-Median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K-MEDIODS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MEAN SHIFT </a:t>
            </a:r>
            <a:r>
              <a:rPr lang="en-US" b="1" dirty="0" smtClean="0"/>
              <a:t>CLUSTERING [IMAGE SEGMENTATION]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HIERARICHAL CLUSTERING</a:t>
            </a:r>
          </a:p>
          <a:p>
            <a:r>
              <a:rPr lang="en-US" sz="1900" b="1" dirty="0"/>
              <a:t>	</a:t>
            </a:r>
            <a:r>
              <a:rPr lang="en-US" sz="1900" b="1" dirty="0" smtClean="0"/>
              <a:t>	TOP DOWN and BOTTOM UP</a:t>
            </a:r>
          </a:p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KNN clustering</a:t>
            </a:r>
          </a:p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Fuzzy Clustering</a:t>
            </a:r>
          </a:p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DBSCAN</a:t>
            </a:r>
          </a:p>
          <a:p>
            <a:r>
              <a:rPr lang="en-US" sz="1900" b="1" dirty="0"/>
              <a:t>	</a:t>
            </a:r>
            <a:r>
              <a:rPr lang="en-US" sz="1900" b="1" dirty="0" smtClean="0"/>
              <a:t>	Density-Based </a:t>
            </a:r>
            <a:r>
              <a:rPr lang="en-US" sz="1900" b="1" dirty="0"/>
              <a:t>Spatial Clustering of Applications with Noise (DBSCAN)</a:t>
            </a:r>
          </a:p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EM using GMM</a:t>
            </a:r>
          </a:p>
          <a:p>
            <a:r>
              <a:rPr lang="en-US" sz="1900" b="1" dirty="0"/>
              <a:t>	</a:t>
            </a:r>
            <a:r>
              <a:rPr lang="en-US" sz="1900" b="1" dirty="0" smtClean="0"/>
              <a:t>	Expectation–Maximization </a:t>
            </a:r>
            <a:r>
              <a:rPr lang="en-US" sz="1900" b="1" dirty="0"/>
              <a:t>(EM) Clustering using Gaussian Mixture Models (GMM)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b="1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927" y="343150"/>
            <a:ext cx="6641432" cy="46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4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597" y="149902"/>
            <a:ext cx="8825658" cy="6531635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b="1" u="sng" dirty="0"/>
              <a:t>Few other concepts</a:t>
            </a:r>
            <a:endParaRPr lang="en-US" dirty="0"/>
          </a:p>
          <a:p>
            <a:pPr fontAlgn="base"/>
            <a:r>
              <a:rPr lang="en-US" dirty="0"/>
              <a:t>When it comes to clustering there are a few key terminologies which we encounter with. i.e</a:t>
            </a:r>
            <a:r>
              <a:rPr lang="en-US" dirty="0" smtClean="0"/>
              <a:t>.,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With-in-Sum-of-Squares (WSS): </a:t>
            </a:r>
            <a:r>
              <a:rPr lang="en-US" dirty="0"/>
              <a:t>WSS is the total distance of data points from their respective cluster centroids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b="1" dirty="0" smtClean="0"/>
              <a:t>Total-Sum-of-Squares </a:t>
            </a:r>
            <a:r>
              <a:rPr lang="en-US" b="1" dirty="0"/>
              <a:t>(TSS): </a:t>
            </a:r>
            <a:r>
              <a:rPr lang="en-US" dirty="0"/>
              <a:t>TSS is the total distance of data points from global mean of data, for a given dataset this quantity is going to be </a:t>
            </a:r>
            <a:r>
              <a:rPr lang="en-US" dirty="0" smtClean="0"/>
              <a:t>constant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Between-Sum-of-Squares (BSS): </a:t>
            </a:r>
            <a:endParaRPr lang="en-US" dirty="0" smtClean="0"/>
          </a:p>
          <a:p>
            <a:pPr fontAlgn="base"/>
            <a:r>
              <a:rPr lang="en-US" dirty="0" smtClean="0"/>
              <a:t>BSS </a:t>
            </a:r>
            <a:r>
              <a:rPr lang="en-US" dirty="0"/>
              <a:t>is the total </a:t>
            </a:r>
            <a:r>
              <a:rPr lang="en-US" dirty="0" smtClean="0"/>
              <a:t>distance </a:t>
            </a:r>
            <a:r>
              <a:rPr lang="en-US" dirty="0"/>
              <a:t>of various cluster centroids to the global mean of data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/>
              <a:t>: R-Square is the total variance explained by the clustering exercise. i.e., BSS/ </a:t>
            </a:r>
            <a:r>
              <a:rPr lang="en-US" dirty="0" smtClean="0"/>
              <a:t>TSS</a:t>
            </a:r>
          </a:p>
          <a:p>
            <a:pPr fontAlgn="base"/>
            <a:r>
              <a:rPr lang="en-US" dirty="0" smtClean="0"/>
              <a:t>Higher the better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2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812457" cy="1703363"/>
          </a:xfrm>
        </p:spPr>
        <p:txBody>
          <a:bodyPr/>
          <a:lstStyle/>
          <a:p>
            <a:r>
              <a:rPr lang="en-US" dirty="0"/>
              <a:t>Association Rule </a:t>
            </a:r>
            <a:r>
              <a:rPr lang="en-US" dirty="0" smtClean="0"/>
              <a:t>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854548"/>
            <a:ext cx="8825658" cy="1784252"/>
          </a:xfrm>
        </p:spPr>
        <p:txBody>
          <a:bodyPr>
            <a:normAutofit/>
          </a:bodyPr>
          <a:lstStyle/>
          <a:p>
            <a:r>
              <a:rPr lang="en-US" dirty="0" smtClean="0"/>
              <a:t>as </a:t>
            </a:r>
            <a:r>
              <a:rPr lang="en-US" dirty="0"/>
              <a:t>the name suggests, association rules are simple If/Then statements that help discover relationships between seemingly independent </a:t>
            </a:r>
            <a:r>
              <a:rPr lang="en-US" dirty="0" smtClean="0"/>
              <a:t>ITEMS.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2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5" y="208548"/>
            <a:ext cx="6515594" cy="409875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“If a customer buys bread, he’s 70% likely of buying milk</a:t>
            </a:r>
            <a:r>
              <a:rPr lang="en-US" dirty="0" smtClean="0"/>
              <a:t>.”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there was no relation between beer and diapers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that is, they were statistically independent),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we would have got only 10% of diaper purchasers to buy beer too.</a:t>
            </a:r>
          </a:p>
          <a:p>
            <a:r>
              <a:rPr lang="en-US" dirty="0"/>
              <a:t>However, as surprising as it may seem, the figures tell us that </a:t>
            </a:r>
            <a:r>
              <a:rPr lang="en-US" b="1" dirty="0"/>
              <a:t>80% (=6000/7500) of the people who buy diapers also buy beer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622" y="208548"/>
            <a:ext cx="4341840" cy="32733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95" y="3128587"/>
            <a:ext cx="5285624" cy="335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6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1819" y="433138"/>
            <a:ext cx="2903698" cy="2550694"/>
          </a:xfrm>
        </p:spPr>
        <p:txBody>
          <a:bodyPr>
            <a:noAutofit/>
          </a:bodyPr>
          <a:lstStyle/>
          <a:p>
            <a:endParaRPr lang="en-US" b="1" baseline="30000" dirty="0" smtClean="0"/>
          </a:p>
          <a:p>
            <a:r>
              <a:rPr lang="en-US" b="1" baseline="30000" dirty="0" smtClean="0"/>
              <a:t>Market </a:t>
            </a:r>
            <a:r>
              <a:rPr lang="en-US" b="1" baseline="30000" dirty="0"/>
              <a:t>Basket Analysis</a:t>
            </a:r>
            <a:r>
              <a:rPr lang="en-US" b="1" baseline="30000" dirty="0" smtClean="0"/>
              <a:t>:</a:t>
            </a:r>
          </a:p>
          <a:p>
            <a:r>
              <a:rPr lang="en-US" b="1" baseline="30000" dirty="0"/>
              <a:t>Medical Diagnosis:</a:t>
            </a:r>
          </a:p>
          <a:p>
            <a:r>
              <a:rPr lang="en-US" baseline="30000" dirty="0"/>
              <a:t/>
            </a:r>
            <a:br>
              <a:rPr lang="en-US" baseline="30000" dirty="0"/>
            </a:br>
            <a:r>
              <a:rPr lang="en-US" b="1" baseline="30000" dirty="0"/>
              <a:t>Census Data:</a:t>
            </a:r>
          </a:p>
          <a:p>
            <a:r>
              <a:rPr lang="en-US" baseline="30000" dirty="0"/>
              <a:t/>
            </a:r>
            <a:br>
              <a:rPr lang="en-US" baseline="30000" dirty="0"/>
            </a:br>
            <a:r>
              <a:rPr lang="en-US" b="1" baseline="30000" dirty="0"/>
              <a:t>Protein Sequence:</a:t>
            </a:r>
          </a:p>
          <a:p>
            <a:r>
              <a:rPr lang="en-US" baseline="30000" dirty="0"/>
              <a:t/>
            </a:r>
            <a:br>
              <a:rPr lang="en-US" baseline="30000" dirty="0"/>
            </a:br>
            <a:r>
              <a:rPr lang="en-US" baseline="30000" dirty="0"/>
              <a:t/>
            </a:r>
            <a:br>
              <a:rPr lang="en-US" baseline="30000" dirty="0"/>
            </a:br>
            <a:endParaRPr lang="en-US" baseline="30000" dirty="0"/>
          </a:p>
          <a:p>
            <a:r>
              <a:rPr lang="en-US" baseline="30000" dirty="0"/>
              <a:t/>
            </a:r>
            <a:br>
              <a:rPr lang="en-US" baseline="30000" dirty="0"/>
            </a:br>
            <a:endParaRPr lang="en-US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0" y="93582"/>
            <a:ext cx="5238750" cy="3114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702" y="2807368"/>
            <a:ext cx="6614563" cy="381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4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10671</TotalTime>
  <Words>520</Words>
  <Application>Microsoft Office PowerPoint</Application>
  <PresentationFormat>Widescreen</PresentationFormat>
  <Paragraphs>179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Century Gothic</vt:lpstr>
      <vt:lpstr>medium-content-serif-font</vt:lpstr>
      <vt:lpstr>Oracle Sans</vt:lpstr>
      <vt:lpstr>source sans pro</vt:lpstr>
      <vt:lpstr>Wingdings 3</vt:lpstr>
      <vt:lpstr>Ion</vt:lpstr>
      <vt:lpstr>Unsupervised learning</vt:lpstr>
      <vt:lpstr>PowerPoint Presentation</vt:lpstr>
      <vt:lpstr>Clustering </vt:lpstr>
      <vt:lpstr>PowerPoint Presentation</vt:lpstr>
      <vt:lpstr>PowerPoint Presentation</vt:lpstr>
      <vt:lpstr>PowerPoint Presentation</vt:lpstr>
      <vt:lpstr>Association Rule Mining</vt:lpstr>
      <vt:lpstr>PowerPoint Presentation</vt:lpstr>
      <vt:lpstr>PowerPoint Presentation</vt:lpstr>
      <vt:lpstr>Recommender systems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DIMENSIONALITY REDUCTION</vt:lpstr>
      <vt:lpstr>PowerPoint Presentation</vt:lpstr>
      <vt:lpstr>ALGOs</vt:lpstr>
      <vt:lpstr>PowerPoint Presentation</vt:lpstr>
      <vt:lpstr>ALGOs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</dc:title>
  <dc:creator>Admin</dc:creator>
  <cp:lastModifiedBy>Admin</cp:lastModifiedBy>
  <cp:revision>98</cp:revision>
  <dcterms:created xsi:type="dcterms:W3CDTF">2020-08-23T09:06:36Z</dcterms:created>
  <dcterms:modified xsi:type="dcterms:W3CDTF">2020-10-20T12:23:49Z</dcterms:modified>
</cp:coreProperties>
</file>