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9" r:id="rId3"/>
    <p:sldId id="263" r:id="rId4"/>
    <p:sldId id="264" r:id="rId5"/>
    <p:sldId id="265" r:id="rId6"/>
    <p:sldId id="266" r:id="rId7"/>
    <p:sldId id="258" r:id="rId8"/>
    <p:sldId id="267" r:id="rId9"/>
    <p:sldId id="268" r:id="rId10"/>
    <p:sldId id="259" r:id="rId11"/>
    <p:sldId id="271" r:id="rId12"/>
    <p:sldId id="272" r:id="rId13"/>
    <p:sldId id="262" r:id="rId14"/>
    <p:sldId id="273" r:id="rId15"/>
    <p:sldId id="274" r:id="rId16"/>
    <p:sldId id="277" r:id="rId17"/>
    <p:sldId id="275"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2B8BAB-852A-4CDA-BA68-4AA88E94F6FC}">
          <p14:sldIdLst>
            <p14:sldId id="257"/>
            <p14:sldId id="269"/>
            <p14:sldId id="263"/>
            <p14:sldId id="264"/>
            <p14:sldId id="265"/>
            <p14:sldId id="266"/>
            <p14:sldId id="258"/>
            <p14:sldId id="267"/>
            <p14:sldId id="268"/>
            <p14:sldId id="259"/>
            <p14:sldId id="271"/>
            <p14:sldId id="272"/>
            <p14:sldId id="262"/>
            <p14:sldId id="273"/>
            <p14:sldId id="274"/>
            <p14:sldId id="277"/>
            <p14:sldId id="275"/>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133"/>
    <a:srgbClr val="F2715C"/>
    <a:srgbClr val="FD9173"/>
    <a:srgbClr val="C3F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0" autoAdjust="0"/>
    <p:restoredTop sz="94660"/>
  </p:normalViewPr>
  <p:slideViewPr>
    <p:cSldViewPr snapToGrid="0">
      <p:cViewPr varScale="1">
        <p:scale>
          <a:sx n="78" d="100"/>
          <a:sy n="78" d="100"/>
        </p:scale>
        <p:origin x="6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71EA4E-6C64-430D-BCEB-46A49652CEE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02B38DC-1B67-4EC8-BB7F-12A1BAED66AD}">
      <dgm:prSet phldrT="[Text]"/>
      <dgm:spPr>
        <a:solidFill>
          <a:srgbClr val="F2715C"/>
        </a:solidFill>
        <a:ln>
          <a:solidFill>
            <a:srgbClr val="FD9173"/>
          </a:solidFill>
        </a:ln>
      </dgm:spPr>
      <dgm:t>
        <a:bodyPr/>
        <a:lstStyle/>
        <a:p>
          <a:pPr>
            <a:buFont typeface="Arial" panose="020B0604020202020204" pitchFamily="34" charset="0"/>
            <a:buChar char="•"/>
          </a:pPr>
          <a:r>
            <a:rPr lang="en-US" b="1" dirty="0"/>
            <a:t>3D Visualization &amp; Augmented Reality (AR)</a:t>
          </a:r>
          <a:endParaRPr lang="en-IN" dirty="0"/>
        </a:p>
      </dgm:t>
    </dgm:pt>
    <dgm:pt modelId="{9678C303-ED03-445D-9D82-16D623D7191D}" type="parTrans" cxnId="{034FAF75-1C86-4B55-8547-8C56C54AB2AB}">
      <dgm:prSet/>
      <dgm:spPr/>
      <dgm:t>
        <a:bodyPr/>
        <a:lstStyle/>
        <a:p>
          <a:endParaRPr lang="en-IN"/>
        </a:p>
      </dgm:t>
    </dgm:pt>
    <dgm:pt modelId="{298E7E07-B8E4-4736-85CD-9AD865710A2B}" type="sibTrans" cxnId="{034FAF75-1C86-4B55-8547-8C56C54AB2AB}">
      <dgm:prSet/>
      <dgm:spPr/>
      <dgm:t>
        <a:bodyPr/>
        <a:lstStyle/>
        <a:p>
          <a:endParaRPr lang="en-IN"/>
        </a:p>
      </dgm:t>
    </dgm:pt>
    <dgm:pt modelId="{76D7FF57-CA93-4395-828D-2ADE82614F0F}">
      <dgm:prSet phldrT="[Text]"/>
      <dgm:spPr>
        <a:solidFill>
          <a:srgbClr val="F2715C"/>
        </a:solidFill>
        <a:ln>
          <a:solidFill>
            <a:srgbClr val="FD9173"/>
          </a:solidFill>
        </a:ln>
      </dgm:spPr>
      <dgm:t>
        <a:bodyPr/>
        <a:lstStyle/>
        <a:p>
          <a:pPr>
            <a:buFont typeface="Arial" panose="020B0604020202020204" pitchFamily="34" charset="0"/>
            <a:buChar char="•"/>
          </a:pPr>
          <a:r>
            <a:rPr lang="en-IN" b="1" dirty="0"/>
            <a:t>Virtual Showrooms</a:t>
          </a:r>
          <a:endParaRPr lang="en-IN" dirty="0"/>
        </a:p>
      </dgm:t>
    </dgm:pt>
    <dgm:pt modelId="{6406144C-35F3-437B-96CC-099F03ACE33E}" type="parTrans" cxnId="{E7F5E8AF-F741-466E-870E-08C52EE924E1}">
      <dgm:prSet/>
      <dgm:spPr/>
      <dgm:t>
        <a:bodyPr/>
        <a:lstStyle/>
        <a:p>
          <a:endParaRPr lang="en-IN"/>
        </a:p>
      </dgm:t>
    </dgm:pt>
    <dgm:pt modelId="{EC154116-0EA2-4503-841A-F6759408594A}" type="sibTrans" cxnId="{E7F5E8AF-F741-466E-870E-08C52EE924E1}">
      <dgm:prSet/>
      <dgm:spPr/>
      <dgm:t>
        <a:bodyPr/>
        <a:lstStyle/>
        <a:p>
          <a:endParaRPr lang="en-IN"/>
        </a:p>
      </dgm:t>
    </dgm:pt>
    <dgm:pt modelId="{4B255BC0-A29A-4096-8BF4-16D73DDD265E}">
      <dgm:prSet phldrT="[Text]"/>
      <dgm:spPr>
        <a:solidFill>
          <a:srgbClr val="F2715C"/>
        </a:solidFill>
        <a:ln>
          <a:solidFill>
            <a:srgbClr val="FD9173"/>
          </a:solidFill>
        </a:ln>
      </dgm:spPr>
      <dgm:t>
        <a:bodyPr/>
        <a:lstStyle/>
        <a:p>
          <a:pPr>
            <a:buFont typeface="Arial" panose="020B0604020202020204" pitchFamily="34" charset="0"/>
            <a:buChar char="•"/>
          </a:pPr>
          <a:r>
            <a:rPr lang="en-IN" b="1" dirty="0"/>
            <a:t>3D Product Configurators</a:t>
          </a:r>
          <a:endParaRPr lang="en-IN" dirty="0"/>
        </a:p>
      </dgm:t>
    </dgm:pt>
    <dgm:pt modelId="{24D8698B-BDEE-4C55-8AEE-C2F1C83331D9}" type="parTrans" cxnId="{547EC895-2AEF-4707-9452-C12E55C4E82A}">
      <dgm:prSet/>
      <dgm:spPr/>
      <dgm:t>
        <a:bodyPr/>
        <a:lstStyle/>
        <a:p>
          <a:endParaRPr lang="en-IN"/>
        </a:p>
      </dgm:t>
    </dgm:pt>
    <dgm:pt modelId="{2846FD7D-87FE-49BB-9E7E-879CC61848F2}" type="sibTrans" cxnId="{547EC895-2AEF-4707-9452-C12E55C4E82A}">
      <dgm:prSet/>
      <dgm:spPr/>
      <dgm:t>
        <a:bodyPr/>
        <a:lstStyle/>
        <a:p>
          <a:endParaRPr lang="en-IN"/>
        </a:p>
      </dgm:t>
    </dgm:pt>
    <dgm:pt modelId="{90D4B6BD-2728-479C-8D47-8CE777AF0968}">
      <dgm:prSet phldrT="[Text]"/>
      <dgm:spPr>
        <a:solidFill>
          <a:srgbClr val="F2715C"/>
        </a:solidFill>
        <a:ln>
          <a:solidFill>
            <a:srgbClr val="FD9173"/>
          </a:solidFill>
        </a:ln>
      </dgm:spPr>
      <dgm:t>
        <a:bodyPr/>
        <a:lstStyle/>
        <a:p>
          <a:r>
            <a:rPr lang="en-IN" b="1" dirty="0"/>
            <a:t>Customization</a:t>
          </a:r>
          <a:endParaRPr lang="en-IN" dirty="0"/>
        </a:p>
      </dgm:t>
    </dgm:pt>
    <dgm:pt modelId="{E7BCB6DE-C91D-4FCB-B5F7-570C426F219B}" type="parTrans" cxnId="{250A0D51-0D01-4D6B-BF81-3EF6291BE83B}">
      <dgm:prSet/>
      <dgm:spPr/>
      <dgm:t>
        <a:bodyPr/>
        <a:lstStyle/>
        <a:p>
          <a:endParaRPr lang="en-IN"/>
        </a:p>
      </dgm:t>
    </dgm:pt>
    <dgm:pt modelId="{29FD5418-F97F-491C-81CB-7D1D75C8DB14}" type="sibTrans" cxnId="{250A0D51-0D01-4D6B-BF81-3EF6291BE83B}">
      <dgm:prSet/>
      <dgm:spPr/>
      <dgm:t>
        <a:bodyPr/>
        <a:lstStyle/>
        <a:p>
          <a:endParaRPr lang="en-IN"/>
        </a:p>
      </dgm:t>
    </dgm:pt>
    <dgm:pt modelId="{ACCD29B6-E71C-4612-A8A0-71A3CD9A4B24}">
      <dgm:prSet phldrT="[Text]"/>
      <dgm:spPr>
        <a:solidFill>
          <a:srgbClr val="F2715C"/>
        </a:solidFill>
        <a:ln>
          <a:solidFill>
            <a:srgbClr val="FD9173"/>
          </a:solidFill>
        </a:ln>
      </dgm:spPr>
      <dgm:t>
        <a:bodyPr/>
        <a:lstStyle/>
        <a:p>
          <a:pPr>
            <a:buFont typeface="Arial" panose="020B0604020202020204" pitchFamily="34" charset="0"/>
            <a:buChar char="•"/>
          </a:pPr>
          <a:r>
            <a:rPr lang="en-IN" b="1" dirty="0"/>
            <a:t>HD Rendering</a:t>
          </a:r>
          <a:endParaRPr lang="en-IN" dirty="0"/>
        </a:p>
      </dgm:t>
    </dgm:pt>
    <dgm:pt modelId="{CDA72161-583A-487B-AB3B-CB7C5A818A80}" type="parTrans" cxnId="{4C402205-514C-4FDD-9036-9E51E16E4DA4}">
      <dgm:prSet/>
      <dgm:spPr/>
      <dgm:t>
        <a:bodyPr/>
        <a:lstStyle/>
        <a:p>
          <a:endParaRPr lang="en-IN"/>
        </a:p>
      </dgm:t>
    </dgm:pt>
    <dgm:pt modelId="{2B9D54E4-BA05-41BC-8E0E-1046664286EB}" type="sibTrans" cxnId="{4C402205-514C-4FDD-9036-9E51E16E4DA4}">
      <dgm:prSet/>
      <dgm:spPr/>
      <dgm:t>
        <a:bodyPr/>
        <a:lstStyle/>
        <a:p>
          <a:endParaRPr lang="en-IN"/>
        </a:p>
      </dgm:t>
    </dgm:pt>
    <dgm:pt modelId="{9DDF1ED3-4AF5-4BB0-B902-390B057994DF}" type="pres">
      <dgm:prSet presAssocID="{3671EA4E-6C64-430D-BCEB-46A49652CEEC}" presName="diagram" presStyleCnt="0">
        <dgm:presLayoutVars>
          <dgm:dir/>
          <dgm:resizeHandles val="exact"/>
        </dgm:presLayoutVars>
      </dgm:prSet>
      <dgm:spPr/>
    </dgm:pt>
    <dgm:pt modelId="{67362C0E-6713-4666-B97D-96DF4CB4EBE2}" type="pres">
      <dgm:prSet presAssocID="{202B38DC-1B67-4EC8-BB7F-12A1BAED66AD}" presName="node" presStyleLbl="node1" presStyleIdx="0" presStyleCnt="5">
        <dgm:presLayoutVars>
          <dgm:bulletEnabled val="1"/>
        </dgm:presLayoutVars>
      </dgm:prSet>
      <dgm:spPr/>
    </dgm:pt>
    <dgm:pt modelId="{38D7E9B5-62C7-4A66-A67D-6D10D712CABD}" type="pres">
      <dgm:prSet presAssocID="{298E7E07-B8E4-4736-85CD-9AD865710A2B}" presName="sibTrans" presStyleCnt="0"/>
      <dgm:spPr/>
    </dgm:pt>
    <dgm:pt modelId="{C7BD47BC-0B06-4712-8367-197196669F5C}" type="pres">
      <dgm:prSet presAssocID="{76D7FF57-CA93-4395-828D-2ADE82614F0F}" presName="node" presStyleLbl="node1" presStyleIdx="1" presStyleCnt="5">
        <dgm:presLayoutVars>
          <dgm:bulletEnabled val="1"/>
        </dgm:presLayoutVars>
      </dgm:prSet>
      <dgm:spPr/>
    </dgm:pt>
    <dgm:pt modelId="{7FF6D9C9-EF09-4B45-95F2-ED8D49087F40}" type="pres">
      <dgm:prSet presAssocID="{EC154116-0EA2-4503-841A-F6759408594A}" presName="sibTrans" presStyleCnt="0"/>
      <dgm:spPr/>
    </dgm:pt>
    <dgm:pt modelId="{113E26C4-A3FE-486F-AFD5-8937D994EEE4}" type="pres">
      <dgm:prSet presAssocID="{4B255BC0-A29A-4096-8BF4-16D73DDD265E}" presName="node" presStyleLbl="node1" presStyleIdx="2" presStyleCnt="5">
        <dgm:presLayoutVars>
          <dgm:bulletEnabled val="1"/>
        </dgm:presLayoutVars>
      </dgm:prSet>
      <dgm:spPr/>
    </dgm:pt>
    <dgm:pt modelId="{77DB938A-8D5A-456E-874D-D5EFB44978E1}" type="pres">
      <dgm:prSet presAssocID="{2846FD7D-87FE-49BB-9E7E-879CC61848F2}" presName="sibTrans" presStyleCnt="0"/>
      <dgm:spPr/>
    </dgm:pt>
    <dgm:pt modelId="{EA9A5E41-BD18-496C-AF5E-7F945B6BD520}" type="pres">
      <dgm:prSet presAssocID="{90D4B6BD-2728-479C-8D47-8CE777AF0968}" presName="node" presStyleLbl="node1" presStyleIdx="3" presStyleCnt="5">
        <dgm:presLayoutVars>
          <dgm:bulletEnabled val="1"/>
        </dgm:presLayoutVars>
      </dgm:prSet>
      <dgm:spPr/>
    </dgm:pt>
    <dgm:pt modelId="{CC0CCC1F-C224-4843-A0BB-E145BB4C8F66}" type="pres">
      <dgm:prSet presAssocID="{29FD5418-F97F-491C-81CB-7D1D75C8DB14}" presName="sibTrans" presStyleCnt="0"/>
      <dgm:spPr/>
    </dgm:pt>
    <dgm:pt modelId="{D79F5A38-78F4-4C4F-A98D-2EE16BD66D47}" type="pres">
      <dgm:prSet presAssocID="{ACCD29B6-E71C-4612-A8A0-71A3CD9A4B24}" presName="node" presStyleLbl="node1" presStyleIdx="4" presStyleCnt="5" custLinFactNeighborX="436" custLinFactNeighborY="-5804">
        <dgm:presLayoutVars>
          <dgm:bulletEnabled val="1"/>
        </dgm:presLayoutVars>
      </dgm:prSet>
      <dgm:spPr/>
    </dgm:pt>
  </dgm:ptLst>
  <dgm:cxnLst>
    <dgm:cxn modelId="{4C402205-514C-4FDD-9036-9E51E16E4DA4}" srcId="{3671EA4E-6C64-430D-BCEB-46A49652CEEC}" destId="{ACCD29B6-E71C-4612-A8A0-71A3CD9A4B24}" srcOrd="4" destOrd="0" parTransId="{CDA72161-583A-487B-AB3B-CB7C5A818A80}" sibTransId="{2B9D54E4-BA05-41BC-8E0E-1046664286EB}"/>
    <dgm:cxn modelId="{4EE5C810-21DF-48C1-9633-4CCEE56CF32B}" type="presOf" srcId="{3671EA4E-6C64-430D-BCEB-46A49652CEEC}" destId="{9DDF1ED3-4AF5-4BB0-B902-390B057994DF}" srcOrd="0" destOrd="0" presId="urn:microsoft.com/office/officeart/2005/8/layout/default"/>
    <dgm:cxn modelId="{54FB434A-2776-49B7-B51A-AD29AB3512F1}" type="presOf" srcId="{ACCD29B6-E71C-4612-A8A0-71A3CD9A4B24}" destId="{D79F5A38-78F4-4C4F-A98D-2EE16BD66D47}" srcOrd="0" destOrd="0" presId="urn:microsoft.com/office/officeart/2005/8/layout/default"/>
    <dgm:cxn modelId="{250A0D51-0D01-4D6B-BF81-3EF6291BE83B}" srcId="{3671EA4E-6C64-430D-BCEB-46A49652CEEC}" destId="{90D4B6BD-2728-479C-8D47-8CE777AF0968}" srcOrd="3" destOrd="0" parTransId="{E7BCB6DE-C91D-4FCB-B5F7-570C426F219B}" sibTransId="{29FD5418-F97F-491C-81CB-7D1D75C8DB14}"/>
    <dgm:cxn modelId="{034FAF75-1C86-4B55-8547-8C56C54AB2AB}" srcId="{3671EA4E-6C64-430D-BCEB-46A49652CEEC}" destId="{202B38DC-1B67-4EC8-BB7F-12A1BAED66AD}" srcOrd="0" destOrd="0" parTransId="{9678C303-ED03-445D-9D82-16D623D7191D}" sibTransId="{298E7E07-B8E4-4736-85CD-9AD865710A2B}"/>
    <dgm:cxn modelId="{547EC895-2AEF-4707-9452-C12E55C4E82A}" srcId="{3671EA4E-6C64-430D-BCEB-46A49652CEEC}" destId="{4B255BC0-A29A-4096-8BF4-16D73DDD265E}" srcOrd="2" destOrd="0" parTransId="{24D8698B-BDEE-4C55-8AEE-C2F1C83331D9}" sibTransId="{2846FD7D-87FE-49BB-9E7E-879CC61848F2}"/>
    <dgm:cxn modelId="{E7FC2AA2-6C5D-4E69-90E2-C8A3D654D8FB}" type="presOf" srcId="{90D4B6BD-2728-479C-8D47-8CE777AF0968}" destId="{EA9A5E41-BD18-496C-AF5E-7F945B6BD520}" srcOrd="0" destOrd="0" presId="urn:microsoft.com/office/officeart/2005/8/layout/default"/>
    <dgm:cxn modelId="{E7F5E8AF-F741-466E-870E-08C52EE924E1}" srcId="{3671EA4E-6C64-430D-BCEB-46A49652CEEC}" destId="{76D7FF57-CA93-4395-828D-2ADE82614F0F}" srcOrd="1" destOrd="0" parTransId="{6406144C-35F3-437B-96CC-099F03ACE33E}" sibTransId="{EC154116-0EA2-4503-841A-F6759408594A}"/>
    <dgm:cxn modelId="{DD8478E8-A613-42C9-BC2C-C9130374A0CF}" type="presOf" srcId="{76D7FF57-CA93-4395-828D-2ADE82614F0F}" destId="{C7BD47BC-0B06-4712-8367-197196669F5C}" srcOrd="0" destOrd="0" presId="urn:microsoft.com/office/officeart/2005/8/layout/default"/>
    <dgm:cxn modelId="{F5D1E5F4-1824-41F3-BA18-604451F0DD2A}" type="presOf" srcId="{202B38DC-1B67-4EC8-BB7F-12A1BAED66AD}" destId="{67362C0E-6713-4666-B97D-96DF4CB4EBE2}" srcOrd="0" destOrd="0" presId="urn:microsoft.com/office/officeart/2005/8/layout/default"/>
    <dgm:cxn modelId="{431CF2FF-ED27-4678-BD6F-DE92D755B68C}" type="presOf" srcId="{4B255BC0-A29A-4096-8BF4-16D73DDD265E}" destId="{113E26C4-A3FE-486F-AFD5-8937D994EEE4}" srcOrd="0" destOrd="0" presId="urn:microsoft.com/office/officeart/2005/8/layout/default"/>
    <dgm:cxn modelId="{65D615A7-6744-412F-8436-7A48F075AF98}" type="presParOf" srcId="{9DDF1ED3-4AF5-4BB0-B902-390B057994DF}" destId="{67362C0E-6713-4666-B97D-96DF4CB4EBE2}" srcOrd="0" destOrd="0" presId="urn:microsoft.com/office/officeart/2005/8/layout/default"/>
    <dgm:cxn modelId="{E5CCDF2A-A7FC-4E94-9F2C-D927B5B7BD4A}" type="presParOf" srcId="{9DDF1ED3-4AF5-4BB0-B902-390B057994DF}" destId="{38D7E9B5-62C7-4A66-A67D-6D10D712CABD}" srcOrd="1" destOrd="0" presId="urn:microsoft.com/office/officeart/2005/8/layout/default"/>
    <dgm:cxn modelId="{36476DD1-5A5F-4C64-9FCF-EB2C80B062E5}" type="presParOf" srcId="{9DDF1ED3-4AF5-4BB0-B902-390B057994DF}" destId="{C7BD47BC-0B06-4712-8367-197196669F5C}" srcOrd="2" destOrd="0" presId="urn:microsoft.com/office/officeart/2005/8/layout/default"/>
    <dgm:cxn modelId="{C2448233-D1F3-4781-A35E-87C9AA43C243}" type="presParOf" srcId="{9DDF1ED3-4AF5-4BB0-B902-390B057994DF}" destId="{7FF6D9C9-EF09-4B45-95F2-ED8D49087F40}" srcOrd="3" destOrd="0" presId="urn:microsoft.com/office/officeart/2005/8/layout/default"/>
    <dgm:cxn modelId="{CBAA4466-260C-47AF-A03E-FCF846B018C4}" type="presParOf" srcId="{9DDF1ED3-4AF5-4BB0-B902-390B057994DF}" destId="{113E26C4-A3FE-486F-AFD5-8937D994EEE4}" srcOrd="4" destOrd="0" presId="urn:microsoft.com/office/officeart/2005/8/layout/default"/>
    <dgm:cxn modelId="{FAA59E2E-76B6-49E0-91DB-305DC25044B7}" type="presParOf" srcId="{9DDF1ED3-4AF5-4BB0-B902-390B057994DF}" destId="{77DB938A-8D5A-456E-874D-D5EFB44978E1}" srcOrd="5" destOrd="0" presId="urn:microsoft.com/office/officeart/2005/8/layout/default"/>
    <dgm:cxn modelId="{0A3B24EB-CA0E-4FDE-A29D-DE8C5E603156}" type="presParOf" srcId="{9DDF1ED3-4AF5-4BB0-B902-390B057994DF}" destId="{EA9A5E41-BD18-496C-AF5E-7F945B6BD520}" srcOrd="6" destOrd="0" presId="urn:microsoft.com/office/officeart/2005/8/layout/default"/>
    <dgm:cxn modelId="{F70C681F-7846-4426-8AE2-5F237898ED52}" type="presParOf" srcId="{9DDF1ED3-4AF5-4BB0-B902-390B057994DF}" destId="{CC0CCC1F-C224-4843-A0BB-E145BB4C8F66}" srcOrd="7" destOrd="0" presId="urn:microsoft.com/office/officeart/2005/8/layout/default"/>
    <dgm:cxn modelId="{7C5CC2B8-522C-4373-9988-96FF95791BD1}" type="presParOf" srcId="{9DDF1ED3-4AF5-4BB0-B902-390B057994DF}" destId="{D79F5A38-78F4-4C4F-A98D-2EE16BD66D4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71EA4E-6C64-430D-BCEB-46A49652CEE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02B38DC-1B67-4EC8-BB7F-12A1BAED66AD}">
      <dgm:prSet phldrT="[Text]"/>
      <dgm:spPr>
        <a:solidFill>
          <a:srgbClr val="F2715C"/>
        </a:solidFill>
        <a:ln>
          <a:solidFill>
            <a:srgbClr val="FD9173"/>
          </a:solidFill>
        </a:ln>
      </dgm:spPr>
      <dgm:t>
        <a:bodyPr/>
        <a:lstStyle/>
        <a:p>
          <a:pPr>
            <a:buFont typeface="Arial" panose="020B0604020202020204" pitchFamily="34" charset="0"/>
            <a:buChar char="•"/>
          </a:pPr>
          <a:r>
            <a:rPr lang="en-US" b="1" dirty="0"/>
            <a:t>3D Visualization &amp; Augmented Reality (AR)</a:t>
          </a:r>
          <a:endParaRPr lang="en-IN" dirty="0"/>
        </a:p>
      </dgm:t>
    </dgm:pt>
    <dgm:pt modelId="{9678C303-ED03-445D-9D82-16D623D7191D}" type="parTrans" cxnId="{034FAF75-1C86-4B55-8547-8C56C54AB2AB}">
      <dgm:prSet/>
      <dgm:spPr/>
      <dgm:t>
        <a:bodyPr/>
        <a:lstStyle/>
        <a:p>
          <a:endParaRPr lang="en-IN"/>
        </a:p>
      </dgm:t>
    </dgm:pt>
    <dgm:pt modelId="{298E7E07-B8E4-4736-85CD-9AD865710A2B}" type="sibTrans" cxnId="{034FAF75-1C86-4B55-8547-8C56C54AB2AB}">
      <dgm:prSet/>
      <dgm:spPr/>
      <dgm:t>
        <a:bodyPr/>
        <a:lstStyle/>
        <a:p>
          <a:endParaRPr lang="en-IN"/>
        </a:p>
      </dgm:t>
    </dgm:pt>
    <dgm:pt modelId="{76D7FF57-CA93-4395-828D-2ADE82614F0F}">
      <dgm:prSet phldrT="[Text]"/>
      <dgm:spPr>
        <a:solidFill>
          <a:srgbClr val="F2715C"/>
        </a:solidFill>
        <a:ln>
          <a:solidFill>
            <a:srgbClr val="FD9173"/>
          </a:solidFill>
        </a:ln>
      </dgm:spPr>
      <dgm:t>
        <a:bodyPr/>
        <a:lstStyle/>
        <a:p>
          <a:pPr>
            <a:buFont typeface="Arial" panose="020B0604020202020204" pitchFamily="34" charset="0"/>
            <a:buChar char="•"/>
          </a:pPr>
          <a:r>
            <a:rPr lang="en-IN" b="1" dirty="0"/>
            <a:t>Virtual Showrooms</a:t>
          </a:r>
          <a:endParaRPr lang="en-IN" dirty="0"/>
        </a:p>
      </dgm:t>
    </dgm:pt>
    <dgm:pt modelId="{6406144C-35F3-437B-96CC-099F03ACE33E}" type="parTrans" cxnId="{E7F5E8AF-F741-466E-870E-08C52EE924E1}">
      <dgm:prSet/>
      <dgm:spPr/>
      <dgm:t>
        <a:bodyPr/>
        <a:lstStyle/>
        <a:p>
          <a:endParaRPr lang="en-IN"/>
        </a:p>
      </dgm:t>
    </dgm:pt>
    <dgm:pt modelId="{EC154116-0EA2-4503-841A-F6759408594A}" type="sibTrans" cxnId="{E7F5E8AF-F741-466E-870E-08C52EE924E1}">
      <dgm:prSet/>
      <dgm:spPr/>
      <dgm:t>
        <a:bodyPr/>
        <a:lstStyle/>
        <a:p>
          <a:endParaRPr lang="en-IN"/>
        </a:p>
      </dgm:t>
    </dgm:pt>
    <dgm:pt modelId="{90D4B6BD-2728-479C-8D47-8CE777AF0968}">
      <dgm:prSet phldrT="[Text]"/>
      <dgm:spPr>
        <a:solidFill>
          <a:srgbClr val="F2715C"/>
        </a:solidFill>
        <a:ln>
          <a:solidFill>
            <a:srgbClr val="FD9173"/>
          </a:solidFill>
        </a:ln>
      </dgm:spPr>
      <dgm:t>
        <a:bodyPr/>
        <a:lstStyle/>
        <a:p>
          <a:r>
            <a:rPr lang="en-IN" b="1" dirty="0"/>
            <a:t>Customization</a:t>
          </a:r>
          <a:endParaRPr lang="en-IN" dirty="0"/>
        </a:p>
      </dgm:t>
    </dgm:pt>
    <dgm:pt modelId="{E7BCB6DE-C91D-4FCB-B5F7-570C426F219B}" type="parTrans" cxnId="{250A0D51-0D01-4D6B-BF81-3EF6291BE83B}">
      <dgm:prSet/>
      <dgm:spPr/>
      <dgm:t>
        <a:bodyPr/>
        <a:lstStyle/>
        <a:p>
          <a:endParaRPr lang="en-IN"/>
        </a:p>
      </dgm:t>
    </dgm:pt>
    <dgm:pt modelId="{29FD5418-F97F-491C-81CB-7D1D75C8DB14}" type="sibTrans" cxnId="{250A0D51-0D01-4D6B-BF81-3EF6291BE83B}">
      <dgm:prSet/>
      <dgm:spPr/>
      <dgm:t>
        <a:bodyPr/>
        <a:lstStyle/>
        <a:p>
          <a:endParaRPr lang="en-IN"/>
        </a:p>
      </dgm:t>
    </dgm:pt>
    <dgm:pt modelId="{ACCD29B6-E71C-4612-A8A0-71A3CD9A4B24}">
      <dgm:prSet phldrT="[Text]"/>
      <dgm:spPr>
        <a:solidFill>
          <a:srgbClr val="F2715C"/>
        </a:solidFill>
        <a:ln>
          <a:solidFill>
            <a:srgbClr val="FD9173"/>
          </a:solidFill>
        </a:ln>
      </dgm:spPr>
      <dgm:t>
        <a:bodyPr/>
        <a:lstStyle/>
        <a:p>
          <a:pPr>
            <a:buFont typeface="Arial" panose="020B0604020202020204" pitchFamily="34" charset="0"/>
            <a:buNone/>
          </a:pPr>
          <a:r>
            <a:rPr lang="en-US" b="1" dirty="0"/>
            <a:t>3D Interactive features</a:t>
          </a:r>
          <a:endParaRPr lang="en-IN" b="1" dirty="0"/>
        </a:p>
      </dgm:t>
    </dgm:pt>
    <dgm:pt modelId="{CDA72161-583A-487B-AB3B-CB7C5A818A80}" type="parTrans" cxnId="{4C402205-514C-4FDD-9036-9E51E16E4DA4}">
      <dgm:prSet/>
      <dgm:spPr/>
      <dgm:t>
        <a:bodyPr/>
        <a:lstStyle/>
        <a:p>
          <a:endParaRPr lang="en-IN"/>
        </a:p>
      </dgm:t>
    </dgm:pt>
    <dgm:pt modelId="{2B9D54E4-BA05-41BC-8E0E-1046664286EB}" type="sibTrans" cxnId="{4C402205-514C-4FDD-9036-9E51E16E4DA4}">
      <dgm:prSet/>
      <dgm:spPr/>
      <dgm:t>
        <a:bodyPr/>
        <a:lstStyle/>
        <a:p>
          <a:endParaRPr lang="en-IN"/>
        </a:p>
      </dgm:t>
    </dgm:pt>
    <dgm:pt modelId="{4B255BC0-A29A-4096-8BF4-16D73DDD265E}">
      <dgm:prSet phldrT="[Text]"/>
      <dgm:spPr>
        <a:solidFill>
          <a:srgbClr val="F2715C"/>
        </a:solidFill>
        <a:ln>
          <a:solidFill>
            <a:srgbClr val="FD9173"/>
          </a:solidFill>
        </a:ln>
      </dgm:spPr>
      <dgm:t>
        <a:bodyPr/>
        <a:lstStyle/>
        <a:p>
          <a:pPr>
            <a:buFont typeface="Arial" panose="020B0604020202020204" pitchFamily="34" charset="0"/>
            <a:buNone/>
          </a:pPr>
          <a:r>
            <a:rPr lang="en-US" b="1" dirty="0"/>
            <a:t>Smart Lighting Solution</a:t>
          </a:r>
          <a:endParaRPr lang="en-IN" b="1" dirty="0"/>
        </a:p>
      </dgm:t>
    </dgm:pt>
    <dgm:pt modelId="{2846FD7D-87FE-49BB-9E7E-879CC61848F2}" type="sibTrans" cxnId="{547EC895-2AEF-4707-9452-C12E55C4E82A}">
      <dgm:prSet/>
      <dgm:spPr/>
      <dgm:t>
        <a:bodyPr/>
        <a:lstStyle/>
        <a:p>
          <a:endParaRPr lang="en-IN"/>
        </a:p>
      </dgm:t>
    </dgm:pt>
    <dgm:pt modelId="{24D8698B-BDEE-4C55-8AEE-C2F1C83331D9}" type="parTrans" cxnId="{547EC895-2AEF-4707-9452-C12E55C4E82A}">
      <dgm:prSet/>
      <dgm:spPr/>
      <dgm:t>
        <a:bodyPr/>
        <a:lstStyle/>
        <a:p>
          <a:endParaRPr lang="en-IN"/>
        </a:p>
      </dgm:t>
    </dgm:pt>
    <dgm:pt modelId="{9DDF1ED3-4AF5-4BB0-B902-390B057994DF}" type="pres">
      <dgm:prSet presAssocID="{3671EA4E-6C64-430D-BCEB-46A49652CEEC}" presName="diagram" presStyleCnt="0">
        <dgm:presLayoutVars>
          <dgm:dir/>
          <dgm:resizeHandles val="exact"/>
        </dgm:presLayoutVars>
      </dgm:prSet>
      <dgm:spPr/>
    </dgm:pt>
    <dgm:pt modelId="{67362C0E-6713-4666-B97D-96DF4CB4EBE2}" type="pres">
      <dgm:prSet presAssocID="{202B38DC-1B67-4EC8-BB7F-12A1BAED66AD}" presName="node" presStyleLbl="node1" presStyleIdx="0" presStyleCnt="5">
        <dgm:presLayoutVars>
          <dgm:bulletEnabled val="1"/>
        </dgm:presLayoutVars>
      </dgm:prSet>
      <dgm:spPr/>
    </dgm:pt>
    <dgm:pt modelId="{38D7E9B5-62C7-4A66-A67D-6D10D712CABD}" type="pres">
      <dgm:prSet presAssocID="{298E7E07-B8E4-4736-85CD-9AD865710A2B}" presName="sibTrans" presStyleCnt="0"/>
      <dgm:spPr/>
    </dgm:pt>
    <dgm:pt modelId="{C7BD47BC-0B06-4712-8367-197196669F5C}" type="pres">
      <dgm:prSet presAssocID="{76D7FF57-CA93-4395-828D-2ADE82614F0F}" presName="node" presStyleLbl="node1" presStyleIdx="1" presStyleCnt="5">
        <dgm:presLayoutVars>
          <dgm:bulletEnabled val="1"/>
        </dgm:presLayoutVars>
      </dgm:prSet>
      <dgm:spPr/>
    </dgm:pt>
    <dgm:pt modelId="{7FF6D9C9-EF09-4B45-95F2-ED8D49087F40}" type="pres">
      <dgm:prSet presAssocID="{EC154116-0EA2-4503-841A-F6759408594A}" presName="sibTrans" presStyleCnt="0"/>
      <dgm:spPr/>
    </dgm:pt>
    <dgm:pt modelId="{113E26C4-A3FE-486F-AFD5-8937D994EEE4}" type="pres">
      <dgm:prSet presAssocID="{4B255BC0-A29A-4096-8BF4-16D73DDD265E}" presName="node" presStyleLbl="node1" presStyleIdx="2" presStyleCnt="5">
        <dgm:presLayoutVars>
          <dgm:bulletEnabled val="1"/>
        </dgm:presLayoutVars>
      </dgm:prSet>
      <dgm:spPr/>
    </dgm:pt>
    <dgm:pt modelId="{77DB938A-8D5A-456E-874D-D5EFB44978E1}" type="pres">
      <dgm:prSet presAssocID="{2846FD7D-87FE-49BB-9E7E-879CC61848F2}" presName="sibTrans" presStyleCnt="0"/>
      <dgm:spPr/>
    </dgm:pt>
    <dgm:pt modelId="{EA9A5E41-BD18-496C-AF5E-7F945B6BD520}" type="pres">
      <dgm:prSet presAssocID="{90D4B6BD-2728-479C-8D47-8CE777AF0968}" presName="node" presStyleLbl="node1" presStyleIdx="3" presStyleCnt="5">
        <dgm:presLayoutVars>
          <dgm:bulletEnabled val="1"/>
        </dgm:presLayoutVars>
      </dgm:prSet>
      <dgm:spPr/>
    </dgm:pt>
    <dgm:pt modelId="{CC0CCC1F-C224-4843-A0BB-E145BB4C8F66}" type="pres">
      <dgm:prSet presAssocID="{29FD5418-F97F-491C-81CB-7D1D75C8DB14}" presName="sibTrans" presStyleCnt="0"/>
      <dgm:spPr/>
    </dgm:pt>
    <dgm:pt modelId="{D79F5A38-78F4-4C4F-A98D-2EE16BD66D47}" type="pres">
      <dgm:prSet presAssocID="{ACCD29B6-E71C-4612-A8A0-71A3CD9A4B24}" presName="node" presStyleLbl="node1" presStyleIdx="4" presStyleCnt="5" custLinFactNeighborX="436" custLinFactNeighborY="-5804">
        <dgm:presLayoutVars>
          <dgm:bulletEnabled val="1"/>
        </dgm:presLayoutVars>
      </dgm:prSet>
      <dgm:spPr/>
    </dgm:pt>
  </dgm:ptLst>
  <dgm:cxnLst>
    <dgm:cxn modelId="{4C402205-514C-4FDD-9036-9E51E16E4DA4}" srcId="{3671EA4E-6C64-430D-BCEB-46A49652CEEC}" destId="{ACCD29B6-E71C-4612-A8A0-71A3CD9A4B24}" srcOrd="4" destOrd="0" parTransId="{CDA72161-583A-487B-AB3B-CB7C5A818A80}" sibTransId="{2B9D54E4-BA05-41BC-8E0E-1046664286EB}"/>
    <dgm:cxn modelId="{4EE5C810-21DF-48C1-9633-4CCEE56CF32B}" type="presOf" srcId="{3671EA4E-6C64-430D-BCEB-46A49652CEEC}" destId="{9DDF1ED3-4AF5-4BB0-B902-390B057994DF}" srcOrd="0" destOrd="0" presId="urn:microsoft.com/office/officeart/2005/8/layout/default"/>
    <dgm:cxn modelId="{54FB434A-2776-49B7-B51A-AD29AB3512F1}" type="presOf" srcId="{ACCD29B6-E71C-4612-A8A0-71A3CD9A4B24}" destId="{D79F5A38-78F4-4C4F-A98D-2EE16BD66D47}" srcOrd="0" destOrd="0" presId="urn:microsoft.com/office/officeart/2005/8/layout/default"/>
    <dgm:cxn modelId="{250A0D51-0D01-4D6B-BF81-3EF6291BE83B}" srcId="{3671EA4E-6C64-430D-BCEB-46A49652CEEC}" destId="{90D4B6BD-2728-479C-8D47-8CE777AF0968}" srcOrd="3" destOrd="0" parTransId="{E7BCB6DE-C91D-4FCB-B5F7-570C426F219B}" sibTransId="{29FD5418-F97F-491C-81CB-7D1D75C8DB14}"/>
    <dgm:cxn modelId="{034FAF75-1C86-4B55-8547-8C56C54AB2AB}" srcId="{3671EA4E-6C64-430D-BCEB-46A49652CEEC}" destId="{202B38DC-1B67-4EC8-BB7F-12A1BAED66AD}" srcOrd="0" destOrd="0" parTransId="{9678C303-ED03-445D-9D82-16D623D7191D}" sibTransId="{298E7E07-B8E4-4736-85CD-9AD865710A2B}"/>
    <dgm:cxn modelId="{547EC895-2AEF-4707-9452-C12E55C4E82A}" srcId="{3671EA4E-6C64-430D-BCEB-46A49652CEEC}" destId="{4B255BC0-A29A-4096-8BF4-16D73DDD265E}" srcOrd="2" destOrd="0" parTransId="{24D8698B-BDEE-4C55-8AEE-C2F1C83331D9}" sibTransId="{2846FD7D-87FE-49BB-9E7E-879CC61848F2}"/>
    <dgm:cxn modelId="{E7FC2AA2-6C5D-4E69-90E2-C8A3D654D8FB}" type="presOf" srcId="{90D4B6BD-2728-479C-8D47-8CE777AF0968}" destId="{EA9A5E41-BD18-496C-AF5E-7F945B6BD520}" srcOrd="0" destOrd="0" presId="urn:microsoft.com/office/officeart/2005/8/layout/default"/>
    <dgm:cxn modelId="{E7F5E8AF-F741-466E-870E-08C52EE924E1}" srcId="{3671EA4E-6C64-430D-BCEB-46A49652CEEC}" destId="{76D7FF57-CA93-4395-828D-2ADE82614F0F}" srcOrd="1" destOrd="0" parTransId="{6406144C-35F3-437B-96CC-099F03ACE33E}" sibTransId="{EC154116-0EA2-4503-841A-F6759408594A}"/>
    <dgm:cxn modelId="{DD8478E8-A613-42C9-BC2C-C9130374A0CF}" type="presOf" srcId="{76D7FF57-CA93-4395-828D-2ADE82614F0F}" destId="{C7BD47BC-0B06-4712-8367-197196669F5C}" srcOrd="0" destOrd="0" presId="urn:microsoft.com/office/officeart/2005/8/layout/default"/>
    <dgm:cxn modelId="{F5D1E5F4-1824-41F3-BA18-604451F0DD2A}" type="presOf" srcId="{202B38DC-1B67-4EC8-BB7F-12A1BAED66AD}" destId="{67362C0E-6713-4666-B97D-96DF4CB4EBE2}" srcOrd="0" destOrd="0" presId="urn:microsoft.com/office/officeart/2005/8/layout/default"/>
    <dgm:cxn modelId="{431CF2FF-ED27-4678-BD6F-DE92D755B68C}" type="presOf" srcId="{4B255BC0-A29A-4096-8BF4-16D73DDD265E}" destId="{113E26C4-A3FE-486F-AFD5-8937D994EEE4}" srcOrd="0" destOrd="0" presId="urn:microsoft.com/office/officeart/2005/8/layout/default"/>
    <dgm:cxn modelId="{65D615A7-6744-412F-8436-7A48F075AF98}" type="presParOf" srcId="{9DDF1ED3-4AF5-4BB0-B902-390B057994DF}" destId="{67362C0E-6713-4666-B97D-96DF4CB4EBE2}" srcOrd="0" destOrd="0" presId="urn:microsoft.com/office/officeart/2005/8/layout/default"/>
    <dgm:cxn modelId="{E5CCDF2A-A7FC-4E94-9F2C-D927B5B7BD4A}" type="presParOf" srcId="{9DDF1ED3-4AF5-4BB0-B902-390B057994DF}" destId="{38D7E9B5-62C7-4A66-A67D-6D10D712CABD}" srcOrd="1" destOrd="0" presId="urn:microsoft.com/office/officeart/2005/8/layout/default"/>
    <dgm:cxn modelId="{36476DD1-5A5F-4C64-9FCF-EB2C80B062E5}" type="presParOf" srcId="{9DDF1ED3-4AF5-4BB0-B902-390B057994DF}" destId="{C7BD47BC-0B06-4712-8367-197196669F5C}" srcOrd="2" destOrd="0" presId="urn:microsoft.com/office/officeart/2005/8/layout/default"/>
    <dgm:cxn modelId="{C2448233-D1F3-4781-A35E-87C9AA43C243}" type="presParOf" srcId="{9DDF1ED3-4AF5-4BB0-B902-390B057994DF}" destId="{7FF6D9C9-EF09-4B45-95F2-ED8D49087F40}" srcOrd="3" destOrd="0" presId="urn:microsoft.com/office/officeart/2005/8/layout/default"/>
    <dgm:cxn modelId="{CBAA4466-260C-47AF-A03E-FCF846B018C4}" type="presParOf" srcId="{9DDF1ED3-4AF5-4BB0-B902-390B057994DF}" destId="{113E26C4-A3FE-486F-AFD5-8937D994EEE4}" srcOrd="4" destOrd="0" presId="urn:microsoft.com/office/officeart/2005/8/layout/default"/>
    <dgm:cxn modelId="{FAA59E2E-76B6-49E0-91DB-305DC25044B7}" type="presParOf" srcId="{9DDF1ED3-4AF5-4BB0-B902-390B057994DF}" destId="{77DB938A-8D5A-456E-874D-D5EFB44978E1}" srcOrd="5" destOrd="0" presId="urn:microsoft.com/office/officeart/2005/8/layout/default"/>
    <dgm:cxn modelId="{0A3B24EB-CA0E-4FDE-A29D-DE8C5E603156}" type="presParOf" srcId="{9DDF1ED3-4AF5-4BB0-B902-390B057994DF}" destId="{EA9A5E41-BD18-496C-AF5E-7F945B6BD520}" srcOrd="6" destOrd="0" presId="urn:microsoft.com/office/officeart/2005/8/layout/default"/>
    <dgm:cxn modelId="{F70C681F-7846-4426-8AE2-5F237898ED52}" type="presParOf" srcId="{9DDF1ED3-4AF5-4BB0-B902-390B057994DF}" destId="{CC0CCC1F-C224-4843-A0BB-E145BB4C8F66}" srcOrd="7" destOrd="0" presId="urn:microsoft.com/office/officeart/2005/8/layout/default"/>
    <dgm:cxn modelId="{7C5CC2B8-522C-4373-9988-96FF95791BD1}" type="presParOf" srcId="{9DDF1ED3-4AF5-4BB0-B902-390B057994DF}" destId="{D79F5A38-78F4-4C4F-A98D-2EE16BD66D4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71EA4E-6C64-430D-BCEB-46A49652CEE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02B38DC-1B67-4EC8-BB7F-12A1BAED66AD}">
      <dgm:prSet phldrT="[Text]"/>
      <dgm:spPr>
        <a:solidFill>
          <a:srgbClr val="F2715C"/>
        </a:solidFill>
        <a:ln>
          <a:solidFill>
            <a:srgbClr val="FD9173"/>
          </a:solidFill>
        </a:ln>
      </dgm:spPr>
      <dgm:t>
        <a:bodyPr/>
        <a:lstStyle/>
        <a:p>
          <a:pPr>
            <a:buFont typeface="Arial" panose="020B0604020202020204" pitchFamily="34" charset="0"/>
            <a:buNone/>
          </a:pPr>
          <a:r>
            <a:rPr lang="en-US" b="1" dirty="0"/>
            <a:t>Paint Calculator</a:t>
          </a:r>
          <a:endParaRPr lang="en-IN" b="1" dirty="0"/>
        </a:p>
      </dgm:t>
    </dgm:pt>
    <dgm:pt modelId="{9678C303-ED03-445D-9D82-16D623D7191D}" type="parTrans" cxnId="{034FAF75-1C86-4B55-8547-8C56C54AB2AB}">
      <dgm:prSet/>
      <dgm:spPr/>
      <dgm:t>
        <a:bodyPr/>
        <a:lstStyle/>
        <a:p>
          <a:endParaRPr lang="en-IN"/>
        </a:p>
      </dgm:t>
    </dgm:pt>
    <dgm:pt modelId="{298E7E07-B8E4-4736-85CD-9AD865710A2B}" type="sibTrans" cxnId="{034FAF75-1C86-4B55-8547-8C56C54AB2AB}">
      <dgm:prSet/>
      <dgm:spPr/>
      <dgm:t>
        <a:bodyPr/>
        <a:lstStyle/>
        <a:p>
          <a:endParaRPr lang="en-IN"/>
        </a:p>
      </dgm:t>
    </dgm:pt>
    <dgm:pt modelId="{76D7FF57-CA93-4395-828D-2ADE82614F0F}">
      <dgm:prSet phldrT="[Text]" custT="1"/>
      <dgm:spPr>
        <a:solidFill>
          <a:srgbClr val="F2715C"/>
        </a:solidFill>
        <a:ln>
          <a:solidFill>
            <a:srgbClr val="FD9173"/>
          </a:solidFill>
        </a:ln>
      </dgm:spPr>
      <dgm:t>
        <a:bodyPr/>
        <a:lstStyle/>
        <a:p>
          <a:pPr>
            <a:buFont typeface="Arial" panose="020B0604020202020204" pitchFamily="34" charset="0"/>
            <a:buChar char="•"/>
          </a:pPr>
          <a:r>
            <a:rPr lang="en-US" sz="2800" b="1" dirty="0"/>
            <a:t>3D</a:t>
          </a:r>
          <a:r>
            <a:rPr lang="en-US" sz="2800" b="1" baseline="0" dirty="0"/>
            <a:t> Visualization</a:t>
          </a:r>
          <a:endParaRPr lang="en-IN" sz="2800" b="1" dirty="0"/>
        </a:p>
      </dgm:t>
    </dgm:pt>
    <dgm:pt modelId="{6406144C-35F3-437B-96CC-099F03ACE33E}" type="parTrans" cxnId="{E7F5E8AF-F741-466E-870E-08C52EE924E1}">
      <dgm:prSet/>
      <dgm:spPr/>
      <dgm:t>
        <a:bodyPr/>
        <a:lstStyle/>
        <a:p>
          <a:endParaRPr lang="en-IN"/>
        </a:p>
      </dgm:t>
    </dgm:pt>
    <dgm:pt modelId="{EC154116-0EA2-4503-841A-F6759408594A}" type="sibTrans" cxnId="{E7F5E8AF-F741-466E-870E-08C52EE924E1}">
      <dgm:prSet/>
      <dgm:spPr/>
      <dgm:t>
        <a:bodyPr/>
        <a:lstStyle/>
        <a:p>
          <a:endParaRPr lang="en-IN"/>
        </a:p>
      </dgm:t>
    </dgm:pt>
    <dgm:pt modelId="{90D4B6BD-2728-479C-8D47-8CE777AF0968}">
      <dgm:prSet phldrT="[Text]"/>
      <dgm:spPr>
        <a:solidFill>
          <a:srgbClr val="F2715C"/>
        </a:solidFill>
        <a:ln>
          <a:solidFill>
            <a:srgbClr val="FD9173"/>
          </a:solidFill>
        </a:ln>
      </dgm:spPr>
      <dgm:t>
        <a:bodyPr/>
        <a:lstStyle/>
        <a:p>
          <a:r>
            <a:rPr lang="en-IN" b="1" dirty="0"/>
            <a:t>Customization</a:t>
          </a:r>
          <a:endParaRPr lang="en-IN" dirty="0"/>
        </a:p>
      </dgm:t>
    </dgm:pt>
    <dgm:pt modelId="{E7BCB6DE-C91D-4FCB-B5F7-570C426F219B}" type="parTrans" cxnId="{250A0D51-0D01-4D6B-BF81-3EF6291BE83B}">
      <dgm:prSet/>
      <dgm:spPr/>
      <dgm:t>
        <a:bodyPr/>
        <a:lstStyle/>
        <a:p>
          <a:endParaRPr lang="en-IN"/>
        </a:p>
      </dgm:t>
    </dgm:pt>
    <dgm:pt modelId="{29FD5418-F97F-491C-81CB-7D1D75C8DB14}" type="sibTrans" cxnId="{250A0D51-0D01-4D6B-BF81-3EF6291BE83B}">
      <dgm:prSet/>
      <dgm:spPr/>
      <dgm:t>
        <a:bodyPr/>
        <a:lstStyle/>
        <a:p>
          <a:endParaRPr lang="en-IN"/>
        </a:p>
      </dgm:t>
    </dgm:pt>
    <dgm:pt modelId="{ACCD29B6-E71C-4612-A8A0-71A3CD9A4B24}">
      <dgm:prSet phldrT="[Text]"/>
      <dgm:spPr>
        <a:solidFill>
          <a:srgbClr val="F2715C"/>
        </a:solidFill>
        <a:ln>
          <a:solidFill>
            <a:srgbClr val="FD9173"/>
          </a:solidFill>
        </a:ln>
      </dgm:spPr>
      <dgm:t>
        <a:bodyPr/>
        <a:lstStyle/>
        <a:p>
          <a:pPr>
            <a:buFont typeface="Arial" panose="020B0604020202020204" pitchFamily="34" charset="0"/>
            <a:buNone/>
          </a:pPr>
          <a:r>
            <a:rPr lang="en-US" b="1" dirty="0"/>
            <a:t>3D Interactive features</a:t>
          </a:r>
          <a:endParaRPr lang="en-IN" b="1" dirty="0"/>
        </a:p>
      </dgm:t>
    </dgm:pt>
    <dgm:pt modelId="{CDA72161-583A-487B-AB3B-CB7C5A818A80}" type="parTrans" cxnId="{4C402205-514C-4FDD-9036-9E51E16E4DA4}">
      <dgm:prSet/>
      <dgm:spPr/>
      <dgm:t>
        <a:bodyPr/>
        <a:lstStyle/>
        <a:p>
          <a:endParaRPr lang="en-IN"/>
        </a:p>
      </dgm:t>
    </dgm:pt>
    <dgm:pt modelId="{2B9D54E4-BA05-41BC-8E0E-1046664286EB}" type="sibTrans" cxnId="{4C402205-514C-4FDD-9036-9E51E16E4DA4}">
      <dgm:prSet/>
      <dgm:spPr/>
      <dgm:t>
        <a:bodyPr/>
        <a:lstStyle/>
        <a:p>
          <a:endParaRPr lang="en-IN"/>
        </a:p>
      </dgm:t>
    </dgm:pt>
    <dgm:pt modelId="{9DDF1ED3-4AF5-4BB0-B902-390B057994DF}" type="pres">
      <dgm:prSet presAssocID="{3671EA4E-6C64-430D-BCEB-46A49652CEEC}" presName="diagram" presStyleCnt="0">
        <dgm:presLayoutVars>
          <dgm:dir/>
          <dgm:resizeHandles val="exact"/>
        </dgm:presLayoutVars>
      </dgm:prSet>
      <dgm:spPr/>
    </dgm:pt>
    <dgm:pt modelId="{67362C0E-6713-4666-B97D-96DF4CB4EBE2}" type="pres">
      <dgm:prSet presAssocID="{202B38DC-1B67-4EC8-BB7F-12A1BAED66AD}" presName="node" presStyleLbl="node1" presStyleIdx="0" presStyleCnt="4">
        <dgm:presLayoutVars>
          <dgm:bulletEnabled val="1"/>
        </dgm:presLayoutVars>
      </dgm:prSet>
      <dgm:spPr/>
    </dgm:pt>
    <dgm:pt modelId="{38D7E9B5-62C7-4A66-A67D-6D10D712CABD}" type="pres">
      <dgm:prSet presAssocID="{298E7E07-B8E4-4736-85CD-9AD865710A2B}" presName="sibTrans" presStyleCnt="0"/>
      <dgm:spPr/>
    </dgm:pt>
    <dgm:pt modelId="{C7BD47BC-0B06-4712-8367-197196669F5C}" type="pres">
      <dgm:prSet presAssocID="{76D7FF57-CA93-4395-828D-2ADE82614F0F}" presName="node" presStyleLbl="node1" presStyleIdx="1" presStyleCnt="4">
        <dgm:presLayoutVars>
          <dgm:bulletEnabled val="1"/>
        </dgm:presLayoutVars>
      </dgm:prSet>
      <dgm:spPr/>
    </dgm:pt>
    <dgm:pt modelId="{7FF6D9C9-EF09-4B45-95F2-ED8D49087F40}" type="pres">
      <dgm:prSet presAssocID="{EC154116-0EA2-4503-841A-F6759408594A}" presName="sibTrans" presStyleCnt="0"/>
      <dgm:spPr/>
    </dgm:pt>
    <dgm:pt modelId="{EA9A5E41-BD18-496C-AF5E-7F945B6BD520}" type="pres">
      <dgm:prSet presAssocID="{90D4B6BD-2728-479C-8D47-8CE777AF0968}" presName="node" presStyleLbl="node1" presStyleIdx="2" presStyleCnt="4">
        <dgm:presLayoutVars>
          <dgm:bulletEnabled val="1"/>
        </dgm:presLayoutVars>
      </dgm:prSet>
      <dgm:spPr/>
    </dgm:pt>
    <dgm:pt modelId="{CC0CCC1F-C224-4843-A0BB-E145BB4C8F66}" type="pres">
      <dgm:prSet presAssocID="{29FD5418-F97F-491C-81CB-7D1D75C8DB14}" presName="sibTrans" presStyleCnt="0"/>
      <dgm:spPr/>
    </dgm:pt>
    <dgm:pt modelId="{D79F5A38-78F4-4C4F-A98D-2EE16BD66D47}" type="pres">
      <dgm:prSet presAssocID="{ACCD29B6-E71C-4612-A8A0-71A3CD9A4B24}" presName="node" presStyleLbl="node1" presStyleIdx="3" presStyleCnt="4" custLinFactNeighborX="1465" custLinFactNeighborY="-700">
        <dgm:presLayoutVars>
          <dgm:bulletEnabled val="1"/>
        </dgm:presLayoutVars>
      </dgm:prSet>
      <dgm:spPr/>
    </dgm:pt>
  </dgm:ptLst>
  <dgm:cxnLst>
    <dgm:cxn modelId="{4C402205-514C-4FDD-9036-9E51E16E4DA4}" srcId="{3671EA4E-6C64-430D-BCEB-46A49652CEEC}" destId="{ACCD29B6-E71C-4612-A8A0-71A3CD9A4B24}" srcOrd="3" destOrd="0" parTransId="{CDA72161-583A-487B-AB3B-CB7C5A818A80}" sibTransId="{2B9D54E4-BA05-41BC-8E0E-1046664286EB}"/>
    <dgm:cxn modelId="{4EE5C810-21DF-48C1-9633-4CCEE56CF32B}" type="presOf" srcId="{3671EA4E-6C64-430D-BCEB-46A49652CEEC}" destId="{9DDF1ED3-4AF5-4BB0-B902-390B057994DF}" srcOrd="0" destOrd="0" presId="urn:microsoft.com/office/officeart/2005/8/layout/default"/>
    <dgm:cxn modelId="{54FB434A-2776-49B7-B51A-AD29AB3512F1}" type="presOf" srcId="{ACCD29B6-E71C-4612-A8A0-71A3CD9A4B24}" destId="{D79F5A38-78F4-4C4F-A98D-2EE16BD66D47}" srcOrd="0" destOrd="0" presId="urn:microsoft.com/office/officeart/2005/8/layout/default"/>
    <dgm:cxn modelId="{250A0D51-0D01-4D6B-BF81-3EF6291BE83B}" srcId="{3671EA4E-6C64-430D-BCEB-46A49652CEEC}" destId="{90D4B6BD-2728-479C-8D47-8CE777AF0968}" srcOrd="2" destOrd="0" parTransId="{E7BCB6DE-C91D-4FCB-B5F7-570C426F219B}" sibTransId="{29FD5418-F97F-491C-81CB-7D1D75C8DB14}"/>
    <dgm:cxn modelId="{034FAF75-1C86-4B55-8547-8C56C54AB2AB}" srcId="{3671EA4E-6C64-430D-BCEB-46A49652CEEC}" destId="{202B38DC-1B67-4EC8-BB7F-12A1BAED66AD}" srcOrd="0" destOrd="0" parTransId="{9678C303-ED03-445D-9D82-16D623D7191D}" sibTransId="{298E7E07-B8E4-4736-85CD-9AD865710A2B}"/>
    <dgm:cxn modelId="{E7FC2AA2-6C5D-4E69-90E2-C8A3D654D8FB}" type="presOf" srcId="{90D4B6BD-2728-479C-8D47-8CE777AF0968}" destId="{EA9A5E41-BD18-496C-AF5E-7F945B6BD520}" srcOrd="0" destOrd="0" presId="urn:microsoft.com/office/officeart/2005/8/layout/default"/>
    <dgm:cxn modelId="{E7F5E8AF-F741-466E-870E-08C52EE924E1}" srcId="{3671EA4E-6C64-430D-BCEB-46A49652CEEC}" destId="{76D7FF57-CA93-4395-828D-2ADE82614F0F}" srcOrd="1" destOrd="0" parTransId="{6406144C-35F3-437B-96CC-099F03ACE33E}" sibTransId="{EC154116-0EA2-4503-841A-F6759408594A}"/>
    <dgm:cxn modelId="{DD8478E8-A613-42C9-BC2C-C9130374A0CF}" type="presOf" srcId="{76D7FF57-CA93-4395-828D-2ADE82614F0F}" destId="{C7BD47BC-0B06-4712-8367-197196669F5C}" srcOrd="0" destOrd="0" presId="urn:microsoft.com/office/officeart/2005/8/layout/default"/>
    <dgm:cxn modelId="{F5D1E5F4-1824-41F3-BA18-604451F0DD2A}" type="presOf" srcId="{202B38DC-1B67-4EC8-BB7F-12A1BAED66AD}" destId="{67362C0E-6713-4666-B97D-96DF4CB4EBE2}" srcOrd="0" destOrd="0" presId="urn:microsoft.com/office/officeart/2005/8/layout/default"/>
    <dgm:cxn modelId="{65D615A7-6744-412F-8436-7A48F075AF98}" type="presParOf" srcId="{9DDF1ED3-4AF5-4BB0-B902-390B057994DF}" destId="{67362C0E-6713-4666-B97D-96DF4CB4EBE2}" srcOrd="0" destOrd="0" presId="urn:microsoft.com/office/officeart/2005/8/layout/default"/>
    <dgm:cxn modelId="{E5CCDF2A-A7FC-4E94-9F2C-D927B5B7BD4A}" type="presParOf" srcId="{9DDF1ED3-4AF5-4BB0-B902-390B057994DF}" destId="{38D7E9B5-62C7-4A66-A67D-6D10D712CABD}" srcOrd="1" destOrd="0" presId="urn:microsoft.com/office/officeart/2005/8/layout/default"/>
    <dgm:cxn modelId="{36476DD1-5A5F-4C64-9FCF-EB2C80B062E5}" type="presParOf" srcId="{9DDF1ED3-4AF5-4BB0-B902-390B057994DF}" destId="{C7BD47BC-0B06-4712-8367-197196669F5C}" srcOrd="2" destOrd="0" presId="urn:microsoft.com/office/officeart/2005/8/layout/default"/>
    <dgm:cxn modelId="{C2448233-D1F3-4781-A35E-87C9AA43C243}" type="presParOf" srcId="{9DDF1ED3-4AF5-4BB0-B902-390B057994DF}" destId="{7FF6D9C9-EF09-4B45-95F2-ED8D49087F40}" srcOrd="3" destOrd="0" presId="urn:microsoft.com/office/officeart/2005/8/layout/default"/>
    <dgm:cxn modelId="{0A3B24EB-CA0E-4FDE-A29D-DE8C5E603156}" type="presParOf" srcId="{9DDF1ED3-4AF5-4BB0-B902-390B057994DF}" destId="{EA9A5E41-BD18-496C-AF5E-7F945B6BD520}" srcOrd="4" destOrd="0" presId="urn:microsoft.com/office/officeart/2005/8/layout/default"/>
    <dgm:cxn modelId="{F70C681F-7846-4426-8AE2-5F237898ED52}" type="presParOf" srcId="{9DDF1ED3-4AF5-4BB0-B902-390B057994DF}" destId="{CC0CCC1F-C224-4843-A0BB-E145BB4C8F66}" srcOrd="5" destOrd="0" presId="urn:microsoft.com/office/officeart/2005/8/layout/default"/>
    <dgm:cxn modelId="{7C5CC2B8-522C-4373-9988-96FF95791BD1}" type="presParOf" srcId="{9DDF1ED3-4AF5-4BB0-B902-390B057994DF}" destId="{D79F5A38-78F4-4C4F-A98D-2EE16BD66D4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62C0E-6713-4666-B97D-96DF4CB4EBE2}">
      <dsp:nvSpPr>
        <dsp:cNvPr id="0" name=""/>
        <dsp:cNvSpPr/>
      </dsp:nvSpPr>
      <dsp:spPr>
        <a:xfrm>
          <a:off x="663585" y="211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1" kern="1200" dirty="0"/>
            <a:t>3D Visualization &amp; Augmented Reality (AR)</a:t>
          </a:r>
          <a:endParaRPr lang="en-IN" sz="2400" kern="1200" dirty="0"/>
        </a:p>
      </dsp:txBody>
      <dsp:txXfrm>
        <a:off x="663585" y="2110"/>
        <a:ext cx="2258384" cy="1355030"/>
      </dsp:txXfrm>
    </dsp:sp>
    <dsp:sp modelId="{C7BD47BC-0B06-4712-8367-197196669F5C}">
      <dsp:nvSpPr>
        <dsp:cNvPr id="0" name=""/>
        <dsp:cNvSpPr/>
      </dsp:nvSpPr>
      <dsp:spPr>
        <a:xfrm>
          <a:off x="3147809" y="211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kern="1200" dirty="0"/>
            <a:t>Virtual Showrooms</a:t>
          </a:r>
          <a:endParaRPr lang="en-IN" sz="2400" kern="1200" dirty="0"/>
        </a:p>
      </dsp:txBody>
      <dsp:txXfrm>
        <a:off x="3147809" y="2110"/>
        <a:ext cx="2258384" cy="1355030"/>
      </dsp:txXfrm>
    </dsp:sp>
    <dsp:sp modelId="{113E26C4-A3FE-486F-AFD5-8937D994EEE4}">
      <dsp:nvSpPr>
        <dsp:cNvPr id="0" name=""/>
        <dsp:cNvSpPr/>
      </dsp:nvSpPr>
      <dsp:spPr>
        <a:xfrm>
          <a:off x="663585" y="158298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kern="1200" dirty="0"/>
            <a:t>3D Product Configurators</a:t>
          </a:r>
          <a:endParaRPr lang="en-IN" sz="2400" kern="1200" dirty="0"/>
        </a:p>
      </dsp:txBody>
      <dsp:txXfrm>
        <a:off x="663585" y="1582980"/>
        <a:ext cx="2258384" cy="1355030"/>
      </dsp:txXfrm>
    </dsp:sp>
    <dsp:sp modelId="{EA9A5E41-BD18-496C-AF5E-7F945B6BD520}">
      <dsp:nvSpPr>
        <dsp:cNvPr id="0" name=""/>
        <dsp:cNvSpPr/>
      </dsp:nvSpPr>
      <dsp:spPr>
        <a:xfrm>
          <a:off x="3147809" y="158298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Customization</a:t>
          </a:r>
          <a:endParaRPr lang="en-IN" sz="2400" kern="1200" dirty="0"/>
        </a:p>
      </dsp:txBody>
      <dsp:txXfrm>
        <a:off x="3147809" y="1582980"/>
        <a:ext cx="2258384" cy="1355030"/>
      </dsp:txXfrm>
    </dsp:sp>
    <dsp:sp modelId="{D79F5A38-78F4-4C4F-A98D-2EE16BD66D47}">
      <dsp:nvSpPr>
        <dsp:cNvPr id="0" name=""/>
        <dsp:cNvSpPr/>
      </dsp:nvSpPr>
      <dsp:spPr>
        <a:xfrm>
          <a:off x="1915544" y="3085203"/>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kern="1200" dirty="0"/>
            <a:t>HD Rendering</a:t>
          </a:r>
          <a:endParaRPr lang="en-IN" sz="2400" kern="1200" dirty="0"/>
        </a:p>
      </dsp:txBody>
      <dsp:txXfrm>
        <a:off x="1915544" y="3085203"/>
        <a:ext cx="2258384" cy="1355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62C0E-6713-4666-B97D-96DF4CB4EBE2}">
      <dsp:nvSpPr>
        <dsp:cNvPr id="0" name=""/>
        <dsp:cNvSpPr/>
      </dsp:nvSpPr>
      <dsp:spPr>
        <a:xfrm>
          <a:off x="663585" y="211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1" kern="1200" dirty="0"/>
            <a:t>3D Visualization &amp; Augmented Reality (AR)</a:t>
          </a:r>
          <a:endParaRPr lang="en-IN" sz="2400" kern="1200" dirty="0"/>
        </a:p>
      </dsp:txBody>
      <dsp:txXfrm>
        <a:off x="663585" y="2110"/>
        <a:ext cx="2258384" cy="1355030"/>
      </dsp:txXfrm>
    </dsp:sp>
    <dsp:sp modelId="{C7BD47BC-0B06-4712-8367-197196669F5C}">
      <dsp:nvSpPr>
        <dsp:cNvPr id="0" name=""/>
        <dsp:cNvSpPr/>
      </dsp:nvSpPr>
      <dsp:spPr>
        <a:xfrm>
          <a:off x="3147809" y="211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kern="1200" dirty="0"/>
            <a:t>Virtual Showrooms</a:t>
          </a:r>
          <a:endParaRPr lang="en-IN" sz="2400" kern="1200" dirty="0"/>
        </a:p>
      </dsp:txBody>
      <dsp:txXfrm>
        <a:off x="3147809" y="2110"/>
        <a:ext cx="2258384" cy="1355030"/>
      </dsp:txXfrm>
    </dsp:sp>
    <dsp:sp modelId="{113E26C4-A3FE-486F-AFD5-8937D994EEE4}">
      <dsp:nvSpPr>
        <dsp:cNvPr id="0" name=""/>
        <dsp:cNvSpPr/>
      </dsp:nvSpPr>
      <dsp:spPr>
        <a:xfrm>
          <a:off x="663585" y="158298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1" kern="1200" dirty="0"/>
            <a:t>Smart Lighting Solution</a:t>
          </a:r>
          <a:endParaRPr lang="en-IN" sz="2400" b="1" kern="1200" dirty="0"/>
        </a:p>
      </dsp:txBody>
      <dsp:txXfrm>
        <a:off x="663585" y="1582980"/>
        <a:ext cx="2258384" cy="1355030"/>
      </dsp:txXfrm>
    </dsp:sp>
    <dsp:sp modelId="{EA9A5E41-BD18-496C-AF5E-7F945B6BD520}">
      <dsp:nvSpPr>
        <dsp:cNvPr id="0" name=""/>
        <dsp:cNvSpPr/>
      </dsp:nvSpPr>
      <dsp:spPr>
        <a:xfrm>
          <a:off x="3147809" y="1582980"/>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Customization</a:t>
          </a:r>
          <a:endParaRPr lang="en-IN" sz="2400" kern="1200" dirty="0"/>
        </a:p>
      </dsp:txBody>
      <dsp:txXfrm>
        <a:off x="3147809" y="1582980"/>
        <a:ext cx="2258384" cy="1355030"/>
      </dsp:txXfrm>
    </dsp:sp>
    <dsp:sp modelId="{D79F5A38-78F4-4C4F-A98D-2EE16BD66D47}">
      <dsp:nvSpPr>
        <dsp:cNvPr id="0" name=""/>
        <dsp:cNvSpPr/>
      </dsp:nvSpPr>
      <dsp:spPr>
        <a:xfrm>
          <a:off x="1915544" y="3085203"/>
          <a:ext cx="2258384" cy="1355030"/>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1" kern="1200" dirty="0"/>
            <a:t>3D Interactive features</a:t>
          </a:r>
          <a:endParaRPr lang="en-IN" sz="2400" b="1" kern="1200" dirty="0"/>
        </a:p>
      </dsp:txBody>
      <dsp:txXfrm>
        <a:off x="1915544" y="3085203"/>
        <a:ext cx="2258384" cy="135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62C0E-6713-4666-B97D-96DF4CB4EBE2}">
      <dsp:nvSpPr>
        <dsp:cNvPr id="0" name=""/>
        <dsp:cNvSpPr/>
      </dsp:nvSpPr>
      <dsp:spPr>
        <a:xfrm>
          <a:off x="740" y="382212"/>
          <a:ext cx="2889665" cy="1733799"/>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Arial" panose="020B0604020202020204" pitchFamily="34" charset="0"/>
            <a:buNone/>
          </a:pPr>
          <a:r>
            <a:rPr lang="en-US" sz="3400" b="1" kern="1200" dirty="0"/>
            <a:t>Paint Calculator</a:t>
          </a:r>
          <a:endParaRPr lang="en-IN" sz="3400" b="1" kern="1200" dirty="0"/>
        </a:p>
      </dsp:txBody>
      <dsp:txXfrm>
        <a:off x="740" y="382212"/>
        <a:ext cx="2889665" cy="1733799"/>
      </dsp:txXfrm>
    </dsp:sp>
    <dsp:sp modelId="{C7BD47BC-0B06-4712-8367-197196669F5C}">
      <dsp:nvSpPr>
        <dsp:cNvPr id="0" name=""/>
        <dsp:cNvSpPr/>
      </dsp:nvSpPr>
      <dsp:spPr>
        <a:xfrm>
          <a:off x="3179373" y="382212"/>
          <a:ext cx="2889665" cy="1733799"/>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dirty="0"/>
            <a:t>3D</a:t>
          </a:r>
          <a:r>
            <a:rPr lang="en-US" sz="2800" b="1" kern="1200" baseline="0" dirty="0"/>
            <a:t> Visualization</a:t>
          </a:r>
          <a:endParaRPr lang="en-IN" sz="2800" b="1" kern="1200" dirty="0"/>
        </a:p>
      </dsp:txBody>
      <dsp:txXfrm>
        <a:off x="3179373" y="382212"/>
        <a:ext cx="2889665" cy="1733799"/>
      </dsp:txXfrm>
    </dsp:sp>
    <dsp:sp modelId="{EA9A5E41-BD18-496C-AF5E-7F945B6BD520}">
      <dsp:nvSpPr>
        <dsp:cNvPr id="0" name=""/>
        <dsp:cNvSpPr/>
      </dsp:nvSpPr>
      <dsp:spPr>
        <a:xfrm>
          <a:off x="740" y="2404978"/>
          <a:ext cx="2889665" cy="1733799"/>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1" kern="1200" dirty="0"/>
            <a:t>Customization</a:t>
          </a:r>
          <a:endParaRPr lang="en-IN" sz="3400" kern="1200" dirty="0"/>
        </a:p>
      </dsp:txBody>
      <dsp:txXfrm>
        <a:off x="740" y="2404978"/>
        <a:ext cx="2889665" cy="1733799"/>
      </dsp:txXfrm>
    </dsp:sp>
    <dsp:sp modelId="{D79F5A38-78F4-4C4F-A98D-2EE16BD66D47}">
      <dsp:nvSpPr>
        <dsp:cNvPr id="0" name=""/>
        <dsp:cNvSpPr/>
      </dsp:nvSpPr>
      <dsp:spPr>
        <a:xfrm>
          <a:off x="3180114" y="2392842"/>
          <a:ext cx="2889665" cy="1733799"/>
        </a:xfrm>
        <a:prstGeom prst="rect">
          <a:avLst/>
        </a:prstGeom>
        <a:solidFill>
          <a:srgbClr val="F2715C"/>
        </a:solidFill>
        <a:ln w="12700" cap="flat" cmpd="sng" algn="ctr">
          <a:solidFill>
            <a:srgbClr val="FD917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Font typeface="Arial" panose="020B0604020202020204" pitchFamily="34" charset="0"/>
            <a:buNone/>
          </a:pPr>
          <a:r>
            <a:rPr lang="en-US" sz="3400" b="1" kern="1200" dirty="0"/>
            <a:t>3D Interactive features</a:t>
          </a:r>
          <a:endParaRPr lang="en-IN" sz="3400" b="1" kern="1200" dirty="0"/>
        </a:p>
      </dsp:txBody>
      <dsp:txXfrm>
        <a:off x="3180114" y="2392842"/>
        <a:ext cx="2889665" cy="17337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BE0A9-2934-4B93-8FB3-CED6C10CBDF4}"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26EC0-77F6-4106-8D1A-5EFACAEF79ED}" type="slidenum">
              <a:rPr lang="en-IN" smtClean="0"/>
              <a:t>‹#›</a:t>
            </a:fld>
            <a:endParaRPr lang="en-IN"/>
          </a:p>
        </p:txBody>
      </p:sp>
    </p:spTree>
    <p:extLst>
      <p:ext uri="{BB962C8B-B14F-4D97-AF65-F5344CB8AC3E}">
        <p14:creationId xmlns:p14="http://schemas.microsoft.com/office/powerpoint/2010/main" val="4086591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826EC0-77F6-4106-8D1A-5EFACAEF79ED}" type="slidenum">
              <a:rPr lang="en-IN" smtClean="0"/>
              <a:t>16</a:t>
            </a:fld>
            <a:endParaRPr lang="en-IN"/>
          </a:p>
        </p:txBody>
      </p:sp>
    </p:spTree>
    <p:extLst>
      <p:ext uri="{BB962C8B-B14F-4D97-AF65-F5344CB8AC3E}">
        <p14:creationId xmlns:p14="http://schemas.microsoft.com/office/powerpoint/2010/main" val="396671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3D38-881D-43CB-2FB1-A72C05775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3B6690-4C6D-3041-D055-8396436F0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ADB760-DFC5-F549-EDFE-0F548D95011E}"/>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5" name="Footer Placeholder 4">
            <a:extLst>
              <a:ext uri="{FF2B5EF4-FFF2-40B4-BE49-F238E27FC236}">
                <a16:creationId xmlns:a16="http://schemas.microsoft.com/office/drawing/2014/main" id="{3FF64ABF-1AAC-6BF3-0C57-E8BEF9896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38802-5592-A78A-D524-59CFBBD35BAB}"/>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261807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A94-01A8-F026-6737-2C42A8CF0C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16B56-FB36-9EDA-331D-15580FFC11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A03C4-F241-21F4-F361-838E4C57C243}"/>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5" name="Footer Placeholder 4">
            <a:extLst>
              <a:ext uri="{FF2B5EF4-FFF2-40B4-BE49-F238E27FC236}">
                <a16:creationId xmlns:a16="http://schemas.microsoft.com/office/drawing/2014/main" id="{98C7EF66-39D1-42B4-69F0-2614C2376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EF28C-E099-8268-0D5F-226A35108877}"/>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29846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BF3AD-0A5E-5525-207A-8A8229F1BB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2249FA-F852-4584-857F-18D2735BD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674BA-D54C-C97C-2C41-946FB7941DD1}"/>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5" name="Footer Placeholder 4">
            <a:extLst>
              <a:ext uri="{FF2B5EF4-FFF2-40B4-BE49-F238E27FC236}">
                <a16:creationId xmlns:a16="http://schemas.microsoft.com/office/drawing/2014/main" id="{8370AE48-B23A-6AB5-626F-590A9499F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087BD-8A2D-5AB3-A992-817A25A5A7E3}"/>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419618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7567-D3B4-B06B-CD18-7A763A2AA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C61E8-A90C-412B-3B71-B5F989DE39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E6366E-BEA9-FAC3-D90F-DF15D9B06105}"/>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5" name="Footer Placeholder 4">
            <a:extLst>
              <a:ext uri="{FF2B5EF4-FFF2-40B4-BE49-F238E27FC236}">
                <a16:creationId xmlns:a16="http://schemas.microsoft.com/office/drawing/2014/main" id="{364AD73E-EF6F-2BE2-3776-5F2C6CFA7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62C4F-8321-47B7-D7D6-F08E8A7560B9}"/>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44669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7559-EC7B-E94C-2D2D-C1C5F75C0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BC16CA-F4FF-2610-5DAB-45954F89B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E537E-E8BC-1C97-D44C-2F103CA9C7DD}"/>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5" name="Footer Placeholder 4">
            <a:extLst>
              <a:ext uri="{FF2B5EF4-FFF2-40B4-BE49-F238E27FC236}">
                <a16:creationId xmlns:a16="http://schemas.microsoft.com/office/drawing/2014/main" id="{BFABEB27-2123-8864-5866-860EF090E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05703-812F-C9E3-330F-32866C484FF7}"/>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301876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5416-4052-5394-620D-6EB70F152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732B1D-AD48-86B4-7439-55076D9A1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FBFEB8-8417-49FB-5BEA-CC1E3E70B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C7CC15-0933-4E4D-B4D5-0E4935D71F41}"/>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6" name="Footer Placeholder 5">
            <a:extLst>
              <a:ext uri="{FF2B5EF4-FFF2-40B4-BE49-F238E27FC236}">
                <a16:creationId xmlns:a16="http://schemas.microsoft.com/office/drawing/2014/main" id="{775DA0D1-B5CC-590C-81DC-9317C560F7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05CA91-0232-A6FF-0C39-AA6C917C5669}"/>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74444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37C6-4F96-8091-09CA-70D16ECFE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39C30-C38D-C318-7FC4-3C4284E3F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B8E73-7C4A-E49C-7035-8527E8E5D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643743-90BA-9B94-BFFB-FA9CB2595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1CBA2-3EAD-103B-766B-900D69649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D20DFA-D1B8-7B7B-DB7E-5E313A9B8A0C}"/>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8" name="Footer Placeholder 7">
            <a:extLst>
              <a:ext uri="{FF2B5EF4-FFF2-40B4-BE49-F238E27FC236}">
                <a16:creationId xmlns:a16="http://schemas.microsoft.com/office/drawing/2014/main" id="{06B00ED4-12DB-2DBA-1BD7-C0FD75DE27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CE5353-0ABF-474D-6BA7-982D8D2A44E7}"/>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257209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681B-6545-3D78-3EC4-5F1BDED1BF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6A2C56-9389-B0AB-D66E-17923C4811E4}"/>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4" name="Footer Placeholder 3">
            <a:extLst>
              <a:ext uri="{FF2B5EF4-FFF2-40B4-BE49-F238E27FC236}">
                <a16:creationId xmlns:a16="http://schemas.microsoft.com/office/drawing/2014/main" id="{E3AF9E8C-617D-5B4A-14DE-F194FBA8D5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8E61CA-0890-6024-01E5-CD16651095E5}"/>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349661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332BD-88FC-3483-0269-1E049FA0E309}"/>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3" name="Footer Placeholder 2">
            <a:extLst>
              <a:ext uri="{FF2B5EF4-FFF2-40B4-BE49-F238E27FC236}">
                <a16:creationId xmlns:a16="http://schemas.microsoft.com/office/drawing/2014/main" id="{E7A4CDDE-8FF0-4B63-C35D-F2EF1B3877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F3AC90-E1BF-4485-E89C-15923E1F6B7C}"/>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413377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8C23-C45A-242C-68E1-DE5F840FD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D2C769-EE5C-77A0-8A51-796BEE674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9F767C-CE59-55D6-06D6-57934127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C9FDF-8FD9-3A05-A137-B0AC7AF1BE51}"/>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6" name="Footer Placeholder 5">
            <a:extLst>
              <a:ext uri="{FF2B5EF4-FFF2-40B4-BE49-F238E27FC236}">
                <a16:creationId xmlns:a16="http://schemas.microsoft.com/office/drawing/2014/main" id="{B49941F5-4C89-F9ED-2DE7-6266C905C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74B839-1637-683E-E4DE-C73235A7F907}"/>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27614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7DAB-F2C7-9875-6CA3-506D543D9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D617B1-EE6A-6A6E-5414-D88BDE160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46EF7E-5C02-1CFB-18A6-710F57A90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1B621-1336-0B6E-0660-54CE4D0838BC}"/>
              </a:ext>
            </a:extLst>
          </p:cNvPr>
          <p:cNvSpPr>
            <a:spLocks noGrp="1"/>
          </p:cNvSpPr>
          <p:nvPr>
            <p:ph type="dt" sz="half" idx="10"/>
          </p:nvPr>
        </p:nvSpPr>
        <p:spPr/>
        <p:txBody>
          <a:bodyPr/>
          <a:lstStyle/>
          <a:p>
            <a:fld id="{F250E1B0-9C09-4E8D-9F98-4D341CA20C71}" type="datetimeFigureOut">
              <a:rPr lang="en-IN" smtClean="0"/>
              <a:t>04-09-2024</a:t>
            </a:fld>
            <a:endParaRPr lang="en-IN"/>
          </a:p>
        </p:txBody>
      </p:sp>
      <p:sp>
        <p:nvSpPr>
          <p:cNvPr id="6" name="Footer Placeholder 5">
            <a:extLst>
              <a:ext uri="{FF2B5EF4-FFF2-40B4-BE49-F238E27FC236}">
                <a16:creationId xmlns:a16="http://schemas.microsoft.com/office/drawing/2014/main" id="{126AFB13-0417-3167-B1EC-3D39F5849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096CBE-E127-5B7E-F367-677FD4706F11}"/>
              </a:ext>
            </a:extLst>
          </p:cNvPr>
          <p:cNvSpPr>
            <a:spLocks noGrp="1"/>
          </p:cNvSpPr>
          <p:nvPr>
            <p:ph type="sldNum" sz="quarter" idx="12"/>
          </p:nvPr>
        </p:nvSpPr>
        <p:spPr/>
        <p:txBody>
          <a:bodyPr/>
          <a:lstStyle/>
          <a:p>
            <a:fld id="{3E17D3E9-64D1-49C6-BD0D-FD5A5F81136A}" type="slidenum">
              <a:rPr lang="en-IN" smtClean="0"/>
              <a:t>‹#›</a:t>
            </a:fld>
            <a:endParaRPr lang="en-IN"/>
          </a:p>
        </p:txBody>
      </p:sp>
    </p:spTree>
    <p:extLst>
      <p:ext uri="{BB962C8B-B14F-4D97-AF65-F5344CB8AC3E}">
        <p14:creationId xmlns:p14="http://schemas.microsoft.com/office/powerpoint/2010/main" val="309970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1FF0F-2256-2134-1E0C-4D377CBD0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7F9A0-3239-842F-3223-AA55527E6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76E98-2CB0-6EE2-9459-05E4C1C14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0E1B0-9C09-4E8D-9F98-4D341CA20C71}" type="datetimeFigureOut">
              <a:rPr lang="en-IN" smtClean="0"/>
              <a:t>04-09-2024</a:t>
            </a:fld>
            <a:endParaRPr lang="en-IN"/>
          </a:p>
        </p:txBody>
      </p:sp>
      <p:sp>
        <p:nvSpPr>
          <p:cNvPr id="5" name="Footer Placeholder 4">
            <a:extLst>
              <a:ext uri="{FF2B5EF4-FFF2-40B4-BE49-F238E27FC236}">
                <a16:creationId xmlns:a16="http://schemas.microsoft.com/office/drawing/2014/main" id="{2ACE0D30-672B-D0E6-A510-0E41BBAD4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F93875-8825-B51A-E88B-BB2F40C47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7D3E9-64D1-49C6-BD0D-FD5A5F81136A}" type="slidenum">
              <a:rPr lang="en-IN" smtClean="0"/>
              <a:t>‹#›</a:t>
            </a:fld>
            <a:endParaRPr lang="en-IN"/>
          </a:p>
        </p:txBody>
      </p:sp>
    </p:spTree>
    <p:extLst>
      <p:ext uri="{BB962C8B-B14F-4D97-AF65-F5344CB8AC3E}">
        <p14:creationId xmlns:p14="http://schemas.microsoft.com/office/powerpoint/2010/main" val="383292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tatista.com/outlook/cmo/furniture/lamps-lighting/worldwide#revenu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statistics/1261284/paint-and-coatings-market-value-u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p:nvPr/>
        </p:nvSpPr>
        <p:spPr>
          <a:xfrm>
            <a:off x="0" y="-42600"/>
            <a:ext cx="12192000" cy="6858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1C1C1B"/>
          </a:solidFill>
          <a:ln>
            <a:noFill/>
          </a:ln>
        </p:spPr>
        <p:txBody>
          <a:bodyPr spcFirstLastPara="1" wrap="square" lIns="0" tIns="0" rIns="0" bIns="0" anchor="t" anchorCtr="0">
            <a:noAutofit/>
          </a:bodyPr>
          <a:lstStyle/>
          <a:p>
            <a:endParaRPr sz="1200" dirty="0"/>
          </a:p>
        </p:txBody>
      </p:sp>
      <p:sp>
        <p:nvSpPr>
          <p:cNvPr id="45" name="Google Shape;45;p1"/>
          <p:cNvSpPr/>
          <p:nvPr/>
        </p:nvSpPr>
        <p:spPr>
          <a:xfrm>
            <a:off x="685800" y="5677513"/>
            <a:ext cx="10820400" cy="0"/>
          </a:xfrm>
          <a:custGeom>
            <a:avLst/>
            <a:gdLst/>
            <a:ahLst/>
            <a:cxnLst/>
            <a:rect l="l" t="t" r="r" b="b"/>
            <a:pathLst>
              <a:path w="16230600" h="120000" extrusionOk="0">
                <a:moveTo>
                  <a:pt x="0" y="0"/>
                </a:moveTo>
                <a:lnTo>
                  <a:pt x="16230598" y="0"/>
                </a:lnTo>
              </a:path>
            </a:pathLst>
          </a:custGeom>
          <a:noFill/>
          <a:ln w="19025" cap="flat" cmpd="sng">
            <a:solidFill>
              <a:srgbClr val="FF4133"/>
            </a:solidFill>
            <a:prstDash val="solid"/>
            <a:round/>
            <a:headEnd type="none" w="sm" len="sm"/>
            <a:tailEnd type="none" w="sm" len="sm"/>
          </a:ln>
        </p:spPr>
        <p:txBody>
          <a:bodyPr spcFirstLastPara="1" wrap="square" lIns="0" tIns="0" rIns="0" bIns="0" anchor="t" anchorCtr="0">
            <a:noAutofit/>
          </a:bodyPr>
          <a:lstStyle/>
          <a:p>
            <a:endParaRPr sz="1200"/>
          </a:p>
        </p:txBody>
      </p:sp>
      <p:sp>
        <p:nvSpPr>
          <p:cNvPr id="46" name="Google Shape;46;p1"/>
          <p:cNvSpPr txBox="1"/>
          <p:nvPr/>
        </p:nvSpPr>
        <p:spPr>
          <a:xfrm>
            <a:off x="702734" y="5796111"/>
            <a:ext cx="3104303" cy="254771"/>
          </a:xfrm>
          <a:prstGeom prst="rect">
            <a:avLst/>
          </a:prstGeom>
          <a:noFill/>
          <a:ln>
            <a:noFill/>
          </a:ln>
        </p:spPr>
        <p:txBody>
          <a:bodyPr spcFirstLastPara="1" wrap="square" lIns="0" tIns="8467" rIns="0" bIns="0" anchor="t" anchorCtr="0">
            <a:spAutoFit/>
          </a:bodyPr>
          <a:lstStyle/>
          <a:p>
            <a:pPr marL="8467"/>
            <a:r>
              <a:rPr lang="en-US" sz="1600" dirty="0" err="1">
                <a:solidFill>
                  <a:srgbClr val="FFFFFF"/>
                </a:solidFill>
                <a:latin typeface="Franklin Gothic Heavy" panose="020B0903020102020204" pitchFamily="34" charset="0"/>
                <a:ea typeface="Trebuchet MS"/>
                <a:cs typeface="Trebuchet MS"/>
                <a:sym typeface="Trebuchet MS"/>
              </a:rPr>
              <a:t>Aakansha</a:t>
            </a:r>
            <a:r>
              <a:rPr lang="en-US" sz="1600" dirty="0">
                <a:solidFill>
                  <a:srgbClr val="FFFFFF"/>
                </a:solidFill>
                <a:latin typeface="Franklin Gothic Heavy" panose="020B0903020102020204" pitchFamily="34" charset="0"/>
                <a:ea typeface="Trebuchet MS"/>
                <a:cs typeface="Trebuchet MS"/>
                <a:sym typeface="Trebuchet MS"/>
              </a:rPr>
              <a:t> </a:t>
            </a:r>
            <a:r>
              <a:rPr lang="en-US" sz="1600" dirty="0" err="1">
                <a:solidFill>
                  <a:srgbClr val="FFFFFF"/>
                </a:solidFill>
                <a:latin typeface="Franklin Gothic Heavy" panose="020B0903020102020204" pitchFamily="34" charset="0"/>
                <a:ea typeface="Trebuchet MS"/>
                <a:cs typeface="Trebuchet MS"/>
                <a:sym typeface="Trebuchet MS"/>
              </a:rPr>
              <a:t>Pokhriyal</a:t>
            </a:r>
            <a:r>
              <a:rPr lang="en-US" sz="1600" dirty="0">
                <a:solidFill>
                  <a:srgbClr val="FFFFFF"/>
                </a:solidFill>
                <a:latin typeface="Franklin Gothic Heavy" panose="020B0903020102020204" pitchFamily="34" charset="0"/>
                <a:ea typeface="Trebuchet MS"/>
                <a:cs typeface="Trebuchet MS"/>
                <a:sym typeface="Trebuchet MS"/>
              </a:rPr>
              <a:t>, </a:t>
            </a:r>
            <a:r>
              <a:rPr lang="en-US" sz="1600" dirty="0">
                <a:solidFill>
                  <a:srgbClr val="FFFFFF"/>
                </a:solidFill>
                <a:ea typeface="Trebuchet MS"/>
                <a:cs typeface="Trebuchet MS"/>
                <a:sym typeface="Trebuchet MS"/>
              </a:rPr>
              <a:t>Marketing</a:t>
            </a:r>
            <a:endParaRPr sz="1600" dirty="0">
              <a:ea typeface="Trebuchet MS"/>
              <a:cs typeface="Trebuchet MS"/>
              <a:sym typeface="Trebuchet MS"/>
            </a:endParaRPr>
          </a:p>
        </p:txBody>
      </p:sp>
      <p:pic>
        <p:nvPicPr>
          <p:cNvPr id="47" name="Google Shape;47;p1"/>
          <p:cNvPicPr preferRelativeResize="0"/>
          <p:nvPr/>
        </p:nvPicPr>
        <p:blipFill rotWithShape="1">
          <a:blip r:embed="rId3">
            <a:alphaModFix/>
          </a:blip>
          <a:srcRect/>
          <a:stretch/>
        </p:blipFill>
        <p:spPr>
          <a:xfrm>
            <a:off x="685800" y="719835"/>
            <a:ext cx="2254249" cy="634999"/>
          </a:xfrm>
          <a:prstGeom prst="rect">
            <a:avLst/>
          </a:prstGeom>
          <a:noFill/>
          <a:ln>
            <a:noFill/>
          </a:ln>
        </p:spPr>
      </p:pic>
      <p:sp>
        <p:nvSpPr>
          <p:cNvPr id="48" name="Google Shape;48;p1"/>
          <p:cNvSpPr txBox="1">
            <a:spLocks noGrp="1"/>
          </p:cNvSpPr>
          <p:nvPr>
            <p:ph type="body" idx="1"/>
          </p:nvPr>
        </p:nvSpPr>
        <p:spPr>
          <a:xfrm>
            <a:off x="685800" y="1663010"/>
            <a:ext cx="4407310" cy="3221737"/>
          </a:xfrm>
          <a:prstGeom prst="rect">
            <a:avLst/>
          </a:prstGeom>
          <a:noFill/>
          <a:ln>
            <a:noFill/>
          </a:ln>
        </p:spPr>
        <p:txBody>
          <a:bodyPr spcFirstLastPara="1" vert="horz" wrap="square" lIns="0" tIns="8467" rIns="0" bIns="0" rtlCol="0" anchor="t" anchorCtr="0">
            <a:spAutoFit/>
          </a:bodyPr>
          <a:lstStyle/>
          <a:p>
            <a:pPr marL="8467" marR="3387" indent="0">
              <a:lnSpc>
                <a:spcPct val="116399"/>
              </a:lnSpc>
              <a:spcBef>
                <a:spcPts val="0"/>
              </a:spcBef>
              <a:buNone/>
            </a:pPr>
            <a:r>
              <a:rPr lang="en-US" sz="6000" b="1" dirty="0">
                <a:solidFill>
                  <a:srgbClr val="FF4133"/>
                </a:solidFill>
              </a:rPr>
              <a:t>Market and Industry Environment</a:t>
            </a:r>
            <a:endParaRPr sz="6000" b="1" dirty="0">
              <a:solidFill>
                <a:srgbClr val="FF4133"/>
              </a:solidFill>
            </a:endParaRPr>
          </a:p>
        </p:txBody>
      </p:sp>
      <p:pic>
        <p:nvPicPr>
          <p:cNvPr id="8" name="Picture 7">
            <a:extLst>
              <a:ext uri="{FF2B5EF4-FFF2-40B4-BE49-F238E27FC236}">
                <a16:creationId xmlns:a16="http://schemas.microsoft.com/office/drawing/2014/main" id="{77646B86-84D6-CDEB-A0D2-228FA275015C}"/>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5570636" y="1724442"/>
            <a:ext cx="5935564" cy="33239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3F115-73F5-CA91-FD43-E0D711CF4559}"/>
              </a:ext>
            </a:extLst>
          </p:cNvPr>
          <p:cNvSpPr txBox="1"/>
          <p:nvPr/>
        </p:nvSpPr>
        <p:spPr>
          <a:xfrm>
            <a:off x="3624607" y="107614"/>
            <a:ext cx="4942785" cy="1015663"/>
          </a:xfrm>
          <a:prstGeom prst="rect">
            <a:avLst/>
          </a:prstGeom>
          <a:noFill/>
        </p:spPr>
        <p:txBody>
          <a:bodyPr wrap="square" rtlCol="0">
            <a:spAutoFit/>
          </a:bodyPr>
          <a:lstStyle/>
          <a:p>
            <a:r>
              <a:rPr lang="en-US" sz="6000" b="1" dirty="0">
                <a:solidFill>
                  <a:srgbClr val="FF4133"/>
                </a:solidFill>
              </a:rPr>
              <a:t>Market Trends </a:t>
            </a:r>
            <a:endParaRPr lang="en-IN" sz="6000" b="1" dirty="0">
              <a:solidFill>
                <a:srgbClr val="FF4133"/>
              </a:solidFill>
            </a:endParaRPr>
          </a:p>
        </p:txBody>
      </p:sp>
      <p:sp>
        <p:nvSpPr>
          <p:cNvPr id="22" name="TextBox 21">
            <a:extLst>
              <a:ext uri="{FF2B5EF4-FFF2-40B4-BE49-F238E27FC236}">
                <a16:creationId xmlns:a16="http://schemas.microsoft.com/office/drawing/2014/main" id="{60238EE9-6441-46E5-10DE-F8116DB46989}"/>
              </a:ext>
            </a:extLst>
          </p:cNvPr>
          <p:cNvSpPr txBox="1"/>
          <p:nvPr/>
        </p:nvSpPr>
        <p:spPr>
          <a:xfrm>
            <a:off x="3008671" y="1123277"/>
            <a:ext cx="5801032" cy="523220"/>
          </a:xfrm>
          <a:prstGeom prst="rect">
            <a:avLst/>
          </a:prstGeom>
          <a:noFill/>
        </p:spPr>
        <p:txBody>
          <a:bodyPr wrap="square" rtlCol="0">
            <a:spAutoFit/>
          </a:bodyPr>
          <a:lstStyle/>
          <a:p>
            <a:pPr algn="ctr"/>
            <a:r>
              <a:rPr lang="en-US" sz="2800" dirty="0">
                <a:solidFill>
                  <a:srgbClr val="FF4133"/>
                </a:solidFill>
              </a:rPr>
              <a:t>Furniture Industries </a:t>
            </a:r>
            <a:endParaRPr lang="en-IN" sz="2800" dirty="0">
              <a:solidFill>
                <a:srgbClr val="FF4133"/>
              </a:solidFill>
            </a:endParaRPr>
          </a:p>
        </p:txBody>
      </p:sp>
      <p:graphicFrame>
        <p:nvGraphicFramePr>
          <p:cNvPr id="25" name="Diagram 24">
            <a:extLst>
              <a:ext uri="{FF2B5EF4-FFF2-40B4-BE49-F238E27FC236}">
                <a16:creationId xmlns:a16="http://schemas.microsoft.com/office/drawing/2014/main" id="{2A5E6E3E-2B5D-2408-B4A2-68DE604DCF3C}"/>
              </a:ext>
            </a:extLst>
          </p:cNvPr>
          <p:cNvGraphicFramePr/>
          <p:nvPr>
            <p:extLst>
              <p:ext uri="{D42A27DB-BD31-4B8C-83A1-F6EECF244321}">
                <p14:modId xmlns:p14="http://schemas.microsoft.com/office/powerpoint/2010/main" val="3031280844"/>
              </p:ext>
            </p:extLst>
          </p:nvPr>
        </p:nvGraphicFramePr>
        <p:xfrm>
          <a:off x="2874297" y="2030785"/>
          <a:ext cx="6069780" cy="4520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55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DEBB-FBE4-1181-35A6-706E9C739ACC}"/>
              </a:ext>
            </a:extLst>
          </p:cNvPr>
          <p:cNvSpPr>
            <a:spLocks noGrp="1"/>
          </p:cNvSpPr>
          <p:nvPr>
            <p:ph type="title"/>
          </p:nvPr>
        </p:nvSpPr>
        <p:spPr>
          <a:xfrm>
            <a:off x="2933698" y="1923"/>
            <a:ext cx="7346540" cy="884903"/>
          </a:xfrm>
        </p:spPr>
        <p:txBody>
          <a:bodyPr>
            <a:noAutofit/>
          </a:bodyPr>
          <a:lstStyle/>
          <a:p>
            <a:r>
              <a:rPr lang="en-US" sz="6000" b="1" dirty="0">
                <a:solidFill>
                  <a:srgbClr val="FF4133"/>
                </a:solidFill>
              </a:rPr>
              <a:t>Market Segmentation</a:t>
            </a:r>
            <a:endParaRPr lang="en-IN" sz="6000" b="1" dirty="0">
              <a:solidFill>
                <a:srgbClr val="FF4133"/>
              </a:solidFill>
            </a:endParaRPr>
          </a:p>
        </p:txBody>
      </p:sp>
      <p:sp>
        <p:nvSpPr>
          <p:cNvPr id="4" name="TextBox 3">
            <a:extLst>
              <a:ext uri="{FF2B5EF4-FFF2-40B4-BE49-F238E27FC236}">
                <a16:creationId xmlns:a16="http://schemas.microsoft.com/office/drawing/2014/main" id="{D167F598-D496-23D3-2B1B-2C704AF426ED}"/>
              </a:ext>
            </a:extLst>
          </p:cNvPr>
          <p:cNvSpPr txBox="1"/>
          <p:nvPr/>
        </p:nvSpPr>
        <p:spPr>
          <a:xfrm>
            <a:off x="4807975" y="1007354"/>
            <a:ext cx="2576050" cy="461665"/>
          </a:xfrm>
          <a:prstGeom prst="rect">
            <a:avLst/>
          </a:prstGeom>
          <a:noFill/>
        </p:spPr>
        <p:txBody>
          <a:bodyPr wrap="square" rtlCol="0">
            <a:spAutoFit/>
          </a:bodyPr>
          <a:lstStyle/>
          <a:p>
            <a:r>
              <a:rPr lang="en-US" sz="2400" b="1" dirty="0"/>
              <a:t>Lighting Industry</a:t>
            </a:r>
            <a:endParaRPr lang="en-IN" sz="2400" b="1" dirty="0"/>
          </a:p>
        </p:txBody>
      </p:sp>
      <p:cxnSp>
        <p:nvCxnSpPr>
          <p:cNvPr id="39" name="Straight Connector 38">
            <a:extLst>
              <a:ext uri="{FF2B5EF4-FFF2-40B4-BE49-F238E27FC236}">
                <a16:creationId xmlns:a16="http://schemas.microsoft.com/office/drawing/2014/main" id="{6F037F6A-AEAB-E200-4E7B-120015B956D5}"/>
              </a:ext>
            </a:extLst>
          </p:cNvPr>
          <p:cNvCxnSpPr>
            <a:cxnSpLocks/>
          </p:cNvCxnSpPr>
          <p:nvPr/>
        </p:nvCxnSpPr>
        <p:spPr>
          <a:xfrm flipV="1">
            <a:off x="2965654" y="2100958"/>
            <a:ext cx="5944831" cy="13386"/>
          </a:xfrm>
          <a:prstGeom prst="line">
            <a:avLst/>
          </a:prstGeom>
          <a:ln>
            <a:solidFill>
              <a:srgbClr val="FF4133"/>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613AC1-E45A-E6B5-99B6-3FBE6871D1A3}"/>
              </a:ext>
            </a:extLst>
          </p:cNvPr>
          <p:cNvCxnSpPr>
            <a:cxnSpLocks/>
          </p:cNvCxnSpPr>
          <p:nvPr/>
        </p:nvCxnSpPr>
        <p:spPr>
          <a:xfrm>
            <a:off x="2965654" y="2114344"/>
            <a:ext cx="0"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D6E664-EA27-DAFD-F213-E7DFABDBA143}"/>
              </a:ext>
            </a:extLst>
          </p:cNvPr>
          <p:cNvCxnSpPr>
            <a:cxnSpLocks/>
          </p:cNvCxnSpPr>
          <p:nvPr/>
        </p:nvCxnSpPr>
        <p:spPr>
          <a:xfrm flipH="1">
            <a:off x="8900653" y="2114344"/>
            <a:ext cx="9832"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9FCF24-401E-4F06-9587-8B6C9B6709CD}"/>
              </a:ext>
            </a:extLst>
          </p:cNvPr>
          <p:cNvCxnSpPr>
            <a:cxnSpLocks/>
          </p:cNvCxnSpPr>
          <p:nvPr/>
        </p:nvCxnSpPr>
        <p:spPr>
          <a:xfrm>
            <a:off x="4906297" y="2114344"/>
            <a:ext cx="0" cy="29595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D24D9E-ADE1-AA09-EBD6-DACDF7B2F625}"/>
              </a:ext>
            </a:extLst>
          </p:cNvPr>
          <p:cNvCxnSpPr>
            <a:cxnSpLocks/>
          </p:cNvCxnSpPr>
          <p:nvPr/>
        </p:nvCxnSpPr>
        <p:spPr>
          <a:xfrm>
            <a:off x="7138218" y="2104512"/>
            <a:ext cx="0" cy="294967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A7447CC-D3CC-49AA-910B-302335398B5E}"/>
              </a:ext>
            </a:extLst>
          </p:cNvPr>
          <p:cNvSpPr txBox="1"/>
          <p:nvPr/>
        </p:nvSpPr>
        <p:spPr>
          <a:xfrm>
            <a:off x="1716957" y="3015240"/>
            <a:ext cx="2497393" cy="1200329"/>
          </a:xfrm>
          <a:prstGeom prst="rect">
            <a:avLst/>
          </a:prstGeom>
          <a:noFill/>
        </p:spPr>
        <p:txBody>
          <a:bodyPr wrap="square" rtlCol="0">
            <a:spAutoFit/>
          </a:bodyPr>
          <a:lstStyle/>
          <a:p>
            <a:pPr algn="ctr"/>
            <a:r>
              <a:rPr lang="en-US" b="1" dirty="0"/>
              <a:t>Residential:</a:t>
            </a:r>
            <a:r>
              <a:rPr lang="en-US" dirty="0"/>
              <a:t> Lighting solutions for homes, including LED bulbs, smart lighting.</a:t>
            </a:r>
            <a:endParaRPr lang="en-IN" dirty="0"/>
          </a:p>
        </p:txBody>
      </p:sp>
      <p:sp>
        <p:nvSpPr>
          <p:cNvPr id="54" name="TextBox 53">
            <a:extLst>
              <a:ext uri="{FF2B5EF4-FFF2-40B4-BE49-F238E27FC236}">
                <a16:creationId xmlns:a16="http://schemas.microsoft.com/office/drawing/2014/main" id="{F81EEDC7-9038-D537-748A-C9B213C6EE17}"/>
              </a:ext>
            </a:extLst>
          </p:cNvPr>
          <p:cNvSpPr txBox="1"/>
          <p:nvPr/>
        </p:nvSpPr>
        <p:spPr>
          <a:xfrm>
            <a:off x="3834584" y="5111982"/>
            <a:ext cx="1956616" cy="1200329"/>
          </a:xfrm>
          <a:prstGeom prst="rect">
            <a:avLst/>
          </a:prstGeom>
          <a:noFill/>
        </p:spPr>
        <p:txBody>
          <a:bodyPr wrap="square" rtlCol="0">
            <a:spAutoFit/>
          </a:bodyPr>
          <a:lstStyle/>
          <a:p>
            <a:pPr algn="ctr"/>
            <a:r>
              <a:rPr lang="en-US" b="1" dirty="0"/>
              <a:t>Commercial:</a:t>
            </a:r>
            <a:r>
              <a:rPr lang="en-US" dirty="0"/>
              <a:t> Lighting for offices, retail spaces, and public buildings.</a:t>
            </a:r>
            <a:endParaRPr lang="en-IN" dirty="0"/>
          </a:p>
        </p:txBody>
      </p:sp>
      <p:sp>
        <p:nvSpPr>
          <p:cNvPr id="55" name="TextBox 54">
            <a:extLst>
              <a:ext uri="{FF2B5EF4-FFF2-40B4-BE49-F238E27FC236}">
                <a16:creationId xmlns:a16="http://schemas.microsoft.com/office/drawing/2014/main" id="{564683A7-39CE-0487-D2C5-54D11F5855DC}"/>
              </a:ext>
            </a:extLst>
          </p:cNvPr>
          <p:cNvSpPr txBox="1"/>
          <p:nvPr/>
        </p:nvSpPr>
        <p:spPr>
          <a:xfrm>
            <a:off x="5780139" y="5132567"/>
            <a:ext cx="2716157" cy="1200329"/>
          </a:xfrm>
          <a:prstGeom prst="rect">
            <a:avLst/>
          </a:prstGeom>
          <a:noFill/>
        </p:spPr>
        <p:txBody>
          <a:bodyPr wrap="square" rtlCol="0">
            <a:spAutoFit/>
          </a:bodyPr>
          <a:lstStyle/>
          <a:p>
            <a:pPr algn="ctr"/>
            <a:r>
              <a:rPr lang="en-US" b="1" dirty="0"/>
              <a:t>Industrial:</a:t>
            </a:r>
            <a:r>
              <a:rPr lang="en-US" dirty="0"/>
              <a:t> </a:t>
            </a:r>
          </a:p>
          <a:p>
            <a:pPr algn="ctr"/>
            <a:r>
              <a:rPr lang="en-US" dirty="0"/>
              <a:t>Lighting for factories, warehouses, and heavy-duty applications.</a:t>
            </a:r>
            <a:endParaRPr lang="en-IN" dirty="0"/>
          </a:p>
        </p:txBody>
      </p:sp>
      <p:sp>
        <p:nvSpPr>
          <p:cNvPr id="56" name="TextBox 55">
            <a:extLst>
              <a:ext uri="{FF2B5EF4-FFF2-40B4-BE49-F238E27FC236}">
                <a16:creationId xmlns:a16="http://schemas.microsoft.com/office/drawing/2014/main" id="{E8176744-F68B-0154-B9BC-BD451D3AC67F}"/>
              </a:ext>
            </a:extLst>
          </p:cNvPr>
          <p:cNvSpPr txBox="1"/>
          <p:nvPr/>
        </p:nvSpPr>
        <p:spPr>
          <a:xfrm>
            <a:off x="7860892" y="3023291"/>
            <a:ext cx="2079522" cy="1200329"/>
          </a:xfrm>
          <a:prstGeom prst="rect">
            <a:avLst/>
          </a:prstGeom>
          <a:noFill/>
        </p:spPr>
        <p:txBody>
          <a:bodyPr wrap="square" rtlCol="0">
            <a:spAutoFit/>
          </a:bodyPr>
          <a:lstStyle/>
          <a:p>
            <a:pPr algn="ctr"/>
            <a:r>
              <a:rPr lang="en-US" b="1" dirty="0"/>
              <a:t>Architectural:</a:t>
            </a:r>
            <a:r>
              <a:rPr lang="en-US" dirty="0"/>
              <a:t> Specialty lighting for decorative and aesthetic purposes.</a:t>
            </a:r>
            <a:endParaRPr lang="en-IN" dirty="0"/>
          </a:p>
        </p:txBody>
      </p:sp>
      <p:sp>
        <p:nvSpPr>
          <p:cNvPr id="66" name="Rectangle: Rounded Corners 65">
            <a:extLst>
              <a:ext uri="{FF2B5EF4-FFF2-40B4-BE49-F238E27FC236}">
                <a16:creationId xmlns:a16="http://schemas.microsoft.com/office/drawing/2014/main" id="{055C33E3-970F-4BC3-7A87-BB473C932494}"/>
              </a:ext>
            </a:extLst>
          </p:cNvPr>
          <p:cNvSpPr/>
          <p:nvPr/>
        </p:nvSpPr>
        <p:spPr>
          <a:xfrm>
            <a:off x="4898308" y="1517925"/>
            <a:ext cx="2079522" cy="398323"/>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 Segments</a:t>
            </a:r>
            <a:endParaRPr lang="en-IN" dirty="0">
              <a:solidFill>
                <a:schemeClr val="tx1"/>
              </a:solidFill>
            </a:endParaRPr>
          </a:p>
        </p:txBody>
      </p:sp>
    </p:spTree>
    <p:extLst>
      <p:ext uri="{BB962C8B-B14F-4D97-AF65-F5344CB8AC3E}">
        <p14:creationId xmlns:p14="http://schemas.microsoft.com/office/powerpoint/2010/main" val="70197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6DE8-5C47-EFCF-9F28-EA50759768C5}"/>
              </a:ext>
            </a:extLst>
          </p:cNvPr>
          <p:cNvSpPr>
            <a:spLocks noGrp="1"/>
          </p:cNvSpPr>
          <p:nvPr>
            <p:ph type="title"/>
          </p:nvPr>
        </p:nvSpPr>
        <p:spPr>
          <a:xfrm>
            <a:off x="1231491" y="-38536"/>
            <a:ext cx="10272252" cy="1325563"/>
          </a:xfrm>
        </p:spPr>
        <p:txBody>
          <a:bodyPr>
            <a:noAutofit/>
          </a:bodyPr>
          <a:lstStyle/>
          <a:p>
            <a:r>
              <a:rPr lang="en-US" sz="6000" b="1" dirty="0">
                <a:solidFill>
                  <a:srgbClr val="FF0000"/>
                </a:solidFill>
              </a:rPr>
              <a:t>Segment Sizes and Growth Rates</a:t>
            </a:r>
            <a:endParaRPr lang="en-IN" sz="6000" b="1" dirty="0">
              <a:solidFill>
                <a:srgbClr val="FF0000"/>
              </a:solidFill>
            </a:endParaRPr>
          </a:p>
        </p:txBody>
      </p:sp>
      <p:sp>
        <p:nvSpPr>
          <p:cNvPr id="5" name="TextBox 4">
            <a:extLst>
              <a:ext uri="{FF2B5EF4-FFF2-40B4-BE49-F238E27FC236}">
                <a16:creationId xmlns:a16="http://schemas.microsoft.com/office/drawing/2014/main" id="{1CAED32E-9790-8BFB-7B26-F854132B293C}"/>
              </a:ext>
            </a:extLst>
          </p:cNvPr>
          <p:cNvSpPr txBox="1"/>
          <p:nvPr/>
        </p:nvSpPr>
        <p:spPr>
          <a:xfrm>
            <a:off x="324465" y="2044316"/>
            <a:ext cx="4672168" cy="1200329"/>
          </a:xfrm>
          <a:prstGeom prst="rect">
            <a:avLst/>
          </a:prstGeom>
          <a:noFill/>
        </p:spPr>
        <p:txBody>
          <a:bodyPr wrap="square">
            <a:spAutoFit/>
          </a:bodyPr>
          <a:lstStyle/>
          <a:p>
            <a:pPr algn="ctr"/>
            <a:r>
              <a:rPr lang="en-US" b="1" dirty="0"/>
              <a:t>LED Lighting</a:t>
            </a:r>
          </a:p>
          <a:p>
            <a:pPr algn="ctr"/>
            <a:r>
              <a:rPr lang="en-US" dirty="0"/>
              <a:t>Market Size: </a:t>
            </a:r>
            <a:r>
              <a:rPr lang="en-IN" dirty="0"/>
              <a:t>$67 B</a:t>
            </a:r>
            <a:endParaRPr lang="en-US" dirty="0"/>
          </a:p>
          <a:p>
            <a:pPr algn="ctr"/>
            <a:r>
              <a:rPr lang="en-US" dirty="0"/>
              <a:t>Growth Rate: 8.1% CAGR (2024-2028)</a:t>
            </a:r>
          </a:p>
          <a:p>
            <a:pPr algn="ctr"/>
            <a:endParaRPr lang="en-US" dirty="0"/>
          </a:p>
        </p:txBody>
      </p:sp>
      <p:sp>
        <p:nvSpPr>
          <p:cNvPr id="6" name="TextBox 5">
            <a:extLst>
              <a:ext uri="{FF2B5EF4-FFF2-40B4-BE49-F238E27FC236}">
                <a16:creationId xmlns:a16="http://schemas.microsoft.com/office/drawing/2014/main" id="{0435B849-4ED0-444B-3E71-5B086001C0BA}"/>
              </a:ext>
            </a:extLst>
          </p:cNvPr>
          <p:cNvSpPr txBox="1"/>
          <p:nvPr/>
        </p:nvSpPr>
        <p:spPr>
          <a:xfrm>
            <a:off x="7561006" y="1974539"/>
            <a:ext cx="4041058" cy="1200329"/>
          </a:xfrm>
          <a:prstGeom prst="rect">
            <a:avLst/>
          </a:prstGeom>
          <a:noFill/>
        </p:spPr>
        <p:txBody>
          <a:bodyPr wrap="square" rtlCol="0">
            <a:spAutoFit/>
          </a:bodyPr>
          <a:lstStyle/>
          <a:p>
            <a:pPr algn="ctr"/>
            <a:r>
              <a:rPr lang="en-US" b="1" dirty="0"/>
              <a:t>Commercial Lighting</a:t>
            </a:r>
          </a:p>
          <a:p>
            <a:pPr algn="ctr"/>
            <a:r>
              <a:rPr lang="en-US" dirty="0"/>
              <a:t>Market Size: $60 billion (2023)</a:t>
            </a:r>
          </a:p>
          <a:p>
            <a:pPr algn="ctr"/>
            <a:r>
              <a:rPr lang="en-US" dirty="0"/>
              <a:t>Growth Rate: 7.0% CAGR (2024-2028)</a:t>
            </a:r>
          </a:p>
          <a:p>
            <a:pPr algn="ctr"/>
            <a:endParaRPr lang="en-IN" dirty="0"/>
          </a:p>
        </p:txBody>
      </p:sp>
      <p:sp>
        <p:nvSpPr>
          <p:cNvPr id="7" name="TextBox 6">
            <a:extLst>
              <a:ext uri="{FF2B5EF4-FFF2-40B4-BE49-F238E27FC236}">
                <a16:creationId xmlns:a16="http://schemas.microsoft.com/office/drawing/2014/main" id="{3458EFA0-5D01-D9E3-664E-C21722E15EED}"/>
              </a:ext>
            </a:extLst>
          </p:cNvPr>
          <p:cNvSpPr txBox="1"/>
          <p:nvPr/>
        </p:nvSpPr>
        <p:spPr>
          <a:xfrm>
            <a:off x="746021" y="4405350"/>
            <a:ext cx="3834580" cy="923330"/>
          </a:xfrm>
          <a:prstGeom prst="rect">
            <a:avLst/>
          </a:prstGeom>
          <a:noFill/>
        </p:spPr>
        <p:txBody>
          <a:bodyPr wrap="square" rtlCol="0">
            <a:spAutoFit/>
          </a:bodyPr>
          <a:lstStyle/>
          <a:p>
            <a:pPr algn="ctr"/>
            <a:r>
              <a:rPr lang="en-US" b="1" dirty="0"/>
              <a:t>Industrial Lighting</a:t>
            </a:r>
          </a:p>
          <a:p>
            <a:pPr algn="ctr"/>
            <a:r>
              <a:rPr lang="en-US" dirty="0"/>
              <a:t>Market Size: $35 billion (2023)</a:t>
            </a:r>
          </a:p>
          <a:p>
            <a:pPr algn="ctr"/>
            <a:r>
              <a:rPr lang="en-US" dirty="0"/>
              <a:t>Growth Rate: 6.8% CAGR (2024-2028)</a:t>
            </a:r>
          </a:p>
        </p:txBody>
      </p:sp>
      <p:sp>
        <p:nvSpPr>
          <p:cNvPr id="9" name="TextBox 8">
            <a:extLst>
              <a:ext uri="{FF2B5EF4-FFF2-40B4-BE49-F238E27FC236}">
                <a16:creationId xmlns:a16="http://schemas.microsoft.com/office/drawing/2014/main" id="{DC13794A-AA36-331B-9A56-1329C9B101AE}"/>
              </a:ext>
            </a:extLst>
          </p:cNvPr>
          <p:cNvSpPr txBox="1"/>
          <p:nvPr/>
        </p:nvSpPr>
        <p:spPr>
          <a:xfrm>
            <a:off x="7531511" y="4405350"/>
            <a:ext cx="3972232" cy="1200329"/>
          </a:xfrm>
          <a:prstGeom prst="rect">
            <a:avLst/>
          </a:prstGeom>
          <a:noFill/>
        </p:spPr>
        <p:txBody>
          <a:bodyPr wrap="square">
            <a:spAutoFit/>
          </a:bodyPr>
          <a:lstStyle/>
          <a:p>
            <a:pPr algn="ctr"/>
            <a:r>
              <a:rPr lang="en-US" b="1" dirty="0"/>
              <a:t>Architectural Lighting</a:t>
            </a:r>
          </a:p>
          <a:p>
            <a:pPr algn="ctr"/>
            <a:r>
              <a:rPr lang="en-US" dirty="0"/>
              <a:t>Market Size: $15 billion (2023)</a:t>
            </a:r>
          </a:p>
          <a:p>
            <a:pPr algn="ctr"/>
            <a:r>
              <a:rPr lang="en-US" dirty="0"/>
              <a:t>Growth Rate: 5.5% CAGR (2024-2028)</a:t>
            </a:r>
          </a:p>
          <a:p>
            <a:pPr algn="ctr"/>
            <a:endParaRPr lang="en-US" dirty="0"/>
          </a:p>
        </p:txBody>
      </p:sp>
      <p:sp>
        <p:nvSpPr>
          <p:cNvPr id="10" name="Rectangle: Rounded Corners 9">
            <a:extLst>
              <a:ext uri="{FF2B5EF4-FFF2-40B4-BE49-F238E27FC236}">
                <a16:creationId xmlns:a16="http://schemas.microsoft.com/office/drawing/2014/main" id="{9A7301F0-E1D8-8D5B-1173-C242811B0E69}"/>
              </a:ext>
            </a:extLst>
          </p:cNvPr>
          <p:cNvSpPr/>
          <p:nvPr/>
        </p:nvSpPr>
        <p:spPr>
          <a:xfrm>
            <a:off x="5161934" y="3313472"/>
            <a:ext cx="2143432" cy="560439"/>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Furniture Industry</a:t>
            </a:r>
            <a:endParaRPr lang="en-IN" dirty="0">
              <a:solidFill>
                <a:schemeClr val="tx1"/>
              </a:solidFill>
            </a:endParaRPr>
          </a:p>
        </p:txBody>
      </p:sp>
      <p:cxnSp>
        <p:nvCxnSpPr>
          <p:cNvPr id="58" name="Straight Arrow Connector 57">
            <a:extLst>
              <a:ext uri="{FF2B5EF4-FFF2-40B4-BE49-F238E27FC236}">
                <a16:creationId xmlns:a16="http://schemas.microsoft.com/office/drawing/2014/main" id="{1893163C-218A-7751-04AA-D4DF4051F0A3}"/>
              </a:ext>
            </a:extLst>
          </p:cNvPr>
          <p:cNvCxnSpPr>
            <a:cxnSpLocks/>
          </p:cNvCxnSpPr>
          <p:nvPr/>
        </p:nvCxnSpPr>
        <p:spPr>
          <a:xfrm flipH="1" flipV="1">
            <a:off x="5027973" y="2808995"/>
            <a:ext cx="793957" cy="406052"/>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02752B6-D02F-E3F0-4D59-671ECB50FB7B}"/>
              </a:ext>
            </a:extLst>
          </p:cNvPr>
          <p:cNvCxnSpPr>
            <a:cxnSpLocks/>
          </p:cNvCxnSpPr>
          <p:nvPr/>
        </p:nvCxnSpPr>
        <p:spPr>
          <a:xfrm flipH="1">
            <a:off x="4837471" y="3972336"/>
            <a:ext cx="779206" cy="581296"/>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AC9503A-F670-C620-EA8F-BD77CC26E495}"/>
              </a:ext>
            </a:extLst>
          </p:cNvPr>
          <p:cNvCxnSpPr>
            <a:cxnSpLocks/>
          </p:cNvCxnSpPr>
          <p:nvPr/>
        </p:nvCxnSpPr>
        <p:spPr>
          <a:xfrm flipV="1">
            <a:off x="6767049" y="2808995"/>
            <a:ext cx="793957" cy="42744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7675E3-F9A1-F2B6-80EE-669BB9ED6A26}"/>
              </a:ext>
            </a:extLst>
          </p:cNvPr>
          <p:cNvCxnSpPr>
            <a:cxnSpLocks/>
          </p:cNvCxnSpPr>
          <p:nvPr/>
        </p:nvCxnSpPr>
        <p:spPr>
          <a:xfrm>
            <a:off x="6767049" y="4008932"/>
            <a:ext cx="675971" cy="61402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80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3F115-73F5-CA91-FD43-E0D711CF4559}"/>
              </a:ext>
            </a:extLst>
          </p:cNvPr>
          <p:cNvSpPr txBox="1"/>
          <p:nvPr/>
        </p:nvSpPr>
        <p:spPr>
          <a:xfrm>
            <a:off x="3624607" y="107614"/>
            <a:ext cx="4942785" cy="1015663"/>
          </a:xfrm>
          <a:prstGeom prst="rect">
            <a:avLst/>
          </a:prstGeom>
          <a:noFill/>
        </p:spPr>
        <p:txBody>
          <a:bodyPr wrap="square" rtlCol="0">
            <a:spAutoFit/>
          </a:bodyPr>
          <a:lstStyle/>
          <a:p>
            <a:r>
              <a:rPr lang="en-US" sz="6000" b="1" dirty="0">
                <a:solidFill>
                  <a:srgbClr val="FF4133"/>
                </a:solidFill>
              </a:rPr>
              <a:t>Market Trends </a:t>
            </a:r>
            <a:endParaRPr lang="en-IN" sz="6000" b="1" dirty="0">
              <a:solidFill>
                <a:srgbClr val="FF4133"/>
              </a:solidFill>
            </a:endParaRPr>
          </a:p>
        </p:txBody>
      </p:sp>
      <p:sp>
        <p:nvSpPr>
          <p:cNvPr id="22" name="TextBox 21">
            <a:extLst>
              <a:ext uri="{FF2B5EF4-FFF2-40B4-BE49-F238E27FC236}">
                <a16:creationId xmlns:a16="http://schemas.microsoft.com/office/drawing/2014/main" id="{60238EE9-6441-46E5-10DE-F8116DB46989}"/>
              </a:ext>
            </a:extLst>
          </p:cNvPr>
          <p:cNvSpPr txBox="1"/>
          <p:nvPr/>
        </p:nvSpPr>
        <p:spPr>
          <a:xfrm>
            <a:off x="3008671" y="1123277"/>
            <a:ext cx="5801032" cy="523220"/>
          </a:xfrm>
          <a:prstGeom prst="rect">
            <a:avLst/>
          </a:prstGeom>
          <a:noFill/>
        </p:spPr>
        <p:txBody>
          <a:bodyPr wrap="square" rtlCol="0">
            <a:spAutoFit/>
          </a:bodyPr>
          <a:lstStyle/>
          <a:p>
            <a:pPr algn="ctr"/>
            <a:r>
              <a:rPr lang="en-US" sz="2800" dirty="0">
                <a:solidFill>
                  <a:srgbClr val="FF4133"/>
                </a:solidFill>
              </a:rPr>
              <a:t>Lighting Industries </a:t>
            </a:r>
            <a:endParaRPr lang="en-IN" sz="2800" dirty="0">
              <a:solidFill>
                <a:srgbClr val="FF4133"/>
              </a:solidFill>
            </a:endParaRPr>
          </a:p>
        </p:txBody>
      </p:sp>
      <p:graphicFrame>
        <p:nvGraphicFramePr>
          <p:cNvPr id="25" name="Diagram 24">
            <a:extLst>
              <a:ext uri="{FF2B5EF4-FFF2-40B4-BE49-F238E27FC236}">
                <a16:creationId xmlns:a16="http://schemas.microsoft.com/office/drawing/2014/main" id="{2A5E6E3E-2B5D-2408-B4A2-68DE604DCF3C}"/>
              </a:ext>
            </a:extLst>
          </p:cNvPr>
          <p:cNvGraphicFramePr/>
          <p:nvPr>
            <p:extLst>
              <p:ext uri="{D42A27DB-BD31-4B8C-83A1-F6EECF244321}">
                <p14:modId xmlns:p14="http://schemas.microsoft.com/office/powerpoint/2010/main" val="733413247"/>
              </p:ext>
            </p:extLst>
          </p:nvPr>
        </p:nvGraphicFramePr>
        <p:xfrm>
          <a:off x="2874297" y="2030785"/>
          <a:ext cx="6069780" cy="4520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83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DEBB-FBE4-1181-35A6-706E9C739ACC}"/>
              </a:ext>
            </a:extLst>
          </p:cNvPr>
          <p:cNvSpPr>
            <a:spLocks noGrp="1"/>
          </p:cNvSpPr>
          <p:nvPr>
            <p:ph type="title"/>
          </p:nvPr>
        </p:nvSpPr>
        <p:spPr>
          <a:xfrm>
            <a:off x="2933698" y="1923"/>
            <a:ext cx="7346540" cy="884903"/>
          </a:xfrm>
        </p:spPr>
        <p:txBody>
          <a:bodyPr>
            <a:noAutofit/>
          </a:bodyPr>
          <a:lstStyle/>
          <a:p>
            <a:r>
              <a:rPr lang="en-US" sz="6000" b="1" dirty="0">
                <a:solidFill>
                  <a:srgbClr val="FF4133"/>
                </a:solidFill>
              </a:rPr>
              <a:t>Market Segmentation</a:t>
            </a:r>
            <a:endParaRPr lang="en-IN" sz="6000" b="1" dirty="0">
              <a:solidFill>
                <a:srgbClr val="FF4133"/>
              </a:solidFill>
            </a:endParaRPr>
          </a:p>
        </p:txBody>
      </p:sp>
      <p:sp>
        <p:nvSpPr>
          <p:cNvPr id="4" name="TextBox 3">
            <a:extLst>
              <a:ext uri="{FF2B5EF4-FFF2-40B4-BE49-F238E27FC236}">
                <a16:creationId xmlns:a16="http://schemas.microsoft.com/office/drawing/2014/main" id="{D167F598-D496-23D3-2B1B-2C704AF426ED}"/>
              </a:ext>
            </a:extLst>
          </p:cNvPr>
          <p:cNvSpPr txBox="1"/>
          <p:nvPr/>
        </p:nvSpPr>
        <p:spPr>
          <a:xfrm>
            <a:off x="4807975" y="1007354"/>
            <a:ext cx="2576050" cy="461665"/>
          </a:xfrm>
          <a:prstGeom prst="rect">
            <a:avLst/>
          </a:prstGeom>
          <a:noFill/>
        </p:spPr>
        <p:txBody>
          <a:bodyPr wrap="square" rtlCol="0">
            <a:spAutoFit/>
          </a:bodyPr>
          <a:lstStyle/>
          <a:p>
            <a:r>
              <a:rPr lang="en-US" sz="2400" b="1" dirty="0"/>
              <a:t>Paints Industry</a:t>
            </a:r>
            <a:endParaRPr lang="en-IN" sz="2400" b="1" dirty="0"/>
          </a:p>
        </p:txBody>
      </p:sp>
      <p:cxnSp>
        <p:nvCxnSpPr>
          <p:cNvPr id="39" name="Straight Connector 38">
            <a:extLst>
              <a:ext uri="{FF2B5EF4-FFF2-40B4-BE49-F238E27FC236}">
                <a16:creationId xmlns:a16="http://schemas.microsoft.com/office/drawing/2014/main" id="{6F037F6A-AEAB-E200-4E7B-120015B956D5}"/>
              </a:ext>
            </a:extLst>
          </p:cNvPr>
          <p:cNvCxnSpPr>
            <a:cxnSpLocks/>
          </p:cNvCxnSpPr>
          <p:nvPr/>
        </p:nvCxnSpPr>
        <p:spPr>
          <a:xfrm flipV="1">
            <a:off x="2965654" y="2100958"/>
            <a:ext cx="5944831" cy="13386"/>
          </a:xfrm>
          <a:prstGeom prst="line">
            <a:avLst/>
          </a:prstGeom>
          <a:ln>
            <a:solidFill>
              <a:srgbClr val="FF4133"/>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613AC1-E45A-E6B5-99B6-3FBE6871D1A3}"/>
              </a:ext>
            </a:extLst>
          </p:cNvPr>
          <p:cNvCxnSpPr>
            <a:cxnSpLocks/>
          </p:cNvCxnSpPr>
          <p:nvPr/>
        </p:nvCxnSpPr>
        <p:spPr>
          <a:xfrm>
            <a:off x="2965654" y="2114344"/>
            <a:ext cx="0"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D6E664-EA27-DAFD-F213-E7DFABDBA143}"/>
              </a:ext>
            </a:extLst>
          </p:cNvPr>
          <p:cNvCxnSpPr>
            <a:cxnSpLocks/>
          </p:cNvCxnSpPr>
          <p:nvPr/>
        </p:nvCxnSpPr>
        <p:spPr>
          <a:xfrm flipH="1">
            <a:off x="8900653" y="2114344"/>
            <a:ext cx="9832"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9FCF24-401E-4F06-9587-8B6C9B6709CD}"/>
              </a:ext>
            </a:extLst>
          </p:cNvPr>
          <p:cNvCxnSpPr>
            <a:cxnSpLocks/>
          </p:cNvCxnSpPr>
          <p:nvPr/>
        </p:nvCxnSpPr>
        <p:spPr>
          <a:xfrm>
            <a:off x="4906297" y="2114344"/>
            <a:ext cx="0" cy="29595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D24D9E-ADE1-AA09-EBD6-DACDF7B2F625}"/>
              </a:ext>
            </a:extLst>
          </p:cNvPr>
          <p:cNvCxnSpPr>
            <a:cxnSpLocks/>
          </p:cNvCxnSpPr>
          <p:nvPr/>
        </p:nvCxnSpPr>
        <p:spPr>
          <a:xfrm>
            <a:off x="7138218" y="2104512"/>
            <a:ext cx="0" cy="294967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A7447CC-D3CC-49AA-910B-302335398B5E}"/>
              </a:ext>
            </a:extLst>
          </p:cNvPr>
          <p:cNvSpPr txBox="1"/>
          <p:nvPr/>
        </p:nvSpPr>
        <p:spPr>
          <a:xfrm>
            <a:off x="1716957" y="3015240"/>
            <a:ext cx="2497393" cy="1477328"/>
          </a:xfrm>
          <a:prstGeom prst="rect">
            <a:avLst/>
          </a:prstGeom>
          <a:noFill/>
        </p:spPr>
        <p:txBody>
          <a:bodyPr wrap="square" rtlCol="0">
            <a:spAutoFit/>
          </a:bodyPr>
          <a:lstStyle/>
          <a:p>
            <a:pPr algn="ctr"/>
            <a:r>
              <a:rPr lang="en-US" b="1" dirty="0"/>
              <a:t>Decorative Paints:</a:t>
            </a:r>
          </a:p>
          <a:p>
            <a:pPr algn="ctr"/>
            <a:r>
              <a:rPr lang="en-US" dirty="0"/>
              <a:t> Used in residential and commercial buildings, includes interior and exterior paints.</a:t>
            </a:r>
            <a:endParaRPr lang="en-IN" dirty="0"/>
          </a:p>
        </p:txBody>
      </p:sp>
      <p:sp>
        <p:nvSpPr>
          <p:cNvPr id="54" name="TextBox 53">
            <a:extLst>
              <a:ext uri="{FF2B5EF4-FFF2-40B4-BE49-F238E27FC236}">
                <a16:creationId xmlns:a16="http://schemas.microsoft.com/office/drawing/2014/main" id="{F81EEDC7-9038-D537-748A-C9B213C6EE17}"/>
              </a:ext>
            </a:extLst>
          </p:cNvPr>
          <p:cNvSpPr txBox="1"/>
          <p:nvPr/>
        </p:nvSpPr>
        <p:spPr>
          <a:xfrm>
            <a:off x="3747936" y="5125687"/>
            <a:ext cx="2300744" cy="1477328"/>
          </a:xfrm>
          <a:prstGeom prst="rect">
            <a:avLst/>
          </a:prstGeom>
          <a:noFill/>
        </p:spPr>
        <p:txBody>
          <a:bodyPr wrap="square" rtlCol="0">
            <a:spAutoFit/>
          </a:bodyPr>
          <a:lstStyle/>
          <a:p>
            <a:pPr algn="ctr"/>
            <a:r>
              <a:rPr lang="en-US" b="1" dirty="0"/>
              <a:t>Industrial Paints:</a:t>
            </a:r>
            <a:r>
              <a:rPr lang="en-US" dirty="0"/>
              <a:t> Coatings for machinery, equipment, and other industrial applications.</a:t>
            </a:r>
            <a:endParaRPr lang="en-IN" dirty="0"/>
          </a:p>
        </p:txBody>
      </p:sp>
      <p:sp>
        <p:nvSpPr>
          <p:cNvPr id="55" name="TextBox 54">
            <a:extLst>
              <a:ext uri="{FF2B5EF4-FFF2-40B4-BE49-F238E27FC236}">
                <a16:creationId xmlns:a16="http://schemas.microsoft.com/office/drawing/2014/main" id="{564683A7-39CE-0487-D2C5-54D11F5855DC}"/>
              </a:ext>
            </a:extLst>
          </p:cNvPr>
          <p:cNvSpPr txBox="1"/>
          <p:nvPr/>
        </p:nvSpPr>
        <p:spPr>
          <a:xfrm>
            <a:off x="6242870" y="5141463"/>
            <a:ext cx="2079522" cy="1477328"/>
          </a:xfrm>
          <a:prstGeom prst="rect">
            <a:avLst/>
          </a:prstGeom>
          <a:noFill/>
        </p:spPr>
        <p:txBody>
          <a:bodyPr wrap="square" rtlCol="0">
            <a:spAutoFit/>
          </a:bodyPr>
          <a:lstStyle/>
          <a:p>
            <a:pPr algn="ctr"/>
            <a:r>
              <a:rPr lang="en-US" b="1" dirty="0"/>
              <a:t>Automotive Paints:</a:t>
            </a:r>
          </a:p>
          <a:p>
            <a:pPr algn="ctr"/>
            <a:r>
              <a:rPr lang="en-US" dirty="0"/>
              <a:t> Paints used in vehicle manufacturing and maintenance.</a:t>
            </a:r>
            <a:endParaRPr lang="en-IN" dirty="0"/>
          </a:p>
        </p:txBody>
      </p:sp>
      <p:sp>
        <p:nvSpPr>
          <p:cNvPr id="56" name="TextBox 55">
            <a:extLst>
              <a:ext uri="{FF2B5EF4-FFF2-40B4-BE49-F238E27FC236}">
                <a16:creationId xmlns:a16="http://schemas.microsoft.com/office/drawing/2014/main" id="{E8176744-F68B-0154-B9BC-BD451D3AC67F}"/>
              </a:ext>
            </a:extLst>
          </p:cNvPr>
          <p:cNvSpPr txBox="1"/>
          <p:nvPr/>
        </p:nvSpPr>
        <p:spPr>
          <a:xfrm>
            <a:off x="7870725" y="3036782"/>
            <a:ext cx="2079520" cy="1754326"/>
          </a:xfrm>
          <a:prstGeom prst="rect">
            <a:avLst/>
          </a:prstGeom>
          <a:noFill/>
        </p:spPr>
        <p:txBody>
          <a:bodyPr wrap="square" rtlCol="0">
            <a:spAutoFit/>
          </a:bodyPr>
          <a:lstStyle/>
          <a:p>
            <a:pPr algn="ctr"/>
            <a:r>
              <a:rPr lang="en-US" b="1" dirty="0"/>
              <a:t>Powder Coatings:</a:t>
            </a:r>
            <a:r>
              <a:rPr lang="en-US" dirty="0"/>
              <a:t> Dry finishing process used for metal, aluminum, and other substrates.</a:t>
            </a:r>
            <a:endParaRPr lang="en-IN" dirty="0"/>
          </a:p>
        </p:txBody>
      </p:sp>
      <p:sp>
        <p:nvSpPr>
          <p:cNvPr id="66" name="Rectangle: Rounded Corners 65">
            <a:extLst>
              <a:ext uri="{FF2B5EF4-FFF2-40B4-BE49-F238E27FC236}">
                <a16:creationId xmlns:a16="http://schemas.microsoft.com/office/drawing/2014/main" id="{055C33E3-970F-4BC3-7A87-BB473C932494}"/>
              </a:ext>
            </a:extLst>
          </p:cNvPr>
          <p:cNvSpPr/>
          <p:nvPr/>
        </p:nvSpPr>
        <p:spPr>
          <a:xfrm>
            <a:off x="4898308" y="1517925"/>
            <a:ext cx="2079522" cy="398323"/>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 Segments</a:t>
            </a:r>
            <a:endParaRPr lang="en-IN" dirty="0">
              <a:solidFill>
                <a:schemeClr val="tx1"/>
              </a:solidFill>
            </a:endParaRPr>
          </a:p>
        </p:txBody>
      </p:sp>
    </p:spTree>
    <p:extLst>
      <p:ext uri="{BB962C8B-B14F-4D97-AF65-F5344CB8AC3E}">
        <p14:creationId xmlns:p14="http://schemas.microsoft.com/office/powerpoint/2010/main" val="347518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6DE8-5C47-EFCF-9F28-EA50759768C5}"/>
              </a:ext>
            </a:extLst>
          </p:cNvPr>
          <p:cNvSpPr>
            <a:spLocks noGrp="1"/>
          </p:cNvSpPr>
          <p:nvPr>
            <p:ph type="title"/>
          </p:nvPr>
        </p:nvSpPr>
        <p:spPr>
          <a:xfrm>
            <a:off x="1231491" y="-38536"/>
            <a:ext cx="10272252" cy="1325563"/>
          </a:xfrm>
        </p:spPr>
        <p:txBody>
          <a:bodyPr>
            <a:noAutofit/>
          </a:bodyPr>
          <a:lstStyle/>
          <a:p>
            <a:r>
              <a:rPr lang="en-US" sz="6000" b="1" dirty="0">
                <a:solidFill>
                  <a:srgbClr val="FF0000"/>
                </a:solidFill>
              </a:rPr>
              <a:t>Segment Sizes and Growth Rates</a:t>
            </a:r>
            <a:endParaRPr lang="en-IN" sz="6000" b="1" dirty="0">
              <a:solidFill>
                <a:srgbClr val="FF0000"/>
              </a:solidFill>
            </a:endParaRPr>
          </a:p>
        </p:txBody>
      </p:sp>
      <p:sp>
        <p:nvSpPr>
          <p:cNvPr id="5" name="TextBox 4">
            <a:extLst>
              <a:ext uri="{FF2B5EF4-FFF2-40B4-BE49-F238E27FC236}">
                <a16:creationId xmlns:a16="http://schemas.microsoft.com/office/drawing/2014/main" id="{1CAED32E-9790-8BFB-7B26-F854132B293C}"/>
              </a:ext>
            </a:extLst>
          </p:cNvPr>
          <p:cNvSpPr txBox="1"/>
          <p:nvPr/>
        </p:nvSpPr>
        <p:spPr>
          <a:xfrm>
            <a:off x="489766" y="2027896"/>
            <a:ext cx="4672168" cy="1200329"/>
          </a:xfrm>
          <a:prstGeom prst="rect">
            <a:avLst/>
          </a:prstGeom>
          <a:noFill/>
        </p:spPr>
        <p:txBody>
          <a:bodyPr wrap="square">
            <a:spAutoFit/>
          </a:bodyPr>
          <a:lstStyle/>
          <a:p>
            <a:pPr algn="ctr"/>
            <a:r>
              <a:rPr lang="en-US" b="1" dirty="0"/>
              <a:t>Decorative Paints</a:t>
            </a:r>
          </a:p>
          <a:p>
            <a:pPr algn="ctr"/>
            <a:r>
              <a:rPr lang="en-US" dirty="0"/>
              <a:t>Market Size: $90 billion (2023)</a:t>
            </a:r>
          </a:p>
          <a:p>
            <a:pPr algn="ctr"/>
            <a:r>
              <a:rPr lang="en-US" dirty="0"/>
              <a:t>Growth Rate: 5.2% CAGR (2024-2028)</a:t>
            </a:r>
          </a:p>
          <a:p>
            <a:pPr algn="ctr"/>
            <a:endParaRPr lang="en-US" dirty="0"/>
          </a:p>
        </p:txBody>
      </p:sp>
      <p:sp>
        <p:nvSpPr>
          <p:cNvPr id="6" name="TextBox 5">
            <a:extLst>
              <a:ext uri="{FF2B5EF4-FFF2-40B4-BE49-F238E27FC236}">
                <a16:creationId xmlns:a16="http://schemas.microsoft.com/office/drawing/2014/main" id="{0435B849-4ED0-444B-3E71-5B086001C0BA}"/>
              </a:ext>
            </a:extLst>
          </p:cNvPr>
          <p:cNvSpPr txBox="1"/>
          <p:nvPr/>
        </p:nvSpPr>
        <p:spPr>
          <a:xfrm>
            <a:off x="7592346" y="2014718"/>
            <a:ext cx="4041058" cy="1200329"/>
          </a:xfrm>
          <a:prstGeom prst="rect">
            <a:avLst/>
          </a:prstGeom>
          <a:noFill/>
        </p:spPr>
        <p:txBody>
          <a:bodyPr wrap="square" rtlCol="0">
            <a:spAutoFit/>
          </a:bodyPr>
          <a:lstStyle/>
          <a:p>
            <a:pPr algn="ctr"/>
            <a:r>
              <a:rPr lang="en-US" b="1" dirty="0"/>
              <a:t>Industrial Paints</a:t>
            </a:r>
          </a:p>
          <a:p>
            <a:pPr algn="ctr"/>
            <a:r>
              <a:rPr lang="en-US" dirty="0"/>
              <a:t>Market Size: $50 billion (2023)</a:t>
            </a:r>
          </a:p>
          <a:p>
            <a:pPr algn="ctr"/>
            <a:r>
              <a:rPr lang="en-US" dirty="0"/>
              <a:t>Growth Rate: 4.5% CAGR (2024-2028)</a:t>
            </a:r>
          </a:p>
          <a:p>
            <a:pPr algn="ctr"/>
            <a:endParaRPr lang="en-IN" dirty="0"/>
          </a:p>
        </p:txBody>
      </p:sp>
      <p:sp>
        <p:nvSpPr>
          <p:cNvPr id="7" name="TextBox 6">
            <a:extLst>
              <a:ext uri="{FF2B5EF4-FFF2-40B4-BE49-F238E27FC236}">
                <a16:creationId xmlns:a16="http://schemas.microsoft.com/office/drawing/2014/main" id="{3458EFA0-5D01-D9E3-664E-C21722E15EED}"/>
              </a:ext>
            </a:extLst>
          </p:cNvPr>
          <p:cNvSpPr txBox="1"/>
          <p:nvPr/>
        </p:nvSpPr>
        <p:spPr>
          <a:xfrm>
            <a:off x="796415" y="4396809"/>
            <a:ext cx="3834580" cy="1200329"/>
          </a:xfrm>
          <a:prstGeom prst="rect">
            <a:avLst/>
          </a:prstGeom>
          <a:noFill/>
        </p:spPr>
        <p:txBody>
          <a:bodyPr wrap="square" rtlCol="0">
            <a:spAutoFit/>
          </a:bodyPr>
          <a:lstStyle/>
          <a:p>
            <a:pPr algn="ctr"/>
            <a:r>
              <a:rPr lang="en-US" b="1" dirty="0"/>
              <a:t>Automotive Paints</a:t>
            </a:r>
          </a:p>
          <a:p>
            <a:pPr algn="ctr"/>
            <a:r>
              <a:rPr lang="en-US" dirty="0"/>
              <a:t>Market Size: $20 billion (2023)</a:t>
            </a:r>
          </a:p>
          <a:p>
            <a:pPr algn="ctr"/>
            <a:r>
              <a:rPr lang="en-US" dirty="0"/>
              <a:t>Growth Rate: 6.0% CAGR (2024-2028)</a:t>
            </a:r>
          </a:p>
          <a:p>
            <a:pPr algn="ctr"/>
            <a:endParaRPr lang="en-US" dirty="0"/>
          </a:p>
        </p:txBody>
      </p:sp>
      <p:sp>
        <p:nvSpPr>
          <p:cNvPr id="9" name="TextBox 8">
            <a:extLst>
              <a:ext uri="{FF2B5EF4-FFF2-40B4-BE49-F238E27FC236}">
                <a16:creationId xmlns:a16="http://schemas.microsoft.com/office/drawing/2014/main" id="{DC13794A-AA36-331B-9A56-1329C9B101AE}"/>
              </a:ext>
            </a:extLst>
          </p:cNvPr>
          <p:cNvSpPr txBox="1"/>
          <p:nvPr/>
        </p:nvSpPr>
        <p:spPr>
          <a:xfrm>
            <a:off x="7561006" y="4396810"/>
            <a:ext cx="3972232" cy="1200329"/>
          </a:xfrm>
          <a:prstGeom prst="rect">
            <a:avLst/>
          </a:prstGeom>
          <a:noFill/>
        </p:spPr>
        <p:txBody>
          <a:bodyPr wrap="square">
            <a:spAutoFit/>
          </a:bodyPr>
          <a:lstStyle/>
          <a:p>
            <a:pPr algn="ctr"/>
            <a:r>
              <a:rPr lang="en-US" b="1" dirty="0"/>
              <a:t>Powder Coatings</a:t>
            </a:r>
          </a:p>
          <a:p>
            <a:pPr algn="ctr"/>
            <a:r>
              <a:rPr lang="en-US" dirty="0"/>
              <a:t>Market Size: $14 billion (2023)</a:t>
            </a:r>
          </a:p>
          <a:p>
            <a:pPr algn="ctr"/>
            <a:r>
              <a:rPr lang="en-US" dirty="0"/>
              <a:t>Growth Rate: 7.5% CAGR (2024-2028)</a:t>
            </a:r>
          </a:p>
          <a:p>
            <a:pPr algn="ctr"/>
            <a:endParaRPr lang="en-US" dirty="0"/>
          </a:p>
        </p:txBody>
      </p:sp>
      <p:sp>
        <p:nvSpPr>
          <p:cNvPr id="10" name="Rectangle: Rounded Corners 9">
            <a:extLst>
              <a:ext uri="{FF2B5EF4-FFF2-40B4-BE49-F238E27FC236}">
                <a16:creationId xmlns:a16="http://schemas.microsoft.com/office/drawing/2014/main" id="{9A7301F0-E1D8-8D5B-1173-C242811B0E69}"/>
              </a:ext>
            </a:extLst>
          </p:cNvPr>
          <p:cNvSpPr/>
          <p:nvPr/>
        </p:nvSpPr>
        <p:spPr>
          <a:xfrm>
            <a:off x="5161934" y="3313472"/>
            <a:ext cx="2143432" cy="560439"/>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Furniture Industry</a:t>
            </a:r>
            <a:endParaRPr lang="en-IN" dirty="0">
              <a:solidFill>
                <a:schemeClr val="tx1"/>
              </a:solidFill>
            </a:endParaRPr>
          </a:p>
        </p:txBody>
      </p:sp>
      <p:cxnSp>
        <p:nvCxnSpPr>
          <p:cNvPr id="58" name="Straight Arrow Connector 57">
            <a:extLst>
              <a:ext uri="{FF2B5EF4-FFF2-40B4-BE49-F238E27FC236}">
                <a16:creationId xmlns:a16="http://schemas.microsoft.com/office/drawing/2014/main" id="{1893163C-218A-7751-04AA-D4DF4051F0A3}"/>
              </a:ext>
            </a:extLst>
          </p:cNvPr>
          <p:cNvCxnSpPr>
            <a:cxnSpLocks/>
          </p:cNvCxnSpPr>
          <p:nvPr/>
        </p:nvCxnSpPr>
        <p:spPr>
          <a:xfrm flipH="1" flipV="1">
            <a:off x="5027973" y="2808995"/>
            <a:ext cx="793957" cy="406052"/>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02752B6-D02F-E3F0-4D59-671ECB50FB7B}"/>
              </a:ext>
            </a:extLst>
          </p:cNvPr>
          <p:cNvCxnSpPr>
            <a:cxnSpLocks/>
          </p:cNvCxnSpPr>
          <p:nvPr/>
        </p:nvCxnSpPr>
        <p:spPr>
          <a:xfrm flipH="1">
            <a:off x="4837471" y="3972336"/>
            <a:ext cx="779206" cy="581296"/>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AC9503A-F670-C620-EA8F-BD77CC26E495}"/>
              </a:ext>
            </a:extLst>
          </p:cNvPr>
          <p:cNvCxnSpPr>
            <a:cxnSpLocks/>
          </p:cNvCxnSpPr>
          <p:nvPr/>
        </p:nvCxnSpPr>
        <p:spPr>
          <a:xfrm flipV="1">
            <a:off x="6767049" y="2808995"/>
            <a:ext cx="793957" cy="42744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7675E3-F9A1-F2B6-80EE-669BB9ED6A26}"/>
              </a:ext>
            </a:extLst>
          </p:cNvPr>
          <p:cNvCxnSpPr>
            <a:cxnSpLocks/>
          </p:cNvCxnSpPr>
          <p:nvPr/>
        </p:nvCxnSpPr>
        <p:spPr>
          <a:xfrm>
            <a:off x="6767049" y="4008932"/>
            <a:ext cx="675971" cy="61402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87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3F115-73F5-CA91-FD43-E0D711CF4559}"/>
              </a:ext>
            </a:extLst>
          </p:cNvPr>
          <p:cNvSpPr txBox="1"/>
          <p:nvPr/>
        </p:nvSpPr>
        <p:spPr>
          <a:xfrm>
            <a:off x="3624607" y="107614"/>
            <a:ext cx="4942785" cy="1015663"/>
          </a:xfrm>
          <a:prstGeom prst="rect">
            <a:avLst/>
          </a:prstGeom>
          <a:noFill/>
        </p:spPr>
        <p:txBody>
          <a:bodyPr wrap="square" rtlCol="0">
            <a:spAutoFit/>
          </a:bodyPr>
          <a:lstStyle/>
          <a:p>
            <a:r>
              <a:rPr lang="en-US" sz="6000" b="1" dirty="0">
                <a:solidFill>
                  <a:srgbClr val="FF4133"/>
                </a:solidFill>
              </a:rPr>
              <a:t>Market Trends </a:t>
            </a:r>
            <a:endParaRPr lang="en-IN" sz="6000" b="1" dirty="0">
              <a:solidFill>
                <a:srgbClr val="FF4133"/>
              </a:solidFill>
            </a:endParaRPr>
          </a:p>
        </p:txBody>
      </p:sp>
      <p:sp>
        <p:nvSpPr>
          <p:cNvPr id="22" name="TextBox 21">
            <a:extLst>
              <a:ext uri="{FF2B5EF4-FFF2-40B4-BE49-F238E27FC236}">
                <a16:creationId xmlns:a16="http://schemas.microsoft.com/office/drawing/2014/main" id="{60238EE9-6441-46E5-10DE-F8116DB46989}"/>
              </a:ext>
            </a:extLst>
          </p:cNvPr>
          <p:cNvSpPr txBox="1"/>
          <p:nvPr/>
        </p:nvSpPr>
        <p:spPr>
          <a:xfrm>
            <a:off x="3008671" y="1123277"/>
            <a:ext cx="5801032" cy="523220"/>
          </a:xfrm>
          <a:prstGeom prst="rect">
            <a:avLst/>
          </a:prstGeom>
          <a:noFill/>
        </p:spPr>
        <p:txBody>
          <a:bodyPr wrap="square" rtlCol="0">
            <a:spAutoFit/>
          </a:bodyPr>
          <a:lstStyle/>
          <a:p>
            <a:pPr algn="ctr"/>
            <a:r>
              <a:rPr lang="en-US" sz="2800" dirty="0">
                <a:solidFill>
                  <a:srgbClr val="FF4133"/>
                </a:solidFill>
              </a:rPr>
              <a:t>Paints Industries </a:t>
            </a:r>
            <a:endParaRPr lang="en-IN" sz="2800" dirty="0">
              <a:solidFill>
                <a:srgbClr val="FF4133"/>
              </a:solidFill>
            </a:endParaRPr>
          </a:p>
        </p:txBody>
      </p:sp>
      <p:graphicFrame>
        <p:nvGraphicFramePr>
          <p:cNvPr id="25" name="Diagram 24">
            <a:extLst>
              <a:ext uri="{FF2B5EF4-FFF2-40B4-BE49-F238E27FC236}">
                <a16:creationId xmlns:a16="http://schemas.microsoft.com/office/drawing/2014/main" id="{2A5E6E3E-2B5D-2408-B4A2-68DE604DCF3C}"/>
              </a:ext>
            </a:extLst>
          </p:cNvPr>
          <p:cNvGraphicFramePr/>
          <p:nvPr>
            <p:extLst>
              <p:ext uri="{D42A27DB-BD31-4B8C-83A1-F6EECF244321}">
                <p14:modId xmlns:p14="http://schemas.microsoft.com/office/powerpoint/2010/main" val="3512883020"/>
              </p:ext>
            </p:extLst>
          </p:nvPr>
        </p:nvGraphicFramePr>
        <p:xfrm>
          <a:off x="2874297" y="1843972"/>
          <a:ext cx="6069780" cy="4520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67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DEBB-FBE4-1181-35A6-706E9C739ACC}"/>
              </a:ext>
            </a:extLst>
          </p:cNvPr>
          <p:cNvSpPr>
            <a:spLocks noGrp="1"/>
          </p:cNvSpPr>
          <p:nvPr>
            <p:ph type="title"/>
          </p:nvPr>
        </p:nvSpPr>
        <p:spPr>
          <a:xfrm>
            <a:off x="2933698" y="1923"/>
            <a:ext cx="7346540" cy="884903"/>
          </a:xfrm>
        </p:spPr>
        <p:txBody>
          <a:bodyPr>
            <a:noAutofit/>
          </a:bodyPr>
          <a:lstStyle/>
          <a:p>
            <a:r>
              <a:rPr lang="en-US" sz="6000" b="1" dirty="0">
                <a:solidFill>
                  <a:srgbClr val="FF4133"/>
                </a:solidFill>
              </a:rPr>
              <a:t>Market Segmentation</a:t>
            </a:r>
            <a:endParaRPr lang="en-IN" sz="6000" b="1" dirty="0">
              <a:solidFill>
                <a:srgbClr val="FF4133"/>
              </a:solidFill>
            </a:endParaRPr>
          </a:p>
        </p:txBody>
      </p:sp>
      <p:sp>
        <p:nvSpPr>
          <p:cNvPr id="4" name="TextBox 3">
            <a:extLst>
              <a:ext uri="{FF2B5EF4-FFF2-40B4-BE49-F238E27FC236}">
                <a16:creationId xmlns:a16="http://schemas.microsoft.com/office/drawing/2014/main" id="{D167F598-D496-23D3-2B1B-2C704AF426ED}"/>
              </a:ext>
            </a:extLst>
          </p:cNvPr>
          <p:cNvSpPr txBox="1"/>
          <p:nvPr/>
        </p:nvSpPr>
        <p:spPr>
          <a:xfrm>
            <a:off x="4807975" y="1007354"/>
            <a:ext cx="2576050" cy="461665"/>
          </a:xfrm>
          <a:prstGeom prst="rect">
            <a:avLst/>
          </a:prstGeom>
          <a:noFill/>
        </p:spPr>
        <p:txBody>
          <a:bodyPr wrap="square" rtlCol="0">
            <a:spAutoFit/>
          </a:bodyPr>
          <a:lstStyle/>
          <a:p>
            <a:r>
              <a:rPr lang="en-US" sz="2400" b="1" dirty="0"/>
              <a:t>Flooring Industry</a:t>
            </a:r>
            <a:endParaRPr lang="en-IN" sz="2400" b="1" dirty="0"/>
          </a:p>
        </p:txBody>
      </p:sp>
      <p:cxnSp>
        <p:nvCxnSpPr>
          <p:cNvPr id="39" name="Straight Connector 38">
            <a:extLst>
              <a:ext uri="{FF2B5EF4-FFF2-40B4-BE49-F238E27FC236}">
                <a16:creationId xmlns:a16="http://schemas.microsoft.com/office/drawing/2014/main" id="{6F037F6A-AEAB-E200-4E7B-120015B956D5}"/>
              </a:ext>
            </a:extLst>
          </p:cNvPr>
          <p:cNvCxnSpPr>
            <a:cxnSpLocks/>
          </p:cNvCxnSpPr>
          <p:nvPr/>
        </p:nvCxnSpPr>
        <p:spPr>
          <a:xfrm>
            <a:off x="1195847" y="2143299"/>
            <a:ext cx="9562640" cy="0"/>
          </a:xfrm>
          <a:prstGeom prst="line">
            <a:avLst/>
          </a:prstGeom>
          <a:ln>
            <a:solidFill>
              <a:srgbClr val="FF4133"/>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613AC1-E45A-E6B5-99B6-3FBE6871D1A3}"/>
              </a:ext>
            </a:extLst>
          </p:cNvPr>
          <p:cNvCxnSpPr>
            <a:cxnSpLocks/>
          </p:cNvCxnSpPr>
          <p:nvPr/>
        </p:nvCxnSpPr>
        <p:spPr>
          <a:xfrm>
            <a:off x="1195847" y="2143299"/>
            <a:ext cx="0"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D6E664-EA27-DAFD-F213-E7DFABDBA143}"/>
              </a:ext>
            </a:extLst>
          </p:cNvPr>
          <p:cNvCxnSpPr>
            <a:cxnSpLocks/>
          </p:cNvCxnSpPr>
          <p:nvPr/>
        </p:nvCxnSpPr>
        <p:spPr>
          <a:xfrm flipH="1">
            <a:off x="10748655" y="2143299"/>
            <a:ext cx="9832"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9FCF24-401E-4F06-9587-8B6C9B6709CD}"/>
              </a:ext>
            </a:extLst>
          </p:cNvPr>
          <p:cNvCxnSpPr>
            <a:cxnSpLocks/>
          </p:cNvCxnSpPr>
          <p:nvPr/>
        </p:nvCxnSpPr>
        <p:spPr>
          <a:xfrm flipH="1">
            <a:off x="3556821" y="2143299"/>
            <a:ext cx="7989" cy="2320004"/>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D24D9E-ADE1-AA09-EBD6-DACDF7B2F625}"/>
              </a:ext>
            </a:extLst>
          </p:cNvPr>
          <p:cNvCxnSpPr>
            <a:cxnSpLocks/>
          </p:cNvCxnSpPr>
          <p:nvPr/>
        </p:nvCxnSpPr>
        <p:spPr>
          <a:xfrm>
            <a:off x="8160772" y="2143299"/>
            <a:ext cx="0" cy="2329836"/>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A7447CC-D3CC-49AA-910B-302335398B5E}"/>
              </a:ext>
            </a:extLst>
          </p:cNvPr>
          <p:cNvSpPr txBox="1"/>
          <p:nvPr/>
        </p:nvSpPr>
        <p:spPr>
          <a:xfrm>
            <a:off x="267316" y="2908243"/>
            <a:ext cx="2497393" cy="1754326"/>
          </a:xfrm>
          <a:prstGeom prst="rect">
            <a:avLst/>
          </a:prstGeom>
          <a:noFill/>
        </p:spPr>
        <p:txBody>
          <a:bodyPr wrap="square" rtlCol="0">
            <a:spAutoFit/>
          </a:bodyPr>
          <a:lstStyle/>
          <a:p>
            <a:pPr algn="ctr"/>
            <a:r>
              <a:rPr lang="en-US" b="1" dirty="0"/>
              <a:t>Residential Flooring:</a:t>
            </a:r>
            <a:endParaRPr lang="en-US" dirty="0"/>
          </a:p>
          <a:p>
            <a:pPr algn="ctr"/>
            <a:r>
              <a:rPr lang="en-US" dirty="0"/>
              <a:t>Flooring for homes, including hardwood, laminate, vinyl, carpet, tile, and cork.</a:t>
            </a:r>
          </a:p>
          <a:p>
            <a:pPr algn="ctr"/>
            <a:endParaRPr lang="en-IN" dirty="0"/>
          </a:p>
        </p:txBody>
      </p:sp>
      <p:sp>
        <p:nvSpPr>
          <p:cNvPr id="54" name="TextBox 53">
            <a:extLst>
              <a:ext uri="{FF2B5EF4-FFF2-40B4-BE49-F238E27FC236}">
                <a16:creationId xmlns:a16="http://schemas.microsoft.com/office/drawing/2014/main" id="{F81EEDC7-9038-D537-748A-C9B213C6EE17}"/>
              </a:ext>
            </a:extLst>
          </p:cNvPr>
          <p:cNvSpPr txBox="1"/>
          <p:nvPr/>
        </p:nvSpPr>
        <p:spPr>
          <a:xfrm>
            <a:off x="2173237" y="4784433"/>
            <a:ext cx="2783145" cy="2031325"/>
          </a:xfrm>
          <a:prstGeom prst="rect">
            <a:avLst/>
          </a:prstGeom>
          <a:noFill/>
        </p:spPr>
        <p:txBody>
          <a:bodyPr wrap="square" rtlCol="0">
            <a:spAutoFit/>
          </a:bodyPr>
          <a:lstStyle/>
          <a:p>
            <a:pPr algn="ctr"/>
            <a:r>
              <a:rPr lang="en-US" b="1" dirty="0"/>
              <a:t>Commercial Flooring:</a:t>
            </a:r>
            <a:endParaRPr lang="en-US" dirty="0"/>
          </a:p>
          <a:p>
            <a:pPr algn="ctr"/>
            <a:r>
              <a:rPr lang="en-US" dirty="0"/>
              <a:t>Flooring for offices, retail spaces, and public buildings, including carpet tiles, vinyl, rubber, hardwood, and laminate.</a:t>
            </a:r>
          </a:p>
          <a:p>
            <a:pPr algn="ctr"/>
            <a:endParaRPr lang="en-IN" dirty="0"/>
          </a:p>
        </p:txBody>
      </p:sp>
      <p:sp>
        <p:nvSpPr>
          <p:cNvPr id="55" name="TextBox 54">
            <a:extLst>
              <a:ext uri="{FF2B5EF4-FFF2-40B4-BE49-F238E27FC236}">
                <a16:creationId xmlns:a16="http://schemas.microsoft.com/office/drawing/2014/main" id="{564683A7-39CE-0487-D2C5-54D11F5855DC}"/>
              </a:ext>
            </a:extLst>
          </p:cNvPr>
          <p:cNvSpPr txBox="1"/>
          <p:nvPr/>
        </p:nvSpPr>
        <p:spPr>
          <a:xfrm>
            <a:off x="6700375" y="4714701"/>
            <a:ext cx="3707375" cy="2031325"/>
          </a:xfrm>
          <a:prstGeom prst="rect">
            <a:avLst/>
          </a:prstGeom>
          <a:noFill/>
        </p:spPr>
        <p:txBody>
          <a:bodyPr wrap="square" rtlCol="0">
            <a:spAutoFit/>
          </a:bodyPr>
          <a:lstStyle/>
          <a:p>
            <a:pPr algn="ctr"/>
            <a:r>
              <a:rPr lang="en-US" b="1" dirty="0"/>
              <a:t>Industrial Flooring:</a:t>
            </a:r>
            <a:endParaRPr lang="en-US" dirty="0"/>
          </a:p>
          <a:p>
            <a:pPr algn="ctr"/>
            <a:r>
              <a:rPr lang="en-US" dirty="0"/>
              <a:t>Flooring solutions for factories, warehouses, and heavy-duty applications, including epoxy, polyurethane, concrete, and specialized industrial flooring.</a:t>
            </a:r>
          </a:p>
          <a:p>
            <a:pPr algn="ctr"/>
            <a:endParaRPr lang="en-IN" dirty="0"/>
          </a:p>
        </p:txBody>
      </p:sp>
      <p:sp>
        <p:nvSpPr>
          <p:cNvPr id="56" name="TextBox 55">
            <a:extLst>
              <a:ext uri="{FF2B5EF4-FFF2-40B4-BE49-F238E27FC236}">
                <a16:creationId xmlns:a16="http://schemas.microsoft.com/office/drawing/2014/main" id="{E8176744-F68B-0154-B9BC-BD451D3AC67F}"/>
              </a:ext>
            </a:extLst>
          </p:cNvPr>
          <p:cNvSpPr txBox="1"/>
          <p:nvPr/>
        </p:nvSpPr>
        <p:spPr>
          <a:xfrm>
            <a:off x="9309613" y="2969209"/>
            <a:ext cx="2897748" cy="1477328"/>
          </a:xfrm>
          <a:prstGeom prst="rect">
            <a:avLst/>
          </a:prstGeom>
          <a:noFill/>
        </p:spPr>
        <p:txBody>
          <a:bodyPr wrap="square" rtlCol="0">
            <a:spAutoFit/>
          </a:bodyPr>
          <a:lstStyle/>
          <a:p>
            <a:pPr algn="ctr"/>
            <a:r>
              <a:rPr lang="en-US" b="1" dirty="0"/>
              <a:t>Luxury Vinyl Flooring :</a:t>
            </a:r>
          </a:p>
          <a:p>
            <a:pPr algn="ctr"/>
            <a:r>
              <a:rPr lang="en-US" dirty="0"/>
              <a:t>High-end vinyl flooring options including glue-down, click-lock, and loose lay.</a:t>
            </a:r>
          </a:p>
          <a:p>
            <a:pPr algn="ctr"/>
            <a:endParaRPr lang="en-IN" dirty="0"/>
          </a:p>
        </p:txBody>
      </p:sp>
      <p:sp>
        <p:nvSpPr>
          <p:cNvPr id="66" name="Rectangle: Rounded Corners 65">
            <a:extLst>
              <a:ext uri="{FF2B5EF4-FFF2-40B4-BE49-F238E27FC236}">
                <a16:creationId xmlns:a16="http://schemas.microsoft.com/office/drawing/2014/main" id="{055C33E3-970F-4BC3-7A87-BB473C932494}"/>
              </a:ext>
            </a:extLst>
          </p:cNvPr>
          <p:cNvSpPr/>
          <p:nvPr/>
        </p:nvSpPr>
        <p:spPr>
          <a:xfrm>
            <a:off x="4898308" y="1517925"/>
            <a:ext cx="2079522" cy="398323"/>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 Segments</a:t>
            </a:r>
            <a:endParaRPr lang="en-IN" dirty="0">
              <a:solidFill>
                <a:schemeClr val="tx1"/>
              </a:solidFill>
            </a:endParaRPr>
          </a:p>
        </p:txBody>
      </p:sp>
      <p:sp>
        <p:nvSpPr>
          <p:cNvPr id="10" name="TextBox 9">
            <a:extLst>
              <a:ext uri="{FF2B5EF4-FFF2-40B4-BE49-F238E27FC236}">
                <a16:creationId xmlns:a16="http://schemas.microsoft.com/office/drawing/2014/main" id="{EA0383F0-C8F6-191A-53E1-9730F4D6BD14}"/>
              </a:ext>
            </a:extLst>
          </p:cNvPr>
          <p:cNvSpPr txBox="1"/>
          <p:nvPr/>
        </p:nvSpPr>
        <p:spPr>
          <a:xfrm>
            <a:off x="4956382" y="3707873"/>
            <a:ext cx="1903921" cy="1477328"/>
          </a:xfrm>
          <a:prstGeom prst="rect">
            <a:avLst/>
          </a:prstGeom>
          <a:noFill/>
        </p:spPr>
        <p:txBody>
          <a:bodyPr wrap="square" rtlCol="0">
            <a:spAutoFit/>
          </a:bodyPr>
          <a:lstStyle/>
          <a:p>
            <a:pPr algn="ctr"/>
            <a:r>
              <a:rPr lang="en-US" b="1" dirty="0"/>
              <a:t>Tile Flooring:</a:t>
            </a:r>
            <a:endParaRPr lang="en-US" dirty="0"/>
          </a:p>
          <a:p>
            <a:pPr algn="ctr"/>
            <a:r>
              <a:rPr lang="en-US" dirty="0"/>
              <a:t>Includes ceramic, porcelain, glass, and stone tiles.</a:t>
            </a:r>
          </a:p>
          <a:p>
            <a:pPr algn="ctr"/>
            <a:endParaRPr lang="en-IN" dirty="0"/>
          </a:p>
        </p:txBody>
      </p:sp>
      <p:cxnSp>
        <p:nvCxnSpPr>
          <p:cNvPr id="11" name="Straight Arrow Connector 10">
            <a:extLst>
              <a:ext uri="{FF2B5EF4-FFF2-40B4-BE49-F238E27FC236}">
                <a16:creationId xmlns:a16="http://schemas.microsoft.com/office/drawing/2014/main" id="{B1A68A7B-0A21-8EAE-CCA4-DB3AD986889F}"/>
              </a:ext>
            </a:extLst>
          </p:cNvPr>
          <p:cNvCxnSpPr>
            <a:cxnSpLocks/>
          </p:cNvCxnSpPr>
          <p:nvPr/>
        </p:nvCxnSpPr>
        <p:spPr>
          <a:xfrm>
            <a:off x="5805946" y="2143299"/>
            <a:ext cx="0" cy="1455307"/>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3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17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EE3D-5111-6CD1-FFD4-97FD5CF74554}"/>
              </a:ext>
            </a:extLst>
          </p:cNvPr>
          <p:cNvSpPr>
            <a:spLocks noGrp="1"/>
          </p:cNvSpPr>
          <p:nvPr>
            <p:ph type="title"/>
          </p:nvPr>
        </p:nvSpPr>
        <p:spPr>
          <a:xfrm>
            <a:off x="4897693" y="0"/>
            <a:ext cx="2396613" cy="1325563"/>
          </a:xfrm>
        </p:spPr>
        <p:txBody>
          <a:bodyPr>
            <a:normAutofit/>
          </a:bodyPr>
          <a:lstStyle/>
          <a:p>
            <a:r>
              <a:rPr lang="en-US" sz="6000" b="1" dirty="0">
                <a:solidFill>
                  <a:srgbClr val="FF4133"/>
                </a:solidFill>
              </a:rPr>
              <a:t>Market  </a:t>
            </a:r>
            <a:endParaRPr lang="en-IN" sz="6000" b="1" dirty="0">
              <a:solidFill>
                <a:srgbClr val="FF4133"/>
              </a:solidFill>
            </a:endParaRPr>
          </a:p>
        </p:txBody>
      </p:sp>
      <p:sp>
        <p:nvSpPr>
          <p:cNvPr id="4" name="Rectangle: Rounded Corners 3">
            <a:extLst>
              <a:ext uri="{FF2B5EF4-FFF2-40B4-BE49-F238E27FC236}">
                <a16:creationId xmlns:a16="http://schemas.microsoft.com/office/drawing/2014/main" id="{F4D6AF86-6959-B930-AE1B-A296438CA3AD}"/>
              </a:ext>
            </a:extLst>
          </p:cNvPr>
          <p:cNvSpPr/>
          <p:nvPr/>
        </p:nvSpPr>
        <p:spPr>
          <a:xfrm>
            <a:off x="1269592" y="1570141"/>
            <a:ext cx="4100050" cy="983225"/>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Furniture:</a:t>
            </a:r>
            <a:r>
              <a:rPr lang="en-US" dirty="0"/>
              <a:t> Produces and sells items like chairs, tables, and storage for homes and offices.</a:t>
            </a:r>
            <a:endParaRPr lang="en-IN" dirty="0"/>
          </a:p>
        </p:txBody>
      </p:sp>
      <p:sp>
        <p:nvSpPr>
          <p:cNvPr id="5" name="Rectangle: Rounded Corners 4">
            <a:extLst>
              <a:ext uri="{FF2B5EF4-FFF2-40B4-BE49-F238E27FC236}">
                <a16:creationId xmlns:a16="http://schemas.microsoft.com/office/drawing/2014/main" id="{6D67444C-FD05-7699-AC61-080B119AF055}"/>
              </a:ext>
            </a:extLst>
          </p:cNvPr>
          <p:cNvSpPr/>
          <p:nvPr/>
        </p:nvSpPr>
        <p:spPr>
          <a:xfrm>
            <a:off x="1269592" y="2812025"/>
            <a:ext cx="4100050" cy="983225"/>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Lighting:</a:t>
            </a:r>
            <a:r>
              <a:rPr lang="en-US" dirty="0"/>
              <a:t> Focuses on creating lamps, LEDs, and smart systems for various settings.</a:t>
            </a:r>
            <a:endParaRPr lang="en-IN" dirty="0"/>
          </a:p>
        </p:txBody>
      </p:sp>
      <p:sp>
        <p:nvSpPr>
          <p:cNvPr id="6" name="Rectangle: Rounded Corners 5">
            <a:extLst>
              <a:ext uri="{FF2B5EF4-FFF2-40B4-BE49-F238E27FC236}">
                <a16:creationId xmlns:a16="http://schemas.microsoft.com/office/drawing/2014/main" id="{C2906D97-FDE2-A63F-35D0-979B91A63AF3}"/>
              </a:ext>
            </a:extLst>
          </p:cNvPr>
          <p:cNvSpPr/>
          <p:nvPr/>
        </p:nvSpPr>
        <p:spPr>
          <a:xfrm>
            <a:off x="1269592" y="4053909"/>
            <a:ext cx="4100050" cy="983225"/>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Paints:</a:t>
            </a:r>
            <a:r>
              <a:rPr lang="en-US" dirty="0"/>
              <a:t> Produces decorative and industrial paints, with a focus on eco-friendly options.</a:t>
            </a:r>
            <a:endParaRPr lang="en-IN" dirty="0"/>
          </a:p>
        </p:txBody>
      </p:sp>
      <p:sp>
        <p:nvSpPr>
          <p:cNvPr id="7" name="Rectangle: Rounded Corners 6">
            <a:extLst>
              <a:ext uri="{FF2B5EF4-FFF2-40B4-BE49-F238E27FC236}">
                <a16:creationId xmlns:a16="http://schemas.microsoft.com/office/drawing/2014/main" id="{E06F64CF-C7F9-D834-98FA-1622E1B30C04}"/>
              </a:ext>
            </a:extLst>
          </p:cNvPr>
          <p:cNvSpPr/>
          <p:nvPr/>
        </p:nvSpPr>
        <p:spPr>
          <a:xfrm>
            <a:off x="1290490" y="5287859"/>
            <a:ext cx="4079152" cy="983225"/>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Flooring:</a:t>
            </a:r>
            <a:r>
              <a:rPr lang="en-US"/>
              <a:t> Manufactures and sells floor coverings like carpets, tiles, and hardwood for various spaces.</a:t>
            </a:r>
            <a:endParaRPr lang="en-IN"/>
          </a:p>
        </p:txBody>
      </p:sp>
      <p:pic>
        <p:nvPicPr>
          <p:cNvPr id="8" name="Picture 7">
            <a:extLst>
              <a:ext uri="{FF2B5EF4-FFF2-40B4-BE49-F238E27FC236}">
                <a16:creationId xmlns:a16="http://schemas.microsoft.com/office/drawing/2014/main" id="{6F84951B-F347-7540-6EDB-6DA6D7F93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731" y="1119653"/>
            <a:ext cx="4952998" cy="4952998"/>
          </a:xfrm>
          <a:prstGeom prst="rect">
            <a:avLst/>
          </a:prstGeom>
        </p:spPr>
      </p:pic>
    </p:spTree>
    <p:extLst>
      <p:ext uri="{BB962C8B-B14F-4D97-AF65-F5344CB8AC3E}">
        <p14:creationId xmlns:p14="http://schemas.microsoft.com/office/powerpoint/2010/main" val="59671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BF1D-30C2-7281-85AD-DA94271F8AE0}"/>
              </a:ext>
            </a:extLst>
          </p:cNvPr>
          <p:cNvSpPr>
            <a:spLocks noGrp="1"/>
          </p:cNvSpPr>
          <p:nvPr>
            <p:ph type="title"/>
          </p:nvPr>
        </p:nvSpPr>
        <p:spPr>
          <a:xfrm>
            <a:off x="2174158" y="142823"/>
            <a:ext cx="7843683" cy="978579"/>
          </a:xfrm>
        </p:spPr>
        <p:txBody>
          <a:bodyPr>
            <a:normAutofit/>
          </a:bodyPr>
          <a:lstStyle/>
          <a:p>
            <a:pPr algn="ctr"/>
            <a:r>
              <a:rPr lang="en-US" sz="6000" b="1" dirty="0">
                <a:solidFill>
                  <a:srgbClr val="FF4133"/>
                </a:solidFill>
              </a:rPr>
              <a:t>Overview Of The Market</a:t>
            </a:r>
            <a:endParaRPr lang="en-IN" sz="6000" b="1" dirty="0">
              <a:solidFill>
                <a:srgbClr val="FF4133"/>
              </a:solidFill>
            </a:endParaRPr>
          </a:p>
        </p:txBody>
      </p:sp>
      <p:sp>
        <p:nvSpPr>
          <p:cNvPr id="4" name="TextBox 3">
            <a:extLst>
              <a:ext uri="{FF2B5EF4-FFF2-40B4-BE49-F238E27FC236}">
                <a16:creationId xmlns:a16="http://schemas.microsoft.com/office/drawing/2014/main" id="{4D8637A6-3F3F-7DD6-3B98-5F95ACBE28CD}"/>
              </a:ext>
            </a:extLst>
          </p:cNvPr>
          <p:cNvSpPr txBox="1"/>
          <p:nvPr/>
        </p:nvSpPr>
        <p:spPr>
          <a:xfrm>
            <a:off x="1828801" y="1376516"/>
            <a:ext cx="8337755" cy="1200329"/>
          </a:xfrm>
          <a:prstGeom prst="rect">
            <a:avLst/>
          </a:prstGeom>
          <a:noFill/>
        </p:spPr>
        <p:txBody>
          <a:bodyPr wrap="square" rtlCol="0">
            <a:spAutoFit/>
          </a:bodyPr>
          <a:lstStyle/>
          <a:p>
            <a:pPr algn="ctr"/>
            <a:r>
              <a:rPr lang="en-US" b="1" dirty="0"/>
              <a:t>Furniture Industry:</a:t>
            </a:r>
            <a:r>
              <a:rPr lang="en-US" dirty="0"/>
              <a:t> The global furniture industry is experiencing steady growth, driven by rising disposable incomes, urbanization, and increasing demand for premium and multifunctional furniture. The market is currently dominated by residential furniture, with significant contributions from the office and luxury segments .</a:t>
            </a:r>
            <a:endParaRPr lang="en-IN" dirty="0"/>
          </a:p>
        </p:txBody>
      </p:sp>
      <p:pic>
        <p:nvPicPr>
          <p:cNvPr id="6" name="Picture 5">
            <a:extLst>
              <a:ext uri="{FF2B5EF4-FFF2-40B4-BE49-F238E27FC236}">
                <a16:creationId xmlns:a16="http://schemas.microsoft.com/office/drawing/2014/main" id="{7140CC4F-C9CE-7267-F012-FB0B37A7423B}"/>
              </a:ext>
            </a:extLst>
          </p:cNvPr>
          <p:cNvPicPr>
            <a:picLocks noChangeAspect="1"/>
          </p:cNvPicPr>
          <p:nvPr/>
        </p:nvPicPr>
        <p:blipFill>
          <a:blip r:embed="rId2">
            <a:extLst>
              <a:ext uri="{28A0092B-C50C-407E-A947-70E740481C1C}">
                <a14:useLocalDpi xmlns:a14="http://schemas.microsoft.com/office/drawing/2010/main" val="0"/>
              </a:ext>
            </a:extLst>
          </a:blip>
          <a:srcRect l="4908" t="5059" r="2882" b="41058"/>
          <a:stretch/>
        </p:blipFill>
        <p:spPr>
          <a:xfrm>
            <a:off x="2477651" y="2925093"/>
            <a:ext cx="7236698" cy="3288893"/>
          </a:xfrm>
          <a:prstGeom prst="rect">
            <a:avLst/>
          </a:prstGeom>
        </p:spPr>
      </p:pic>
    </p:spTree>
    <p:extLst>
      <p:ext uri="{BB962C8B-B14F-4D97-AF65-F5344CB8AC3E}">
        <p14:creationId xmlns:p14="http://schemas.microsoft.com/office/powerpoint/2010/main" val="297003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E541F-3E43-5AE4-7931-4FF56EDEBCA7}"/>
              </a:ext>
            </a:extLst>
          </p:cNvPr>
          <p:cNvSpPr>
            <a:spLocks noGrp="1"/>
          </p:cNvSpPr>
          <p:nvPr>
            <p:ph idx="1"/>
          </p:nvPr>
        </p:nvSpPr>
        <p:spPr>
          <a:xfrm>
            <a:off x="1437968" y="462116"/>
            <a:ext cx="9003890" cy="1160206"/>
          </a:xfrm>
        </p:spPr>
        <p:txBody>
          <a:bodyPr>
            <a:normAutofit/>
          </a:bodyPr>
          <a:lstStyle/>
          <a:p>
            <a:pPr algn="ctr"/>
            <a:r>
              <a:rPr lang="en-US" sz="1800" b="1" dirty="0"/>
              <a:t>Lighting Industry:</a:t>
            </a:r>
            <a:r>
              <a:rPr lang="en-US" sz="1800" dirty="0"/>
              <a:t> The lighting industry is rapidly evolving with the widespread adoption of energy-efficient LED technology. Smart lighting solutions are also gaining traction, particularly in residential and commercial sectors. Government incentives and sustainability initiatives are fueling the market's expansion.</a:t>
            </a:r>
            <a:endParaRPr lang="en-IN" sz="1800" dirty="0"/>
          </a:p>
        </p:txBody>
      </p:sp>
      <p:pic>
        <p:nvPicPr>
          <p:cNvPr id="4" name="Picture 3">
            <a:extLst>
              <a:ext uri="{FF2B5EF4-FFF2-40B4-BE49-F238E27FC236}">
                <a16:creationId xmlns:a16="http://schemas.microsoft.com/office/drawing/2014/main" id="{10ED592C-C68B-F7E1-9A61-7E50F31FA15F}"/>
              </a:ext>
            </a:extLst>
          </p:cNvPr>
          <p:cNvPicPr>
            <a:picLocks noChangeAspect="1"/>
          </p:cNvPicPr>
          <p:nvPr/>
        </p:nvPicPr>
        <p:blipFill>
          <a:blip r:embed="rId2">
            <a:extLst>
              <a:ext uri="{28A0092B-C50C-407E-A947-70E740481C1C}">
                <a14:useLocalDpi xmlns:a14="http://schemas.microsoft.com/office/drawing/2010/main" val="0"/>
              </a:ext>
            </a:extLst>
          </a:blip>
          <a:srcRect t="9600"/>
          <a:stretch/>
        </p:blipFill>
        <p:spPr>
          <a:xfrm>
            <a:off x="1923688" y="2045110"/>
            <a:ext cx="8344623" cy="3981150"/>
          </a:xfrm>
          <a:prstGeom prst="rect">
            <a:avLst/>
          </a:prstGeom>
        </p:spPr>
      </p:pic>
      <p:sp>
        <p:nvSpPr>
          <p:cNvPr id="5" name="TextBox 4">
            <a:extLst>
              <a:ext uri="{FF2B5EF4-FFF2-40B4-BE49-F238E27FC236}">
                <a16:creationId xmlns:a16="http://schemas.microsoft.com/office/drawing/2014/main" id="{76896241-2E10-1A49-E21A-1C582E62838A}"/>
              </a:ext>
            </a:extLst>
          </p:cNvPr>
          <p:cNvSpPr txBox="1"/>
          <p:nvPr/>
        </p:nvSpPr>
        <p:spPr>
          <a:xfrm>
            <a:off x="1437968" y="6211218"/>
            <a:ext cx="9419303" cy="369332"/>
          </a:xfrm>
          <a:prstGeom prst="rect">
            <a:avLst/>
          </a:prstGeom>
          <a:noFill/>
        </p:spPr>
        <p:txBody>
          <a:bodyPr wrap="square" rtlCol="0">
            <a:spAutoFit/>
          </a:bodyPr>
          <a:lstStyle/>
          <a:p>
            <a:r>
              <a:rPr lang="en-US" dirty="0"/>
              <a:t>Reference-</a:t>
            </a:r>
            <a:r>
              <a:rPr lang="en-US" dirty="0">
                <a:hlinkClick r:id="rId3"/>
              </a:rPr>
              <a:t>https://www.statista.com/outlook/cmo/furniture/lamps-lighting/worldwide#revenue</a:t>
            </a:r>
            <a:endParaRPr lang="en-IN" dirty="0"/>
          </a:p>
        </p:txBody>
      </p:sp>
    </p:spTree>
    <p:extLst>
      <p:ext uri="{BB962C8B-B14F-4D97-AF65-F5344CB8AC3E}">
        <p14:creationId xmlns:p14="http://schemas.microsoft.com/office/powerpoint/2010/main" val="265492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9AC9A-BF71-7145-7696-B78E23D871C9}"/>
              </a:ext>
            </a:extLst>
          </p:cNvPr>
          <p:cNvSpPr>
            <a:spLocks noGrp="1"/>
          </p:cNvSpPr>
          <p:nvPr>
            <p:ph idx="1"/>
          </p:nvPr>
        </p:nvSpPr>
        <p:spPr>
          <a:xfrm>
            <a:off x="838200" y="488438"/>
            <a:ext cx="10515600" cy="907743"/>
          </a:xfrm>
        </p:spPr>
        <p:txBody>
          <a:bodyPr>
            <a:normAutofit/>
          </a:bodyPr>
          <a:lstStyle/>
          <a:p>
            <a:pPr algn="ctr"/>
            <a:r>
              <a:rPr lang="en-US" sz="1800" b="1" dirty="0"/>
              <a:t>Paints Industry:</a:t>
            </a:r>
            <a:r>
              <a:rPr lang="en-US" sz="1800" dirty="0"/>
              <a:t> The paints and coatings industry is robust, with the decorative segment leading the market. Growth is driven by increasing construction activities and the demand for eco-friendly and innovative products. The automotive and industrial segments also play a crucial role in market dynamics .</a:t>
            </a:r>
            <a:endParaRPr lang="en-IN" sz="1800" dirty="0"/>
          </a:p>
        </p:txBody>
      </p:sp>
      <p:pic>
        <p:nvPicPr>
          <p:cNvPr id="4" name="Picture 3">
            <a:extLst>
              <a:ext uri="{FF2B5EF4-FFF2-40B4-BE49-F238E27FC236}">
                <a16:creationId xmlns:a16="http://schemas.microsoft.com/office/drawing/2014/main" id="{D1511D6A-65F5-73E7-5BF1-F776D64618F8}"/>
              </a:ext>
            </a:extLst>
          </p:cNvPr>
          <p:cNvPicPr>
            <a:picLocks noChangeAspect="1"/>
          </p:cNvPicPr>
          <p:nvPr/>
        </p:nvPicPr>
        <p:blipFill>
          <a:blip r:embed="rId2">
            <a:extLst>
              <a:ext uri="{28A0092B-C50C-407E-A947-70E740481C1C}">
                <a14:useLocalDpi xmlns:a14="http://schemas.microsoft.com/office/drawing/2010/main" val="0"/>
              </a:ext>
            </a:extLst>
          </a:blip>
          <a:srcRect l="3784" t="36111" r="39427" b="10724"/>
          <a:stretch/>
        </p:blipFill>
        <p:spPr>
          <a:xfrm>
            <a:off x="2008155" y="1573160"/>
            <a:ext cx="7529135" cy="4405429"/>
          </a:xfrm>
          <a:prstGeom prst="rect">
            <a:avLst/>
          </a:prstGeom>
        </p:spPr>
      </p:pic>
      <p:sp>
        <p:nvSpPr>
          <p:cNvPr id="7" name="TextBox 6">
            <a:extLst>
              <a:ext uri="{FF2B5EF4-FFF2-40B4-BE49-F238E27FC236}">
                <a16:creationId xmlns:a16="http://schemas.microsoft.com/office/drawing/2014/main" id="{DD634A3F-77FD-CAA4-52D2-C1112E1820C9}"/>
              </a:ext>
            </a:extLst>
          </p:cNvPr>
          <p:cNvSpPr txBox="1"/>
          <p:nvPr/>
        </p:nvSpPr>
        <p:spPr>
          <a:xfrm>
            <a:off x="1927122" y="6184896"/>
            <a:ext cx="9124336" cy="369332"/>
          </a:xfrm>
          <a:prstGeom prst="rect">
            <a:avLst/>
          </a:prstGeom>
          <a:noFill/>
        </p:spPr>
        <p:txBody>
          <a:bodyPr wrap="square" rtlCol="0">
            <a:spAutoFit/>
          </a:bodyPr>
          <a:lstStyle/>
          <a:p>
            <a:r>
              <a:rPr lang="en-US" dirty="0" err="1"/>
              <a:t>Refrence</a:t>
            </a:r>
            <a:r>
              <a:rPr lang="en-US" dirty="0"/>
              <a:t>- </a:t>
            </a:r>
            <a:r>
              <a:rPr lang="en-US" dirty="0">
                <a:hlinkClick r:id="rId3"/>
              </a:rPr>
              <a:t>https://www.statista.com/statistics/1261284/paint-and-coatings-market-value-us/</a:t>
            </a:r>
            <a:endParaRPr lang="en-IN" dirty="0"/>
          </a:p>
        </p:txBody>
      </p:sp>
    </p:spTree>
    <p:extLst>
      <p:ext uri="{BB962C8B-B14F-4D97-AF65-F5344CB8AC3E}">
        <p14:creationId xmlns:p14="http://schemas.microsoft.com/office/powerpoint/2010/main" val="225354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D9F59-B137-37CC-95A8-567E294022FD}"/>
              </a:ext>
            </a:extLst>
          </p:cNvPr>
          <p:cNvSpPr>
            <a:spLocks noGrp="1"/>
          </p:cNvSpPr>
          <p:nvPr>
            <p:ph idx="1"/>
          </p:nvPr>
        </p:nvSpPr>
        <p:spPr>
          <a:xfrm>
            <a:off x="720212" y="419612"/>
            <a:ext cx="10515600" cy="1271536"/>
          </a:xfrm>
        </p:spPr>
        <p:txBody>
          <a:bodyPr>
            <a:normAutofit/>
          </a:bodyPr>
          <a:lstStyle/>
          <a:p>
            <a:pPr algn="ctr"/>
            <a:r>
              <a:rPr lang="en-US" sz="1800" b="1" dirty="0"/>
              <a:t>Flooring Industry:</a:t>
            </a:r>
            <a:r>
              <a:rPr lang="en-US" sz="1800" dirty="0"/>
              <a:t> The flooring industry is witnessing substantial growth, particularly in tiles and vinyl segments, due to their durability and aesthetic appeal. The market is bolstered by increasing construction projects and renovation activities globally. Consumer preference for sustainable and easy-to-maintain flooring options is also driving growth .</a:t>
            </a:r>
            <a:endParaRPr lang="en-IN" sz="1800" dirty="0"/>
          </a:p>
        </p:txBody>
      </p:sp>
      <p:pic>
        <p:nvPicPr>
          <p:cNvPr id="5" name="Picture 4">
            <a:extLst>
              <a:ext uri="{FF2B5EF4-FFF2-40B4-BE49-F238E27FC236}">
                <a16:creationId xmlns:a16="http://schemas.microsoft.com/office/drawing/2014/main" id="{522CA618-4C8D-5C4D-269D-65BF829DB652}"/>
              </a:ext>
            </a:extLst>
          </p:cNvPr>
          <p:cNvPicPr>
            <a:picLocks noChangeAspect="1"/>
          </p:cNvPicPr>
          <p:nvPr/>
        </p:nvPicPr>
        <p:blipFill>
          <a:blip r:embed="rId2">
            <a:extLst>
              <a:ext uri="{28A0092B-C50C-407E-A947-70E740481C1C}">
                <a14:useLocalDpi xmlns:a14="http://schemas.microsoft.com/office/drawing/2010/main" val="0"/>
              </a:ext>
            </a:extLst>
          </a:blip>
          <a:srcRect l="2640" t="6501" r="4528" b="39720"/>
          <a:stretch/>
        </p:blipFill>
        <p:spPr>
          <a:xfrm>
            <a:off x="2259374" y="2054941"/>
            <a:ext cx="7260295" cy="3962399"/>
          </a:xfrm>
          <a:prstGeom prst="rect">
            <a:avLst/>
          </a:prstGeom>
        </p:spPr>
      </p:pic>
    </p:spTree>
    <p:extLst>
      <p:ext uri="{BB962C8B-B14F-4D97-AF65-F5344CB8AC3E}">
        <p14:creationId xmlns:p14="http://schemas.microsoft.com/office/powerpoint/2010/main" val="161286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CD0B-03D4-0293-4D56-8FDD2A09E1DA}"/>
              </a:ext>
            </a:extLst>
          </p:cNvPr>
          <p:cNvSpPr>
            <a:spLocks noGrp="1"/>
          </p:cNvSpPr>
          <p:nvPr>
            <p:ph type="title"/>
          </p:nvPr>
        </p:nvSpPr>
        <p:spPr>
          <a:xfrm>
            <a:off x="838200" y="0"/>
            <a:ext cx="10515600" cy="1325563"/>
          </a:xfrm>
        </p:spPr>
        <p:txBody>
          <a:bodyPr>
            <a:normAutofit/>
          </a:bodyPr>
          <a:lstStyle/>
          <a:p>
            <a:pPr algn="ctr"/>
            <a:r>
              <a:rPr lang="en-US" sz="6000" b="1" dirty="0">
                <a:solidFill>
                  <a:srgbClr val="FF4133"/>
                </a:solidFill>
              </a:rPr>
              <a:t>Target Sector Size</a:t>
            </a:r>
            <a:endParaRPr lang="en-IN" sz="6000" b="1" dirty="0">
              <a:solidFill>
                <a:srgbClr val="FF4133"/>
              </a:solidFill>
            </a:endParaRPr>
          </a:p>
        </p:txBody>
      </p:sp>
      <p:sp>
        <p:nvSpPr>
          <p:cNvPr id="4" name="Oval 3">
            <a:extLst>
              <a:ext uri="{FF2B5EF4-FFF2-40B4-BE49-F238E27FC236}">
                <a16:creationId xmlns:a16="http://schemas.microsoft.com/office/drawing/2014/main" id="{D14B6DC1-7CBD-AA89-2AF5-D40E92374B90}"/>
              </a:ext>
            </a:extLst>
          </p:cNvPr>
          <p:cNvSpPr/>
          <p:nvPr/>
        </p:nvSpPr>
        <p:spPr>
          <a:xfrm>
            <a:off x="5132439" y="2939845"/>
            <a:ext cx="1632155" cy="1543665"/>
          </a:xfrm>
          <a:prstGeom prst="ellipse">
            <a:avLst/>
          </a:prstGeom>
          <a:solidFill>
            <a:srgbClr val="F2715C"/>
          </a:solidFill>
          <a:ln>
            <a:solidFill>
              <a:srgbClr val="F2715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a:t>
            </a:r>
            <a:endParaRPr lang="en-IN" dirty="0"/>
          </a:p>
        </p:txBody>
      </p:sp>
      <p:cxnSp>
        <p:nvCxnSpPr>
          <p:cNvPr id="6" name="Straight Arrow Connector 5">
            <a:extLst>
              <a:ext uri="{FF2B5EF4-FFF2-40B4-BE49-F238E27FC236}">
                <a16:creationId xmlns:a16="http://schemas.microsoft.com/office/drawing/2014/main" id="{4AC3C90E-C138-698E-C06F-9A37F54456AB}"/>
              </a:ext>
            </a:extLst>
          </p:cNvPr>
          <p:cNvCxnSpPr>
            <a:cxnSpLocks/>
          </p:cNvCxnSpPr>
          <p:nvPr/>
        </p:nvCxnSpPr>
        <p:spPr>
          <a:xfrm>
            <a:off x="6764594" y="4117925"/>
            <a:ext cx="875069" cy="719546"/>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C900EB4-8B8B-6FD4-1739-9FD02586CEB8}"/>
              </a:ext>
            </a:extLst>
          </p:cNvPr>
          <p:cNvCxnSpPr>
            <a:cxnSpLocks/>
          </p:cNvCxnSpPr>
          <p:nvPr/>
        </p:nvCxnSpPr>
        <p:spPr>
          <a:xfrm flipH="1">
            <a:off x="4178711" y="4140943"/>
            <a:ext cx="953728" cy="673509"/>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CBBE45-A5C1-80D8-A2D3-F2461A07CAD4}"/>
              </a:ext>
            </a:extLst>
          </p:cNvPr>
          <p:cNvCxnSpPr>
            <a:cxnSpLocks/>
          </p:cNvCxnSpPr>
          <p:nvPr/>
        </p:nvCxnSpPr>
        <p:spPr>
          <a:xfrm flipV="1">
            <a:off x="6769512" y="2733367"/>
            <a:ext cx="870151" cy="580103"/>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619480-1837-B647-6209-B70A4E0CD0F5}"/>
              </a:ext>
            </a:extLst>
          </p:cNvPr>
          <p:cNvCxnSpPr>
            <a:cxnSpLocks/>
          </p:cNvCxnSpPr>
          <p:nvPr/>
        </p:nvCxnSpPr>
        <p:spPr>
          <a:xfrm flipH="1" flipV="1">
            <a:off x="4178710" y="2733367"/>
            <a:ext cx="953729" cy="56043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8E4EBF6-D14D-FBD3-78B7-EA0DA9DBDD07}"/>
              </a:ext>
            </a:extLst>
          </p:cNvPr>
          <p:cNvSpPr txBox="1"/>
          <p:nvPr/>
        </p:nvSpPr>
        <p:spPr>
          <a:xfrm>
            <a:off x="2679293" y="4652805"/>
            <a:ext cx="1061884" cy="369332"/>
          </a:xfrm>
          <a:prstGeom prst="rect">
            <a:avLst/>
          </a:prstGeom>
          <a:noFill/>
        </p:spPr>
        <p:txBody>
          <a:bodyPr wrap="square" rtlCol="0">
            <a:spAutoFit/>
          </a:bodyPr>
          <a:lstStyle/>
          <a:p>
            <a:r>
              <a:rPr lang="en-US" dirty="0"/>
              <a:t>Furniture</a:t>
            </a:r>
            <a:endParaRPr lang="en-IN" dirty="0"/>
          </a:p>
        </p:txBody>
      </p:sp>
      <p:sp>
        <p:nvSpPr>
          <p:cNvPr id="30" name="TextBox 29">
            <a:extLst>
              <a:ext uri="{FF2B5EF4-FFF2-40B4-BE49-F238E27FC236}">
                <a16:creationId xmlns:a16="http://schemas.microsoft.com/office/drawing/2014/main" id="{B0FF074A-FFAB-5560-1A0F-7395CD135CB8}"/>
              </a:ext>
            </a:extLst>
          </p:cNvPr>
          <p:cNvSpPr txBox="1"/>
          <p:nvPr/>
        </p:nvSpPr>
        <p:spPr>
          <a:xfrm>
            <a:off x="7978876" y="4652805"/>
            <a:ext cx="1533831" cy="369332"/>
          </a:xfrm>
          <a:prstGeom prst="rect">
            <a:avLst/>
          </a:prstGeom>
          <a:noFill/>
        </p:spPr>
        <p:txBody>
          <a:bodyPr wrap="square" rtlCol="0">
            <a:spAutoFit/>
          </a:bodyPr>
          <a:lstStyle/>
          <a:p>
            <a:r>
              <a:rPr lang="en-US" dirty="0"/>
              <a:t>Lighting</a:t>
            </a:r>
            <a:endParaRPr lang="en-IN" dirty="0"/>
          </a:p>
        </p:txBody>
      </p:sp>
      <p:sp>
        <p:nvSpPr>
          <p:cNvPr id="31" name="TextBox 30">
            <a:extLst>
              <a:ext uri="{FF2B5EF4-FFF2-40B4-BE49-F238E27FC236}">
                <a16:creationId xmlns:a16="http://schemas.microsoft.com/office/drawing/2014/main" id="{C17F00EA-3341-9FDE-D5C8-152B386F985E}"/>
              </a:ext>
            </a:extLst>
          </p:cNvPr>
          <p:cNvSpPr txBox="1"/>
          <p:nvPr/>
        </p:nvSpPr>
        <p:spPr>
          <a:xfrm>
            <a:off x="7989558" y="2352412"/>
            <a:ext cx="767771" cy="369332"/>
          </a:xfrm>
          <a:prstGeom prst="rect">
            <a:avLst/>
          </a:prstGeom>
          <a:noFill/>
        </p:spPr>
        <p:txBody>
          <a:bodyPr wrap="square" rtlCol="0">
            <a:spAutoFit/>
          </a:bodyPr>
          <a:lstStyle/>
          <a:p>
            <a:r>
              <a:rPr lang="en-US" dirty="0"/>
              <a:t>Paints</a:t>
            </a:r>
            <a:endParaRPr lang="en-IN" dirty="0"/>
          </a:p>
        </p:txBody>
      </p:sp>
      <p:sp>
        <p:nvSpPr>
          <p:cNvPr id="33" name="TextBox 32">
            <a:extLst>
              <a:ext uri="{FF2B5EF4-FFF2-40B4-BE49-F238E27FC236}">
                <a16:creationId xmlns:a16="http://schemas.microsoft.com/office/drawing/2014/main" id="{39BAB336-270A-A7EB-B838-3731379864BC}"/>
              </a:ext>
            </a:extLst>
          </p:cNvPr>
          <p:cNvSpPr txBox="1"/>
          <p:nvPr/>
        </p:nvSpPr>
        <p:spPr>
          <a:xfrm>
            <a:off x="2679293" y="2352412"/>
            <a:ext cx="983226" cy="369332"/>
          </a:xfrm>
          <a:prstGeom prst="rect">
            <a:avLst/>
          </a:prstGeom>
          <a:noFill/>
        </p:spPr>
        <p:txBody>
          <a:bodyPr wrap="square" rtlCol="0">
            <a:spAutoFit/>
          </a:bodyPr>
          <a:lstStyle/>
          <a:p>
            <a:r>
              <a:rPr lang="en-US" dirty="0"/>
              <a:t>Flooring</a:t>
            </a:r>
            <a:endParaRPr lang="en-IN" dirty="0"/>
          </a:p>
        </p:txBody>
      </p:sp>
      <p:sp>
        <p:nvSpPr>
          <p:cNvPr id="35" name="TextBox 34">
            <a:extLst>
              <a:ext uri="{FF2B5EF4-FFF2-40B4-BE49-F238E27FC236}">
                <a16:creationId xmlns:a16="http://schemas.microsoft.com/office/drawing/2014/main" id="{E606F022-60FB-C693-3E97-492278A5529F}"/>
              </a:ext>
            </a:extLst>
          </p:cNvPr>
          <p:cNvSpPr txBox="1"/>
          <p:nvPr/>
        </p:nvSpPr>
        <p:spPr>
          <a:xfrm>
            <a:off x="2717774" y="4947328"/>
            <a:ext cx="953728" cy="369332"/>
          </a:xfrm>
          <a:prstGeom prst="rect">
            <a:avLst/>
          </a:prstGeom>
          <a:noFill/>
        </p:spPr>
        <p:txBody>
          <a:bodyPr wrap="square">
            <a:spAutoFit/>
          </a:bodyPr>
          <a:lstStyle/>
          <a:p>
            <a:r>
              <a:rPr lang="en-US" b="1" dirty="0">
                <a:solidFill>
                  <a:srgbClr val="FF0000"/>
                </a:solidFill>
              </a:rPr>
              <a:t>$600 Bn</a:t>
            </a:r>
            <a:endParaRPr lang="en-IN" b="1" dirty="0">
              <a:solidFill>
                <a:srgbClr val="FF0000"/>
              </a:solidFill>
            </a:endParaRPr>
          </a:p>
        </p:txBody>
      </p:sp>
      <p:sp>
        <p:nvSpPr>
          <p:cNvPr id="37" name="TextBox 36">
            <a:extLst>
              <a:ext uri="{FF2B5EF4-FFF2-40B4-BE49-F238E27FC236}">
                <a16:creationId xmlns:a16="http://schemas.microsoft.com/office/drawing/2014/main" id="{DF3AB701-0061-AB5E-3CDA-3AD750B4E14A}"/>
              </a:ext>
            </a:extLst>
          </p:cNvPr>
          <p:cNvSpPr txBox="1"/>
          <p:nvPr/>
        </p:nvSpPr>
        <p:spPr>
          <a:xfrm>
            <a:off x="7989558" y="4947328"/>
            <a:ext cx="1061884" cy="369332"/>
          </a:xfrm>
          <a:prstGeom prst="rect">
            <a:avLst/>
          </a:prstGeom>
          <a:noFill/>
        </p:spPr>
        <p:txBody>
          <a:bodyPr wrap="square">
            <a:spAutoFit/>
          </a:bodyPr>
          <a:lstStyle/>
          <a:p>
            <a:r>
              <a:rPr lang="en-US" b="1" dirty="0">
                <a:solidFill>
                  <a:srgbClr val="FF0000"/>
                </a:solidFill>
              </a:rPr>
              <a:t>$120 Bn</a:t>
            </a:r>
            <a:endParaRPr lang="en-IN" b="1" dirty="0">
              <a:solidFill>
                <a:srgbClr val="FF0000"/>
              </a:solidFill>
            </a:endParaRPr>
          </a:p>
        </p:txBody>
      </p:sp>
      <p:sp>
        <p:nvSpPr>
          <p:cNvPr id="39" name="TextBox 38">
            <a:extLst>
              <a:ext uri="{FF2B5EF4-FFF2-40B4-BE49-F238E27FC236}">
                <a16:creationId xmlns:a16="http://schemas.microsoft.com/office/drawing/2014/main" id="{09251782-71CA-88C8-F662-614F92DC4D5D}"/>
              </a:ext>
            </a:extLst>
          </p:cNvPr>
          <p:cNvSpPr txBox="1"/>
          <p:nvPr/>
        </p:nvSpPr>
        <p:spPr>
          <a:xfrm>
            <a:off x="7989558" y="2619852"/>
            <a:ext cx="983226" cy="369332"/>
          </a:xfrm>
          <a:prstGeom prst="rect">
            <a:avLst/>
          </a:prstGeom>
          <a:noFill/>
        </p:spPr>
        <p:txBody>
          <a:bodyPr wrap="square">
            <a:spAutoFit/>
          </a:bodyPr>
          <a:lstStyle/>
          <a:p>
            <a:r>
              <a:rPr lang="en-US" b="1" dirty="0">
                <a:solidFill>
                  <a:srgbClr val="FF0000"/>
                </a:solidFill>
              </a:rPr>
              <a:t>$170 Bn</a:t>
            </a:r>
            <a:endParaRPr lang="en-IN" b="1" dirty="0">
              <a:solidFill>
                <a:srgbClr val="FF0000"/>
              </a:solidFill>
            </a:endParaRPr>
          </a:p>
        </p:txBody>
      </p:sp>
      <p:sp>
        <p:nvSpPr>
          <p:cNvPr id="41" name="TextBox 40">
            <a:extLst>
              <a:ext uri="{FF2B5EF4-FFF2-40B4-BE49-F238E27FC236}">
                <a16:creationId xmlns:a16="http://schemas.microsoft.com/office/drawing/2014/main" id="{F8AE2A9B-55B8-ED52-A4DB-387D7D218822}"/>
              </a:ext>
            </a:extLst>
          </p:cNvPr>
          <p:cNvSpPr txBox="1"/>
          <p:nvPr/>
        </p:nvSpPr>
        <p:spPr>
          <a:xfrm>
            <a:off x="2817290" y="2619852"/>
            <a:ext cx="754695" cy="369332"/>
          </a:xfrm>
          <a:prstGeom prst="rect">
            <a:avLst/>
          </a:prstGeom>
          <a:noFill/>
        </p:spPr>
        <p:txBody>
          <a:bodyPr wrap="square">
            <a:spAutoFit/>
          </a:bodyPr>
          <a:lstStyle/>
          <a:p>
            <a:r>
              <a:rPr lang="en-US" b="1" dirty="0">
                <a:solidFill>
                  <a:srgbClr val="FF0000"/>
                </a:solidFill>
              </a:rPr>
              <a:t>$400</a:t>
            </a:r>
            <a:endParaRPr lang="en-IN" b="1" dirty="0">
              <a:solidFill>
                <a:srgbClr val="FF0000"/>
              </a:solidFill>
            </a:endParaRPr>
          </a:p>
        </p:txBody>
      </p:sp>
      <p:sp>
        <p:nvSpPr>
          <p:cNvPr id="3" name="TextBox 2">
            <a:extLst>
              <a:ext uri="{FF2B5EF4-FFF2-40B4-BE49-F238E27FC236}">
                <a16:creationId xmlns:a16="http://schemas.microsoft.com/office/drawing/2014/main" id="{76309785-4829-3F8B-0234-7FECE5B70B3D}"/>
              </a:ext>
            </a:extLst>
          </p:cNvPr>
          <p:cNvSpPr txBox="1"/>
          <p:nvPr/>
        </p:nvSpPr>
        <p:spPr>
          <a:xfrm>
            <a:off x="5211097" y="1073322"/>
            <a:ext cx="1769806" cy="369332"/>
          </a:xfrm>
          <a:prstGeom prst="rect">
            <a:avLst/>
          </a:prstGeom>
          <a:noFill/>
        </p:spPr>
        <p:txBody>
          <a:bodyPr wrap="square" rtlCol="0">
            <a:spAutoFit/>
          </a:bodyPr>
          <a:lstStyle/>
          <a:p>
            <a:pPr algn="ctr"/>
            <a:r>
              <a:rPr lang="en-US" dirty="0"/>
              <a:t>GMV Worldwide</a:t>
            </a:r>
            <a:endParaRPr lang="en-IN" dirty="0"/>
          </a:p>
        </p:txBody>
      </p:sp>
    </p:spTree>
    <p:extLst>
      <p:ext uri="{BB962C8B-B14F-4D97-AF65-F5344CB8AC3E}">
        <p14:creationId xmlns:p14="http://schemas.microsoft.com/office/powerpoint/2010/main" val="176406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DEBB-FBE4-1181-35A6-706E9C739ACC}"/>
              </a:ext>
            </a:extLst>
          </p:cNvPr>
          <p:cNvSpPr>
            <a:spLocks noGrp="1"/>
          </p:cNvSpPr>
          <p:nvPr>
            <p:ph type="title"/>
          </p:nvPr>
        </p:nvSpPr>
        <p:spPr>
          <a:xfrm>
            <a:off x="2933698" y="1923"/>
            <a:ext cx="7346540" cy="884903"/>
          </a:xfrm>
        </p:spPr>
        <p:txBody>
          <a:bodyPr>
            <a:noAutofit/>
          </a:bodyPr>
          <a:lstStyle/>
          <a:p>
            <a:r>
              <a:rPr lang="en-US" sz="6000" b="1" dirty="0">
                <a:solidFill>
                  <a:srgbClr val="FF4133"/>
                </a:solidFill>
              </a:rPr>
              <a:t>Market Segmentation</a:t>
            </a:r>
            <a:endParaRPr lang="en-IN" sz="6000" b="1" dirty="0">
              <a:solidFill>
                <a:srgbClr val="FF4133"/>
              </a:solidFill>
            </a:endParaRPr>
          </a:p>
        </p:txBody>
      </p:sp>
      <p:sp>
        <p:nvSpPr>
          <p:cNvPr id="4" name="TextBox 3">
            <a:extLst>
              <a:ext uri="{FF2B5EF4-FFF2-40B4-BE49-F238E27FC236}">
                <a16:creationId xmlns:a16="http://schemas.microsoft.com/office/drawing/2014/main" id="{D167F598-D496-23D3-2B1B-2C704AF426ED}"/>
              </a:ext>
            </a:extLst>
          </p:cNvPr>
          <p:cNvSpPr txBox="1"/>
          <p:nvPr/>
        </p:nvSpPr>
        <p:spPr>
          <a:xfrm>
            <a:off x="4807975" y="1007354"/>
            <a:ext cx="2576050" cy="461665"/>
          </a:xfrm>
          <a:prstGeom prst="rect">
            <a:avLst/>
          </a:prstGeom>
          <a:noFill/>
        </p:spPr>
        <p:txBody>
          <a:bodyPr wrap="square" rtlCol="0">
            <a:spAutoFit/>
          </a:bodyPr>
          <a:lstStyle/>
          <a:p>
            <a:r>
              <a:rPr lang="en-US" sz="2400" b="1" dirty="0"/>
              <a:t>Furniture Industry</a:t>
            </a:r>
            <a:endParaRPr lang="en-IN" sz="2400" b="1" dirty="0"/>
          </a:p>
        </p:txBody>
      </p:sp>
      <p:cxnSp>
        <p:nvCxnSpPr>
          <p:cNvPr id="39" name="Straight Connector 38">
            <a:extLst>
              <a:ext uri="{FF2B5EF4-FFF2-40B4-BE49-F238E27FC236}">
                <a16:creationId xmlns:a16="http://schemas.microsoft.com/office/drawing/2014/main" id="{6F037F6A-AEAB-E200-4E7B-120015B956D5}"/>
              </a:ext>
            </a:extLst>
          </p:cNvPr>
          <p:cNvCxnSpPr>
            <a:cxnSpLocks/>
          </p:cNvCxnSpPr>
          <p:nvPr/>
        </p:nvCxnSpPr>
        <p:spPr>
          <a:xfrm flipV="1">
            <a:off x="2965654" y="2100958"/>
            <a:ext cx="5944831" cy="13386"/>
          </a:xfrm>
          <a:prstGeom prst="line">
            <a:avLst/>
          </a:prstGeom>
          <a:ln>
            <a:solidFill>
              <a:srgbClr val="FF4133"/>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613AC1-E45A-E6B5-99B6-3FBE6871D1A3}"/>
              </a:ext>
            </a:extLst>
          </p:cNvPr>
          <p:cNvCxnSpPr>
            <a:cxnSpLocks/>
          </p:cNvCxnSpPr>
          <p:nvPr/>
        </p:nvCxnSpPr>
        <p:spPr>
          <a:xfrm>
            <a:off x="2965654" y="2114344"/>
            <a:ext cx="0"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D6E664-EA27-DAFD-F213-E7DFABDBA143}"/>
              </a:ext>
            </a:extLst>
          </p:cNvPr>
          <p:cNvCxnSpPr>
            <a:cxnSpLocks/>
          </p:cNvCxnSpPr>
          <p:nvPr/>
        </p:nvCxnSpPr>
        <p:spPr>
          <a:xfrm flipH="1">
            <a:off x="8900653" y="2114344"/>
            <a:ext cx="9832" cy="8259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9FCF24-401E-4F06-9587-8B6C9B6709CD}"/>
              </a:ext>
            </a:extLst>
          </p:cNvPr>
          <p:cNvCxnSpPr>
            <a:cxnSpLocks/>
          </p:cNvCxnSpPr>
          <p:nvPr/>
        </p:nvCxnSpPr>
        <p:spPr>
          <a:xfrm>
            <a:off x="4906297" y="2114344"/>
            <a:ext cx="0" cy="295951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D24D9E-ADE1-AA09-EBD6-DACDF7B2F625}"/>
              </a:ext>
            </a:extLst>
          </p:cNvPr>
          <p:cNvCxnSpPr>
            <a:cxnSpLocks/>
          </p:cNvCxnSpPr>
          <p:nvPr/>
        </p:nvCxnSpPr>
        <p:spPr>
          <a:xfrm>
            <a:off x="7138218" y="2104512"/>
            <a:ext cx="0" cy="294967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A7447CC-D3CC-49AA-910B-302335398B5E}"/>
              </a:ext>
            </a:extLst>
          </p:cNvPr>
          <p:cNvSpPr txBox="1"/>
          <p:nvPr/>
        </p:nvSpPr>
        <p:spPr>
          <a:xfrm>
            <a:off x="1716957" y="3015240"/>
            <a:ext cx="2497393" cy="1754326"/>
          </a:xfrm>
          <a:prstGeom prst="rect">
            <a:avLst/>
          </a:prstGeom>
          <a:noFill/>
        </p:spPr>
        <p:txBody>
          <a:bodyPr wrap="square" rtlCol="0">
            <a:spAutoFit/>
          </a:bodyPr>
          <a:lstStyle/>
          <a:p>
            <a:pPr algn="ctr"/>
            <a:r>
              <a:rPr lang="en-US" b="1" dirty="0"/>
              <a:t>Residential</a:t>
            </a:r>
          </a:p>
          <a:p>
            <a:pPr algn="ctr"/>
            <a:r>
              <a:rPr lang="en-US" dirty="0"/>
              <a:t>Largest segment, covering household furniture (e.g., bedroom, living room, dining room).</a:t>
            </a:r>
            <a:endParaRPr lang="en-IN" dirty="0"/>
          </a:p>
        </p:txBody>
      </p:sp>
      <p:sp>
        <p:nvSpPr>
          <p:cNvPr id="54" name="TextBox 53">
            <a:extLst>
              <a:ext uri="{FF2B5EF4-FFF2-40B4-BE49-F238E27FC236}">
                <a16:creationId xmlns:a16="http://schemas.microsoft.com/office/drawing/2014/main" id="{F81EEDC7-9038-D537-748A-C9B213C6EE17}"/>
              </a:ext>
            </a:extLst>
          </p:cNvPr>
          <p:cNvSpPr txBox="1"/>
          <p:nvPr/>
        </p:nvSpPr>
        <p:spPr>
          <a:xfrm>
            <a:off x="4021394" y="5111982"/>
            <a:ext cx="1769806" cy="1477328"/>
          </a:xfrm>
          <a:prstGeom prst="rect">
            <a:avLst/>
          </a:prstGeom>
          <a:noFill/>
        </p:spPr>
        <p:txBody>
          <a:bodyPr wrap="square" rtlCol="0">
            <a:spAutoFit/>
          </a:bodyPr>
          <a:lstStyle/>
          <a:p>
            <a:pPr algn="ctr"/>
            <a:r>
              <a:rPr lang="en-IN" b="1" dirty="0"/>
              <a:t>Office</a:t>
            </a:r>
          </a:p>
          <a:p>
            <a:pPr algn="ctr"/>
            <a:r>
              <a:rPr lang="en-IN" dirty="0"/>
              <a:t>Includes office desks, chairs, storage units, etc.</a:t>
            </a:r>
          </a:p>
        </p:txBody>
      </p:sp>
      <p:sp>
        <p:nvSpPr>
          <p:cNvPr id="55" name="TextBox 54">
            <a:extLst>
              <a:ext uri="{FF2B5EF4-FFF2-40B4-BE49-F238E27FC236}">
                <a16:creationId xmlns:a16="http://schemas.microsoft.com/office/drawing/2014/main" id="{564683A7-39CE-0487-D2C5-54D11F5855DC}"/>
              </a:ext>
            </a:extLst>
          </p:cNvPr>
          <p:cNvSpPr txBox="1"/>
          <p:nvPr/>
        </p:nvSpPr>
        <p:spPr>
          <a:xfrm>
            <a:off x="6184493" y="5137227"/>
            <a:ext cx="1907449" cy="1477328"/>
          </a:xfrm>
          <a:prstGeom prst="rect">
            <a:avLst/>
          </a:prstGeom>
          <a:noFill/>
        </p:spPr>
        <p:txBody>
          <a:bodyPr wrap="square" rtlCol="0">
            <a:spAutoFit/>
          </a:bodyPr>
          <a:lstStyle/>
          <a:p>
            <a:pPr algn="ctr"/>
            <a:r>
              <a:rPr lang="en-US" b="1" dirty="0"/>
              <a:t>Outdoor</a:t>
            </a:r>
          </a:p>
          <a:p>
            <a:pPr algn="ctr"/>
            <a:r>
              <a:rPr lang="en-US" dirty="0"/>
              <a:t> Furniture for gardens, patios, and outdoor spaces.</a:t>
            </a:r>
            <a:endParaRPr lang="en-IN" dirty="0"/>
          </a:p>
        </p:txBody>
      </p:sp>
      <p:sp>
        <p:nvSpPr>
          <p:cNvPr id="56" name="TextBox 55">
            <a:extLst>
              <a:ext uri="{FF2B5EF4-FFF2-40B4-BE49-F238E27FC236}">
                <a16:creationId xmlns:a16="http://schemas.microsoft.com/office/drawing/2014/main" id="{E8176744-F68B-0154-B9BC-BD451D3AC67F}"/>
              </a:ext>
            </a:extLst>
          </p:cNvPr>
          <p:cNvSpPr txBox="1"/>
          <p:nvPr/>
        </p:nvSpPr>
        <p:spPr>
          <a:xfrm>
            <a:off x="7860892" y="3023291"/>
            <a:ext cx="2079522" cy="1200329"/>
          </a:xfrm>
          <a:prstGeom prst="rect">
            <a:avLst/>
          </a:prstGeom>
          <a:noFill/>
        </p:spPr>
        <p:txBody>
          <a:bodyPr wrap="square" rtlCol="0">
            <a:spAutoFit/>
          </a:bodyPr>
          <a:lstStyle/>
          <a:p>
            <a:pPr algn="ctr"/>
            <a:r>
              <a:rPr lang="en-US" b="1" dirty="0"/>
              <a:t>Luxury</a:t>
            </a:r>
          </a:p>
          <a:p>
            <a:pPr algn="ctr"/>
            <a:r>
              <a:rPr lang="en-US" dirty="0"/>
              <a:t>High-end, premium furniture with bespoke designs.</a:t>
            </a:r>
            <a:endParaRPr lang="en-IN" dirty="0"/>
          </a:p>
        </p:txBody>
      </p:sp>
      <p:sp>
        <p:nvSpPr>
          <p:cNvPr id="66" name="Rectangle: Rounded Corners 65">
            <a:extLst>
              <a:ext uri="{FF2B5EF4-FFF2-40B4-BE49-F238E27FC236}">
                <a16:creationId xmlns:a16="http://schemas.microsoft.com/office/drawing/2014/main" id="{055C33E3-970F-4BC3-7A87-BB473C932494}"/>
              </a:ext>
            </a:extLst>
          </p:cNvPr>
          <p:cNvSpPr/>
          <p:nvPr/>
        </p:nvSpPr>
        <p:spPr>
          <a:xfrm>
            <a:off x="4898308" y="1517925"/>
            <a:ext cx="2079522" cy="398323"/>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 Segments</a:t>
            </a:r>
            <a:endParaRPr lang="en-IN" dirty="0">
              <a:solidFill>
                <a:schemeClr val="tx1"/>
              </a:solidFill>
            </a:endParaRPr>
          </a:p>
        </p:txBody>
      </p:sp>
    </p:spTree>
    <p:extLst>
      <p:ext uri="{BB962C8B-B14F-4D97-AF65-F5344CB8AC3E}">
        <p14:creationId xmlns:p14="http://schemas.microsoft.com/office/powerpoint/2010/main" val="124438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6DE8-5C47-EFCF-9F28-EA50759768C5}"/>
              </a:ext>
            </a:extLst>
          </p:cNvPr>
          <p:cNvSpPr>
            <a:spLocks noGrp="1"/>
          </p:cNvSpPr>
          <p:nvPr>
            <p:ph type="title"/>
          </p:nvPr>
        </p:nvSpPr>
        <p:spPr>
          <a:xfrm>
            <a:off x="1231491" y="-38536"/>
            <a:ext cx="10272252" cy="1325563"/>
          </a:xfrm>
        </p:spPr>
        <p:txBody>
          <a:bodyPr>
            <a:noAutofit/>
          </a:bodyPr>
          <a:lstStyle/>
          <a:p>
            <a:r>
              <a:rPr lang="en-US" sz="6000" b="1" dirty="0">
                <a:solidFill>
                  <a:srgbClr val="FF0000"/>
                </a:solidFill>
              </a:rPr>
              <a:t>Segment Sizes and Growth Rates</a:t>
            </a:r>
            <a:endParaRPr lang="en-IN" sz="6000" b="1" dirty="0">
              <a:solidFill>
                <a:srgbClr val="FF0000"/>
              </a:solidFill>
            </a:endParaRPr>
          </a:p>
        </p:txBody>
      </p:sp>
      <p:sp>
        <p:nvSpPr>
          <p:cNvPr id="5" name="TextBox 4">
            <a:extLst>
              <a:ext uri="{FF2B5EF4-FFF2-40B4-BE49-F238E27FC236}">
                <a16:creationId xmlns:a16="http://schemas.microsoft.com/office/drawing/2014/main" id="{1CAED32E-9790-8BFB-7B26-F854132B293C}"/>
              </a:ext>
            </a:extLst>
          </p:cNvPr>
          <p:cNvSpPr txBox="1"/>
          <p:nvPr/>
        </p:nvSpPr>
        <p:spPr>
          <a:xfrm>
            <a:off x="1162053" y="2044316"/>
            <a:ext cx="3834580" cy="923330"/>
          </a:xfrm>
          <a:prstGeom prst="rect">
            <a:avLst/>
          </a:prstGeom>
          <a:noFill/>
        </p:spPr>
        <p:txBody>
          <a:bodyPr wrap="square">
            <a:spAutoFit/>
          </a:bodyPr>
          <a:lstStyle/>
          <a:p>
            <a:pPr algn="ctr"/>
            <a:r>
              <a:rPr lang="en-US" b="1" dirty="0"/>
              <a:t>Residential Furniture</a:t>
            </a:r>
          </a:p>
          <a:p>
            <a:pPr algn="ctr"/>
            <a:r>
              <a:rPr lang="en-US" dirty="0"/>
              <a:t>Market Size: $250 billion (2023)</a:t>
            </a:r>
          </a:p>
          <a:p>
            <a:pPr algn="ctr"/>
            <a:r>
              <a:rPr lang="en-US" dirty="0"/>
              <a:t>Growth Rate: 4.5% CAGR (2024-2028)</a:t>
            </a:r>
          </a:p>
        </p:txBody>
      </p:sp>
      <p:sp>
        <p:nvSpPr>
          <p:cNvPr id="6" name="TextBox 5">
            <a:extLst>
              <a:ext uri="{FF2B5EF4-FFF2-40B4-BE49-F238E27FC236}">
                <a16:creationId xmlns:a16="http://schemas.microsoft.com/office/drawing/2014/main" id="{0435B849-4ED0-444B-3E71-5B086001C0BA}"/>
              </a:ext>
            </a:extLst>
          </p:cNvPr>
          <p:cNvSpPr txBox="1"/>
          <p:nvPr/>
        </p:nvSpPr>
        <p:spPr>
          <a:xfrm>
            <a:off x="7443020" y="2069255"/>
            <a:ext cx="4041058" cy="1200329"/>
          </a:xfrm>
          <a:prstGeom prst="rect">
            <a:avLst/>
          </a:prstGeom>
          <a:noFill/>
        </p:spPr>
        <p:txBody>
          <a:bodyPr wrap="square" rtlCol="0">
            <a:spAutoFit/>
          </a:bodyPr>
          <a:lstStyle/>
          <a:p>
            <a:pPr algn="ctr"/>
            <a:r>
              <a:rPr lang="en-US" b="1" dirty="0"/>
              <a:t>Office Furniture</a:t>
            </a:r>
          </a:p>
          <a:p>
            <a:pPr algn="ctr"/>
            <a:r>
              <a:rPr lang="en-US" dirty="0"/>
              <a:t>Market Size: $70 billion (2023)</a:t>
            </a:r>
          </a:p>
          <a:p>
            <a:pPr algn="ctr"/>
            <a:r>
              <a:rPr lang="en-US" dirty="0"/>
              <a:t>Growth Rate: 3.2% CAGR (2024-2028)</a:t>
            </a:r>
          </a:p>
          <a:p>
            <a:pPr algn="ctr"/>
            <a:endParaRPr lang="en-IN" dirty="0"/>
          </a:p>
        </p:txBody>
      </p:sp>
      <p:sp>
        <p:nvSpPr>
          <p:cNvPr id="7" name="TextBox 6">
            <a:extLst>
              <a:ext uri="{FF2B5EF4-FFF2-40B4-BE49-F238E27FC236}">
                <a16:creationId xmlns:a16="http://schemas.microsoft.com/office/drawing/2014/main" id="{3458EFA0-5D01-D9E3-664E-C21722E15EED}"/>
              </a:ext>
            </a:extLst>
          </p:cNvPr>
          <p:cNvSpPr txBox="1"/>
          <p:nvPr/>
        </p:nvSpPr>
        <p:spPr>
          <a:xfrm>
            <a:off x="914402" y="4404452"/>
            <a:ext cx="3834580" cy="1200329"/>
          </a:xfrm>
          <a:prstGeom prst="rect">
            <a:avLst/>
          </a:prstGeom>
          <a:noFill/>
        </p:spPr>
        <p:txBody>
          <a:bodyPr wrap="square" rtlCol="0">
            <a:spAutoFit/>
          </a:bodyPr>
          <a:lstStyle/>
          <a:p>
            <a:pPr algn="ctr"/>
            <a:r>
              <a:rPr lang="en-US" b="1" dirty="0"/>
              <a:t>Outdoor Furniture</a:t>
            </a:r>
          </a:p>
          <a:p>
            <a:pPr algn="ctr"/>
            <a:r>
              <a:rPr lang="en-US" dirty="0"/>
              <a:t>Market Size: $18 billion (2023)</a:t>
            </a:r>
          </a:p>
          <a:p>
            <a:pPr algn="ctr"/>
            <a:r>
              <a:rPr lang="en-US" dirty="0"/>
              <a:t>Growth Rate: 5.0% CAGR (2024-2028)</a:t>
            </a:r>
          </a:p>
          <a:p>
            <a:endParaRPr lang="en-IN" dirty="0"/>
          </a:p>
        </p:txBody>
      </p:sp>
      <p:sp>
        <p:nvSpPr>
          <p:cNvPr id="9" name="TextBox 8">
            <a:extLst>
              <a:ext uri="{FF2B5EF4-FFF2-40B4-BE49-F238E27FC236}">
                <a16:creationId xmlns:a16="http://schemas.microsoft.com/office/drawing/2014/main" id="{DC13794A-AA36-331B-9A56-1329C9B101AE}"/>
              </a:ext>
            </a:extLst>
          </p:cNvPr>
          <p:cNvSpPr txBox="1"/>
          <p:nvPr/>
        </p:nvSpPr>
        <p:spPr>
          <a:xfrm>
            <a:off x="7305366" y="4405350"/>
            <a:ext cx="3972232" cy="923330"/>
          </a:xfrm>
          <a:prstGeom prst="rect">
            <a:avLst/>
          </a:prstGeom>
          <a:noFill/>
        </p:spPr>
        <p:txBody>
          <a:bodyPr wrap="square">
            <a:spAutoFit/>
          </a:bodyPr>
          <a:lstStyle/>
          <a:p>
            <a:pPr algn="ctr"/>
            <a:r>
              <a:rPr lang="en-US" b="1" dirty="0"/>
              <a:t>Luxury Furniture</a:t>
            </a:r>
          </a:p>
          <a:p>
            <a:pPr algn="ctr"/>
            <a:r>
              <a:rPr lang="en-US" dirty="0"/>
              <a:t>Market Size: $35 billion (2023)</a:t>
            </a:r>
          </a:p>
          <a:p>
            <a:pPr algn="ctr"/>
            <a:r>
              <a:rPr lang="en-US" dirty="0"/>
              <a:t>Growth Rate: 6.0% CAGR (2024-2028)</a:t>
            </a:r>
          </a:p>
        </p:txBody>
      </p:sp>
      <p:sp>
        <p:nvSpPr>
          <p:cNvPr id="10" name="Rectangle: Rounded Corners 9">
            <a:extLst>
              <a:ext uri="{FF2B5EF4-FFF2-40B4-BE49-F238E27FC236}">
                <a16:creationId xmlns:a16="http://schemas.microsoft.com/office/drawing/2014/main" id="{9A7301F0-E1D8-8D5B-1173-C242811B0E69}"/>
              </a:ext>
            </a:extLst>
          </p:cNvPr>
          <p:cNvSpPr/>
          <p:nvPr/>
        </p:nvSpPr>
        <p:spPr>
          <a:xfrm>
            <a:off x="5161934" y="3313472"/>
            <a:ext cx="2143432" cy="560439"/>
          </a:xfrm>
          <a:prstGeom prst="roundRect">
            <a:avLst/>
          </a:prstGeom>
          <a:solidFill>
            <a:srgbClr val="F2715C"/>
          </a:solidFill>
          <a:ln>
            <a:solidFill>
              <a:srgbClr val="FF4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Furniture Industry</a:t>
            </a:r>
            <a:endParaRPr lang="en-IN" dirty="0">
              <a:solidFill>
                <a:schemeClr val="tx1"/>
              </a:solidFill>
            </a:endParaRPr>
          </a:p>
        </p:txBody>
      </p:sp>
      <p:cxnSp>
        <p:nvCxnSpPr>
          <p:cNvPr id="58" name="Straight Arrow Connector 57">
            <a:extLst>
              <a:ext uri="{FF2B5EF4-FFF2-40B4-BE49-F238E27FC236}">
                <a16:creationId xmlns:a16="http://schemas.microsoft.com/office/drawing/2014/main" id="{1893163C-218A-7751-04AA-D4DF4051F0A3}"/>
              </a:ext>
            </a:extLst>
          </p:cNvPr>
          <p:cNvCxnSpPr>
            <a:cxnSpLocks/>
          </p:cNvCxnSpPr>
          <p:nvPr/>
        </p:nvCxnSpPr>
        <p:spPr>
          <a:xfrm flipH="1" flipV="1">
            <a:off x="5027973" y="2808995"/>
            <a:ext cx="793957" cy="406052"/>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02752B6-D02F-E3F0-4D59-671ECB50FB7B}"/>
              </a:ext>
            </a:extLst>
          </p:cNvPr>
          <p:cNvCxnSpPr>
            <a:cxnSpLocks/>
          </p:cNvCxnSpPr>
          <p:nvPr/>
        </p:nvCxnSpPr>
        <p:spPr>
          <a:xfrm flipH="1">
            <a:off x="4837471" y="3972336"/>
            <a:ext cx="779206" cy="581296"/>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AC9503A-F670-C620-EA8F-BD77CC26E495}"/>
              </a:ext>
            </a:extLst>
          </p:cNvPr>
          <p:cNvCxnSpPr>
            <a:cxnSpLocks/>
          </p:cNvCxnSpPr>
          <p:nvPr/>
        </p:nvCxnSpPr>
        <p:spPr>
          <a:xfrm flipV="1">
            <a:off x="6767049" y="2808995"/>
            <a:ext cx="793957" cy="427440"/>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7675E3-F9A1-F2B6-80EE-669BB9ED6A26}"/>
              </a:ext>
            </a:extLst>
          </p:cNvPr>
          <p:cNvCxnSpPr>
            <a:cxnSpLocks/>
          </p:cNvCxnSpPr>
          <p:nvPr/>
        </p:nvCxnSpPr>
        <p:spPr>
          <a:xfrm>
            <a:off x="6767049" y="4008932"/>
            <a:ext cx="675971" cy="614028"/>
          </a:xfrm>
          <a:prstGeom prst="straightConnector1">
            <a:avLst/>
          </a:prstGeom>
          <a:ln>
            <a:solidFill>
              <a:srgbClr val="FF41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057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930</Words>
  <Application>Microsoft Office PowerPoint</Application>
  <PresentationFormat>Widescreen</PresentationFormat>
  <Paragraphs>129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Heavy</vt:lpstr>
      <vt:lpstr>Trebuchet MS</vt:lpstr>
      <vt:lpstr>Office Theme</vt:lpstr>
      <vt:lpstr>PowerPoint Presentation</vt:lpstr>
      <vt:lpstr>Market  </vt:lpstr>
      <vt:lpstr>Overview Of The Market</vt:lpstr>
      <vt:lpstr>PowerPoint Presentation</vt:lpstr>
      <vt:lpstr>PowerPoint Presentation</vt:lpstr>
      <vt:lpstr>PowerPoint Presentation</vt:lpstr>
      <vt:lpstr>Target Sector Size</vt:lpstr>
      <vt:lpstr>Market Segmentation</vt:lpstr>
      <vt:lpstr>Segment Sizes and Growth Rates</vt:lpstr>
      <vt:lpstr>PowerPoint Presentation</vt:lpstr>
      <vt:lpstr>Market Segmentation</vt:lpstr>
      <vt:lpstr>Segment Sizes and Growth Rates</vt:lpstr>
      <vt:lpstr>PowerPoint Presentation</vt:lpstr>
      <vt:lpstr>Market Segmentation</vt:lpstr>
      <vt:lpstr>Segment Sizes and Growth Rates</vt:lpstr>
      <vt:lpstr>PowerPoint Presentation</vt:lpstr>
      <vt:lpstr>Market Segmentation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ASUS</cp:lastModifiedBy>
  <cp:revision>9</cp:revision>
  <dcterms:created xsi:type="dcterms:W3CDTF">2024-08-22T11:16:42Z</dcterms:created>
  <dcterms:modified xsi:type="dcterms:W3CDTF">2024-09-04T10:06:21Z</dcterms:modified>
</cp:coreProperties>
</file>