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42"/>
  </p:notesMasterIdLst>
  <p:handoutMasterIdLst>
    <p:handoutMasterId r:id="rId43"/>
  </p:handoutMasterIdLst>
  <p:sldIdLst>
    <p:sldId id="256" r:id="rId5"/>
    <p:sldId id="257" r:id="rId6"/>
    <p:sldId id="290" r:id="rId7"/>
    <p:sldId id="259" r:id="rId8"/>
    <p:sldId id="260" r:id="rId9"/>
    <p:sldId id="294" r:id="rId10"/>
    <p:sldId id="4644" r:id="rId11"/>
    <p:sldId id="4645" r:id="rId12"/>
    <p:sldId id="263" r:id="rId13"/>
    <p:sldId id="264" r:id="rId14"/>
    <p:sldId id="265" r:id="rId15"/>
    <p:sldId id="266" r:id="rId16"/>
    <p:sldId id="267" r:id="rId17"/>
    <p:sldId id="268" r:id="rId18"/>
    <p:sldId id="269" r:id="rId19"/>
    <p:sldId id="270" r:id="rId20"/>
    <p:sldId id="271" r:id="rId21"/>
    <p:sldId id="272" r:id="rId22"/>
    <p:sldId id="273" r:id="rId23"/>
    <p:sldId id="295" r:id="rId24"/>
    <p:sldId id="275" r:id="rId25"/>
    <p:sldId id="291" r:id="rId26"/>
    <p:sldId id="276" r:id="rId27"/>
    <p:sldId id="296" r:id="rId28"/>
    <p:sldId id="278" r:id="rId29"/>
    <p:sldId id="279" r:id="rId30"/>
    <p:sldId id="280" r:id="rId31"/>
    <p:sldId id="297" r:id="rId32"/>
    <p:sldId id="281" r:id="rId33"/>
    <p:sldId id="282" r:id="rId34"/>
    <p:sldId id="283" r:id="rId35"/>
    <p:sldId id="293" r:id="rId36"/>
    <p:sldId id="285" r:id="rId37"/>
    <p:sldId id="1888" r:id="rId38"/>
    <p:sldId id="287" r:id="rId39"/>
    <p:sldId id="288" r:id="rId40"/>
    <p:sldId id="289" r:id="rId4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1072" userDrawn="1">
          <p15:clr>
            <a:srgbClr val="A4A3A4"/>
          </p15:clr>
        </p15:guide>
        <p15:guide id="2" orient="horz" pos="22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 id="5" name="Ellen Brady" initials="EB" lastIdx="1" clrIdx="5">
    <p:extLst>
      <p:ext uri="{19B8F6BF-5375-455C-9EA6-DF929625EA0E}">
        <p15:presenceInfo xmlns:p15="http://schemas.microsoft.com/office/powerpoint/2012/main" userId="S::ebrady@skillup.tech::94b505eb-2f61-485b-ba2b-b73ccaa70c7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E39"/>
    <a:srgbClr val="243A5E"/>
    <a:srgbClr val="F2F2F2"/>
    <a:srgbClr val="FFFFFF"/>
    <a:srgbClr val="EFEFEF"/>
    <a:srgbClr val="F8F8F8"/>
    <a:srgbClr val="000000"/>
    <a:srgbClr val="ABABAB"/>
    <a:srgbClr val="EBEBEB"/>
    <a:srgbClr val="59B4D9"/>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998BDE-9659-5225-EB28-D499938A4616}" v="355" dt="2020-12-10T18:01:33.003"/>
    <p1510:client id="{6E5E492A-03FA-0D4C-5134-A2BDD15402CD}" v="77" dt="2020-12-09T20:59:52.5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136" autoAdjust="0"/>
  </p:normalViewPr>
  <p:slideViewPr>
    <p:cSldViewPr snapToGrid="0">
      <p:cViewPr varScale="1">
        <p:scale>
          <a:sx n="94" d="100"/>
          <a:sy n="94" d="100"/>
        </p:scale>
        <p:origin x="1122" y="84"/>
      </p:cViewPr>
      <p:guideLst>
        <p:guide pos="1072"/>
        <p:guide orient="horz" pos="2203"/>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explosion val="1"/>
            <c:spPr>
              <a:solidFill>
                <a:schemeClr val="accent2"/>
              </a:solidFill>
              <a:ln w="19050">
                <a:solidFill>
                  <a:schemeClr val="lt1"/>
                </a:solidFill>
              </a:ln>
              <a:effectLst/>
            </c:spPr>
            <c:extLst>
              <c:ext xmlns:c16="http://schemas.microsoft.com/office/drawing/2014/chart" uri="{C3380CC4-5D6E-409C-BE32-E72D297353CC}">
                <c16:uniqueId val="{00000001-EF81-4CC1-ACF1-570EAC24EEB8}"/>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EF81-4CC1-ACF1-570EAC24EEB8}"/>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EF81-4CC1-ACF1-570EAC24EEB8}"/>
              </c:ext>
            </c:extLst>
          </c:dPt>
          <c:cat>
            <c:strRef>
              <c:f>Sheet1!$A$2:$A$4</c:f>
              <c:strCache>
                <c:ptCount val="2"/>
                <c:pt idx="0">
                  <c:v>Challenge</c:v>
                </c:pt>
                <c:pt idx="1">
                  <c:v>Hour</c:v>
                </c:pt>
              </c:strCache>
            </c:strRef>
          </c:cat>
          <c:val>
            <c:numRef>
              <c:f>Sheet1!$B$2:$B$4</c:f>
              <c:numCache>
                <c:formatCode>General</c:formatCode>
                <c:ptCount val="3"/>
                <c:pt idx="0">
                  <c:v>60</c:v>
                </c:pt>
                <c:pt idx="1">
                  <c:v>0</c:v>
                </c:pt>
              </c:numCache>
            </c:numRef>
          </c:val>
          <c:extLst>
            <c:ext xmlns:c16="http://schemas.microsoft.com/office/drawing/2014/chart" uri="{C3380CC4-5D6E-409C-BE32-E72D297353CC}">
              <c16:uniqueId val="{00000006-EF81-4CC1-ACF1-570EAC24EEB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60 </a:t>
          </a:r>
          <a:br>
            <a:rPr lang="en-US" sz="1400" dirty="0">
              <a:solidFill>
                <a:schemeClr val="bg1"/>
              </a:solidFill>
            </a:rPr>
          </a:br>
          <a:r>
            <a:rPr lang="en-US" sz="1400" dirty="0">
              <a:solidFill>
                <a:schemeClr val="bg1"/>
              </a:solidFill>
            </a:rPr>
            <a:t>minutes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5/13/2021 2:18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5/13/2021 1:51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45076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854891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365877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039903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051023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7311020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608230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Segoe UI Light" pitchFamily="34" charset="0"/>
                <a:ea typeface="+mn-ea"/>
                <a:cs typeface="+mn-cs"/>
              </a:rPr>
              <a:t>x</a:t>
            </a:r>
          </a:p>
          <a:p>
            <a:r>
              <a:rPr lang="en-US" sz="900" b="0" i="0" u="none" strike="noStrike" kern="1200" dirty="0">
                <a:solidFill>
                  <a:schemeClr val="tx1"/>
                </a:solidFill>
                <a:effectLst/>
                <a:latin typeface="Segoe UI Light" pitchFamily="34" charset="0"/>
                <a:ea typeface="+mn-ea"/>
                <a:cs typeface="+mn-cs"/>
              </a:rPr>
              <a:t>✔️ The aim is to build a snowball effect where each new successful outcome adds to previous successful outcomes. This will maximize the buy-in from all those affected.</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838729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5077794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570393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681491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0195456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kern="1200" dirty="0">
                <a:solidFill>
                  <a:schemeClr val="tx1"/>
                </a:solidFill>
                <a:effectLst/>
                <a:latin typeface="Segoe UI Light" pitchFamily="34" charset="0"/>
                <a:ea typeface="+mn-ea"/>
                <a:cs typeface="+mn-cs"/>
              </a:rPr>
              <a:t>12 Principles Behind the Agile Manifesto - https://www.agilealliance.org/agile101/12-principles-behind-the-agile-manifesto/</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9068192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3543187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Segoe UI Light" pitchFamily="34" charset="0"/>
                <a:ea typeface="+mn-ea"/>
                <a:cs typeface="+mn-cs"/>
              </a:rPr>
              <a:t>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5544909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40912768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4721691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0221007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8029626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1515554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5044440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482606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459374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8002692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For more information, you can see:</a:t>
            </a:r>
          </a:p>
          <a:p>
            <a:r>
              <a:rPr lang="en-US" sz="900" b="0" kern="1200" dirty="0">
                <a:solidFill>
                  <a:schemeClr val="tx1"/>
                </a:solidFill>
                <a:effectLst/>
                <a:latin typeface="Segoe UI Light" pitchFamily="34" charset="0"/>
                <a:ea typeface="+mn-ea"/>
                <a:cs typeface="+mn-cs"/>
              </a:rPr>
              <a:t>Marketplace search for test management - [(https://marketplace.visualstudio.com/search?term=test%20management&amp;target=AzureDevOps&amp;category=All%20categories&amp;sortBy=Relevance)](https://marketplace.visualstudio.com/search?term=test%20management&amp;target=AzureDevOps&amp;category=All%20categories&amp;sortBy=Relevance)</a:t>
            </a:r>
          </a:p>
          <a:p>
            <a:br>
              <a:rPr lang="en-US" sz="900" b="0" kern="1200" dirty="0">
                <a:solidFill>
                  <a:schemeClr val="tx1"/>
                </a:solidFill>
                <a:effectLst/>
                <a:latin typeface="Segoe UI Light" pitchFamily="34" charset="0"/>
                <a:ea typeface="+mn-ea"/>
                <a:cs typeface="+mn-cs"/>
              </a:rPr>
            </a:br>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6199484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5242189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1508819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labs are updated on a regular basis. For the latest information please visit: </a:t>
            </a:r>
          </a:p>
          <a:p>
            <a:r>
              <a:rPr lang="en-US" b="0" dirty="0">
                <a:solidFill>
                  <a:srgbClr val="000000"/>
                </a:solidFill>
                <a:effectLst/>
                <a:latin typeface="Consolas" panose="020B0609020204030204" pitchFamily="49" charset="0"/>
              </a:rPr>
              <a:t>    </a:t>
            </a:r>
          </a:p>
          <a:p>
            <a:r>
              <a:rPr lang="en-US" b="0" dirty="0">
                <a:solidFill>
                  <a:srgbClr val="A31515"/>
                </a:solidFill>
                <a:effectLst/>
                <a:latin typeface="Consolas" panose="020B0609020204030204" pitchFamily="49" charset="0"/>
              </a:rPr>
              <a:t>https://microsoftlearning.github.io/AZ400-DesigningandImplementingMicrosoftDevOpsSolutions/</a:t>
            </a: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5/13/2021 1:51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42288932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412034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Q1 Answer</a:t>
            </a:r>
            <a:r>
              <a:rPr lang="en-US" dirty="0"/>
              <a:t>: </a:t>
            </a:r>
            <a:r>
              <a:rPr lang="en-US" sz="900" b="0" kern="1200" dirty="0">
                <a:solidFill>
                  <a:schemeClr val="tx1"/>
                </a:solidFill>
                <a:effectLst/>
                <a:latin typeface="Segoe UI Light" pitchFamily="34" charset="0"/>
                <a:ea typeface="+mn-ea"/>
                <a:cs typeface="+mn-cs"/>
              </a:rPr>
              <a:t>System of Record. Systems that are providing the truth about data elements are often called Systems of Record. </a:t>
            </a:r>
          </a:p>
          <a:p>
            <a:r>
              <a:rPr lang="en-US" sz="900" b="1" i="0" kern="1200" dirty="0">
                <a:solidFill>
                  <a:schemeClr val="tx1"/>
                </a:solidFill>
                <a:effectLst/>
                <a:latin typeface="Segoe UI Light" pitchFamily="34" charset="0"/>
                <a:ea typeface="+mn-ea"/>
                <a:cs typeface="+mn-cs"/>
              </a:rPr>
              <a:t>Q2 Answer</a:t>
            </a:r>
            <a:r>
              <a:rPr lang="en-US" sz="900" b="0" i="0" kern="1200" dirty="0">
                <a:solidFill>
                  <a:schemeClr val="tx1"/>
                </a:solidFill>
                <a:effectLst/>
                <a:latin typeface="Segoe UI Light" pitchFamily="34" charset="0"/>
                <a:ea typeface="+mn-ea"/>
                <a:cs typeface="+mn-cs"/>
              </a:rPr>
              <a:t>: </a:t>
            </a:r>
            <a:r>
              <a:rPr lang="en-US" sz="900" b="0" kern="1200" dirty="0">
                <a:solidFill>
                  <a:schemeClr val="tx1"/>
                </a:solidFill>
                <a:effectLst/>
                <a:latin typeface="Segoe UI Light" pitchFamily="34" charset="0"/>
                <a:ea typeface="+mn-ea"/>
                <a:cs typeface="+mn-cs"/>
              </a:rPr>
              <a:t>Kanban Board. </a:t>
            </a:r>
            <a:r>
              <a:rPr lang="en-US" b="0" dirty="0">
                <a:solidFill>
                  <a:srgbClr val="000000"/>
                </a:solidFill>
                <a:effectLst/>
                <a:latin typeface="Consolas" panose="020B0609020204030204" pitchFamily="49" charset="0"/>
              </a:rPr>
              <a:t>A Kanban Board lets you visualize the flow of work and constrain the amount of work in progress. Your Kanban board turns your backlog into an interactive signboard, providing a visual flow of work.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i="0" kern="1200" dirty="0">
                <a:solidFill>
                  <a:schemeClr val="tx1"/>
                </a:solidFill>
                <a:effectLst/>
                <a:latin typeface="Segoe UI Light" pitchFamily="34" charset="0"/>
                <a:ea typeface="+mn-ea"/>
                <a:cs typeface="+mn-cs"/>
              </a:rPr>
              <a:t>Q3 Answer</a:t>
            </a:r>
            <a:r>
              <a:rPr lang="en-US" sz="900" b="0" i="0" kern="1200" dirty="0">
                <a:solidFill>
                  <a:schemeClr val="tx1"/>
                </a:solidFill>
                <a:effectLst/>
                <a:latin typeface="Segoe UI Light" pitchFamily="34" charset="0"/>
                <a:ea typeface="+mn-ea"/>
                <a:cs typeface="+mn-cs"/>
              </a:rPr>
              <a:t>: </a:t>
            </a:r>
            <a:r>
              <a:rPr lang="en-US" sz="900" b="0" kern="1200" dirty="0">
                <a:solidFill>
                  <a:schemeClr val="tx1"/>
                </a:solidFill>
                <a:effectLst/>
                <a:latin typeface="Segoe UI Light" pitchFamily="34" charset="0"/>
                <a:ea typeface="+mn-ea"/>
                <a:cs typeface="+mn-cs"/>
              </a:rPr>
              <a:t>Brownfield Project. A Brownfield Project comes with the baggage of existing code bases, existing teams, and often a great amount of technical debt, they can still be ideal projects for DevOps transformations.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b="1" dirty="0"/>
              <a:t>Q4 Answer: </a:t>
            </a:r>
            <a:r>
              <a:rPr lang="en-US" b="0" i="0" dirty="0">
                <a:effectLst/>
                <a:latin typeface="Segoe UI" panose="020B0502040204020203" pitchFamily="34" charset="0"/>
              </a:rPr>
              <a:t>Lead time measures the total time elapsed from the creation of work items to their completion.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b="1" dirty="0"/>
              <a:t>Q5 Answer: </a:t>
            </a:r>
            <a:r>
              <a:rPr lang="en-US" sz="900" b="0" kern="1200" dirty="0">
                <a:solidFill>
                  <a:schemeClr val="tx1"/>
                </a:solidFill>
                <a:effectLst/>
                <a:latin typeface="Segoe UI Light" pitchFamily="34" charset="0"/>
                <a:ea typeface="+mn-ea"/>
                <a:cs typeface="+mn-cs"/>
              </a:rPr>
              <a:t>A team that brings people with different functional expertise, and often from different departments, together to work toward a common goal.</a:t>
            </a:r>
          </a:p>
          <a:p>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77698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682734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91848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542627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542627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542627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6212095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600200" y="1485899"/>
            <a:ext cx="10409238" cy="914400"/>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2448" b="0">
                <a:solidFill>
                  <a:schemeClr val="tx1"/>
                </a:solidFill>
                <a:latin typeface="+mj-lt"/>
              </a:defRPr>
            </a:lvl2pPr>
            <a:lvl3pPr marL="457112" indent="0">
              <a:buNone/>
              <a:defRPr/>
            </a:lvl3pPr>
            <a:lvl4pPr marL="685669" indent="0">
              <a:buNone/>
              <a:defRPr/>
            </a:lvl4pPr>
            <a:lvl5pPr marL="914224"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40754" y="3040062"/>
            <a:ext cx="11568684" cy="547870"/>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2448" b="0">
                <a:solidFill>
                  <a:schemeClr val="tx1"/>
                </a:solidFill>
                <a:latin typeface="+mj-lt"/>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40755" y="3587932"/>
            <a:ext cx="5544766" cy="2046546"/>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464672" y="3587932"/>
            <a:ext cx="5544766" cy="2046546"/>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41110504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B4B7F816-110F-4E51-86BA-94954078CD9B}"/>
              </a:ext>
              <a:ext uri="{C183D7F6-B498-43B3-948B-1728B52AA6E4}">
                <adec:decorative xmlns:adec="http://schemas.microsoft.com/office/drawing/2017/decorative" val="1"/>
              </a:ext>
            </a:extLst>
          </p:cNvPr>
          <p:cNvSpPr/>
          <p:nvPr userDrawn="1"/>
        </p:nvSpPr>
        <p:spPr>
          <a:xfrm>
            <a:off x="0" y="0"/>
            <a:ext cx="5432794" cy="699452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a:endParaRPr lang="en-US" sz="2000" dirty="0">
              <a:solidFill>
                <a:schemeClr val="tx1"/>
              </a:solidFill>
            </a:endParaRPr>
          </a:p>
        </p:txBody>
      </p:sp>
      <p:sp>
        <p:nvSpPr>
          <p:cNvPr id="2" name="Title 1"/>
          <p:cNvSpPr>
            <a:spLocks noGrp="1"/>
          </p:cNvSpPr>
          <p:nvPr>
            <p:ph type="title" hasCustomPrompt="1"/>
          </p:nvPr>
        </p:nvSpPr>
        <p:spPr>
          <a:xfrm>
            <a:off x="427039" y="632779"/>
            <a:ext cx="4754562"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cxnSp>
        <p:nvCxnSpPr>
          <p:cNvPr id="4" name="Straight Connector 3">
            <a:extLst>
              <a:ext uri="{FF2B5EF4-FFF2-40B4-BE49-F238E27FC236}">
                <a16:creationId xmlns:a16="http://schemas.microsoft.com/office/drawing/2014/main" id="{19EC36C7-81B9-4ABD-806F-1F651FBD49B5}"/>
              </a:ext>
              <a:ext uri="{C183D7F6-B498-43B3-948B-1728B52AA6E4}">
                <adec:decorative xmlns:adec="http://schemas.microsoft.com/office/drawing/2017/decorative" val="1"/>
              </a:ext>
            </a:extLst>
          </p:cNvPr>
          <p:cNvCxnSpPr>
            <a:cxnSpLocks/>
          </p:cNvCxnSpPr>
          <p:nvPr userDrawn="1"/>
        </p:nvCxnSpPr>
        <p:spPr>
          <a:xfrm>
            <a:off x="442560" y="2476366"/>
            <a:ext cx="4637440" cy="0"/>
          </a:xfrm>
          <a:prstGeom prst="line">
            <a:avLst/>
          </a:prstGeom>
          <a:ln>
            <a:solidFill>
              <a:schemeClr val="tx1">
                <a:lumMod val="85000"/>
                <a:lumOff val="15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95306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9" y="3243000"/>
            <a:ext cx="9240836"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31342870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dirty="0"/>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20" r:id="rId3"/>
    <p:sldLayoutId id="2147484617" r:id="rId4"/>
    <p:sldLayoutId id="2147484580" r:id="rId5"/>
    <p:sldLayoutId id="2147484563" r:id="rId6"/>
    <p:sldLayoutId id="2147484619" r:id="rId7"/>
    <p:sldLayoutId id="2147484615" r:id="rId8"/>
    <p:sldLayoutId id="2147484572" r:id="rId9"/>
    <p:sldLayoutId id="2147484622" r:id="rId10"/>
  </p:sldLayoutIdLst>
  <p:transition>
    <p:fade/>
  </p:transition>
  <p:hf hdr="0" ft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image" Target="../media/image27.emf"/></Relationships>
</file>

<file path=ppt/slides/_rels/slide1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0.wmf"/></Relationships>
</file>

<file path=ppt/slides/_rels/slide1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5.wmf"/></Relationships>
</file>

<file path=ppt/slides/_rels/slide15.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32.wmf"/></Relationships>
</file>

<file path=ppt/slides/_rels/slide16.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17.xml.rels><?xml version="1.0" encoding="UTF-8" standalone="yes"?>
<Relationships xmlns="http://schemas.openxmlformats.org/package/2006/relationships"><Relationship Id="rId3" Type="http://schemas.openxmlformats.org/officeDocument/2006/relationships/image" Target="../media/image35.wmf"/><Relationship Id="rId7"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36.wmf"/></Relationships>
</file>

<file path=ppt/slides/_rels/slide18.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1.wmf"/></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www.agilealliance.org/agile101/12-principles-behind-the-agile-manifesto/"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44.wmf"/></Relationships>
</file>

<file path=ppt/slides/_rels/slide2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45.wmf"/><Relationship Id="rId7" Type="http://schemas.openxmlformats.org/officeDocument/2006/relationships/image" Target="../media/image47.wmf"/><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6.emf"/><Relationship Id="rId5" Type="http://schemas.openxmlformats.org/officeDocument/2006/relationships/image" Target="../media/image19.emf"/><Relationship Id="rId4" Type="http://schemas.openxmlformats.org/officeDocument/2006/relationships/image" Target="../media/image15.wmf"/></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7.emf"/><Relationship Id="rId7" Type="http://schemas.openxmlformats.org/officeDocument/2006/relationships/image" Target="../media/image25.wmf"/><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3.emf"/><Relationship Id="rId5" Type="http://schemas.openxmlformats.org/officeDocument/2006/relationships/image" Target="../media/image52.emf"/><Relationship Id="rId4" Type="http://schemas.openxmlformats.org/officeDocument/2006/relationships/image" Target="../media/image51.emf"/></Relationships>
</file>

<file path=ppt/slides/_rels/slide28.xml.rels><?xml version="1.0" encoding="UTF-8" standalone="yes"?>
<Relationships xmlns="http://schemas.openxmlformats.org/package/2006/relationships"><Relationship Id="rId3" Type="http://schemas.openxmlformats.org/officeDocument/2006/relationships/image" Target="../media/image27.emf"/><Relationship Id="rId7" Type="http://schemas.openxmlformats.org/officeDocument/2006/relationships/image" Target="../media/image25.wmf"/><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53.emf"/><Relationship Id="rId5" Type="http://schemas.openxmlformats.org/officeDocument/2006/relationships/image" Target="../media/image52.emf"/><Relationship Id="rId4" Type="http://schemas.openxmlformats.org/officeDocument/2006/relationships/image" Target="../media/image51.emf"/></Relationships>
</file>

<file path=ppt/slides/_rels/slide29.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6.emf"/><Relationship Id="rId5" Type="http://schemas.openxmlformats.org/officeDocument/2006/relationships/image" Target="../media/image10.wmf"/><Relationship Id="rId4" Type="http://schemas.openxmlformats.org/officeDocument/2006/relationships/image" Target="../media/image55.wmf"/></Relationships>
</file>

<file path=ppt/slides/_rels/slide3.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 Id="rId9" Type="http://schemas.openxmlformats.org/officeDocument/2006/relationships/image" Target="../media/image13.wmf"/></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hyperlink" Target="https://marketplace.visualstudio.com/items?itemName=solidify-labs.jira-devops-migration" TargetMode="External"/><Relationship Id="rId5" Type="http://schemas.openxmlformats.org/officeDocument/2006/relationships/hyperlink" Target="https://marketplace.visualstudio.com/items?itemName=ms-vsts.services-trello" TargetMode="External"/><Relationship Id="rId4" Type="http://schemas.openxmlformats.org/officeDocument/2006/relationships/image" Target="../media/image58.wmf"/></Relationships>
</file>

<file path=ppt/slides/_rels/slide3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59.wmf"/><Relationship Id="rId7" Type="http://schemas.openxmlformats.org/officeDocument/2006/relationships/hyperlink" Target="https://marketplace.visualstudio.com/items?itemName=AjeetChouksey.soapui"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hyperlink" Target="https://marketplace.visualstudio.com/items?itemName=richardfennellBM.BM-VSTS-PesterRunner-Task" TargetMode="External"/><Relationship Id="rId5" Type="http://schemas.openxmlformats.org/officeDocument/2006/relationships/hyperlink" Target="https://docs.microsoft.com/en-us/azure/devops/test/load-test/get-started-jmeter-test?view=vsts" TargetMode="External"/><Relationship Id="rId4" Type="http://schemas.openxmlformats.org/officeDocument/2006/relationships/image" Target="../media/image15.wmf"/></Relationships>
</file>

<file path=ppt/slides/_rels/slide32.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hyperlink" Target="https://github.com/pricing" TargetMode="External"/><Relationship Id="rId5" Type="http://schemas.openxmlformats.org/officeDocument/2006/relationships/image" Target="../media/image10.wmf"/><Relationship Id="rId4" Type="http://schemas.openxmlformats.org/officeDocument/2006/relationships/hyperlink" Target="https://azure.microsoft.com/en-us/pricing/details/devops/azure-devops-services/"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notesSlide" Target="../notesSlides/notesSlide34.xml"/><Relationship Id="rId1" Type="http://schemas.openxmlformats.org/officeDocument/2006/relationships/slideLayout" Target="../slideLayouts/slideLayout10.xml"/><Relationship Id="rId5" Type="http://schemas.openxmlformats.org/officeDocument/2006/relationships/chart" Target="../charts/chart1.xml"/><Relationship Id="rId4" Type="http://schemas.openxmlformats.org/officeDocument/2006/relationships/image" Target="../media/image62.emf"/></Relationships>
</file>

<file path=ppt/slides/_rels/slide35.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image" Target="../media/image13.wmf"/><Relationship Id="rId7" Type="http://schemas.openxmlformats.org/officeDocument/2006/relationships/image" Target="../media/image66.wmf"/><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65.wmf"/><Relationship Id="rId5" Type="http://schemas.openxmlformats.org/officeDocument/2006/relationships/image" Target="../media/image10.wmf"/><Relationship Id="rId10" Type="http://schemas.openxmlformats.org/officeDocument/2006/relationships/image" Target="../media/image69.emf"/><Relationship Id="rId4" Type="http://schemas.openxmlformats.org/officeDocument/2006/relationships/image" Target="../media/image64.wmf"/><Relationship Id="rId9" Type="http://schemas.openxmlformats.org/officeDocument/2006/relationships/image" Target="../media/image68.wmf"/></Relationships>
</file>

<file path=ppt/slides/_rels/slide37.x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4.emf"/><Relationship Id="rId7" Type="http://schemas.openxmlformats.org/officeDocument/2006/relationships/image" Target="../media/image16.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wmf"/><Relationship Id="rId5" Type="http://schemas.openxmlformats.org/officeDocument/2006/relationships/image" Target="../media/image10.wmf"/><Relationship Id="rId10" Type="http://schemas.openxmlformats.org/officeDocument/2006/relationships/image" Target="../media/image19.emf"/><Relationship Id="rId4" Type="http://schemas.openxmlformats.org/officeDocument/2006/relationships/image" Target="../media/image13.wmf"/><Relationship Id="rId9" Type="http://schemas.openxmlformats.org/officeDocument/2006/relationships/image" Target="../media/image18.wmf"/></Relationships>
</file>

<file path=ppt/slides/_rels/slide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azure/devops/learn/what-is-devop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wmf"/></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azure/devops/learn/what-is-devop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A7EF7-486D-41E0-B790-F5CD82DD3F1E}"/>
              </a:ext>
            </a:extLst>
          </p:cNvPr>
          <p:cNvSpPr>
            <a:spLocks noGrp="1"/>
          </p:cNvSpPr>
          <p:nvPr>
            <p:ph type="title"/>
          </p:nvPr>
        </p:nvSpPr>
        <p:spPr>
          <a:xfrm>
            <a:off x="437277" y="2582862"/>
            <a:ext cx="5537797" cy="1828800"/>
          </a:xfrm>
        </p:spPr>
        <p:txBody>
          <a:bodyPr/>
          <a:lstStyle/>
          <a:p>
            <a:r>
              <a:rPr lang="en-US"/>
              <a:t>AZ-400.00</a:t>
            </a:r>
            <a:br>
              <a:rPr lang="en-US"/>
            </a:br>
            <a:r>
              <a:rPr lang="en-US"/>
              <a:t>Module 1:</a:t>
            </a:r>
            <a:br>
              <a:rPr lang="en-US"/>
            </a:br>
            <a:r>
              <a:rPr lang="en-US"/>
              <a:t>Planning for DevOps</a:t>
            </a:r>
            <a:endParaRPr lang="en-US" dirty="0"/>
          </a:p>
        </p:txBody>
      </p:sp>
    </p:spTree>
    <p:extLst>
      <p:ext uri="{BB962C8B-B14F-4D97-AF65-F5344CB8AC3E}">
        <p14:creationId xmlns:p14="http://schemas.microsoft.com/office/powerpoint/2010/main" val="55830379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F218-6A12-4579-9FD7-0F5C8F6FFDE1}"/>
              </a:ext>
            </a:extLst>
          </p:cNvPr>
          <p:cNvSpPr>
            <a:spLocks noGrp="1"/>
          </p:cNvSpPr>
          <p:nvPr>
            <p:ph type="title"/>
          </p:nvPr>
        </p:nvSpPr>
        <p:spPr>
          <a:xfrm>
            <a:off x="465138" y="632779"/>
            <a:ext cx="11533187" cy="411162"/>
          </a:xfrm>
        </p:spPr>
        <p:txBody>
          <a:bodyPr/>
          <a:lstStyle/>
          <a:p>
            <a:r>
              <a:rPr lang="en-US"/>
              <a:t>Defining shared goals</a:t>
            </a:r>
            <a:endParaRPr lang="en-US" dirty="0"/>
          </a:p>
        </p:txBody>
      </p:sp>
      <p:pic>
        <p:nvPicPr>
          <p:cNvPr id="3" name="Picture 2" descr="Icon of a document">
            <a:extLst>
              <a:ext uri="{FF2B5EF4-FFF2-40B4-BE49-F238E27FC236}">
                <a16:creationId xmlns:a16="http://schemas.microsoft.com/office/drawing/2014/main" id="{2C55224B-5CB8-4F5E-9413-ABC9918CC72B}"/>
              </a:ext>
            </a:extLst>
          </p:cNvPr>
          <p:cNvPicPr>
            <a:picLocks noChangeAspect="1"/>
          </p:cNvPicPr>
          <p:nvPr/>
        </p:nvPicPr>
        <p:blipFill>
          <a:blip r:embed="rId3"/>
          <a:stretch>
            <a:fillRect/>
          </a:stretch>
        </p:blipFill>
        <p:spPr>
          <a:xfrm>
            <a:off x="427038" y="1428427"/>
            <a:ext cx="952500" cy="952500"/>
          </a:xfrm>
          <a:prstGeom prst="rect">
            <a:avLst/>
          </a:prstGeom>
        </p:spPr>
      </p:pic>
      <p:sp>
        <p:nvSpPr>
          <p:cNvPr id="19" name="Rectangle 18">
            <a:extLst>
              <a:ext uri="{FF2B5EF4-FFF2-40B4-BE49-F238E27FC236}">
                <a16:creationId xmlns:a16="http://schemas.microsoft.com/office/drawing/2014/main" id="{CE338FC4-5E9B-46DC-8667-243C91DB91EF}"/>
              </a:ext>
            </a:extLst>
          </p:cNvPr>
          <p:cNvSpPr/>
          <p:nvPr/>
        </p:nvSpPr>
        <p:spPr>
          <a:xfrm>
            <a:off x="1701800" y="1428427"/>
            <a:ext cx="10296525" cy="2539157"/>
          </a:xfrm>
          <a:prstGeom prst="rect">
            <a:avLst/>
          </a:prstGeom>
          <a:noFill/>
        </p:spPr>
        <p:txBody>
          <a:bodyPr wrap="square" lIns="0" tIns="0" rIns="0" bIns="0">
            <a:spAutoFit/>
          </a:bodyPr>
          <a:lstStyle/>
          <a:p>
            <a:r>
              <a:rPr lang="en-US" sz="2400" dirty="0">
                <a:latin typeface="+mj-lt"/>
              </a:rPr>
              <a:t>Projects must have a clearly-defined set of measurable outcomes, like:</a:t>
            </a:r>
          </a:p>
          <a:p>
            <a:pPr marL="342900" lvl="1" indent="-342900">
              <a:spcBef>
                <a:spcPts val="600"/>
              </a:spcBef>
              <a:spcAft>
                <a:spcPts val="600"/>
              </a:spcAft>
              <a:buFont typeface="Arial" panose="020B0604020202020204" pitchFamily="34" charset="0"/>
              <a:buChar char="•"/>
            </a:pPr>
            <a:r>
              <a:rPr lang="en-US" sz="2000" dirty="0"/>
              <a:t>Reduce the time spent on fixing bugs by 60%</a:t>
            </a:r>
          </a:p>
          <a:p>
            <a:pPr marL="342900" lvl="1" indent="-342900">
              <a:spcBef>
                <a:spcPts val="600"/>
              </a:spcBef>
              <a:spcAft>
                <a:spcPts val="600"/>
              </a:spcAft>
              <a:buFont typeface="Arial" panose="020B0604020202020204" pitchFamily="34" charset="0"/>
              <a:buChar char="•"/>
            </a:pPr>
            <a:r>
              <a:rPr lang="en-US" sz="2000" dirty="0"/>
              <a:t>Reduce the time spent on unplanned work by 70%</a:t>
            </a:r>
          </a:p>
          <a:p>
            <a:pPr marL="342900" lvl="1" indent="-342900">
              <a:spcBef>
                <a:spcPts val="600"/>
              </a:spcBef>
              <a:spcAft>
                <a:spcPts val="600"/>
              </a:spcAft>
              <a:buFont typeface="Arial" panose="020B0604020202020204" pitchFamily="34" charset="0"/>
              <a:buChar char="•"/>
            </a:pPr>
            <a:r>
              <a:rPr lang="en-US" sz="2000" dirty="0"/>
              <a:t>Reduce the out-of-hours work required by staff to no more than 10% of total</a:t>
            </a:r>
            <a:br>
              <a:rPr lang="en-US" sz="2000" dirty="0"/>
            </a:br>
            <a:r>
              <a:rPr lang="en-US" sz="2000" dirty="0"/>
              <a:t>working time</a:t>
            </a:r>
          </a:p>
          <a:p>
            <a:pPr marL="342900" lvl="1" indent="-342900">
              <a:spcBef>
                <a:spcPts val="600"/>
              </a:spcBef>
              <a:spcAft>
                <a:spcPts val="600"/>
              </a:spcAft>
              <a:buFont typeface="Arial" panose="020B0604020202020204" pitchFamily="34" charset="0"/>
              <a:buChar char="•"/>
            </a:pPr>
            <a:r>
              <a:rPr lang="en-US" sz="2000" dirty="0"/>
              <a:t>Remove all direct patching of production systems</a:t>
            </a:r>
          </a:p>
        </p:txBody>
      </p:sp>
      <p:pic>
        <p:nvPicPr>
          <p:cNvPr id="4" name="Picture 3" descr="A tick mark">
            <a:extLst>
              <a:ext uri="{FF2B5EF4-FFF2-40B4-BE49-F238E27FC236}">
                <a16:creationId xmlns:a16="http://schemas.microsoft.com/office/drawing/2014/main" id="{8E6FA7DD-BDF3-4C34-BBAB-6EC36A19B82E}"/>
              </a:ext>
            </a:extLst>
          </p:cNvPr>
          <p:cNvPicPr>
            <a:picLocks noChangeAspect="1"/>
          </p:cNvPicPr>
          <p:nvPr/>
        </p:nvPicPr>
        <p:blipFill>
          <a:blip r:embed="rId4"/>
          <a:stretch>
            <a:fillRect/>
          </a:stretch>
        </p:blipFill>
        <p:spPr>
          <a:xfrm>
            <a:off x="427038" y="6212113"/>
            <a:ext cx="786452" cy="780356"/>
          </a:xfrm>
          <a:prstGeom prst="rect">
            <a:avLst/>
          </a:prstGeom>
        </p:spPr>
      </p:pic>
      <p:sp>
        <p:nvSpPr>
          <p:cNvPr id="14" name="Freeform: Shape 13">
            <a:extLst>
              <a:ext uri="{FF2B5EF4-FFF2-40B4-BE49-F238E27FC236}">
                <a16:creationId xmlns:a16="http://schemas.microsoft.com/office/drawing/2014/main" id="{95E9B3CA-D709-460F-ACCB-545C904BCE23}"/>
              </a:ext>
            </a:extLst>
          </p:cNvPr>
          <p:cNvSpPr/>
          <p:nvPr/>
        </p:nvSpPr>
        <p:spPr bwMode="auto">
          <a:xfrm>
            <a:off x="0" y="6212113"/>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solidFill>
                  <a:schemeClr val="tx1"/>
                </a:solidFill>
                <a:latin typeface="+mj-lt"/>
                <a:cs typeface="Segoe UI Semibold" panose="020B0702040204020203" pitchFamily="34" charset="0"/>
              </a:rPr>
              <a:t>One of the key aims of DevOps is to provide greater customer value, so outcomes should </a:t>
            </a:r>
            <a:br>
              <a:rPr lang="en-US" sz="2000" dirty="0">
                <a:solidFill>
                  <a:schemeClr val="tx1"/>
                </a:solidFill>
                <a:latin typeface="+mj-lt"/>
                <a:cs typeface="Segoe UI Semibold" panose="020B0702040204020203" pitchFamily="34" charset="0"/>
              </a:rPr>
            </a:br>
            <a:r>
              <a:rPr lang="en-US" sz="2000" dirty="0">
                <a:solidFill>
                  <a:schemeClr val="tx1"/>
                </a:solidFill>
                <a:latin typeface="+mj-lt"/>
                <a:cs typeface="Segoe UI Semibold" panose="020B0702040204020203" pitchFamily="34" charset="0"/>
              </a:rPr>
              <a:t>have a customer value focus</a:t>
            </a:r>
          </a:p>
        </p:txBody>
      </p:sp>
    </p:spTree>
    <p:extLst>
      <p:ext uri="{BB962C8B-B14F-4D97-AF65-F5344CB8AC3E}">
        <p14:creationId xmlns:p14="http://schemas.microsoft.com/office/powerpoint/2010/main" val="264083315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AA2FC-C03D-4B52-9DB6-8E667E0CCB25}"/>
              </a:ext>
            </a:extLst>
          </p:cNvPr>
          <p:cNvSpPr>
            <a:spLocks noGrp="1"/>
          </p:cNvSpPr>
          <p:nvPr>
            <p:ph type="title"/>
          </p:nvPr>
        </p:nvSpPr>
        <p:spPr>
          <a:xfrm>
            <a:off x="465138" y="632779"/>
            <a:ext cx="11533187" cy="411162"/>
          </a:xfrm>
        </p:spPr>
        <p:txBody>
          <a:bodyPr/>
          <a:lstStyle/>
          <a:p>
            <a:r>
              <a:rPr lang="en-US"/>
              <a:t>Setting timelines for goals</a:t>
            </a:r>
            <a:endParaRPr lang="en-US" dirty="0"/>
          </a:p>
        </p:txBody>
      </p:sp>
      <p:pic>
        <p:nvPicPr>
          <p:cNvPr id="26" name="Picture 25" descr="Icon of a wrench and a clipboard">
            <a:extLst>
              <a:ext uri="{FF2B5EF4-FFF2-40B4-BE49-F238E27FC236}">
                <a16:creationId xmlns:a16="http://schemas.microsoft.com/office/drawing/2014/main" id="{6EA66DA4-FE4C-4975-8C9A-AE8880501040}"/>
              </a:ext>
            </a:extLst>
          </p:cNvPr>
          <p:cNvPicPr>
            <a:picLocks noChangeAspect="1"/>
          </p:cNvPicPr>
          <p:nvPr/>
        </p:nvPicPr>
        <p:blipFill>
          <a:blip r:embed="rId3"/>
          <a:stretch>
            <a:fillRect/>
          </a:stretch>
        </p:blipFill>
        <p:spPr>
          <a:xfrm>
            <a:off x="427038" y="1400175"/>
            <a:ext cx="952500" cy="952500"/>
          </a:xfrm>
          <a:prstGeom prst="rect">
            <a:avLst/>
          </a:prstGeom>
        </p:spPr>
      </p:pic>
      <p:sp>
        <p:nvSpPr>
          <p:cNvPr id="9" name="Rectangle 8">
            <a:extLst>
              <a:ext uri="{FF2B5EF4-FFF2-40B4-BE49-F238E27FC236}">
                <a16:creationId xmlns:a16="http://schemas.microsoft.com/office/drawing/2014/main" id="{3B2EA53C-C8D1-49CA-855D-26B5D51E6AF1}"/>
              </a:ext>
            </a:extLst>
          </p:cNvPr>
          <p:cNvSpPr/>
          <p:nvPr/>
        </p:nvSpPr>
        <p:spPr>
          <a:xfrm>
            <a:off x="1701800" y="1707148"/>
            <a:ext cx="10296525" cy="338554"/>
          </a:xfrm>
          <a:prstGeom prst="rect">
            <a:avLst/>
          </a:prstGeom>
        </p:spPr>
        <p:txBody>
          <a:bodyPr wrap="square" lIns="0" tIns="0" rIns="0" bIns="0">
            <a:spAutoFit/>
          </a:bodyPr>
          <a:lstStyle/>
          <a:p>
            <a:r>
              <a:rPr lang="en-US" sz="2200" dirty="0"/>
              <a:t>Measurable goals should have timelines that challenging yet achievable</a:t>
            </a:r>
          </a:p>
        </p:txBody>
      </p:sp>
      <p:cxnSp>
        <p:nvCxnSpPr>
          <p:cNvPr id="7" name="Straight Connector 6">
            <a:extLst>
              <a:ext uri="{FF2B5EF4-FFF2-40B4-BE49-F238E27FC236}">
                <a16:creationId xmlns:a16="http://schemas.microsoft.com/office/drawing/2014/main" id="{A59DBE59-C8DF-4848-9300-34C3EE6719C1}"/>
              </a:ext>
              <a:ext uri="{C183D7F6-B498-43B3-948B-1728B52AA6E4}">
                <adec:decorative xmlns:adec="http://schemas.microsoft.com/office/drawing/2017/decorative" val="1"/>
              </a:ext>
            </a:extLst>
          </p:cNvPr>
          <p:cNvCxnSpPr>
            <a:cxnSpLocks/>
          </p:cNvCxnSpPr>
          <p:nvPr/>
        </p:nvCxnSpPr>
        <p:spPr>
          <a:xfrm>
            <a:off x="1702480" y="2611434"/>
            <a:ext cx="101665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computer screen">
            <a:extLst>
              <a:ext uri="{FF2B5EF4-FFF2-40B4-BE49-F238E27FC236}">
                <a16:creationId xmlns:a16="http://schemas.microsoft.com/office/drawing/2014/main" id="{5AEA089F-3383-47C5-9335-A48B344619EE}"/>
              </a:ext>
            </a:extLst>
          </p:cNvPr>
          <p:cNvPicPr>
            <a:picLocks noChangeAspect="1"/>
          </p:cNvPicPr>
          <p:nvPr/>
        </p:nvPicPr>
        <p:blipFill>
          <a:blip r:embed="rId4"/>
          <a:stretch>
            <a:fillRect/>
          </a:stretch>
        </p:blipFill>
        <p:spPr>
          <a:xfrm>
            <a:off x="427038" y="2871717"/>
            <a:ext cx="952500" cy="952500"/>
          </a:xfrm>
          <a:prstGeom prst="rect">
            <a:avLst/>
          </a:prstGeom>
        </p:spPr>
      </p:pic>
      <p:sp>
        <p:nvSpPr>
          <p:cNvPr id="10" name="Rectangle 9">
            <a:extLst>
              <a:ext uri="{FF2B5EF4-FFF2-40B4-BE49-F238E27FC236}">
                <a16:creationId xmlns:a16="http://schemas.microsoft.com/office/drawing/2014/main" id="{3EB0743C-684E-4E3D-AE89-BC9531980DF9}"/>
              </a:ext>
            </a:extLst>
          </p:cNvPr>
          <p:cNvSpPr/>
          <p:nvPr/>
        </p:nvSpPr>
        <p:spPr>
          <a:xfrm>
            <a:off x="1701800" y="3009413"/>
            <a:ext cx="10296525" cy="677108"/>
          </a:xfrm>
          <a:prstGeom prst="rect">
            <a:avLst/>
          </a:prstGeom>
        </p:spPr>
        <p:txBody>
          <a:bodyPr wrap="square" lIns="0" tIns="0" rIns="0" bIns="0">
            <a:spAutoFit/>
          </a:bodyPr>
          <a:lstStyle/>
          <a:p>
            <a:r>
              <a:rPr lang="en-US" sz="2200" dirty="0"/>
              <a:t>Timelines should be a constant series of short-term goals – each clear and measurable</a:t>
            </a:r>
          </a:p>
        </p:txBody>
      </p:sp>
      <p:cxnSp>
        <p:nvCxnSpPr>
          <p:cNvPr id="13" name="Straight Connector 12">
            <a:extLst>
              <a:ext uri="{FF2B5EF4-FFF2-40B4-BE49-F238E27FC236}">
                <a16:creationId xmlns:a16="http://schemas.microsoft.com/office/drawing/2014/main" id="{4CBDF012-F08C-4BCD-BEFF-0297FAA4F448}"/>
              </a:ext>
              <a:ext uri="{C183D7F6-B498-43B3-948B-1728B52AA6E4}">
                <adec:decorative xmlns:adec="http://schemas.microsoft.com/office/drawing/2017/decorative" val="1"/>
              </a:ext>
            </a:extLst>
          </p:cNvPr>
          <p:cNvCxnSpPr>
            <a:cxnSpLocks/>
          </p:cNvCxnSpPr>
          <p:nvPr/>
        </p:nvCxnSpPr>
        <p:spPr>
          <a:xfrm>
            <a:off x="1702480" y="4084500"/>
            <a:ext cx="101665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check mark enclosed by an arc">
            <a:extLst>
              <a:ext uri="{FF2B5EF4-FFF2-40B4-BE49-F238E27FC236}">
                <a16:creationId xmlns:a16="http://schemas.microsoft.com/office/drawing/2014/main" id="{2A5FDA34-2C1E-4A19-BD71-7ED5469C27F8}"/>
              </a:ext>
            </a:extLst>
          </p:cNvPr>
          <p:cNvPicPr>
            <a:picLocks noChangeAspect="1"/>
          </p:cNvPicPr>
          <p:nvPr/>
        </p:nvPicPr>
        <p:blipFill>
          <a:blip r:embed="rId5"/>
          <a:stretch>
            <a:fillRect/>
          </a:stretch>
        </p:blipFill>
        <p:spPr>
          <a:xfrm>
            <a:off x="427038" y="4344782"/>
            <a:ext cx="950976" cy="950976"/>
          </a:xfrm>
          <a:prstGeom prst="rect">
            <a:avLst/>
          </a:prstGeom>
        </p:spPr>
      </p:pic>
      <p:sp>
        <p:nvSpPr>
          <p:cNvPr id="11" name="Rectangle 10">
            <a:extLst>
              <a:ext uri="{FF2B5EF4-FFF2-40B4-BE49-F238E27FC236}">
                <a16:creationId xmlns:a16="http://schemas.microsoft.com/office/drawing/2014/main" id="{46E017A9-6532-4091-B906-79AD5A43AB63}"/>
              </a:ext>
            </a:extLst>
          </p:cNvPr>
          <p:cNvSpPr/>
          <p:nvPr/>
        </p:nvSpPr>
        <p:spPr>
          <a:xfrm>
            <a:off x="1701800" y="4344782"/>
            <a:ext cx="10296525" cy="1677382"/>
          </a:xfrm>
          <a:prstGeom prst="rect">
            <a:avLst/>
          </a:prstGeom>
        </p:spPr>
        <p:txBody>
          <a:bodyPr wrap="square" lIns="0" tIns="0" rIns="0" bIns="0" anchor="t">
            <a:spAutoFit/>
          </a:bodyPr>
          <a:lstStyle/>
          <a:p>
            <a:r>
              <a:rPr lang="en-US" sz="2400" dirty="0">
                <a:latin typeface="+mj-lt"/>
              </a:rPr>
              <a:t>Shorter timelines have advantages:</a:t>
            </a:r>
          </a:p>
          <a:p>
            <a:pPr marL="342900" indent="-342900">
              <a:spcBef>
                <a:spcPts val="600"/>
              </a:spcBef>
              <a:spcAft>
                <a:spcPts val="600"/>
              </a:spcAft>
              <a:buFont typeface="Arial"/>
              <a:buChar char="•"/>
            </a:pPr>
            <a:r>
              <a:rPr lang="en-US" sz="2000" dirty="0"/>
              <a:t>Easier to change plans or priorities when necessary</a:t>
            </a:r>
            <a:endParaRPr lang="en-US" sz="2000" dirty="0">
              <a:cs typeface="Segoe UI"/>
            </a:endParaRPr>
          </a:p>
          <a:p>
            <a:pPr marL="342900" indent="-342900">
              <a:spcBef>
                <a:spcPts val="600"/>
              </a:spcBef>
              <a:spcAft>
                <a:spcPts val="600"/>
              </a:spcAft>
              <a:buFont typeface="Arial"/>
              <a:buChar char="•"/>
            </a:pPr>
            <a:r>
              <a:rPr lang="en-US" sz="2000" dirty="0"/>
              <a:t>Reduced delay between doing the work and getting feedback</a:t>
            </a:r>
            <a:endParaRPr lang="en-US" sz="2000" dirty="0">
              <a:cs typeface="Segoe UI"/>
            </a:endParaRPr>
          </a:p>
          <a:p>
            <a:pPr marL="342900" indent="-342900">
              <a:spcBef>
                <a:spcPts val="600"/>
              </a:spcBef>
              <a:spcAft>
                <a:spcPts val="600"/>
              </a:spcAft>
              <a:buFont typeface="Arial"/>
              <a:buChar char="•"/>
            </a:pPr>
            <a:r>
              <a:rPr lang="en-US" sz="2000" dirty="0"/>
              <a:t>Easier to keep organizational support when positive outcomes are apparent</a:t>
            </a:r>
            <a:endParaRPr lang="en-US" sz="2000" dirty="0">
              <a:cs typeface="Segoe UI"/>
            </a:endParaRPr>
          </a:p>
        </p:txBody>
      </p:sp>
    </p:spTree>
    <p:extLst>
      <p:ext uri="{BB962C8B-B14F-4D97-AF65-F5344CB8AC3E}">
        <p14:creationId xmlns:p14="http://schemas.microsoft.com/office/powerpoint/2010/main" val="178389392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B6FCD-18EA-499E-97E8-CA3F10419236}"/>
              </a:ext>
            </a:extLst>
          </p:cNvPr>
          <p:cNvSpPr>
            <a:spLocks noGrp="1"/>
          </p:cNvSpPr>
          <p:nvPr>
            <p:ph type="title"/>
          </p:nvPr>
        </p:nvSpPr>
        <p:spPr>
          <a:xfrm>
            <a:off x="427039" y="3243000"/>
            <a:ext cx="9240836" cy="508524"/>
          </a:xfrm>
        </p:spPr>
        <p:txBody>
          <a:bodyPr/>
          <a:lstStyle/>
          <a:p>
            <a:r>
              <a:rPr lang="en-US"/>
              <a:t>Lesson 03: Project selection</a:t>
            </a:r>
            <a:endParaRPr lang="en-US" dirty="0"/>
          </a:p>
        </p:txBody>
      </p:sp>
      <p:pic>
        <p:nvPicPr>
          <p:cNvPr id="4" name="Picture 3" descr="Icon of check mark enclosed by an arc">
            <a:extLst>
              <a:ext uri="{FF2B5EF4-FFF2-40B4-BE49-F238E27FC236}">
                <a16:creationId xmlns:a16="http://schemas.microsoft.com/office/drawing/2014/main" id="{0F89AD27-70AB-4AF2-902B-7DAD05B739C1}"/>
              </a:ext>
            </a:extLst>
          </p:cNvPr>
          <p:cNvPicPr>
            <a:picLocks noChangeAspect="1"/>
          </p:cNvPicPr>
          <p:nvPr/>
        </p:nvPicPr>
        <p:blipFill>
          <a:blip r:embed="rId3"/>
          <a:stretch>
            <a:fillRect/>
          </a:stretch>
        </p:blipFill>
        <p:spPr>
          <a:xfrm>
            <a:off x="10340975" y="2991987"/>
            <a:ext cx="1010550" cy="1010550"/>
          </a:xfrm>
          <a:prstGeom prst="rect">
            <a:avLst/>
          </a:prstGeom>
        </p:spPr>
      </p:pic>
    </p:spTree>
    <p:extLst>
      <p:ext uri="{BB962C8B-B14F-4D97-AF65-F5344CB8AC3E}">
        <p14:creationId xmlns:p14="http://schemas.microsoft.com/office/powerpoint/2010/main" val="206698060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DF86DA-3AC6-4B78-AFBC-BD8D32FEBF86}"/>
              </a:ext>
            </a:extLst>
          </p:cNvPr>
          <p:cNvSpPr>
            <a:spLocks noGrp="1"/>
          </p:cNvSpPr>
          <p:nvPr>
            <p:ph type="title"/>
          </p:nvPr>
        </p:nvSpPr>
        <p:spPr>
          <a:xfrm>
            <a:off x="465138" y="632779"/>
            <a:ext cx="11533187" cy="411162"/>
          </a:xfrm>
        </p:spPr>
        <p:txBody>
          <a:bodyPr/>
          <a:lstStyle/>
          <a:p>
            <a:r>
              <a:rPr lang="en-US" dirty="0"/>
              <a:t>Greenfield and brownfield projects defined</a:t>
            </a:r>
          </a:p>
        </p:txBody>
      </p:sp>
      <p:sp>
        <p:nvSpPr>
          <p:cNvPr id="11" name="Rectangle 10">
            <a:extLst>
              <a:ext uri="{FF2B5EF4-FFF2-40B4-BE49-F238E27FC236}">
                <a16:creationId xmlns:a16="http://schemas.microsoft.com/office/drawing/2014/main" id="{EFFC3D13-B5D2-4A95-B603-105FA7D09461}"/>
              </a:ext>
            </a:extLst>
          </p:cNvPr>
          <p:cNvSpPr/>
          <p:nvPr/>
        </p:nvSpPr>
        <p:spPr bwMode="auto">
          <a:xfrm>
            <a:off x="427037" y="2018368"/>
            <a:ext cx="5696525" cy="313420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13716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400" dirty="0">
                <a:solidFill>
                  <a:schemeClr val="tx1"/>
                </a:solidFill>
                <a:cs typeface="Segoe UI Semilight"/>
              </a:rPr>
              <a:t>Greenfield software projects develop in a totally new environment.</a:t>
            </a:r>
          </a:p>
        </p:txBody>
      </p:sp>
      <p:pic>
        <p:nvPicPr>
          <p:cNvPr id="2" name="Picture 1" descr="Icon of a gear and a arrow going across it">
            <a:extLst>
              <a:ext uri="{FF2B5EF4-FFF2-40B4-BE49-F238E27FC236}">
                <a16:creationId xmlns:a16="http://schemas.microsoft.com/office/drawing/2014/main" id="{FF5C71CF-ABB4-42BC-80C8-F86DBF1C2D43}"/>
              </a:ext>
            </a:extLst>
          </p:cNvPr>
          <p:cNvPicPr>
            <a:picLocks noChangeAspect="1"/>
          </p:cNvPicPr>
          <p:nvPr/>
        </p:nvPicPr>
        <p:blipFill rotWithShape="1">
          <a:blip r:embed="rId3"/>
          <a:srcRect l="824" t="824" r="824" b="824"/>
          <a:stretch/>
        </p:blipFill>
        <p:spPr>
          <a:xfrm>
            <a:off x="4726946" y="3768758"/>
            <a:ext cx="1197864" cy="1197864"/>
          </a:xfrm>
          <a:prstGeom prst="ellipse">
            <a:avLst/>
          </a:prstGeom>
        </p:spPr>
      </p:pic>
      <p:sp>
        <p:nvSpPr>
          <p:cNvPr id="13" name="Rectangle 12">
            <a:extLst>
              <a:ext uri="{FF2B5EF4-FFF2-40B4-BE49-F238E27FC236}">
                <a16:creationId xmlns:a16="http://schemas.microsoft.com/office/drawing/2014/main" id="{673B7408-2603-400A-AE3D-6D6A8BBA585B}"/>
              </a:ext>
            </a:extLst>
          </p:cNvPr>
          <p:cNvSpPr/>
          <p:nvPr/>
        </p:nvSpPr>
        <p:spPr bwMode="auto">
          <a:xfrm>
            <a:off x="6301799" y="2018368"/>
            <a:ext cx="5696525" cy="313420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13716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400" dirty="0">
                <a:solidFill>
                  <a:schemeClr val="tx1"/>
                </a:solidFill>
                <a:cs typeface="Segoe UI Semilight"/>
              </a:rPr>
              <a:t>Brownfield software projects develop in the immediate presence of existing software applications/systems.</a:t>
            </a:r>
          </a:p>
        </p:txBody>
      </p:sp>
      <p:pic>
        <p:nvPicPr>
          <p:cNvPr id="4" name="Picture 3" descr="Icon of two gears with different sizes">
            <a:extLst>
              <a:ext uri="{FF2B5EF4-FFF2-40B4-BE49-F238E27FC236}">
                <a16:creationId xmlns:a16="http://schemas.microsoft.com/office/drawing/2014/main" id="{13E9D4C3-EAA0-4F0A-9BBE-C9884D563716}"/>
              </a:ext>
            </a:extLst>
          </p:cNvPr>
          <p:cNvPicPr>
            <a:picLocks noChangeAspect="1"/>
          </p:cNvPicPr>
          <p:nvPr/>
        </p:nvPicPr>
        <p:blipFill rotWithShape="1">
          <a:blip r:embed="rId4"/>
          <a:srcRect l="1182" t="1182" r="1182" b="1182"/>
          <a:stretch/>
        </p:blipFill>
        <p:spPr>
          <a:xfrm>
            <a:off x="10616441" y="3768758"/>
            <a:ext cx="1197864" cy="1197864"/>
          </a:xfrm>
          <a:prstGeom prst="ellipse">
            <a:avLst/>
          </a:prstGeom>
        </p:spPr>
      </p:pic>
    </p:spTree>
    <p:extLst>
      <p:ext uri="{BB962C8B-B14F-4D97-AF65-F5344CB8AC3E}">
        <p14:creationId xmlns:p14="http://schemas.microsoft.com/office/powerpoint/2010/main" val="211685762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92822-9DA7-4C2E-915C-06B6E38A28B0}"/>
              </a:ext>
            </a:extLst>
          </p:cNvPr>
          <p:cNvSpPr>
            <a:spLocks noGrp="1"/>
          </p:cNvSpPr>
          <p:nvPr>
            <p:ph type="title"/>
          </p:nvPr>
        </p:nvSpPr>
        <p:spPr>
          <a:xfrm>
            <a:off x="465138" y="632779"/>
            <a:ext cx="11533187" cy="411162"/>
          </a:xfrm>
        </p:spPr>
        <p:txBody>
          <a:bodyPr/>
          <a:lstStyle/>
          <a:p>
            <a:r>
              <a:rPr lang="en-US"/>
              <a:t>Choosing greenfield and brownfield projects</a:t>
            </a:r>
            <a:endParaRPr lang="en-US" dirty="0"/>
          </a:p>
        </p:txBody>
      </p:sp>
      <p:pic>
        <p:nvPicPr>
          <p:cNvPr id="3" name="Picture 2" descr="Icon of a document with a checkmark">
            <a:extLst>
              <a:ext uri="{FF2B5EF4-FFF2-40B4-BE49-F238E27FC236}">
                <a16:creationId xmlns:a16="http://schemas.microsoft.com/office/drawing/2014/main" id="{BD129504-6B45-4B1B-9B36-56036392DB56}"/>
              </a:ext>
            </a:extLst>
          </p:cNvPr>
          <p:cNvPicPr>
            <a:picLocks noChangeAspect="1"/>
          </p:cNvPicPr>
          <p:nvPr/>
        </p:nvPicPr>
        <p:blipFill>
          <a:blip r:embed="rId3"/>
          <a:stretch>
            <a:fillRect/>
          </a:stretch>
        </p:blipFill>
        <p:spPr>
          <a:xfrm>
            <a:off x="427038" y="1424076"/>
            <a:ext cx="950976" cy="950976"/>
          </a:xfrm>
          <a:prstGeom prst="rect">
            <a:avLst/>
          </a:prstGeom>
        </p:spPr>
      </p:pic>
      <p:sp>
        <p:nvSpPr>
          <p:cNvPr id="6" name="Rectangle 5">
            <a:extLst>
              <a:ext uri="{FF2B5EF4-FFF2-40B4-BE49-F238E27FC236}">
                <a16:creationId xmlns:a16="http://schemas.microsoft.com/office/drawing/2014/main" id="{4AAAD303-C396-4B84-BE2F-5596A8B417F2}"/>
              </a:ext>
            </a:extLst>
          </p:cNvPr>
          <p:cNvSpPr/>
          <p:nvPr/>
        </p:nvSpPr>
        <p:spPr>
          <a:xfrm>
            <a:off x="1701800" y="1424076"/>
            <a:ext cx="10307639" cy="1215717"/>
          </a:xfrm>
          <a:prstGeom prst="rect">
            <a:avLst/>
          </a:prstGeom>
          <a:noFill/>
        </p:spPr>
        <p:txBody>
          <a:bodyPr wrap="square" lIns="0" tIns="0" rIns="0" bIns="0" anchor="t">
            <a:spAutoFit/>
          </a:bodyPr>
          <a:lstStyle/>
          <a:p>
            <a:r>
              <a:rPr lang="en-US" sz="2400" dirty="0">
                <a:latin typeface="+mj-lt"/>
              </a:rPr>
              <a:t>Greenfield projects:</a:t>
            </a:r>
          </a:p>
          <a:p>
            <a:pPr marL="342900" lvl="1" indent="-342900">
              <a:spcBef>
                <a:spcPts val="600"/>
              </a:spcBef>
              <a:spcAft>
                <a:spcPts val="600"/>
              </a:spcAft>
              <a:buFont typeface="Arial"/>
              <a:buChar char="•"/>
            </a:pPr>
            <a:r>
              <a:rPr lang="en-US" sz="2000" dirty="0"/>
              <a:t>Appears to be an easier starting point</a:t>
            </a:r>
            <a:endParaRPr lang="en-US" sz="2000" dirty="0">
              <a:cs typeface="Segoe UI"/>
            </a:endParaRPr>
          </a:p>
          <a:p>
            <a:pPr marL="342900" lvl="1" indent="-342900">
              <a:spcBef>
                <a:spcPts val="600"/>
              </a:spcBef>
              <a:spcAft>
                <a:spcPts val="600"/>
              </a:spcAft>
              <a:buFont typeface="Arial"/>
              <a:buChar char="•"/>
            </a:pPr>
            <a:r>
              <a:rPr lang="en-US" sz="2000" dirty="0"/>
              <a:t>A blank slate offers the chance to implement everything the way you want.</a:t>
            </a:r>
            <a:endParaRPr lang="en-US" sz="2000" dirty="0">
              <a:cs typeface="Segoe UI"/>
            </a:endParaRPr>
          </a:p>
        </p:txBody>
      </p:sp>
      <p:cxnSp>
        <p:nvCxnSpPr>
          <p:cNvPr id="11" name="Straight Connector 10">
            <a:extLst>
              <a:ext uri="{FF2B5EF4-FFF2-40B4-BE49-F238E27FC236}">
                <a16:creationId xmlns:a16="http://schemas.microsoft.com/office/drawing/2014/main" id="{16D51431-FE9D-4FAF-A2C7-3D0214A9AFC0}"/>
              </a:ext>
              <a:ext uri="{C183D7F6-B498-43B3-948B-1728B52AA6E4}">
                <adec:decorative xmlns:adec="http://schemas.microsoft.com/office/drawing/2017/decorative" val="1"/>
              </a:ext>
            </a:extLst>
          </p:cNvPr>
          <p:cNvCxnSpPr>
            <a:cxnSpLocks/>
          </p:cNvCxnSpPr>
          <p:nvPr/>
        </p:nvCxnSpPr>
        <p:spPr>
          <a:xfrm>
            <a:off x="1701858" y="2984172"/>
            <a:ext cx="1029646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descr="Icon of a document">
            <a:extLst>
              <a:ext uri="{FF2B5EF4-FFF2-40B4-BE49-F238E27FC236}">
                <a16:creationId xmlns:a16="http://schemas.microsoft.com/office/drawing/2014/main" id="{A31E3F23-69AB-419F-A158-49ED10589D96}"/>
              </a:ext>
            </a:extLst>
          </p:cNvPr>
          <p:cNvPicPr>
            <a:picLocks noChangeAspect="1"/>
          </p:cNvPicPr>
          <p:nvPr/>
        </p:nvPicPr>
        <p:blipFill>
          <a:blip r:embed="rId4"/>
          <a:stretch>
            <a:fillRect/>
          </a:stretch>
        </p:blipFill>
        <p:spPr>
          <a:xfrm>
            <a:off x="427038" y="3328551"/>
            <a:ext cx="952500" cy="952500"/>
          </a:xfrm>
          <a:prstGeom prst="rect">
            <a:avLst/>
          </a:prstGeom>
        </p:spPr>
      </p:pic>
      <p:sp>
        <p:nvSpPr>
          <p:cNvPr id="7" name="Rectangle 6">
            <a:extLst>
              <a:ext uri="{FF2B5EF4-FFF2-40B4-BE49-F238E27FC236}">
                <a16:creationId xmlns:a16="http://schemas.microsoft.com/office/drawing/2014/main" id="{4209006C-3661-45F4-BFAC-E856D58E68EF}"/>
              </a:ext>
            </a:extLst>
          </p:cNvPr>
          <p:cNvSpPr/>
          <p:nvPr/>
        </p:nvSpPr>
        <p:spPr>
          <a:xfrm>
            <a:off x="1701800" y="3328551"/>
            <a:ext cx="10307639" cy="1831271"/>
          </a:xfrm>
          <a:prstGeom prst="rect">
            <a:avLst/>
          </a:prstGeom>
          <a:noFill/>
        </p:spPr>
        <p:txBody>
          <a:bodyPr wrap="square" lIns="0" tIns="0" rIns="0" bIns="0" anchor="t">
            <a:spAutoFit/>
          </a:bodyPr>
          <a:lstStyle/>
          <a:p>
            <a:r>
              <a:rPr lang="en-US" sz="2400" dirty="0">
                <a:latin typeface="+mj-lt"/>
              </a:rPr>
              <a:t>Brownfield projects:</a:t>
            </a:r>
          </a:p>
          <a:p>
            <a:pPr marL="342900" lvl="1" indent="-342900">
              <a:spcBef>
                <a:spcPts val="600"/>
              </a:spcBef>
              <a:spcAft>
                <a:spcPts val="600"/>
              </a:spcAft>
              <a:buFont typeface="Arial"/>
              <a:buChar char="•"/>
            </a:pPr>
            <a:r>
              <a:rPr lang="en-US" sz="2000" dirty="0"/>
              <a:t>Comes with the baggage of existing code bases, existing teams and often a great amount of technical debt</a:t>
            </a:r>
            <a:endParaRPr lang="en-US" sz="2000" dirty="0">
              <a:cs typeface="Segoe UI"/>
            </a:endParaRPr>
          </a:p>
          <a:p>
            <a:pPr marL="342900" lvl="1" indent="-342900">
              <a:spcBef>
                <a:spcPts val="600"/>
              </a:spcBef>
              <a:spcAft>
                <a:spcPts val="600"/>
              </a:spcAft>
              <a:buFont typeface="Arial"/>
              <a:buChar char="•"/>
            </a:pPr>
            <a:r>
              <a:rPr lang="en-US" sz="2000" dirty="0"/>
              <a:t>Spending time maintaining existing Brownfield applications, limits the ability to work on new code.</a:t>
            </a:r>
            <a:endParaRPr lang="en-US" sz="2000" dirty="0">
              <a:cs typeface="Segoe UI"/>
            </a:endParaRPr>
          </a:p>
        </p:txBody>
      </p:sp>
      <p:pic>
        <p:nvPicPr>
          <p:cNvPr id="5" name="Picture 4" descr="A tick mark">
            <a:extLst>
              <a:ext uri="{FF2B5EF4-FFF2-40B4-BE49-F238E27FC236}">
                <a16:creationId xmlns:a16="http://schemas.microsoft.com/office/drawing/2014/main" id="{96182E21-2A98-4DD1-A928-B78246941480}"/>
              </a:ext>
            </a:extLst>
          </p:cNvPr>
          <p:cNvPicPr>
            <a:picLocks noChangeAspect="1"/>
          </p:cNvPicPr>
          <p:nvPr/>
        </p:nvPicPr>
        <p:blipFill>
          <a:blip r:embed="rId5"/>
          <a:stretch>
            <a:fillRect/>
          </a:stretch>
        </p:blipFill>
        <p:spPr>
          <a:xfrm>
            <a:off x="427038" y="6212113"/>
            <a:ext cx="786452" cy="780356"/>
          </a:xfrm>
          <a:prstGeom prst="rect">
            <a:avLst/>
          </a:prstGeom>
        </p:spPr>
      </p:pic>
      <p:sp>
        <p:nvSpPr>
          <p:cNvPr id="15" name="Freeform: Shape 14">
            <a:extLst>
              <a:ext uri="{FF2B5EF4-FFF2-40B4-BE49-F238E27FC236}">
                <a16:creationId xmlns:a16="http://schemas.microsoft.com/office/drawing/2014/main" id="{C91E7230-AA99-4152-9BBD-E4388E114F77}"/>
              </a:ext>
            </a:extLst>
          </p:cNvPr>
          <p:cNvSpPr/>
          <p:nvPr/>
        </p:nvSpPr>
        <p:spPr bwMode="auto">
          <a:xfrm>
            <a:off x="0" y="6212113"/>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solidFill>
                  <a:schemeClr val="tx1"/>
                </a:solidFill>
                <a:latin typeface="+mj-lt"/>
                <a:cs typeface="Segoe UI Semibold" panose="020B0702040204020203" pitchFamily="34" charset="0"/>
              </a:rPr>
              <a:t>There is a common misconception that DevOps suits greenfield projects better than brownfield projects, but this is not the case.</a:t>
            </a:r>
          </a:p>
        </p:txBody>
      </p:sp>
    </p:spTree>
    <p:extLst>
      <p:ext uri="{BB962C8B-B14F-4D97-AF65-F5344CB8AC3E}">
        <p14:creationId xmlns:p14="http://schemas.microsoft.com/office/powerpoint/2010/main" val="253809925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66CFF-2E17-418C-B74B-AEF01878A7CD}"/>
              </a:ext>
            </a:extLst>
          </p:cNvPr>
          <p:cNvSpPr>
            <a:spLocks noGrp="1"/>
          </p:cNvSpPr>
          <p:nvPr>
            <p:ph type="title"/>
          </p:nvPr>
        </p:nvSpPr>
        <p:spPr>
          <a:xfrm>
            <a:off x="465138" y="632779"/>
            <a:ext cx="11533187" cy="411162"/>
          </a:xfrm>
        </p:spPr>
        <p:txBody>
          <a:bodyPr/>
          <a:lstStyle/>
          <a:p>
            <a:r>
              <a:rPr lang="en-US"/>
              <a:t>Choosing systems of record versus systems of engagement</a:t>
            </a:r>
            <a:endParaRPr lang="en-US" dirty="0"/>
          </a:p>
        </p:txBody>
      </p:sp>
      <p:pic>
        <p:nvPicPr>
          <p:cNvPr id="21" name="Picture 20" descr="Icon of a circle branched into three connect circles">
            <a:extLst>
              <a:ext uri="{FF2B5EF4-FFF2-40B4-BE49-F238E27FC236}">
                <a16:creationId xmlns:a16="http://schemas.microsoft.com/office/drawing/2014/main" id="{E4504A49-392C-4B34-A738-67ADBFF4880A}"/>
              </a:ext>
            </a:extLst>
          </p:cNvPr>
          <p:cNvPicPr>
            <a:picLocks noChangeAspect="1"/>
          </p:cNvPicPr>
          <p:nvPr/>
        </p:nvPicPr>
        <p:blipFill>
          <a:blip r:embed="rId3"/>
          <a:stretch>
            <a:fillRect/>
          </a:stretch>
        </p:blipFill>
        <p:spPr>
          <a:xfrm>
            <a:off x="427038" y="1428427"/>
            <a:ext cx="952500" cy="952500"/>
          </a:xfrm>
          <a:prstGeom prst="rect">
            <a:avLst/>
          </a:prstGeom>
        </p:spPr>
      </p:pic>
      <p:sp>
        <p:nvSpPr>
          <p:cNvPr id="6" name="Rectangle 5">
            <a:extLst>
              <a:ext uri="{FF2B5EF4-FFF2-40B4-BE49-F238E27FC236}">
                <a16:creationId xmlns:a16="http://schemas.microsoft.com/office/drawing/2014/main" id="{2C662A13-5FEB-487A-BD54-654608F455F2}"/>
              </a:ext>
            </a:extLst>
          </p:cNvPr>
          <p:cNvSpPr/>
          <p:nvPr/>
        </p:nvSpPr>
        <p:spPr>
          <a:xfrm>
            <a:off x="1701800" y="1424076"/>
            <a:ext cx="10674973" cy="1677382"/>
          </a:xfrm>
          <a:prstGeom prst="rect">
            <a:avLst/>
          </a:prstGeom>
          <a:noFill/>
        </p:spPr>
        <p:txBody>
          <a:bodyPr wrap="square" lIns="0" tIns="0" rIns="0" bIns="0">
            <a:spAutoFit/>
          </a:bodyPr>
          <a:lstStyle/>
          <a:p>
            <a:r>
              <a:rPr lang="en-US" sz="2400" dirty="0">
                <a:latin typeface="+mj-lt"/>
              </a:rPr>
              <a:t>Systems of record:</a:t>
            </a:r>
          </a:p>
          <a:p>
            <a:pPr marL="342900" lvl="1" indent="-342900">
              <a:spcBef>
                <a:spcPts val="600"/>
              </a:spcBef>
              <a:spcAft>
                <a:spcPts val="600"/>
              </a:spcAft>
              <a:buFont typeface="Arial" panose="020B0604020202020204" pitchFamily="34" charset="0"/>
              <a:buChar char="•"/>
            </a:pPr>
            <a:r>
              <a:rPr lang="en-US" sz="2000" dirty="0"/>
              <a:t>Emphasize accuracy and security </a:t>
            </a:r>
          </a:p>
          <a:p>
            <a:pPr marL="342900" lvl="1" indent="-342900">
              <a:spcBef>
                <a:spcPts val="600"/>
              </a:spcBef>
              <a:spcAft>
                <a:spcPts val="600"/>
              </a:spcAft>
              <a:buFont typeface="Arial" panose="020B0604020202020204" pitchFamily="34" charset="0"/>
              <a:buChar char="•"/>
            </a:pPr>
            <a:r>
              <a:rPr lang="en-US" sz="2000" dirty="0"/>
              <a:t>Provide the truth about data elements</a:t>
            </a:r>
          </a:p>
          <a:p>
            <a:pPr marL="342900" lvl="1" indent="-342900">
              <a:spcBef>
                <a:spcPts val="600"/>
              </a:spcBef>
              <a:spcAft>
                <a:spcPts val="600"/>
              </a:spcAft>
              <a:buFont typeface="Arial" panose="020B0604020202020204" pitchFamily="34" charset="0"/>
              <a:buChar char="•"/>
            </a:pPr>
            <a:r>
              <a:rPr lang="en-US" sz="2000" dirty="0"/>
              <a:t>Historically evolve slowly and carefully</a:t>
            </a:r>
          </a:p>
        </p:txBody>
      </p:sp>
      <p:cxnSp>
        <p:nvCxnSpPr>
          <p:cNvPr id="11" name="Straight Connector 10">
            <a:extLst>
              <a:ext uri="{FF2B5EF4-FFF2-40B4-BE49-F238E27FC236}">
                <a16:creationId xmlns:a16="http://schemas.microsoft.com/office/drawing/2014/main" id="{C9300C09-7A3C-4E5A-85F4-95CE92582361}"/>
              </a:ext>
              <a:ext uri="{C183D7F6-B498-43B3-948B-1728B52AA6E4}">
                <adec:decorative xmlns:adec="http://schemas.microsoft.com/office/drawing/2017/decorative" val="1"/>
              </a:ext>
            </a:extLst>
          </p:cNvPr>
          <p:cNvCxnSpPr>
            <a:cxnSpLocks/>
          </p:cNvCxnSpPr>
          <p:nvPr/>
        </p:nvCxnSpPr>
        <p:spPr>
          <a:xfrm>
            <a:off x="1701800" y="3386446"/>
            <a:ext cx="103057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four squares connected by lines ">
            <a:extLst>
              <a:ext uri="{FF2B5EF4-FFF2-40B4-BE49-F238E27FC236}">
                <a16:creationId xmlns:a16="http://schemas.microsoft.com/office/drawing/2014/main" id="{E09CFCFD-E151-4D30-8C9F-10E543B0DC5D}"/>
              </a:ext>
            </a:extLst>
          </p:cNvPr>
          <p:cNvPicPr>
            <a:picLocks noChangeAspect="1"/>
          </p:cNvPicPr>
          <p:nvPr/>
        </p:nvPicPr>
        <p:blipFill>
          <a:blip r:embed="rId4"/>
          <a:stretch>
            <a:fillRect/>
          </a:stretch>
        </p:blipFill>
        <p:spPr>
          <a:xfrm>
            <a:off x="427038" y="3495738"/>
            <a:ext cx="952500" cy="952500"/>
          </a:xfrm>
          <a:prstGeom prst="rect">
            <a:avLst/>
          </a:prstGeom>
        </p:spPr>
      </p:pic>
      <p:sp>
        <p:nvSpPr>
          <p:cNvPr id="7" name="Rectangle 6">
            <a:extLst>
              <a:ext uri="{FF2B5EF4-FFF2-40B4-BE49-F238E27FC236}">
                <a16:creationId xmlns:a16="http://schemas.microsoft.com/office/drawing/2014/main" id="{38942962-35A9-4823-A606-DC74E7AB9B4B}"/>
              </a:ext>
            </a:extLst>
          </p:cNvPr>
          <p:cNvSpPr/>
          <p:nvPr/>
        </p:nvSpPr>
        <p:spPr>
          <a:xfrm>
            <a:off x="1701800" y="3671433"/>
            <a:ext cx="10674973" cy="2139047"/>
          </a:xfrm>
          <a:prstGeom prst="rect">
            <a:avLst/>
          </a:prstGeom>
          <a:noFill/>
        </p:spPr>
        <p:txBody>
          <a:bodyPr wrap="square" lIns="0" tIns="0" rIns="0" bIns="0">
            <a:spAutoFit/>
          </a:bodyPr>
          <a:lstStyle/>
          <a:p>
            <a:r>
              <a:rPr lang="en-US" sz="2400" dirty="0">
                <a:latin typeface="+mj-lt"/>
              </a:rPr>
              <a:t>Systems of engagement:</a:t>
            </a:r>
          </a:p>
          <a:p>
            <a:pPr marL="342900" lvl="1" indent="-342900">
              <a:spcBef>
                <a:spcPts val="600"/>
              </a:spcBef>
              <a:spcAft>
                <a:spcPts val="600"/>
              </a:spcAft>
              <a:buFont typeface="Arial" panose="020B0604020202020204" pitchFamily="34" charset="0"/>
              <a:buChar char="•"/>
            </a:pPr>
            <a:r>
              <a:rPr lang="en-US" sz="2000" dirty="0"/>
              <a:t>Are more exploratory</a:t>
            </a:r>
          </a:p>
          <a:p>
            <a:pPr marL="342900" lvl="1" indent="-342900">
              <a:spcBef>
                <a:spcPts val="600"/>
              </a:spcBef>
              <a:spcAft>
                <a:spcPts val="600"/>
              </a:spcAft>
              <a:buFont typeface="Arial" panose="020B0604020202020204" pitchFamily="34" charset="0"/>
              <a:buChar char="•"/>
            </a:pPr>
            <a:r>
              <a:rPr lang="en-US" sz="2000" dirty="0"/>
              <a:t>Use experimentation to solve new problems</a:t>
            </a:r>
          </a:p>
          <a:p>
            <a:pPr marL="342900" lvl="1" indent="-342900">
              <a:spcBef>
                <a:spcPts val="600"/>
              </a:spcBef>
              <a:spcAft>
                <a:spcPts val="600"/>
              </a:spcAft>
              <a:buFont typeface="Arial" panose="020B0604020202020204" pitchFamily="34" charset="0"/>
              <a:buChar char="•"/>
            </a:pPr>
            <a:r>
              <a:rPr lang="en-US" sz="2000" dirty="0"/>
              <a:t>Are modified regularly</a:t>
            </a:r>
          </a:p>
          <a:p>
            <a:pPr marL="342900" lvl="1" indent="-342900">
              <a:spcBef>
                <a:spcPts val="600"/>
              </a:spcBef>
              <a:spcAft>
                <a:spcPts val="600"/>
              </a:spcAft>
              <a:buFont typeface="Arial" panose="020B0604020202020204" pitchFamily="34" charset="0"/>
              <a:buChar char="•"/>
            </a:pPr>
            <a:r>
              <a:rPr lang="en-US" sz="2000" dirty="0"/>
              <a:t>Prioritize making changes quickly over ensuring that the changes are correct</a:t>
            </a:r>
          </a:p>
        </p:txBody>
      </p:sp>
      <p:pic>
        <p:nvPicPr>
          <p:cNvPr id="3" name="Picture 2" descr="A tick mark">
            <a:extLst>
              <a:ext uri="{FF2B5EF4-FFF2-40B4-BE49-F238E27FC236}">
                <a16:creationId xmlns:a16="http://schemas.microsoft.com/office/drawing/2014/main" id="{9C633FC8-DEDD-4162-904A-A69712E9DADF}"/>
              </a:ext>
            </a:extLst>
          </p:cNvPr>
          <p:cNvPicPr>
            <a:picLocks noChangeAspect="1"/>
          </p:cNvPicPr>
          <p:nvPr/>
        </p:nvPicPr>
        <p:blipFill>
          <a:blip r:embed="rId5"/>
          <a:stretch>
            <a:fillRect/>
          </a:stretch>
        </p:blipFill>
        <p:spPr>
          <a:xfrm>
            <a:off x="427038" y="6212113"/>
            <a:ext cx="786452" cy="780356"/>
          </a:xfrm>
          <a:prstGeom prst="rect">
            <a:avLst/>
          </a:prstGeom>
        </p:spPr>
      </p:pic>
      <p:sp>
        <p:nvSpPr>
          <p:cNvPr id="15" name="Freeform: Shape 14">
            <a:extLst>
              <a:ext uri="{FF2B5EF4-FFF2-40B4-BE49-F238E27FC236}">
                <a16:creationId xmlns:a16="http://schemas.microsoft.com/office/drawing/2014/main" id="{02B7395E-1ACC-46FD-97E6-70FDCCD37BA8}"/>
              </a:ext>
            </a:extLst>
          </p:cNvPr>
          <p:cNvSpPr/>
          <p:nvPr/>
        </p:nvSpPr>
        <p:spPr bwMode="auto">
          <a:xfrm>
            <a:off x="0" y="6212113"/>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solidFill>
                  <a:schemeClr val="tx1"/>
                </a:solidFill>
                <a:latin typeface="+mj-lt"/>
                <a:cs typeface="Segoe UI Semibold" panose="020B0702040204020203" pitchFamily="34" charset="0"/>
              </a:rPr>
              <a:t>Both types of systems are important</a:t>
            </a:r>
          </a:p>
        </p:txBody>
      </p:sp>
    </p:spTree>
    <p:extLst>
      <p:ext uri="{BB962C8B-B14F-4D97-AF65-F5344CB8AC3E}">
        <p14:creationId xmlns:p14="http://schemas.microsoft.com/office/powerpoint/2010/main" val="344180204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1EC40-9A1C-4A9C-A31E-BFD43B8BD00A}"/>
              </a:ext>
            </a:extLst>
          </p:cNvPr>
          <p:cNvSpPr>
            <a:spLocks noGrp="1"/>
          </p:cNvSpPr>
          <p:nvPr>
            <p:ph type="title"/>
          </p:nvPr>
        </p:nvSpPr>
        <p:spPr>
          <a:xfrm>
            <a:off x="465138" y="632779"/>
            <a:ext cx="11533187" cy="411162"/>
          </a:xfrm>
        </p:spPr>
        <p:txBody>
          <a:bodyPr/>
          <a:lstStyle/>
          <a:p>
            <a:r>
              <a:rPr lang="en-US"/>
              <a:t>Selecting groups to minimize initial resistance</a:t>
            </a:r>
            <a:endParaRPr lang="en-US" dirty="0"/>
          </a:p>
        </p:txBody>
      </p:sp>
      <p:pic>
        <p:nvPicPr>
          <p:cNvPr id="9" name="Picture 8" descr="Icon of three circles and aligned to three lines">
            <a:extLst>
              <a:ext uri="{FF2B5EF4-FFF2-40B4-BE49-F238E27FC236}">
                <a16:creationId xmlns:a16="http://schemas.microsoft.com/office/drawing/2014/main" id="{52925C0D-73CC-439C-A469-88D5AEC66073}"/>
              </a:ext>
            </a:extLst>
          </p:cNvPr>
          <p:cNvPicPr>
            <a:picLocks noChangeAspect="1"/>
          </p:cNvPicPr>
          <p:nvPr/>
        </p:nvPicPr>
        <p:blipFill>
          <a:blip r:embed="rId3"/>
          <a:stretch>
            <a:fillRect/>
          </a:stretch>
        </p:blipFill>
        <p:spPr>
          <a:xfrm>
            <a:off x="427038" y="1174875"/>
            <a:ext cx="952500" cy="952500"/>
          </a:xfrm>
          <a:prstGeom prst="rect">
            <a:avLst/>
          </a:prstGeom>
        </p:spPr>
      </p:pic>
      <p:sp>
        <p:nvSpPr>
          <p:cNvPr id="6" name="Rectangle 5">
            <a:extLst>
              <a:ext uri="{FF2B5EF4-FFF2-40B4-BE49-F238E27FC236}">
                <a16:creationId xmlns:a16="http://schemas.microsoft.com/office/drawing/2014/main" id="{5B1C6FEA-519E-421F-9703-10F9F669F667}"/>
              </a:ext>
            </a:extLst>
          </p:cNvPr>
          <p:cNvSpPr/>
          <p:nvPr/>
        </p:nvSpPr>
        <p:spPr>
          <a:xfrm>
            <a:off x="1701800" y="1174875"/>
            <a:ext cx="10307638" cy="1461939"/>
          </a:xfrm>
          <a:prstGeom prst="rect">
            <a:avLst/>
          </a:prstGeom>
          <a:noFill/>
        </p:spPr>
        <p:txBody>
          <a:bodyPr wrap="square" lIns="0">
            <a:spAutoFit/>
          </a:bodyPr>
          <a:lstStyle/>
          <a:p>
            <a:r>
              <a:rPr lang="en-US" sz="2000" dirty="0">
                <a:latin typeface="+mj-lt"/>
              </a:rPr>
              <a:t>Different types of staff members:</a:t>
            </a:r>
          </a:p>
          <a:p>
            <a:pPr marL="285750" lvl="1" indent="-285750">
              <a:spcBef>
                <a:spcPts val="600"/>
              </a:spcBef>
              <a:buFont typeface="Arial" panose="020B0604020202020204" pitchFamily="34" charset="0"/>
              <a:buChar char="•"/>
            </a:pPr>
            <a:r>
              <a:rPr lang="en-US" dirty="0">
                <a:latin typeface="+mj-lt"/>
              </a:rPr>
              <a:t>Canaries </a:t>
            </a:r>
            <a:r>
              <a:rPr lang="en-US" dirty="0"/>
              <a:t>voluntarily test bleeding edge features</a:t>
            </a:r>
          </a:p>
          <a:p>
            <a:pPr marL="285750" lvl="1" indent="-285750">
              <a:spcBef>
                <a:spcPts val="600"/>
              </a:spcBef>
              <a:buFont typeface="Arial" panose="020B0604020202020204" pitchFamily="34" charset="0"/>
              <a:buChar char="•"/>
            </a:pPr>
            <a:r>
              <a:rPr lang="en-US" dirty="0">
                <a:latin typeface="+mj-lt"/>
              </a:rPr>
              <a:t>Early adopters </a:t>
            </a:r>
            <a:r>
              <a:rPr lang="en-US" dirty="0"/>
              <a:t>voluntarily preview releases</a:t>
            </a:r>
          </a:p>
          <a:p>
            <a:pPr marL="285750" lvl="1" indent="-285750">
              <a:spcBef>
                <a:spcPts val="600"/>
              </a:spcBef>
              <a:buFont typeface="Arial" panose="020B0604020202020204" pitchFamily="34" charset="0"/>
              <a:buChar char="•"/>
            </a:pPr>
            <a:r>
              <a:rPr lang="en-US" dirty="0">
                <a:latin typeface="+mj-lt"/>
              </a:rPr>
              <a:t>Users </a:t>
            </a:r>
            <a:r>
              <a:rPr lang="en-US" dirty="0"/>
              <a:t>consume</a:t>
            </a:r>
            <a:r>
              <a:rPr lang="en-US" dirty="0">
                <a:latin typeface="+mj-lt"/>
              </a:rPr>
              <a:t> </a:t>
            </a:r>
            <a:r>
              <a:rPr lang="en-US" dirty="0"/>
              <a:t>the products after canaries and early adopters</a:t>
            </a:r>
          </a:p>
        </p:txBody>
      </p:sp>
      <p:cxnSp>
        <p:nvCxnSpPr>
          <p:cNvPr id="18" name="Straight Connector 17">
            <a:extLst>
              <a:ext uri="{FF2B5EF4-FFF2-40B4-BE49-F238E27FC236}">
                <a16:creationId xmlns:a16="http://schemas.microsoft.com/office/drawing/2014/main" id="{5C79E9AB-D7DA-4CDD-B1F7-1460296A8A34}"/>
              </a:ext>
              <a:ext uri="{C183D7F6-B498-43B3-948B-1728B52AA6E4}">
                <adec:decorative xmlns:adec="http://schemas.microsoft.com/office/drawing/2017/decorative" val="1"/>
              </a:ext>
            </a:extLst>
          </p:cNvPr>
          <p:cNvCxnSpPr>
            <a:cxnSpLocks/>
          </p:cNvCxnSpPr>
          <p:nvPr/>
        </p:nvCxnSpPr>
        <p:spPr>
          <a:xfrm>
            <a:off x="1701800" y="2854764"/>
            <a:ext cx="10307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3" name="Picture 22" descr="Icon of a machine under target">
            <a:extLst>
              <a:ext uri="{FF2B5EF4-FFF2-40B4-BE49-F238E27FC236}">
                <a16:creationId xmlns:a16="http://schemas.microsoft.com/office/drawing/2014/main" id="{AB71CB97-EC99-4DD1-B25C-B3AB685B55F5}"/>
              </a:ext>
            </a:extLst>
          </p:cNvPr>
          <p:cNvPicPr>
            <a:picLocks noChangeAspect="1"/>
          </p:cNvPicPr>
          <p:nvPr/>
        </p:nvPicPr>
        <p:blipFill>
          <a:blip r:embed="rId4"/>
          <a:stretch>
            <a:fillRect/>
          </a:stretch>
        </p:blipFill>
        <p:spPr>
          <a:xfrm>
            <a:off x="415925" y="3151912"/>
            <a:ext cx="952500" cy="952500"/>
          </a:xfrm>
          <a:prstGeom prst="rect">
            <a:avLst/>
          </a:prstGeom>
        </p:spPr>
      </p:pic>
      <p:sp>
        <p:nvSpPr>
          <p:cNvPr id="14" name="Rectangle 13">
            <a:extLst>
              <a:ext uri="{FF2B5EF4-FFF2-40B4-BE49-F238E27FC236}">
                <a16:creationId xmlns:a16="http://schemas.microsoft.com/office/drawing/2014/main" id="{A8CA13F1-1A3C-4C7B-8823-06479123FF79}"/>
              </a:ext>
            </a:extLst>
          </p:cNvPr>
          <p:cNvSpPr/>
          <p:nvPr/>
        </p:nvSpPr>
        <p:spPr>
          <a:xfrm>
            <a:off x="1690687" y="3151912"/>
            <a:ext cx="10307638" cy="1461939"/>
          </a:xfrm>
          <a:prstGeom prst="rect">
            <a:avLst/>
          </a:prstGeom>
          <a:noFill/>
        </p:spPr>
        <p:txBody>
          <a:bodyPr wrap="square" lIns="0">
            <a:spAutoFit/>
          </a:bodyPr>
          <a:lstStyle/>
          <a:p>
            <a:r>
              <a:rPr lang="en-US" sz="2000" dirty="0">
                <a:latin typeface="+mj-lt"/>
              </a:rPr>
              <a:t>Ideal Target Improvements:</a:t>
            </a:r>
          </a:p>
          <a:p>
            <a:pPr marL="285750" lvl="1" indent="-285750">
              <a:spcBef>
                <a:spcPts val="600"/>
              </a:spcBef>
              <a:buFont typeface="Arial" panose="020B0604020202020204" pitchFamily="34" charset="0"/>
              <a:buChar char="•"/>
            </a:pPr>
            <a:r>
              <a:rPr lang="en-US" dirty="0"/>
              <a:t>Can be used to gain early wins</a:t>
            </a:r>
          </a:p>
          <a:p>
            <a:pPr marL="285750" lvl="1" indent="-285750">
              <a:spcBef>
                <a:spcPts val="600"/>
              </a:spcBef>
              <a:buFont typeface="Arial" panose="020B0604020202020204" pitchFamily="34" charset="0"/>
              <a:buChar char="•"/>
            </a:pPr>
            <a:r>
              <a:rPr lang="en-US" dirty="0"/>
              <a:t>Are small enough to be achievable in a reasonable time-frame</a:t>
            </a:r>
          </a:p>
          <a:p>
            <a:pPr marL="285750" lvl="1" indent="-285750">
              <a:spcBef>
                <a:spcPts val="600"/>
              </a:spcBef>
              <a:buFont typeface="Arial" panose="020B0604020202020204" pitchFamily="34" charset="0"/>
              <a:buChar char="•"/>
            </a:pPr>
            <a:r>
              <a:rPr lang="en-US" dirty="0"/>
              <a:t>Have benefits that are significant enough to be obvious to the organization</a:t>
            </a:r>
          </a:p>
        </p:txBody>
      </p:sp>
    </p:spTree>
    <p:extLst>
      <p:ext uri="{BB962C8B-B14F-4D97-AF65-F5344CB8AC3E}">
        <p14:creationId xmlns:p14="http://schemas.microsoft.com/office/powerpoint/2010/main" val="324927183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66CFF-2E17-418C-B74B-AEF01878A7CD}"/>
              </a:ext>
            </a:extLst>
          </p:cNvPr>
          <p:cNvSpPr>
            <a:spLocks noGrp="1"/>
          </p:cNvSpPr>
          <p:nvPr>
            <p:ph type="title"/>
          </p:nvPr>
        </p:nvSpPr>
        <p:spPr>
          <a:xfrm>
            <a:off x="465138" y="632779"/>
            <a:ext cx="11533187" cy="411162"/>
          </a:xfrm>
        </p:spPr>
        <p:txBody>
          <a:bodyPr/>
          <a:lstStyle/>
          <a:p>
            <a:r>
              <a:rPr lang="en-US"/>
              <a:t>Identifying project metrics and Key Performance Indicators (KPIs)</a:t>
            </a:r>
            <a:endParaRPr lang="en-US" dirty="0"/>
          </a:p>
        </p:txBody>
      </p:sp>
      <p:pic>
        <p:nvPicPr>
          <p:cNvPr id="8" name="Picture 7" descr="Icon of arrow positioned diagonally">
            <a:extLst>
              <a:ext uri="{FF2B5EF4-FFF2-40B4-BE49-F238E27FC236}">
                <a16:creationId xmlns:a16="http://schemas.microsoft.com/office/drawing/2014/main" id="{957DA8CE-C2D3-4A92-A158-261BD4C062E3}"/>
              </a:ext>
            </a:extLst>
          </p:cNvPr>
          <p:cNvPicPr>
            <a:picLocks noChangeAspect="1"/>
          </p:cNvPicPr>
          <p:nvPr/>
        </p:nvPicPr>
        <p:blipFill>
          <a:blip r:embed="rId3"/>
          <a:stretch>
            <a:fillRect/>
          </a:stretch>
        </p:blipFill>
        <p:spPr>
          <a:xfrm>
            <a:off x="427038" y="1304249"/>
            <a:ext cx="952500" cy="952500"/>
          </a:xfrm>
          <a:prstGeom prst="rect">
            <a:avLst/>
          </a:prstGeom>
        </p:spPr>
      </p:pic>
      <p:sp>
        <p:nvSpPr>
          <p:cNvPr id="15" name="Rectangle 14">
            <a:extLst>
              <a:ext uri="{FF2B5EF4-FFF2-40B4-BE49-F238E27FC236}">
                <a16:creationId xmlns:a16="http://schemas.microsoft.com/office/drawing/2014/main" id="{DF98DA15-06B6-4D29-890D-C11A0AF0B292}"/>
              </a:ext>
            </a:extLst>
          </p:cNvPr>
          <p:cNvSpPr/>
          <p:nvPr/>
        </p:nvSpPr>
        <p:spPr>
          <a:xfrm>
            <a:off x="1701800" y="1472723"/>
            <a:ext cx="10307638" cy="615553"/>
          </a:xfrm>
          <a:prstGeom prst="rect">
            <a:avLst/>
          </a:prstGeom>
        </p:spPr>
        <p:txBody>
          <a:bodyPr wrap="square" lIns="0" tIns="0" rIns="0" bIns="0">
            <a:spAutoFit/>
          </a:bodyPr>
          <a:lstStyle/>
          <a:p>
            <a:r>
              <a:rPr lang="en-US" sz="2000" dirty="0">
                <a:latin typeface="+mj-lt"/>
              </a:rPr>
              <a:t>Faster outcomes </a:t>
            </a:r>
            <a:r>
              <a:rPr lang="en-US" sz="2000" dirty="0"/>
              <a:t>– Deployment frequency, deployment speed, deployment size, and</a:t>
            </a:r>
            <a:br>
              <a:rPr lang="en-US" sz="2000" dirty="0"/>
            </a:br>
            <a:r>
              <a:rPr lang="en-US" sz="2000" dirty="0"/>
              <a:t>lead time</a:t>
            </a:r>
          </a:p>
        </p:txBody>
      </p:sp>
      <p:cxnSp>
        <p:nvCxnSpPr>
          <p:cNvPr id="21" name="Straight Connector 20">
            <a:extLst>
              <a:ext uri="{FF2B5EF4-FFF2-40B4-BE49-F238E27FC236}">
                <a16:creationId xmlns:a16="http://schemas.microsoft.com/office/drawing/2014/main" id="{8CD27BE0-C028-4BCF-B49F-1500B4E03CF1}"/>
              </a:ext>
              <a:ext uri="{C183D7F6-B498-43B3-948B-1728B52AA6E4}">
                <adec:decorative xmlns:adec="http://schemas.microsoft.com/office/drawing/2017/decorative" val="1"/>
              </a:ext>
            </a:extLst>
          </p:cNvPr>
          <p:cNvCxnSpPr>
            <a:cxnSpLocks/>
          </p:cNvCxnSpPr>
          <p:nvPr/>
        </p:nvCxnSpPr>
        <p:spPr>
          <a:xfrm>
            <a:off x="1700030" y="2386418"/>
            <a:ext cx="1030940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three gears depicting efficiency">
            <a:extLst>
              <a:ext uri="{FF2B5EF4-FFF2-40B4-BE49-F238E27FC236}">
                <a16:creationId xmlns:a16="http://schemas.microsoft.com/office/drawing/2014/main" id="{918E467D-7CCC-401C-A3E4-A8689A76B510}"/>
              </a:ext>
            </a:extLst>
          </p:cNvPr>
          <p:cNvPicPr>
            <a:picLocks noChangeAspect="1"/>
          </p:cNvPicPr>
          <p:nvPr/>
        </p:nvPicPr>
        <p:blipFill>
          <a:blip r:embed="rId4"/>
          <a:stretch>
            <a:fillRect/>
          </a:stretch>
        </p:blipFill>
        <p:spPr>
          <a:xfrm>
            <a:off x="427038" y="2516087"/>
            <a:ext cx="952500" cy="952500"/>
          </a:xfrm>
          <a:prstGeom prst="rect">
            <a:avLst/>
          </a:prstGeom>
        </p:spPr>
      </p:pic>
      <p:sp>
        <p:nvSpPr>
          <p:cNvPr id="16" name="Rectangle 15">
            <a:extLst>
              <a:ext uri="{FF2B5EF4-FFF2-40B4-BE49-F238E27FC236}">
                <a16:creationId xmlns:a16="http://schemas.microsoft.com/office/drawing/2014/main" id="{2D81C578-D450-416A-9568-E89B49CED1B3}"/>
              </a:ext>
            </a:extLst>
          </p:cNvPr>
          <p:cNvSpPr/>
          <p:nvPr/>
        </p:nvSpPr>
        <p:spPr>
          <a:xfrm>
            <a:off x="1701800" y="2684561"/>
            <a:ext cx="10307638" cy="615553"/>
          </a:xfrm>
          <a:prstGeom prst="rect">
            <a:avLst/>
          </a:prstGeom>
        </p:spPr>
        <p:txBody>
          <a:bodyPr wrap="square" lIns="0" tIns="0" rIns="0" bIns="0">
            <a:spAutoFit/>
          </a:bodyPr>
          <a:lstStyle/>
          <a:p>
            <a:r>
              <a:rPr lang="en-US" sz="2000" dirty="0">
                <a:latin typeface="+mj-lt"/>
              </a:rPr>
              <a:t>Efficiency </a:t>
            </a:r>
            <a:r>
              <a:rPr lang="en-US" sz="2000" dirty="0"/>
              <a:t>– Server to admin ratio, staff member to customers ratio, application usage, and application performance</a:t>
            </a:r>
          </a:p>
        </p:txBody>
      </p:sp>
      <p:cxnSp>
        <p:nvCxnSpPr>
          <p:cNvPr id="22" name="Straight Connector 21">
            <a:extLst>
              <a:ext uri="{FF2B5EF4-FFF2-40B4-BE49-F238E27FC236}">
                <a16:creationId xmlns:a16="http://schemas.microsoft.com/office/drawing/2014/main" id="{6603D9AF-7555-407B-AB6B-C1BB8E08509A}"/>
              </a:ext>
              <a:ext uri="{C183D7F6-B498-43B3-948B-1728B52AA6E4}">
                <adec:decorative xmlns:adec="http://schemas.microsoft.com/office/drawing/2017/decorative" val="1"/>
              </a:ext>
            </a:extLst>
          </p:cNvPr>
          <p:cNvCxnSpPr>
            <a:cxnSpLocks/>
          </p:cNvCxnSpPr>
          <p:nvPr/>
        </p:nvCxnSpPr>
        <p:spPr>
          <a:xfrm>
            <a:off x="1700030" y="3598256"/>
            <a:ext cx="1030940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descr="Icon of a lightning bolt symbol inside a circle">
            <a:extLst>
              <a:ext uri="{FF2B5EF4-FFF2-40B4-BE49-F238E27FC236}">
                <a16:creationId xmlns:a16="http://schemas.microsoft.com/office/drawing/2014/main" id="{1E29A88B-0068-4B4B-A868-5F236DE1E798}"/>
              </a:ext>
            </a:extLst>
          </p:cNvPr>
          <p:cNvPicPr>
            <a:picLocks noChangeAspect="1"/>
          </p:cNvPicPr>
          <p:nvPr/>
        </p:nvPicPr>
        <p:blipFill>
          <a:blip r:embed="rId5"/>
          <a:stretch>
            <a:fillRect/>
          </a:stretch>
        </p:blipFill>
        <p:spPr>
          <a:xfrm>
            <a:off x="427038" y="3727925"/>
            <a:ext cx="952500" cy="952500"/>
          </a:xfrm>
          <a:prstGeom prst="rect">
            <a:avLst/>
          </a:prstGeom>
        </p:spPr>
      </p:pic>
      <p:sp>
        <p:nvSpPr>
          <p:cNvPr id="17" name="Rectangle 16">
            <a:extLst>
              <a:ext uri="{FF2B5EF4-FFF2-40B4-BE49-F238E27FC236}">
                <a16:creationId xmlns:a16="http://schemas.microsoft.com/office/drawing/2014/main" id="{90261EE4-44B0-4148-8E5A-83785E6DE9F4}"/>
              </a:ext>
            </a:extLst>
          </p:cNvPr>
          <p:cNvSpPr/>
          <p:nvPr/>
        </p:nvSpPr>
        <p:spPr>
          <a:xfrm>
            <a:off x="1701800" y="3742510"/>
            <a:ext cx="10307638" cy="923330"/>
          </a:xfrm>
          <a:prstGeom prst="rect">
            <a:avLst/>
          </a:prstGeom>
        </p:spPr>
        <p:txBody>
          <a:bodyPr wrap="square" lIns="0" tIns="0" rIns="0" bIns="0">
            <a:spAutoFit/>
          </a:bodyPr>
          <a:lstStyle/>
          <a:p>
            <a:r>
              <a:rPr lang="en-US" sz="2000" dirty="0">
                <a:latin typeface="+mj-lt"/>
              </a:rPr>
              <a:t>Quality and security </a:t>
            </a:r>
            <a:r>
              <a:rPr lang="en-US" sz="2000" dirty="0"/>
              <a:t>– Deployment failure rates, application failure rates, mean time to recover, bug report rates, test pass rates, defect escape rate, availability, service level agreement (SLA) achievement, and mean time to detection</a:t>
            </a:r>
          </a:p>
        </p:txBody>
      </p:sp>
      <p:cxnSp>
        <p:nvCxnSpPr>
          <p:cNvPr id="23" name="Straight Connector 22">
            <a:extLst>
              <a:ext uri="{FF2B5EF4-FFF2-40B4-BE49-F238E27FC236}">
                <a16:creationId xmlns:a16="http://schemas.microsoft.com/office/drawing/2014/main" id="{27EBE501-34DC-443C-87E5-4D41911485F3}"/>
              </a:ext>
              <a:ext uri="{C183D7F6-B498-43B3-948B-1728B52AA6E4}">
                <adec:decorative xmlns:adec="http://schemas.microsoft.com/office/drawing/2017/decorative" val="1"/>
              </a:ext>
            </a:extLst>
          </p:cNvPr>
          <p:cNvCxnSpPr>
            <a:cxnSpLocks/>
          </p:cNvCxnSpPr>
          <p:nvPr/>
        </p:nvCxnSpPr>
        <p:spPr>
          <a:xfrm>
            <a:off x="1700030" y="4810094"/>
            <a:ext cx="1030940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7" name="Picture 36" descr="Icon of shapes aligning">
            <a:extLst>
              <a:ext uri="{FF2B5EF4-FFF2-40B4-BE49-F238E27FC236}">
                <a16:creationId xmlns:a16="http://schemas.microsoft.com/office/drawing/2014/main" id="{042E71AA-D9E5-48C8-A144-2975CFE7078C}"/>
              </a:ext>
            </a:extLst>
          </p:cNvPr>
          <p:cNvPicPr>
            <a:picLocks noChangeAspect="1"/>
          </p:cNvPicPr>
          <p:nvPr/>
        </p:nvPicPr>
        <p:blipFill>
          <a:blip r:embed="rId6"/>
          <a:stretch>
            <a:fillRect/>
          </a:stretch>
        </p:blipFill>
        <p:spPr>
          <a:xfrm>
            <a:off x="427038" y="4939760"/>
            <a:ext cx="952500" cy="952500"/>
          </a:xfrm>
          <a:prstGeom prst="rect">
            <a:avLst/>
          </a:prstGeom>
        </p:spPr>
      </p:pic>
      <p:sp>
        <p:nvSpPr>
          <p:cNvPr id="18" name="Rectangle 17">
            <a:extLst>
              <a:ext uri="{FF2B5EF4-FFF2-40B4-BE49-F238E27FC236}">
                <a16:creationId xmlns:a16="http://schemas.microsoft.com/office/drawing/2014/main" id="{C47A27A4-C951-48D9-A354-43B7B791E87F}"/>
              </a:ext>
            </a:extLst>
          </p:cNvPr>
          <p:cNvSpPr/>
          <p:nvPr/>
        </p:nvSpPr>
        <p:spPr>
          <a:xfrm>
            <a:off x="1701800" y="5262122"/>
            <a:ext cx="10307638" cy="307777"/>
          </a:xfrm>
          <a:prstGeom prst="rect">
            <a:avLst/>
          </a:prstGeom>
        </p:spPr>
        <p:txBody>
          <a:bodyPr wrap="square" lIns="0" tIns="0" rIns="0" bIns="0">
            <a:spAutoFit/>
          </a:bodyPr>
          <a:lstStyle/>
          <a:p>
            <a:r>
              <a:rPr lang="en-US" sz="2000" dirty="0">
                <a:latin typeface="+mj-lt"/>
              </a:rPr>
              <a:t>Culture </a:t>
            </a:r>
            <a:r>
              <a:rPr lang="en-US" sz="2000" dirty="0"/>
              <a:t>– Employee morale and retention rates</a:t>
            </a:r>
          </a:p>
        </p:txBody>
      </p:sp>
      <p:sp>
        <p:nvSpPr>
          <p:cNvPr id="35" name="Freeform: Shape 34">
            <a:extLst>
              <a:ext uri="{FF2B5EF4-FFF2-40B4-BE49-F238E27FC236}">
                <a16:creationId xmlns:a16="http://schemas.microsoft.com/office/drawing/2014/main" id="{C3756182-E2F0-45B0-8DA7-D4C5BECC39C9}"/>
              </a:ext>
            </a:extLst>
          </p:cNvPr>
          <p:cNvSpPr/>
          <p:nvPr/>
        </p:nvSpPr>
        <p:spPr bwMode="auto">
          <a:xfrm>
            <a:off x="0" y="6212113"/>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solidFill>
                  <a:schemeClr val="tx1"/>
                </a:solidFill>
                <a:latin typeface="+mj-lt"/>
                <a:cs typeface="Segoe UI Semibold" panose="020B0702040204020203" pitchFamily="34" charset="0"/>
              </a:rPr>
              <a:t>Goals must be specific, measurable, and time-bound</a:t>
            </a:r>
          </a:p>
        </p:txBody>
      </p:sp>
      <p:pic>
        <p:nvPicPr>
          <p:cNvPr id="3" name="Picture 2" descr="A tick mark">
            <a:extLst>
              <a:ext uri="{FF2B5EF4-FFF2-40B4-BE49-F238E27FC236}">
                <a16:creationId xmlns:a16="http://schemas.microsoft.com/office/drawing/2014/main" id="{FA606E25-C73C-4341-8F17-BE2DD1F913A7}"/>
              </a:ext>
            </a:extLst>
          </p:cNvPr>
          <p:cNvPicPr>
            <a:picLocks noChangeAspect="1"/>
          </p:cNvPicPr>
          <p:nvPr/>
        </p:nvPicPr>
        <p:blipFill>
          <a:blip r:embed="rId7"/>
          <a:stretch>
            <a:fillRect/>
          </a:stretch>
        </p:blipFill>
        <p:spPr>
          <a:xfrm>
            <a:off x="427038" y="6212113"/>
            <a:ext cx="786452" cy="780356"/>
          </a:xfrm>
          <a:prstGeom prst="rect">
            <a:avLst/>
          </a:prstGeom>
        </p:spPr>
      </p:pic>
    </p:spTree>
    <p:extLst>
      <p:ext uri="{BB962C8B-B14F-4D97-AF65-F5344CB8AC3E}">
        <p14:creationId xmlns:p14="http://schemas.microsoft.com/office/powerpoint/2010/main" val="345899162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88A8C8-0258-4450-907A-49126CCFD179}"/>
              </a:ext>
            </a:extLst>
          </p:cNvPr>
          <p:cNvSpPr>
            <a:spLocks noGrp="1"/>
          </p:cNvSpPr>
          <p:nvPr>
            <p:ph type="title"/>
          </p:nvPr>
        </p:nvSpPr>
        <p:spPr>
          <a:xfrm>
            <a:off x="427039" y="3243000"/>
            <a:ext cx="9240836" cy="508524"/>
          </a:xfrm>
        </p:spPr>
        <p:txBody>
          <a:bodyPr/>
          <a:lstStyle/>
          <a:p>
            <a:r>
              <a:rPr lang="en-US"/>
              <a:t>Lesson 04: Team structures</a:t>
            </a:r>
            <a:endParaRPr lang="en-US" dirty="0"/>
          </a:p>
        </p:txBody>
      </p:sp>
      <p:pic>
        <p:nvPicPr>
          <p:cNvPr id="4" name="Picture 3" descr="Icon of two people">
            <a:extLst>
              <a:ext uri="{FF2B5EF4-FFF2-40B4-BE49-F238E27FC236}">
                <a16:creationId xmlns:a16="http://schemas.microsoft.com/office/drawing/2014/main" id="{47FF5FF2-1F47-4898-9A8A-F74BDE955232}"/>
              </a:ext>
            </a:extLst>
          </p:cNvPr>
          <p:cNvPicPr>
            <a:picLocks noChangeAspect="1"/>
          </p:cNvPicPr>
          <p:nvPr/>
        </p:nvPicPr>
        <p:blipFill>
          <a:blip r:embed="rId3"/>
          <a:stretch>
            <a:fillRect/>
          </a:stretch>
        </p:blipFill>
        <p:spPr>
          <a:xfrm>
            <a:off x="10458450" y="2993147"/>
            <a:ext cx="1008230" cy="1008230"/>
          </a:xfrm>
          <a:prstGeom prst="rect">
            <a:avLst/>
          </a:prstGeom>
        </p:spPr>
      </p:pic>
    </p:spTree>
    <p:extLst>
      <p:ext uri="{BB962C8B-B14F-4D97-AF65-F5344CB8AC3E}">
        <p14:creationId xmlns:p14="http://schemas.microsoft.com/office/powerpoint/2010/main" val="111767136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3864D2-3446-4491-9AE6-AAD2A4F5B4DC}"/>
              </a:ext>
            </a:extLst>
          </p:cNvPr>
          <p:cNvSpPr>
            <a:spLocks noGrp="1"/>
          </p:cNvSpPr>
          <p:nvPr>
            <p:ph type="title"/>
          </p:nvPr>
        </p:nvSpPr>
        <p:spPr>
          <a:xfrm>
            <a:off x="465138" y="632779"/>
            <a:ext cx="11533187" cy="411162"/>
          </a:xfrm>
        </p:spPr>
        <p:txBody>
          <a:bodyPr/>
          <a:lstStyle/>
          <a:p>
            <a:r>
              <a:rPr lang="en-US"/>
              <a:t>Agile development practices defined</a:t>
            </a:r>
            <a:endParaRPr lang="en-US" dirty="0"/>
          </a:p>
        </p:txBody>
      </p:sp>
      <p:pic>
        <p:nvPicPr>
          <p:cNvPr id="21" name="Picture 20" descr="Icon of different shapes ">
            <a:extLst>
              <a:ext uri="{FF2B5EF4-FFF2-40B4-BE49-F238E27FC236}">
                <a16:creationId xmlns:a16="http://schemas.microsoft.com/office/drawing/2014/main" id="{036BEA93-9E1B-463A-BE3C-1C6EA219A0BD}"/>
              </a:ext>
            </a:extLst>
          </p:cNvPr>
          <p:cNvPicPr>
            <a:picLocks noChangeAspect="1"/>
          </p:cNvPicPr>
          <p:nvPr/>
        </p:nvPicPr>
        <p:blipFill>
          <a:blip r:embed="rId3"/>
          <a:stretch>
            <a:fillRect/>
          </a:stretch>
        </p:blipFill>
        <p:spPr>
          <a:xfrm>
            <a:off x="427038" y="1428427"/>
            <a:ext cx="952500" cy="952500"/>
          </a:xfrm>
          <a:prstGeom prst="rect">
            <a:avLst/>
          </a:prstGeom>
        </p:spPr>
      </p:pic>
      <p:sp>
        <p:nvSpPr>
          <p:cNvPr id="8" name="Rectangle 7">
            <a:extLst>
              <a:ext uri="{FF2B5EF4-FFF2-40B4-BE49-F238E27FC236}">
                <a16:creationId xmlns:a16="http://schemas.microsoft.com/office/drawing/2014/main" id="{0C73FAD0-3DFF-4260-A9A0-E19AAF135F67}"/>
              </a:ext>
            </a:extLst>
          </p:cNvPr>
          <p:cNvSpPr/>
          <p:nvPr/>
        </p:nvSpPr>
        <p:spPr>
          <a:xfrm>
            <a:off x="1701800" y="1424076"/>
            <a:ext cx="10296525" cy="2077492"/>
          </a:xfrm>
          <a:prstGeom prst="rect">
            <a:avLst/>
          </a:prstGeom>
          <a:noFill/>
        </p:spPr>
        <p:txBody>
          <a:bodyPr wrap="square" lIns="0">
            <a:spAutoFit/>
          </a:bodyPr>
          <a:lstStyle/>
          <a:p>
            <a:r>
              <a:rPr lang="en-US" sz="2400" dirty="0">
                <a:latin typeface="+mj-lt"/>
              </a:rPr>
              <a:t>Waterfall approach:</a:t>
            </a:r>
          </a:p>
          <a:p>
            <a:pPr marL="342900" lvl="1" indent="-342900">
              <a:spcBef>
                <a:spcPts val="600"/>
              </a:spcBef>
              <a:spcAft>
                <a:spcPts val="600"/>
              </a:spcAft>
              <a:buFont typeface="Arial" panose="020B0604020202020204" pitchFamily="34" charset="0"/>
              <a:buChar char="•"/>
            </a:pPr>
            <a:r>
              <a:rPr lang="en-US" sz="2000" dirty="0"/>
              <a:t>Define, analyze, build and test, and deliver</a:t>
            </a:r>
          </a:p>
          <a:p>
            <a:pPr marL="342900" lvl="1" indent="-342900">
              <a:spcBef>
                <a:spcPts val="600"/>
              </a:spcBef>
              <a:spcAft>
                <a:spcPts val="600"/>
              </a:spcAft>
              <a:buFont typeface="Arial" panose="020B0604020202020204" pitchFamily="34" charset="0"/>
              <a:buChar char="•"/>
            </a:pPr>
            <a:r>
              <a:rPr lang="en-US" sz="2000" dirty="0"/>
              <a:t>Hard to accurately define requirements, which can change over time, including during development</a:t>
            </a:r>
          </a:p>
          <a:p>
            <a:pPr marL="342900" lvl="1" indent="-342900">
              <a:spcBef>
                <a:spcPts val="600"/>
              </a:spcBef>
              <a:spcAft>
                <a:spcPts val="600"/>
              </a:spcAft>
              <a:buFont typeface="Arial" panose="020B0604020202020204" pitchFamily="34" charset="0"/>
              <a:buChar char="•"/>
            </a:pPr>
            <a:r>
              <a:rPr lang="en-US" sz="2000" dirty="0"/>
              <a:t>Requires change requests and additional cost after delivery</a:t>
            </a:r>
          </a:p>
        </p:txBody>
      </p:sp>
      <p:cxnSp>
        <p:nvCxnSpPr>
          <p:cNvPr id="13" name="Straight Connector 12">
            <a:extLst>
              <a:ext uri="{FF2B5EF4-FFF2-40B4-BE49-F238E27FC236}">
                <a16:creationId xmlns:a16="http://schemas.microsoft.com/office/drawing/2014/main" id="{98E08C84-338B-4D3D-B741-80EABF46B40D}"/>
              </a:ext>
              <a:ext uri="{C183D7F6-B498-43B3-948B-1728B52AA6E4}">
                <adec:decorative xmlns:adec="http://schemas.microsoft.com/office/drawing/2017/decorative" val="1"/>
              </a:ext>
            </a:extLst>
          </p:cNvPr>
          <p:cNvCxnSpPr>
            <a:cxnSpLocks/>
          </p:cNvCxnSpPr>
          <p:nvPr/>
        </p:nvCxnSpPr>
        <p:spPr>
          <a:xfrm>
            <a:off x="1701800" y="3627295"/>
            <a:ext cx="102965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n arrow that is branched to left and right">
            <a:extLst>
              <a:ext uri="{FF2B5EF4-FFF2-40B4-BE49-F238E27FC236}">
                <a16:creationId xmlns:a16="http://schemas.microsoft.com/office/drawing/2014/main" id="{29937D67-3633-4515-A27C-FD8CDF891A98}"/>
              </a:ext>
            </a:extLst>
          </p:cNvPr>
          <p:cNvPicPr>
            <a:picLocks noChangeAspect="1"/>
          </p:cNvPicPr>
          <p:nvPr/>
        </p:nvPicPr>
        <p:blipFill>
          <a:blip r:embed="rId4"/>
          <a:stretch>
            <a:fillRect/>
          </a:stretch>
        </p:blipFill>
        <p:spPr>
          <a:xfrm>
            <a:off x="427038" y="3627295"/>
            <a:ext cx="952500" cy="952500"/>
          </a:xfrm>
          <a:prstGeom prst="rect">
            <a:avLst/>
          </a:prstGeom>
        </p:spPr>
      </p:pic>
      <p:sp>
        <p:nvSpPr>
          <p:cNvPr id="9" name="Rectangle 8">
            <a:extLst>
              <a:ext uri="{FF2B5EF4-FFF2-40B4-BE49-F238E27FC236}">
                <a16:creationId xmlns:a16="http://schemas.microsoft.com/office/drawing/2014/main" id="{19725D20-4CD6-4258-9516-C8FBDE2D369C}"/>
              </a:ext>
            </a:extLst>
          </p:cNvPr>
          <p:cNvSpPr/>
          <p:nvPr/>
        </p:nvSpPr>
        <p:spPr>
          <a:xfrm>
            <a:off x="1701800" y="3627295"/>
            <a:ext cx="10296525" cy="2539157"/>
          </a:xfrm>
          <a:prstGeom prst="rect">
            <a:avLst/>
          </a:prstGeom>
          <a:noFill/>
        </p:spPr>
        <p:txBody>
          <a:bodyPr wrap="square" lIns="0">
            <a:spAutoFit/>
          </a:bodyPr>
          <a:lstStyle/>
          <a:p>
            <a:r>
              <a:rPr lang="en-US" sz="2400" dirty="0">
                <a:latin typeface="+mj-lt"/>
              </a:rPr>
              <a:t>Agile approach:</a:t>
            </a:r>
          </a:p>
          <a:p>
            <a:pPr marL="342900" lvl="1" indent="-342900">
              <a:spcBef>
                <a:spcPts val="600"/>
              </a:spcBef>
              <a:spcAft>
                <a:spcPts val="600"/>
              </a:spcAft>
              <a:buFont typeface="Arial" panose="020B0604020202020204" pitchFamily="34" charset="0"/>
              <a:buChar char="•"/>
            </a:pPr>
            <a:r>
              <a:rPr lang="en-US" sz="2000" dirty="0"/>
              <a:t>Emphasizes constantly adaptive planning, and early delivery with continual improvement</a:t>
            </a:r>
          </a:p>
          <a:p>
            <a:pPr marL="342900" lvl="1" indent="-342900">
              <a:spcBef>
                <a:spcPts val="600"/>
              </a:spcBef>
              <a:spcAft>
                <a:spcPts val="600"/>
              </a:spcAft>
              <a:buFont typeface="Arial" panose="020B0604020202020204" pitchFamily="34" charset="0"/>
              <a:buChar char="•"/>
            </a:pPr>
            <a:r>
              <a:rPr lang="en-US" sz="2000" dirty="0"/>
              <a:t>Development methods are based on releases and iterations</a:t>
            </a:r>
          </a:p>
          <a:p>
            <a:pPr marL="342900" lvl="1" indent="-342900">
              <a:spcBef>
                <a:spcPts val="600"/>
              </a:spcBef>
              <a:spcAft>
                <a:spcPts val="600"/>
              </a:spcAft>
              <a:buFont typeface="Arial" panose="020B0604020202020204" pitchFamily="34" charset="0"/>
              <a:buChar char="•"/>
            </a:pPr>
            <a:r>
              <a:rPr lang="en-US" sz="2000" dirty="0"/>
              <a:t>At the end of each iteration, should have tested working code</a:t>
            </a:r>
          </a:p>
          <a:p>
            <a:pPr marL="342900" lvl="1" indent="-342900">
              <a:spcBef>
                <a:spcPts val="600"/>
              </a:spcBef>
              <a:spcAft>
                <a:spcPts val="600"/>
              </a:spcAft>
              <a:buFont typeface="Arial" panose="020B0604020202020204" pitchFamily="34" charset="0"/>
              <a:buChar char="•"/>
            </a:pPr>
            <a:r>
              <a:rPr lang="en-US" sz="2000" dirty="0"/>
              <a:t>Is focused on shorter-term outcomes</a:t>
            </a:r>
          </a:p>
        </p:txBody>
      </p:sp>
    </p:spTree>
    <p:extLst>
      <p:ext uri="{BB962C8B-B14F-4D97-AF65-F5344CB8AC3E}">
        <p14:creationId xmlns:p14="http://schemas.microsoft.com/office/powerpoint/2010/main" val="11360324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C2C1DD-CE4C-4D7E-B30E-DAE807BE2F18}"/>
              </a:ext>
            </a:extLst>
          </p:cNvPr>
          <p:cNvSpPr>
            <a:spLocks noGrp="1"/>
          </p:cNvSpPr>
          <p:nvPr>
            <p:ph type="title"/>
          </p:nvPr>
        </p:nvSpPr>
        <p:spPr>
          <a:xfrm>
            <a:off x="427039" y="3243000"/>
            <a:ext cx="9240836" cy="508524"/>
          </a:xfrm>
        </p:spPr>
        <p:txBody>
          <a:bodyPr/>
          <a:lstStyle/>
          <a:p>
            <a:r>
              <a:rPr lang="en-US"/>
              <a:t>Lesson 01: Module overview</a:t>
            </a:r>
            <a:endParaRPr lang="en-US" dirty="0"/>
          </a:p>
        </p:txBody>
      </p:sp>
      <p:pic>
        <p:nvPicPr>
          <p:cNvPr id="2" name="Picture 1" descr="Icon of a magnifying glass">
            <a:extLst>
              <a:ext uri="{FF2B5EF4-FFF2-40B4-BE49-F238E27FC236}">
                <a16:creationId xmlns:a16="http://schemas.microsoft.com/office/drawing/2014/main" id="{651BB4D0-684D-4E0D-8654-8F1D78F32035}"/>
              </a:ext>
            </a:extLst>
          </p:cNvPr>
          <p:cNvPicPr>
            <a:picLocks noChangeAspect="1"/>
          </p:cNvPicPr>
          <p:nvPr/>
        </p:nvPicPr>
        <p:blipFill>
          <a:blip r:embed="rId3"/>
          <a:stretch>
            <a:fillRect/>
          </a:stretch>
        </p:blipFill>
        <p:spPr>
          <a:xfrm>
            <a:off x="10409356" y="3044782"/>
            <a:ext cx="957144" cy="957144"/>
          </a:xfrm>
          <a:prstGeom prst="rect">
            <a:avLst/>
          </a:prstGeom>
        </p:spPr>
      </p:pic>
    </p:spTree>
    <p:extLst>
      <p:ext uri="{BB962C8B-B14F-4D97-AF65-F5344CB8AC3E}">
        <p14:creationId xmlns:p14="http://schemas.microsoft.com/office/powerpoint/2010/main" val="219981352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9C2C7-02D3-465E-8B63-3083093538CF}"/>
              </a:ext>
            </a:extLst>
          </p:cNvPr>
          <p:cNvSpPr>
            <a:spLocks noGrp="1"/>
          </p:cNvSpPr>
          <p:nvPr>
            <p:ph type="title"/>
          </p:nvPr>
        </p:nvSpPr>
        <p:spPr>
          <a:xfrm>
            <a:off x="465138" y="632779"/>
            <a:ext cx="11533187" cy="411162"/>
          </a:xfrm>
        </p:spPr>
        <p:txBody>
          <a:bodyPr/>
          <a:lstStyle/>
          <a:p>
            <a:r>
              <a:rPr lang="en-US"/>
              <a:t>Principles of agile development</a:t>
            </a:r>
            <a:endParaRPr lang="en-US" dirty="0"/>
          </a:p>
        </p:txBody>
      </p:sp>
      <p:pic>
        <p:nvPicPr>
          <p:cNvPr id="18" name="Picture 17">
            <a:extLst>
              <a:ext uri="{FF2B5EF4-FFF2-40B4-BE49-F238E27FC236}">
                <a16:creationId xmlns:a16="http://schemas.microsoft.com/office/drawing/2014/main" id="{6565EBD8-CA08-48F5-BC87-AA37F8266A33}"/>
              </a:ext>
              <a:ext uri="{C183D7F6-B498-43B3-948B-1728B52AA6E4}">
                <adec:decorative xmlns:adec="http://schemas.microsoft.com/office/drawing/2017/decorative" val="1"/>
              </a:ext>
            </a:extLst>
          </p:cNvPr>
          <p:cNvPicPr>
            <a:picLocks/>
          </p:cNvPicPr>
          <p:nvPr/>
        </p:nvPicPr>
        <p:blipFill>
          <a:blip r:embed="rId3"/>
          <a:stretch>
            <a:fillRect/>
          </a:stretch>
        </p:blipFill>
        <p:spPr>
          <a:xfrm>
            <a:off x="427037" y="1315681"/>
            <a:ext cx="593525" cy="593522"/>
          </a:xfrm>
          <a:prstGeom prst="rect">
            <a:avLst/>
          </a:prstGeom>
        </p:spPr>
      </p:pic>
      <p:sp>
        <p:nvSpPr>
          <p:cNvPr id="20" name="Oval 19">
            <a:extLst>
              <a:ext uri="{FF2B5EF4-FFF2-40B4-BE49-F238E27FC236}">
                <a16:creationId xmlns:a16="http://schemas.microsoft.com/office/drawing/2014/main" id="{3305DAFE-6C03-4C07-9751-8346C30E7C61}"/>
              </a:ext>
              <a:ext uri="{C183D7F6-B498-43B3-948B-1728B52AA6E4}">
                <adec:decorative xmlns:adec="http://schemas.microsoft.com/office/drawing/2017/decorative" val="0"/>
              </a:ext>
            </a:extLst>
          </p:cNvPr>
          <p:cNvSpPr/>
          <p:nvPr/>
        </p:nvSpPr>
        <p:spPr bwMode="auto">
          <a:xfrm rot="10800000" flipV="1">
            <a:off x="540888" y="1429532"/>
            <a:ext cx="365822" cy="365820"/>
          </a:xfrm>
          <a:prstGeom prst="ellipse">
            <a:avLst/>
          </a:prstGeom>
          <a:noFill/>
          <a:ln w="19050">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tx1"/>
                </a:solidFill>
                <a:latin typeface="+mj-lt"/>
                <a:ea typeface="Segoe UI" pitchFamily="34" charset="0"/>
                <a:cs typeface="Segoe UI" pitchFamily="34" charset="0"/>
              </a:rPr>
              <a:t>1</a:t>
            </a:r>
          </a:p>
        </p:txBody>
      </p:sp>
      <p:sp>
        <p:nvSpPr>
          <p:cNvPr id="4" name="Rectangle 3">
            <a:extLst>
              <a:ext uri="{FF2B5EF4-FFF2-40B4-BE49-F238E27FC236}">
                <a16:creationId xmlns:a16="http://schemas.microsoft.com/office/drawing/2014/main" id="{123A909F-AE51-4103-88E4-3D3899F31114}"/>
              </a:ext>
            </a:extLst>
          </p:cNvPr>
          <p:cNvSpPr/>
          <p:nvPr/>
        </p:nvSpPr>
        <p:spPr>
          <a:xfrm>
            <a:off x="1199056" y="1458554"/>
            <a:ext cx="4846143" cy="615553"/>
          </a:xfrm>
          <a:prstGeom prst="rect">
            <a:avLst/>
          </a:prstGeom>
        </p:spPr>
        <p:txBody>
          <a:bodyPr wrap="square" lIns="0" tIns="0" rIns="0" bIns="0">
            <a:spAutoFit/>
          </a:bodyPr>
          <a:lstStyle/>
          <a:p>
            <a:r>
              <a:rPr lang="en-US" sz="2000" dirty="0"/>
              <a:t>Satisfy the customer through early and continuous delivery of valuable software</a:t>
            </a:r>
          </a:p>
        </p:txBody>
      </p:sp>
      <p:pic>
        <p:nvPicPr>
          <p:cNvPr id="77" name="Picture 76">
            <a:extLst>
              <a:ext uri="{FF2B5EF4-FFF2-40B4-BE49-F238E27FC236}">
                <a16:creationId xmlns:a16="http://schemas.microsoft.com/office/drawing/2014/main" id="{6DDF1E02-D5CE-41B8-A91E-04D88F147817}"/>
              </a:ext>
              <a:ext uri="{C183D7F6-B498-43B3-948B-1728B52AA6E4}">
                <adec:decorative xmlns:adec="http://schemas.microsoft.com/office/drawing/2017/decorative" val="1"/>
              </a:ext>
            </a:extLst>
          </p:cNvPr>
          <p:cNvPicPr>
            <a:picLocks/>
          </p:cNvPicPr>
          <p:nvPr/>
        </p:nvPicPr>
        <p:blipFill>
          <a:blip r:embed="rId3"/>
          <a:stretch>
            <a:fillRect/>
          </a:stretch>
        </p:blipFill>
        <p:spPr>
          <a:xfrm>
            <a:off x="427037" y="2227976"/>
            <a:ext cx="593525" cy="593522"/>
          </a:xfrm>
          <a:prstGeom prst="rect">
            <a:avLst/>
          </a:prstGeom>
        </p:spPr>
      </p:pic>
      <p:sp>
        <p:nvSpPr>
          <p:cNvPr id="71" name="Oval 70">
            <a:extLst>
              <a:ext uri="{FF2B5EF4-FFF2-40B4-BE49-F238E27FC236}">
                <a16:creationId xmlns:a16="http://schemas.microsoft.com/office/drawing/2014/main" id="{1DD968D0-1506-4571-9689-B159134443BE}"/>
              </a:ext>
              <a:ext uri="{C183D7F6-B498-43B3-948B-1728B52AA6E4}">
                <adec:decorative xmlns:adec="http://schemas.microsoft.com/office/drawing/2017/decorative" val="0"/>
              </a:ext>
            </a:extLst>
          </p:cNvPr>
          <p:cNvSpPr/>
          <p:nvPr/>
        </p:nvSpPr>
        <p:spPr bwMode="auto">
          <a:xfrm rot="10800000" flipV="1">
            <a:off x="540888" y="2341827"/>
            <a:ext cx="365822" cy="365820"/>
          </a:xfrm>
          <a:prstGeom prst="ellipse">
            <a:avLst/>
          </a:prstGeom>
          <a:noFill/>
          <a:ln w="19050">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tx1"/>
                </a:solidFill>
                <a:latin typeface="+mj-lt"/>
                <a:cs typeface="Segoe UI" pitchFamily="34" charset="0"/>
              </a:rPr>
              <a:t>2</a:t>
            </a:r>
          </a:p>
        </p:txBody>
      </p:sp>
      <p:sp>
        <p:nvSpPr>
          <p:cNvPr id="5" name="Rectangle 4">
            <a:extLst>
              <a:ext uri="{FF2B5EF4-FFF2-40B4-BE49-F238E27FC236}">
                <a16:creationId xmlns:a16="http://schemas.microsoft.com/office/drawing/2014/main" id="{431869E5-C40E-45A6-8A79-BCBCC6358AA9}"/>
              </a:ext>
            </a:extLst>
          </p:cNvPr>
          <p:cNvSpPr/>
          <p:nvPr/>
        </p:nvSpPr>
        <p:spPr>
          <a:xfrm>
            <a:off x="1199056" y="2370849"/>
            <a:ext cx="4846143" cy="307777"/>
          </a:xfrm>
          <a:prstGeom prst="rect">
            <a:avLst/>
          </a:prstGeom>
        </p:spPr>
        <p:txBody>
          <a:bodyPr wrap="square" lIns="0" tIns="0" rIns="0" bIns="0">
            <a:spAutoFit/>
          </a:bodyPr>
          <a:lstStyle/>
          <a:p>
            <a:r>
              <a:rPr lang="en-US" sz="2000" dirty="0"/>
              <a:t>Welcome changing requirements</a:t>
            </a:r>
          </a:p>
        </p:txBody>
      </p:sp>
      <p:pic>
        <p:nvPicPr>
          <p:cNvPr id="83" name="Picture 82">
            <a:extLst>
              <a:ext uri="{FF2B5EF4-FFF2-40B4-BE49-F238E27FC236}">
                <a16:creationId xmlns:a16="http://schemas.microsoft.com/office/drawing/2014/main" id="{1F295DA7-97B4-4B26-A867-C3EF70CC21C9}"/>
              </a:ext>
              <a:ext uri="{C183D7F6-B498-43B3-948B-1728B52AA6E4}">
                <adec:decorative xmlns:adec="http://schemas.microsoft.com/office/drawing/2017/decorative" val="1"/>
              </a:ext>
            </a:extLst>
          </p:cNvPr>
          <p:cNvPicPr>
            <a:picLocks/>
          </p:cNvPicPr>
          <p:nvPr/>
        </p:nvPicPr>
        <p:blipFill>
          <a:blip r:embed="rId3"/>
          <a:stretch>
            <a:fillRect/>
          </a:stretch>
        </p:blipFill>
        <p:spPr>
          <a:xfrm>
            <a:off x="427037" y="3140271"/>
            <a:ext cx="593525" cy="593522"/>
          </a:xfrm>
          <a:prstGeom prst="rect">
            <a:avLst/>
          </a:prstGeom>
        </p:spPr>
      </p:pic>
      <p:sp>
        <p:nvSpPr>
          <p:cNvPr id="66" name="Oval 65">
            <a:extLst>
              <a:ext uri="{FF2B5EF4-FFF2-40B4-BE49-F238E27FC236}">
                <a16:creationId xmlns:a16="http://schemas.microsoft.com/office/drawing/2014/main" id="{F3A15376-9178-4CF2-B756-BE45423BD404}"/>
              </a:ext>
              <a:ext uri="{C183D7F6-B498-43B3-948B-1728B52AA6E4}">
                <adec:decorative xmlns:adec="http://schemas.microsoft.com/office/drawing/2017/decorative" val="0"/>
              </a:ext>
            </a:extLst>
          </p:cNvPr>
          <p:cNvSpPr/>
          <p:nvPr/>
        </p:nvSpPr>
        <p:spPr bwMode="auto">
          <a:xfrm rot="10800000" flipV="1">
            <a:off x="540888" y="3254122"/>
            <a:ext cx="365822" cy="365820"/>
          </a:xfrm>
          <a:prstGeom prst="ellipse">
            <a:avLst/>
          </a:prstGeom>
          <a:noFill/>
          <a:ln w="19050">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tx1"/>
                </a:solidFill>
                <a:latin typeface="+mj-lt"/>
                <a:cs typeface="Segoe UI" pitchFamily="34" charset="0"/>
              </a:rPr>
              <a:t>3</a:t>
            </a:r>
          </a:p>
        </p:txBody>
      </p:sp>
      <p:sp>
        <p:nvSpPr>
          <p:cNvPr id="6" name="Rectangle 5">
            <a:extLst>
              <a:ext uri="{FF2B5EF4-FFF2-40B4-BE49-F238E27FC236}">
                <a16:creationId xmlns:a16="http://schemas.microsoft.com/office/drawing/2014/main" id="{49474FF0-F002-4F0A-89EA-02BAB8B386CE}"/>
              </a:ext>
            </a:extLst>
          </p:cNvPr>
          <p:cNvSpPr/>
          <p:nvPr/>
        </p:nvSpPr>
        <p:spPr>
          <a:xfrm>
            <a:off x="1199056" y="3283144"/>
            <a:ext cx="4846143" cy="307777"/>
          </a:xfrm>
          <a:prstGeom prst="rect">
            <a:avLst/>
          </a:prstGeom>
        </p:spPr>
        <p:txBody>
          <a:bodyPr wrap="square" lIns="0" tIns="0" rIns="0" bIns="0">
            <a:spAutoFit/>
          </a:bodyPr>
          <a:lstStyle/>
          <a:p>
            <a:r>
              <a:rPr lang="en-US" sz="2000" dirty="0"/>
              <a:t>Deliver working software frequently</a:t>
            </a:r>
          </a:p>
        </p:txBody>
      </p:sp>
      <p:pic>
        <p:nvPicPr>
          <p:cNvPr id="82" name="Picture 81">
            <a:extLst>
              <a:ext uri="{FF2B5EF4-FFF2-40B4-BE49-F238E27FC236}">
                <a16:creationId xmlns:a16="http://schemas.microsoft.com/office/drawing/2014/main" id="{ADF3CA4B-E933-4200-AC98-F968851EC2F5}"/>
              </a:ext>
              <a:ext uri="{C183D7F6-B498-43B3-948B-1728B52AA6E4}">
                <adec:decorative xmlns:adec="http://schemas.microsoft.com/office/drawing/2017/decorative" val="1"/>
              </a:ext>
            </a:extLst>
          </p:cNvPr>
          <p:cNvPicPr>
            <a:picLocks/>
          </p:cNvPicPr>
          <p:nvPr/>
        </p:nvPicPr>
        <p:blipFill>
          <a:blip r:embed="rId3"/>
          <a:stretch>
            <a:fillRect/>
          </a:stretch>
        </p:blipFill>
        <p:spPr>
          <a:xfrm>
            <a:off x="427037" y="4052566"/>
            <a:ext cx="593525" cy="593522"/>
          </a:xfrm>
          <a:prstGeom prst="rect">
            <a:avLst/>
          </a:prstGeom>
        </p:spPr>
      </p:pic>
      <p:sp>
        <p:nvSpPr>
          <p:cNvPr id="60" name="Oval 59">
            <a:extLst>
              <a:ext uri="{FF2B5EF4-FFF2-40B4-BE49-F238E27FC236}">
                <a16:creationId xmlns:a16="http://schemas.microsoft.com/office/drawing/2014/main" id="{4622D20F-B67A-4C92-B57C-642F29A23B87}"/>
              </a:ext>
              <a:ext uri="{C183D7F6-B498-43B3-948B-1728B52AA6E4}">
                <adec:decorative xmlns:adec="http://schemas.microsoft.com/office/drawing/2017/decorative" val="0"/>
              </a:ext>
            </a:extLst>
          </p:cNvPr>
          <p:cNvSpPr/>
          <p:nvPr/>
        </p:nvSpPr>
        <p:spPr bwMode="auto">
          <a:xfrm rot="10800000" flipV="1">
            <a:off x="540889" y="4166417"/>
            <a:ext cx="365822" cy="365820"/>
          </a:xfrm>
          <a:prstGeom prst="ellipse">
            <a:avLst/>
          </a:prstGeom>
          <a:noFill/>
          <a:ln w="19050">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tx1"/>
                </a:solidFill>
                <a:latin typeface="+mj-lt"/>
                <a:cs typeface="Segoe UI" pitchFamily="34" charset="0"/>
              </a:rPr>
              <a:t>4</a:t>
            </a:r>
          </a:p>
        </p:txBody>
      </p:sp>
      <p:sp>
        <p:nvSpPr>
          <p:cNvPr id="7" name="Rectangle 6">
            <a:extLst>
              <a:ext uri="{FF2B5EF4-FFF2-40B4-BE49-F238E27FC236}">
                <a16:creationId xmlns:a16="http://schemas.microsoft.com/office/drawing/2014/main" id="{DB9262F5-9FC1-499E-96A8-81A654A983FD}"/>
              </a:ext>
            </a:extLst>
          </p:cNvPr>
          <p:cNvSpPr/>
          <p:nvPr/>
        </p:nvSpPr>
        <p:spPr>
          <a:xfrm>
            <a:off x="1199056" y="4195439"/>
            <a:ext cx="4846143" cy="307777"/>
          </a:xfrm>
          <a:prstGeom prst="rect">
            <a:avLst/>
          </a:prstGeom>
        </p:spPr>
        <p:txBody>
          <a:bodyPr wrap="square" lIns="0" tIns="0" rIns="0" bIns="0">
            <a:spAutoFit/>
          </a:bodyPr>
          <a:lstStyle/>
          <a:p>
            <a:r>
              <a:rPr lang="en-US" sz="2000" dirty="0"/>
              <a:t>Work together throughout the project</a:t>
            </a:r>
          </a:p>
        </p:txBody>
      </p:sp>
      <p:pic>
        <p:nvPicPr>
          <p:cNvPr id="81" name="Picture 80">
            <a:extLst>
              <a:ext uri="{FF2B5EF4-FFF2-40B4-BE49-F238E27FC236}">
                <a16:creationId xmlns:a16="http://schemas.microsoft.com/office/drawing/2014/main" id="{1BE73138-E859-4A7B-A1CA-F7C312A9DA60}"/>
              </a:ext>
              <a:ext uri="{C183D7F6-B498-43B3-948B-1728B52AA6E4}">
                <adec:decorative xmlns:adec="http://schemas.microsoft.com/office/drawing/2017/decorative" val="1"/>
              </a:ext>
            </a:extLst>
          </p:cNvPr>
          <p:cNvPicPr>
            <a:picLocks/>
          </p:cNvPicPr>
          <p:nvPr/>
        </p:nvPicPr>
        <p:blipFill>
          <a:blip r:embed="rId3"/>
          <a:stretch>
            <a:fillRect/>
          </a:stretch>
        </p:blipFill>
        <p:spPr>
          <a:xfrm>
            <a:off x="427037" y="4975876"/>
            <a:ext cx="593525" cy="593522"/>
          </a:xfrm>
          <a:prstGeom prst="rect">
            <a:avLst/>
          </a:prstGeom>
        </p:spPr>
      </p:pic>
      <p:sp>
        <p:nvSpPr>
          <p:cNvPr id="63" name="Oval 62">
            <a:extLst>
              <a:ext uri="{FF2B5EF4-FFF2-40B4-BE49-F238E27FC236}">
                <a16:creationId xmlns:a16="http://schemas.microsoft.com/office/drawing/2014/main" id="{C89D60CA-C163-4BF8-9C29-AC5CA089AD0C}"/>
              </a:ext>
              <a:ext uri="{C183D7F6-B498-43B3-948B-1728B52AA6E4}">
                <adec:decorative xmlns:adec="http://schemas.microsoft.com/office/drawing/2017/decorative" val="0"/>
              </a:ext>
            </a:extLst>
          </p:cNvPr>
          <p:cNvSpPr/>
          <p:nvPr/>
        </p:nvSpPr>
        <p:spPr bwMode="auto">
          <a:xfrm rot="10800000" flipV="1">
            <a:off x="540888" y="5089727"/>
            <a:ext cx="365822" cy="365820"/>
          </a:xfrm>
          <a:prstGeom prst="ellipse">
            <a:avLst/>
          </a:prstGeom>
          <a:noFill/>
          <a:ln w="19050">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tx1"/>
                </a:solidFill>
                <a:latin typeface="+mj-lt"/>
                <a:cs typeface="Segoe UI" pitchFamily="34" charset="0"/>
              </a:rPr>
              <a:t>5</a:t>
            </a:r>
          </a:p>
        </p:txBody>
      </p:sp>
      <p:sp>
        <p:nvSpPr>
          <p:cNvPr id="8" name="Rectangle 7">
            <a:extLst>
              <a:ext uri="{FF2B5EF4-FFF2-40B4-BE49-F238E27FC236}">
                <a16:creationId xmlns:a16="http://schemas.microsoft.com/office/drawing/2014/main" id="{3A2CED33-AE08-4439-B0A5-D7A290BB1E81}"/>
              </a:ext>
            </a:extLst>
          </p:cNvPr>
          <p:cNvSpPr/>
          <p:nvPr/>
        </p:nvSpPr>
        <p:spPr>
          <a:xfrm>
            <a:off x="1199056" y="4964861"/>
            <a:ext cx="4846143" cy="615553"/>
          </a:xfrm>
          <a:prstGeom prst="rect">
            <a:avLst/>
          </a:prstGeom>
        </p:spPr>
        <p:txBody>
          <a:bodyPr wrap="square" lIns="0" tIns="0" rIns="0" bIns="0">
            <a:spAutoFit/>
          </a:bodyPr>
          <a:lstStyle/>
          <a:p>
            <a:r>
              <a:rPr lang="en-US" sz="2000" dirty="0"/>
              <a:t>Build projects around motivated individuals</a:t>
            </a:r>
          </a:p>
        </p:txBody>
      </p:sp>
      <p:pic>
        <p:nvPicPr>
          <p:cNvPr id="88" name="Picture 87">
            <a:extLst>
              <a:ext uri="{FF2B5EF4-FFF2-40B4-BE49-F238E27FC236}">
                <a16:creationId xmlns:a16="http://schemas.microsoft.com/office/drawing/2014/main" id="{EA67FF76-367A-4092-8658-B29593D9529B}"/>
              </a:ext>
              <a:ext uri="{C183D7F6-B498-43B3-948B-1728B52AA6E4}">
                <adec:decorative xmlns:adec="http://schemas.microsoft.com/office/drawing/2017/decorative" val="1"/>
              </a:ext>
            </a:extLst>
          </p:cNvPr>
          <p:cNvPicPr>
            <a:picLocks/>
          </p:cNvPicPr>
          <p:nvPr/>
        </p:nvPicPr>
        <p:blipFill>
          <a:blip r:embed="rId3"/>
          <a:stretch>
            <a:fillRect/>
          </a:stretch>
        </p:blipFill>
        <p:spPr>
          <a:xfrm>
            <a:off x="427037" y="5899186"/>
            <a:ext cx="593525" cy="593522"/>
          </a:xfrm>
          <a:prstGeom prst="rect">
            <a:avLst/>
          </a:prstGeom>
        </p:spPr>
      </p:pic>
      <p:sp>
        <p:nvSpPr>
          <p:cNvPr id="76" name="Oval 75">
            <a:extLst>
              <a:ext uri="{FF2B5EF4-FFF2-40B4-BE49-F238E27FC236}">
                <a16:creationId xmlns:a16="http://schemas.microsoft.com/office/drawing/2014/main" id="{860F5318-945A-4EE8-A41E-38F0A15E7780}"/>
              </a:ext>
              <a:ext uri="{C183D7F6-B498-43B3-948B-1728B52AA6E4}">
                <adec:decorative xmlns:adec="http://schemas.microsoft.com/office/drawing/2017/decorative" val="0"/>
              </a:ext>
            </a:extLst>
          </p:cNvPr>
          <p:cNvSpPr/>
          <p:nvPr/>
        </p:nvSpPr>
        <p:spPr bwMode="auto">
          <a:xfrm rot="10800000" flipV="1">
            <a:off x="540888" y="6013037"/>
            <a:ext cx="365822" cy="365820"/>
          </a:xfrm>
          <a:prstGeom prst="ellipse">
            <a:avLst/>
          </a:prstGeom>
          <a:noFill/>
          <a:ln w="19050">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tx1"/>
                </a:solidFill>
                <a:latin typeface="+mj-lt"/>
                <a:cs typeface="Segoe UI" pitchFamily="34" charset="0"/>
              </a:rPr>
              <a:t>6</a:t>
            </a:r>
          </a:p>
        </p:txBody>
      </p:sp>
      <p:sp>
        <p:nvSpPr>
          <p:cNvPr id="9" name="Rectangle 8">
            <a:extLst>
              <a:ext uri="{FF2B5EF4-FFF2-40B4-BE49-F238E27FC236}">
                <a16:creationId xmlns:a16="http://schemas.microsoft.com/office/drawing/2014/main" id="{75C1A2F4-D2B6-4460-80BC-88257F475032}"/>
              </a:ext>
            </a:extLst>
          </p:cNvPr>
          <p:cNvSpPr/>
          <p:nvPr/>
        </p:nvSpPr>
        <p:spPr>
          <a:xfrm>
            <a:off x="1199056" y="6042059"/>
            <a:ext cx="4846143" cy="307777"/>
          </a:xfrm>
          <a:prstGeom prst="rect">
            <a:avLst/>
          </a:prstGeom>
        </p:spPr>
        <p:txBody>
          <a:bodyPr wrap="square" lIns="0" tIns="0" rIns="0" bIns="0">
            <a:spAutoFit/>
          </a:bodyPr>
          <a:lstStyle/>
          <a:p>
            <a:r>
              <a:rPr lang="en-US" sz="2000" dirty="0"/>
              <a:t>Use face-to-face conversation</a:t>
            </a:r>
          </a:p>
        </p:txBody>
      </p:sp>
      <p:pic>
        <p:nvPicPr>
          <p:cNvPr id="91" name="Picture 90">
            <a:extLst>
              <a:ext uri="{FF2B5EF4-FFF2-40B4-BE49-F238E27FC236}">
                <a16:creationId xmlns:a16="http://schemas.microsoft.com/office/drawing/2014/main" id="{DF8C1C6F-8C31-4091-AE35-2439C5D01512}"/>
              </a:ext>
              <a:ext uri="{C183D7F6-B498-43B3-948B-1728B52AA6E4}">
                <adec:decorative xmlns:adec="http://schemas.microsoft.com/office/drawing/2017/decorative" val="1"/>
              </a:ext>
            </a:extLst>
          </p:cNvPr>
          <p:cNvPicPr>
            <a:picLocks/>
          </p:cNvPicPr>
          <p:nvPr/>
        </p:nvPicPr>
        <p:blipFill>
          <a:blip r:embed="rId3"/>
          <a:stretch>
            <a:fillRect/>
          </a:stretch>
        </p:blipFill>
        <p:spPr>
          <a:xfrm>
            <a:off x="6149480" y="1315681"/>
            <a:ext cx="593525" cy="593522"/>
          </a:xfrm>
          <a:prstGeom prst="rect">
            <a:avLst/>
          </a:prstGeom>
        </p:spPr>
      </p:pic>
      <p:sp>
        <p:nvSpPr>
          <p:cNvPr id="39" name="Oval 38">
            <a:extLst>
              <a:ext uri="{FF2B5EF4-FFF2-40B4-BE49-F238E27FC236}">
                <a16:creationId xmlns:a16="http://schemas.microsoft.com/office/drawing/2014/main" id="{68C3D310-DF57-4B91-9C0B-B8468F30BC82}"/>
              </a:ext>
              <a:ext uri="{C183D7F6-B498-43B3-948B-1728B52AA6E4}">
                <adec:decorative xmlns:adec="http://schemas.microsoft.com/office/drawing/2017/decorative" val="0"/>
              </a:ext>
            </a:extLst>
          </p:cNvPr>
          <p:cNvSpPr/>
          <p:nvPr/>
        </p:nvSpPr>
        <p:spPr bwMode="auto">
          <a:xfrm rot="10800000" flipV="1">
            <a:off x="6263331" y="1429533"/>
            <a:ext cx="365822" cy="365820"/>
          </a:xfrm>
          <a:prstGeom prst="ellipse">
            <a:avLst/>
          </a:prstGeom>
          <a:noFill/>
          <a:ln w="19050">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tx1"/>
                </a:solidFill>
                <a:latin typeface="+mj-lt"/>
                <a:cs typeface="Segoe UI" pitchFamily="34" charset="0"/>
              </a:rPr>
              <a:t>7</a:t>
            </a:r>
          </a:p>
        </p:txBody>
      </p:sp>
      <p:sp>
        <p:nvSpPr>
          <p:cNvPr id="10" name="Rectangle 9">
            <a:extLst>
              <a:ext uri="{FF2B5EF4-FFF2-40B4-BE49-F238E27FC236}">
                <a16:creationId xmlns:a16="http://schemas.microsoft.com/office/drawing/2014/main" id="{EFC23633-85AC-4188-98F7-8BD1C743E9BD}"/>
              </a:ext>
            </a:extLst>
          </p:cNvPr>
          <p:cNvSpPr/>
          <p:nvPr/>
        </p:nvSpPr>
        <p:spPr>
          <a:xfrm>
            <a:off x="6959599" y="1260222"/>
            <a:ext cx="4846143" cy="615553"/>
          </a:xfrm>
          <a:prstGeom prst="rect">
            <a:avLst/>
          </a:prstGeom>
        </p:spPr>
        <p:txBody>
          <a:bodyPr wrap="square" lIns="0" tIns="0" rIns="0" bIns="0">
            <a:spAutoFit/>
          </a:bodyPr>
          <a:lstStyle/>
          <a:p>
            <a:r>
              <a:rPr lang="en-US" sz="2000" dirty="0"/>
              <a:t>Measure progress through working software</a:t>
            </a:r>
          </a:p>
        </p:txBody>
      </p:sp>
      <p:pic>
        <p:nvPicPr>
          <p:cNvPr id="92" name="Picture 91">
            <a:extLst>
              <a:ext uri="{FF2B5EF4-FFF2-40B4-BE49-F238E27FC236}">
                <a16:creationId xmlns:a16="http://schemas.microsoft.com/office/drawing/2014/main" id="{EB440F69-A715-412B-B07A-380B6E28E1E7}"/>
              </a:ext>
              <a:ext uri="{C183D7F6-B498-43B3-948B-1728B52AA6E4}">
                <adec:decorative xmlns:adec="http://schemas.microsoft.com/office/drawing/2017/decorative" val="1"/>
              </a:ext>
            </a:extLst>
          </p:cNvPr>
          <p:cNvPicPr>
            <a:picLocks/>
          </p:cNvPicPr>
          <p:nvPr/>
        </p:nvPicPr>
        <p:blipFill>
          <a:blip r:embed="rId3"/>
          <a:stretch>
            <a:fillRect/>
          </a:stretch>
        </p:blipFill>
        <p:spPr>
          <a:xfrm>
            <a:off x="6149480" y="2227976"/>
            <a:ext cx="593525" cy="593522"/>
          </a:xfrm>
          <a:prstGeom prst="rect">
            <a:avLst/>
          </a:prstGeom>
        </p:spPr>
      </p:pic>
      <p:sp>
        <p:nvSpPr>
          <p:cNvPr id="70" name="Oval 69">
            <a:extLst>
              <a:ext uri="{FF2B5EF4-FFF2-40B4-BE49-F238E27FC236}">
                <a16:creationId xmlns:a16="http://schemas.microsoft.com/office/drawing/2014/main" id="{64F813D1-D055-49E5-BA55-651E4AAB5FEC}"/>
              </a:ext>
              <a:ext uri="{C183D7F6-B498-43B3-948B-1728B52AA6E4}">
                <adec:decorative xmlns:adec="http://schemas.microsoft.com/office/drawing/2017/decorative" val="0"/>
              </a:ext>
            </a:extLst>
          </p:cNvPr>
          <p:cNvSpPr/>
          <p:nvPr/>
        </p:nvSpPr>
        <p:spPr bwMode="auto">
          <a:xfrm rot="10800000" flipV="1">
            <a:off x="6263331" y="2341827"/>
            <a:ext cx="365822" cy="365820"/>
          </a:xfrm>
          <a:prstGeom prst="ellipse">
            <a:avLst/>
          </a:prstGeom>
          <a:noFill/>
          <a:ln w="19050">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tx1"/>
                </a:solidFill>
                <a:latin typeface="+mj-lt"/>
                <a:cs typeface="Segoe UI" pitchFamily="34" charset="0"/>
              </a:rPr>
              <a:t>8</a:t>
            </a:r>
          </a:p>
        </p:txBody>
      </p:sp>
      <p:sp>
        <p:nvSpPr>
          <p:cNvPr id="11" name="Rectangle 10">
            <a:extLst>
              <a:ext uri="{FF2B5EF4-FFF2-40B4-BE49-F238E27FC236}">
                <a16:creationId xmlns:a16="http://schemas.microsoft.com/office/drawing/2014/main" id="{C9BF4192-5E68-491B-8FC3-6A4840E43266}"/>
              </a:ext>
            </a:extLst>
          </p:cNvPr>
          <p:cNvSpPr/>
          <p:nvPr/>
        </p:nvSpPr>
        <p:spPr>
          <a:xfrm>
            <a:off x="6959599" y="2170172"/>
            <a:ext cx="4846143" cy="647251"/>
          </a:xfrm>
          <a:prstGeom prst="rect">
            <a:avLst/>
          </a:prstGeom>
        </p:spPr>
        <p:txBody>
          <a:bodyPr wrap="square" lIns="0" tIns="0" rIns="0" bIns="0">
            <a:noAutofit/>
          </a:bodyPr>
          <a:lstStyle/>
          <a:p>
            <a:r>
              <a:rPr lang="en-US" sz="2000" dirty="0"/>
              <a:t>Agile processes promote sustainable development</a:t>
            </a:r>
          </a:p>
        </p:txBody>
      </p:sp>
      <p:pic>
        <p:nvPicPr>
          <p:cNvPr id="95" name="Picture 94">
            <a:extLst>
              <a:ext uri="{FF2B5EF4-FFF2-40B4-BE49-F238E27FC236}">
                <a16:creationId xmlns:a16="http://schemas.microsoft.com/office/drawing/2014/main" id="{0503E3E0-3650-48E1-A8DE-0BEDF044ADC8}"/>
              </a:ext>
              <a:ext uri="{C183D7F6-B498-43B3-948B-1728B52AA6E4}">
                <adec:decorative xmlns:adec="http://schemas.microsoft.com/office/drawing/2017/decorative" val="1"/>
              </a:ext>
            </a:extLst>
          </p:cNvPr>
          <p:cNvPicPr>
            <a:picLocks/>
          </p:cNvPicPr>
          <p:nvPr/>
        </p:nvPicPr>
        <p:blipFill>
          <a:blip r:embed="rId3"/>
          <a:stretch>
            <a:fillRect/>
          </a:stretch>
        </p:blipFill>
        <p:spPr>
          <a:xfrm>
            <a:off x="6149480" y="3140271"/>
            <a:ext cx="593525" cy="593522"/>
          </a:xfrm>
          <a:prstGeom prst="rect">
            <a:avLst/>
          </a:prstGeom>
        </p:spPr>
      </p:pic>
      <p:sp>
        <p:nvSpPr>
          <p:cNvPr id="42" name="Oval 41">
            <a:extLst>
              <a:ext uri="{FF2B5EF4-FFF2-40B4-BE49-F238E27FC236}">
                <a16:creationId xmlns:a16="http://schemas.microsoft.com/office/drawing/2014/main" id="{7510B749-913A-484D-A4D7-771D3D835866}"/>
              </a:ext>
              <a:ext uri="{C183D7F6-B498-43B3-948B-1728B52AA6E4}">
                <adec:decorative xmlns:adec="http://schemas.microsoft.com/office/drawing/2017/decorative" val="0"/>
              </a:ext>
            </a:extLst>
          </p:cNvPr>
          <p:cNvSpPr/>
          <p:nvPr/>
        </p:nvSpPr>
        <p:spPr bwMode="auto">
          <a:xfrm rot="10800000" flipV="1">
            <a:off x="6263331" y="3254122"/>
            <a:ext cx="365822" cy="365820"/>
          </a:xfrm>
          <a:prstGeom prst="ellipse">
            <a:avLst/>
          </a:prstGeom>
          <a:noFill/>
          <a:ln w="19050">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tx1"/>
                </a:solidFill>
                <a:latin typeface="+mj-lt"/>
                <a:cs typeface="Segoe UI" pitchFamily="34" charset="0"/>
              </a:rPr>
              <a:t>9</a:t>
            </a:r>
          </a:p>
        </p:txBody>
      </p:sp>
      <p:sp>
        <p:nvSpPr>
          <p:cNvPr id="12" name="Rectangle 11">
            <a:extLst>
              <a:ext uri="{FF2B5EF4-FFF2-40B4-BE49-F238E27FC236}">
                <a16:creationId xmlns:a16="http://schemas.microsoft.com/office/drawing/2014/main" id="{E71059D4-AAE2-4645-A950-69A22DC7278F}"/>
              </a:ext>
            </a:extLst>
          </p:cNvPr>
          <p:cNvSpPr/>
          <p:nvPr/>
        </p:nvSpPr>
        <p:spPr>
          <a:xfrm>
            <a:off x="6959599" y="3113406"/>
            <a:ext cx="4846143" cy="647251"/>
          </a:xfrm>
          <a:prstGeom prst="rect">
            <a:avLst/>
          </a:prstGeom>
        </p:spPr>
        <p:txBody>
          <a:bodyPr wrap="square" lIns="0" tIns="0" rIns="0" bIns="0">
            <a:noAutofit/>
          </a:bodyPr>
          <a:lstStyle/>
          <a:p>
            <a:r>
              <a:rPr lang="en-US" sz="2000" dirty="0"/>
              <a:t>Continuous attention to technical excellence and good design </a:t>
            </a:r>
          </a:p>
        </p:txBody>
      </p:sp>
      <p:pic>
        <p:nvPicPr>
          <p:cNvPr id="94" name="Picture 93">
            <a:extLst>
              <a:ext uri="{FF2B5EF4-FFF2-40B4-BE49-F238E27FC236}">
                <a16:creationId xmlns:a16="http://schemas.microsoft.com/office/drawing/2014/main" id="{A2312BE1-7073-479D-BE01-4711A0F7026D}"/>
              </a:ext>
              <a:ext uri="{C183D7F6-B498-43B3-948B-1728B52AA6E4}">
                <adec:decorative xmlns:adec="http://schemas.microsoft.com/office/drawing/2017/decorative" val="1"/>
              </a:ext>
            </a:extLst>
          </p:cNvPr>
          <p:cNvPicPr>
            <a:picLocks/>
          </p:cNvPicPr>
          <p:nvPr/>
        </p:nvPicPr>
        <p:blipFill>
          <a:blip r:embed="rId3"/>
          <a:stretch>
            <a:fillRect/>
          </a:stretch>
        </p:blipFill>
        <p:spPr>
          <a:xfrm>
            <a:off x="6149480" y="4052566"/>
            <a:ext cx="593525" cy="593522"/>
          </a:xfrm>
          <a:prstGeom prst="rect">
            <a:avLst/>
          </a:prstGeom>
        </p:spPr>
      </p:pic>
      <p:sp>
        <p:nvSpPr>
          <p:cNvPr id="45" name="Oval 44">
            <a:extLst>
              <a:ext uri="{FF2B5EF4-FFF2-40B4-BE49-F238E27FC236}">
                <a16:creationId xmlns:a16="http://schemas.microsoft.com/office/drawing/2014/main" id="{4BCDCB8A-5E3B-4D83-8E2A-BD9DDB308808}"/>
              </a:ext>
              <a:ext uri="{C183D7F6-B498-43B3-948B-1728B52AA6E4}">
                <adec:decorative xmlns:adec="http://schemas.microsoft.com/office/drawing/2017/decorative" val="0"/>
              </a:ext>
            </a:extLst>
          </p:cNvPr>
          <p:cNvSpPr/>
          <p:nvPr/>
        </p:nvSpPr>
        <p:spPr bwMode="auto">
          <a:xfrm rot="10800000" flipV="1">
            <a:off x="6263332" y="4166417"/>
            <a:ext cx="365822" cy="365820"/>
          </a:xfrm>
          <a:prstGeom prst="ellipse">
            <a:avLst/>
          </a:prstGeom>
          <a:noFill/>
          <a:ln w="19050">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tx1"/>
                </a:solidFill>
                <a:latin typeface="+mj-lt"/>
                <a:cs typeface="Segoe UI" pitchFamily="34" charset="0"/>
              </a:rPr>
              <a:t>10</a:t>
            </a:r>
          </a:p>
        </p:txBody>
      </p:sp>
      <p:sp>
        <p:nvSpPr>
          <p:cNvPr id="13" name="Rectangle 12">
            <a:extLst>
              <a:ext uri="{FF2B5EF4-FFF2-40B4-BE49-F238E27FC236}">
                <a16:creationId xmlns:a16="http://schemas.microsoft.com/office/drawing/2014/main" id="{299F53D8-7B2F-44AE-AA66-301E7B704904}"/>
              </a:ext>
            </a:extLst>
          </p:cNvPr>
          <p:cNvSpPr/>
          <p:nvPr/>
        </p:nvSpPr>
        <p:spPr>
          <a:xfrm>
            <a:off x="6959599" y="4041132"/>
            <a:ext cx="4846143" cy="615553"/>
          </a:xfrm>
          <a:prstGeom prst="rect">
            <a:avLst/>
          </a:prstGeom>
        </p:spPr>
        <p:txBody>
          <a:bodyPr wrap="square" lIns="0" tIns="0" rIns="0" bIns="0">
            <a:spAutoFit/>
          </a:bodyPr>
          <a:lstStyle/>
          <a:p>
            <a:r>
              <a:rPr lang="en-US" sz="2000" dirty="0"/>
              <a:t>Simplicity - the art of maximizing the amount of work not done</a:t>
            </a:r>
          </a:p>
        </p:txBody>
      </p:sp>
      <p:pic>
        <p:nvPicPr>
          <p:cNvPr id="93" name="Picture 92">
            <a:extLst>
              <a:ext uri="{FF2B5EF4-FFF2-40B4-BE49-F238E27FC236}">
                <a16:creationId xmlns:a16="http://schemas.microsoft.com/office/drawing/2014/main" id="{BD052F75-71D5-4399-A702-A48BE5A733A4}"/>
              </a:ext>
              <a:ext uri="{C183D7F6-B498-43B3-948B-1728B52AA6E4}">
                <adec:decorative xmlns:adec="http://schemas.microsoft.com/office/drawing/2017/decorative" val="1"/>
              </a:ext>
            </a:extLst>
          </p:cNvPr>
          <p:cNvPicPr>
            <a:picLocks/>
          </p:cNvPicPr>
          <p:nvPr/>
        </p:nvPicPr>
        <p:blipFill>
          <a:blip r:embed="rId3"/>
          <a:stretch>
            <a:fillRect/>
          </a:stretch>
        </p:blipFill>
        <p:spPr>
          <a:xfrm>
            <a:off x="6149480" y="4975876"/>
            <a:ext cx="593525" cy="593522"/>
          </a:xfrm>
          <a:prstGeom prst="rect">
            <a:avLst/>
          </a:prstGeom>
        </p:spPr>
      </p:pic>
      <p:sp>
        <p:nvSpPr>
          <p:cNvPr id="54" name="Oval 53">
            <a:extLst>
              <a:ext uri="{FF2B5EF4-FFF2-40B4-BE49-F238E27FC236}">
                <a16:creationId xmlns:a16="http://schemas.microsoft.com/office/drawing/2014/main" id="{1FFE3BAA-2750-4035-A429-3D272E385C03}"/>
              </a:ext>
              <a:ext uri="{C183D7F6-B498-43B3-948B-1728B52AA6E4}">
                <adec:decorative xmlns:adec="http://schemas.microsoft.com/office/drawing/2017/decorative" val="0"/>
              </a:ext>
            </a:extLst>
          </p:cNvPr>
          <p:cNvSpPr/>
          <p:nvPr/>
        </p:nvSpPr>
        <p:spPr bwMode="auto">
          <a:xfrm rot="10800000" flipV="1">
            <a:off x="6263332" y="5089727"/>
            <a:ext cx="365822" cy="365820"/>
          </a:xfrm>
          <a:prstGeom prst="ellipse">
            <a:avLst/>
          </a:prstGeom>
          <a:noFill/>
          <a:ln w="19050">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tx1"/>
                </a:solidFill>
                <a:latin typeface="+mj-lt"/>
                <a:cs typeface="Segoe UI" pitchFamily="34" charset="0"/>
              </a:rPr>
              <a:t>11</a:t>
            </a:r>
          </a:p>
        </p:txBody>
      </p:sp>
      <p:sp>
        <p:nvSpPr>
          <p:cNvPr id="14" name="Rectangle 13">
            <a:extLst>
              <a:ext uri="{FF2B5EF4-FFF2-40B4-BE49-F238E27FC236}">
                <a16:creationId xmlns:a16="http://schemas.microsoft.com/office/drawing/2014/main" id="{AFF0FD1A-AE85-4359-91EF-1ECEA972632A}"/>
              </a:ext>
            </a:extLst>
          </p:cNvPr>
          <p:cNvSpPr/>
          <p:nvPr/>
        </p:nvSpPr>
        <p:spPr>
          <a:xfrm>
            <a:off x="6959599" y="5118749"/>
            <a:ext cx="4846143" cy="307777"/>
          </a:xfrm>
          <a:prstGeom prst="rect">
            <a:avLst/>
          </a:prstGeom>
        </p:spPr>
        <p:txBody>
          <a:bodyPr wrap="square" lIns="0" tIns="0" rIns="0" bIns="0">
            <a:spAutoFit/>
          </a:bodyPr>
          <a:lstStyle/>
          <a:p>
            <a:r>
              <a:rPr lang="en-US" sz="2000" dirty="0"/>
              <a:t>Use self-organizing teams</a:t>
            </a:r>
          </a:p>
        </p:txBody>
      </p:sp>
      <p:pic>
        <p:nvPicPr>
          <p:cNvPr id="96" name="Picture 95">
            <a:extLst>
              <a:ext uri="{FF2B5EF4-FFF2-40B4-BE49-F238E27FC236}">
                <a16:creationId xmlns:a16="http://schemas.microsoft.com/office/drawing/2014/main" id="{012D9254-BEAB-417D-8062-03D66AA2949F}"/>
              </a:ext>
              <a:ext uri="{C183D7F6-B498-43B3-948B-1728B52AA6E4}">
                <adec:decorative xmlns:adec="http://schemas.microsoft.com/office/drawing/2017/decorative" val="1"/>
              </a:ext>
            </a:extLst>
          </p:cNvPr>
          <p:cNvPicPr>
            <a:picLocks/>
          </p:cNvPicPr>
          <p:nvPr/>
        </p:nvPicPr>
        <p:blipFill>
          <a:blip r:embed="rId3"/>
          <a:stretch>
            <a:fillRect/>
          </a:stretch>
        </p:blipFill>
        <p:spPr>
          <a:xfrm>
            <a:off x="6149480" y="5899186"/>
            <a:ext cx="593525" cy="593522"/>
          </a:xfrm>
          <a:prstGeom prst="rect">
            <a:avLst/>
          </a:prstGeom>
        </p:spPr>
      </p:pic>
      <p:sp>
        <p:nvSpPr>
          <p:cNvPr id="57" name="Oval 56">
            <a:extLst>
              <a:ext uri="{FF2B5EF4-FFF2-40B4-BE49-F238E27FC236}">
                <a16:creationId xmlns:a16="http://schemas.microsoft.com/office/drawing/2014/main" id="{E32D2628-3DFF-4819-94D9-E5A5ACC7759C}"/>
              </a:ext>
              <a:ext uri="{C183D7F6-B498-43B3-948B-1728B52AA6E4}">
                <adec:decorative xmlns:adec="http://schemas.microsoft.com/office/drawing/2017/decorative" val="0"/>
              </a:ext>
            </a:extLst>
          </p:cNvPr>
          <p:cNvSpPr/>
          <p:nvPr/>
        </p:nvSpPr>
        <p:spPr bwMode="auto">
          <a:xfrm rot="10800000" flipV="1">
            <a:off x="6263332" y="6013037"/>
            <a:ext cx="365822" cy="365820"/>
          </a:xfrm>
          <a:prstGeom prst="ellipse">
            <a:avLst/>
          </a:prstGeom>
          <a:noFill/>
          <a:ln w="19050">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tx1"/>
                </a:solidFill>
                <a:latin typeface="+mj-lt"/>
                <a:cs typeface="Segoe UI" pitchFamily="34" charset="0"/>
              </a:rPr>
              <a:t>12</a:t>
            </a:r>
          </a:p>
        </p:txBody>
      </p:sp>
      <p:sp>
        <p:nvSpPr>
          <p:cNvPr id="15" name="Rectangle 14">
            <a:extLst>
              <a:ext uri="{FF2B5EF4-FFF2-40B4-BE49-F238E27FC236}">
                <a16:creationId xmlns:a16="http://schemas.microsoft.com/office/drawing/2014/main" id="{0B37BBB2-A05E-4FBD-B831-C679BFD3F219}"/>
              </a:ext>
            </a:extLst>
          </p:cNvPr>
          <p:cNvSpPr/>
          <p:nvPr/>
        </p:nvSpPr>
        <p:spPr>
          <a:xfrm>
            <a:off x="6959599" y="6042059"/>
            <a:ext cx="4846143" cy="307777"/>
          </a:xfrm>
          <a:prstGeom prst="rect">
            <a:avLst/>
          </a:prstGeom>
        </p:spPr>
        <p:txBody>
          <a:bodyPr wrap="square" lIns="0" tIns="0" rIns="0" bIns="0">
            <a:spAutoFit/>
          </a:bodyPr>
          <a:lstStyle/>
          <a:p>
            <a:r>
              <a:rPr lang="en-US" sz="2000" dirty="0"/>
              <a:t>Reflect on how to become more effective</a:t>
            </a:r>
          </a:p>
        </p:txBody>
      </p:sp>
      <p:sp>
        <p:nvSpPr>
          <p:cNvPr id="16" name="TextBox 15">
            <a:extLst>
              <a:ext uri="{FF2B5EF4-FFF2-40B4-BE49-F238E27FC236}">
                <a16:creationId xmlns:a16="http://schemas.microsoft.com/office/drawing/2014/main" id="{6BA4E2F0-AC76-4238-BCB0-DBFDCD83B582}"/>
              </a:ext>
            </a:extLst>
          </p:cNvPr>
          <p:cNvSpPr txBox="1"/>
          <p:nvPr/>
        </p:nvSpPr>
        <p:spPr>
          <a:xfrm>
            <a:off x="233680" y="6492708"/>
            <a:ext cx="12202795" cy="871008"/>
          </a:xfrm>
          <a:prstGeom prst="rect">
            <a:avLst/>
          </a:prstGeom>
          <a:noFill/>
        </p:spPr>
        <p:txBody>
          <a:bodyPr wrap="square" lIns="182880" tIns="146304" rIns="182880" bIns="146304" rtlCol="0">
            <a:spAutoFit/>
          </a:bodyPr>
          <a:lstStyle/>
          <a:p>
            <a:pPr>
              <a:lnSpc>
                <a:spcPct val="90000"/>
              </a:lnSpc>
              <a:spcAft>
                <a:spcPts val="600"/>
              </a:spcAft>
            </a:pPr>
            <a:r>
              <a:rPr lang="en-AU" sz="1600" dirty="0">
                <a:gradFill>
                  <a:gsLst>
                    <a:gs pos="2917">
                      <a:schemeClr val="tx1"/>
                    </a:gs>
                    <a:gs pos="30000">
                      <a:schemeClr val="tx1"/>
                    </a:gs>
                  </a:gsLst>
                  <a:lin ang="5400000" scaled="0"/>
                </a:gradFill>
              </a:rPr>
              <a:t>Source: </a:t>
            </a:r>
            <a:r>
              <a:rPr lang="en-US" sz="1600" dirty="0">
                <a:latin typeface="Segoe UI Light" pitchFamily="34" charset="0"/>
                <a:hlinkClick r:id="rId4"/>
              </a:rPr>
              <a:t>https://www.agilealliance.org/agile101/12-principles-behind-the-agile-manifesto/</a:t>
            </a:r>
            <a:endParaRPr lang="en-US" sz="1600" dirty="0">
              <a:latin typeface="Segoe UI Light" pitchFamily="34" charset="0"/>
            </a:endParaRPr>
          </a:p>
          <a:p>
            <a:pPr>
              <a:lnSpc>
                <a:spcPct val="90000"/>
              </a:lnSpc>
              <a:spcAft>
                <a:spcPts val="600"/>
              </a:spcAft>
            </a:pPr>
            <a:r>
              <a:rPr lang="en-AU" sz="2000" dirty="0">
                <a:gradFill>
                  <a:gsLst>
                    <a:gs pos="2917">
                      <a:schemeClr val="tx1"/>
                    </a:gs>
                    <a:gs pos="30000">
                      <a:schemeClr val="tx1"/>
                    </a:gs>
                  </a:gsLst>
                  <a:lin ang="5400000" scaled="0"/>
                </a:gradFill>
              </a:rPr>
              <a:t> </a:t>
            </a:r>
          </a:p>
        </p:txBody>
      </p:sp>
    </p:spTree>
    <p:extLst>
      <p:ext uri="{BB962C8B-B14F-4D97-AF65-F5344CB8AC3E}">
        <p14:creationId xmlns:p14="http://schemas.microsoft.com/office/powerpoint/2010/main" val="370978313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65875-38E7-47E5-B152-C01D32781B12}"/>
              </a:ext>
            </a:extLst>
          </p:cNvPr>
          <p:cNvSpPr>
            <a:spLocks noGrp="1"/>
          </p:cNvSpPr>
          <p:nvPr>
            <p:ph type="title"/>
          </p:nvPr>
        </p:nvSpPr>
        <p:spPr>
          <a:xfrm>
            <a:off x="465138" y="632779"/>
            <a:ext cx="11533187" cy="411162"/>
          </a:xfrm>
        </p:spPr>
        <p:txBody>
          <a:bodyPr/>
          <a:lstStyle/>
          <a:p>
            <a:r>
              <a:rPr lang="en-US"/>
              <a:t>Creating organizational structures for agile practices</a:t>
            </a:r>
            <a:endParaRPr lang="en-US" dirty="0"/>
          </a:p>
        </p:txBody>
      </p:sp>
      <p:sp>
        <p:nvSpPr>
          <p:cNvPr id="5" name="Rectangle 4">
            <a:extLst>
              <a:ext uri="{FF2B5EF4-FFF2-40B4-BE49-F238E27FC236}">
                <a16:creationId xmlns:a16="http://schemas.microsoft.com/office/drawing/2014/main" id="{ADA92CDA-5570-468C-88AF-2FD2AFF56856}"/>
              </a:ext>
            </a:extLst>
          </p:cNvPr>
          <p:cNvSpPr/>
          <p:nvPr/>
        </p:nvSpPr>
        <p:spPr bwMode="auto">
          <a:xfrm>
            <a:off x="439739" y="1371599"/>
            <a:ext cx="5491162" cy="222797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Horizontal team structures divide teams according to the software architecture.</a:t>
            </a:r>
          </a:p>
        </p:txBody>
      </p:sp>
      <p:pic>
        <p:nvPicPr>
          <p:cNvPr id="7" name="Picture 6" descr="A Diagram of UI, SOA, Data with the line going through from email, Voices and TV for each of them">
            <a:extLst>
              <a:ext uri="{FF2B5EF4-FFF2-40B4-BE49-F238E27FC236}">
                <a16:creationId xmlns:a16="http://schemas.microsoft.com/office/drawing/2014/main" id="{C0244636-2F09-4419-8BE9-BC703FD47C86}"/>
              </a:ext>
            </a:extLst>
          </p:cNvPr>
          <p:cNvPicPr>
            <a:picLocks/>
          </p:cNvPicPr>
          <p:nvPr/>
        </p:nvPicPr>
        <p:blipFill>
          <a:blip r:embed="rId3"/>
          <a:stretch>
            <a:fillRect/>
          </a:stretch>
        </p:blipFill>
        <p:spPr>
          <a:xfrm>
            <a:off x="6072809" y="1371599"/>
            <a:ext cx="5925516" cy="2234081"/>
          </a:xfrm>
          <a:prstGeom prst="rect">
            <a:avLst/>
          </a:prstGeom>
        </p:spPr>
      </p:pic>
      <p:sp>
        <p:nvSpPr>
          <p:cNvPr id="6" name="Rectangle 5">
            <a:extLst>
              <a:ext uri="{FF2B5EF4-FFF2-40B4-BE49-F238E27FC236}">
                <a16:creationId xmlns:a16="http://schemas.microsoft.com/office/drawing/2014/main" id="{55752DAA-70FB-4C34-8A83-E04542636DCE}"/>
              </a:ext>
            </a:extLst>
          </p:cNvPr>
          <p:cNvSpPr/>
          <p:nvPr/>
        </p:nvSpPr>
        <p:spPr bwMode="auto">
          <a:xfrm>
            <a:off x="465138" y="3520093"/>
            <a:ext cx="5491162" cy="2234081"/>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Vertical teams span the architecture and are aligned with product outcomes, and scaling can occur by adding teams.</a:t>
            </a:r>
          </a:p>
        </p:txBody>
      </p:sp>
      <p:pic>
        <p:nvPicPr>
          <p:cNvPr id="10" name="Picture 9" descr="A Diagram of Email, Voice and TV with the line going through from UI, SOA and Data for each of them">
            <a:extLst>
              <a:ext uri="{FF2B5EF4-FFF2-40B4-BE49-F238E27FC236}">
                <a16:creationId xmlns:a16="http://schemas.microsoft.com/office/drawing/2014/main" id="{6B226829-021A-40A6-A189-35D796124E4D}"/>
              </a:ext>
            </a:extLst>
          </p:cNvPr>
          <p:cNvPicPr>
            <a:picLocks/>
          </p:cNvPicPr>
          <p:nvPr/>
        </p:nvPicPr>
        <p:blipFill>
          <a:blip r:embed="rId4"/>
          <a:stretch>
            <a:fillRect/>
          </a:stretch>
        </p:blipFill>
        <p:spPr>
          <a:xfrm>
            <a:off x="6072809" y="3739681"/>
            <a:ext cx="5925516" cy="2234081"/>
          </a:xfrm>
          <a:prstGeom prst="rect">
            <a:avLst/>
          </a:prstGeom>
        </p:spPr>
      </p:pic>
      <p:pic>
        <p:nvPicPr>
          <p:cNvPr id="3" name="Picture 2" descr="A tick mark">
            <a:extLst>
              <a:ext uri="{FF2B5EF4-FFF2-40B4-BE49-F238E27FC236}">
                <a16:creationId xmlns:a16="http://schemas.microsoft.com/office/drawing/2014/main" id="{3E341806-ED52-4688-85A4-8B7243C6CA08}"/>
              </a:ext>
            </a:extLst>
          </p:cNvPr>
          <p:cNvPicPr>
            <a:picLocks noChangeAspect="1"/>
          </p:cNvPicPr>
          <p:nvPr/>
        </p:nvPicPr>
        <p:blipFill>
          <a:blip r:embed="rId5"/>
          <a:stretch>
            <a:fillRect/>
          </a:stretch>
        </p:blipFill>
        <p:spPr>
          <a:xfrm>
            <a:off x="427038" y="6212113"/>
            <a:ext cx="786452" cy="780356"/>
          </a:xfrm>
          <a:prstGeom prst="rect">
            <a:avLst/>
          </a:prstGeom>
        </p:spPr>
      </p:pic>
      <p:sp>
        <p:nvSpPr>
          <p:cNvPr id="44" name="Freeform: Shape 43">
            <a:extLst>
              <a:ext uri="{FF2B5EF4-FFF2-40B4-BE49-F238E27FC236}">
                <a16:creationId xmlns:a16="http://schemas.microsoft.com/office/drawing/2014/main" id="{BDFD61ED-03AB-4D9F-8E4A-09E10CDF4907}"/>
              </a:ext>
            </a:extLst>
          </p:cNvPr>
          <p:cNvSpPr/>
          <p:nvPr/>
        </p:nvSpPr>
        <p:spPr bwMode="auto">
          <a:xfrm>
            <a:off x="0" y="6212113"/>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solidFill>
                  <a:schemeClr val="tx1"/>
                </a:solidFill>
                <a:latin typeface="+mj-lt"/>
                <a:cs typeface="Segoe UI Semibold" panose="020B0702040204020203" pitchFamily="34" charset="0"/>
              </a:rPr>
              <a:t>Vertical teams have been shown to provide stronger outcomes in Agile projects</a:t>
            </a:r>
          </a:p>
        </p:txBody>
      </p:sp>
    </p:spTree>
    <p:extLst>
      <p:ext uri="{BB962C8B-B14F-4D97-AF65-F5344CB8AC3E}">
        <p14:creationId xmlns:p14="http://schemas.microsoft.com/office/powerpoint/2010/main" val="361867827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1EC40-9A1C-4A9C-A31E-BFD43B8BD00A}"/>
              </a:ext>
            </a:extLst>
          </p:cNvPr>
          <p:cNvSpPr>
            <a:spLocks noGrp="1"/>
          </p:cNvSpPr>
          <p:nvPr>
            <p:ph type="title"/>
          </p:nvPr>
        </p:nvSpPr>
        <p:spPr>
          <a:xfrm>
            <a:off x="465138" y="632779"/>
            <a:ext cx="11533187" cy="411162"/>
          </a:xfrm>
        </p:spPr>
        <p:txBody>
          <a:bodyPr/>
          <a:lstStyle/>
          <a:p>
            <a:r>
              <a:rPr lang="en-US"/>
              <a:t>Ideal DevOps team members</a:t>
            </a:r>
            <a:endParaRPr lang="en-US" dirty="0"/>
          </a:p>
        </p:txBody>
      </p:sp>
      <p:pic>
        <p:nvPicPr>
          <p:cNvPr id="5" name="Picture 4" descr="Icon of two people">
            <a:extLst>
              <a:ext uri="{FF2B5EF4-FFF2-40B4-BE49-F238E27FC236}">
                <a16:creationId xmlns:a16="http://schemas.microsoft.com/office/drawing/2014/main" id="{734BF6B8-A78B-4963-A466-EE6707AF6ADE}"/>
              </a:ext>
            </a:extLst>
          </p:cNvPr>
          <p:cNvPicPr>
            <a:picLocks noChangeAspect="1"/>
          </p:cNvPicPr>
          <p:nvPr/>
        </p:nvPicPr>
        <p:blipFill>
          <a:blip r:embed="rId3"/>
          <a:stretch>
            <a:fillRect/>
          </a:stretch>
        </p:blipFill>
        <p:spPr>
          <a:xfrm>
            <a:off x="465138" y="1423230"/>
            <a:ext cx="950976" cy="950976"/>
          </a:xfrm>
          <a:prstGeom prst="rect">
            <a:avLst/>
          </a:prstGeom>
        </p:spPr>
      </p:pic>
      <p:sp>
        <p:nvSpPr>
          <p:cNvPr id="10" name="Rectangle 9">
            <a:extLst>
              <a:ext uri="{FF2B5EF4-FFF2-40B4-BE49-F238E27FC236}">
                <a16:creationId xmlns:a16="http://schemas.microsoft.com/office/drawing/2014/main" id="{F45667E2-9FAE-4A06-8166-ECE5171CECBB}"/>
              </a:ext>
            </a:extLst>
          </p:cNvPr>
          <p:cNvSpPr/>
          <p:nvPr/>
        </p:nvSpPr>
        <p:spPr>
          <a:xfrm>
            <a:off x="1701800" y="1423230"/>
            <a:ext cx="10307638" cy="1077218"/>
          </a:xfrm>
          <a:prstGeom prst="rect">
            <a:avLst/>
          </a:prstGeom>
          <a:noFill/>
        </p:spPr>
        <p:txBody>
          <a:bodyPr wrap="square" lIns="0">
            <a:spAutoFit/>
          </a:bodyPr>
          <a:lstStyle/>
          <a:p>
            <a:pPr marL="285750" lvl="1" indent="-285750">
              <a:spcBef>
                <a:spcPts val="600"/>
              </a:spcBef>
              <a:buFont typeface="Arial" panose="020B0604020202020204" pitchFamily="34" charset="0"/>
              <a:buChar char="•"/>
            </a:pPr>
            <a:r>
              <a:rPr lang="en-US" dirty="0"/>
              <a:t>Think there is a need to change and have shown an ability to innovate</a:t>
            </a:r>
          </a:p>
          <a:p>
            <a:pPr marL="285750" lvl="1" indent="-285750">
              <a:spcBef>
                <a:spcPts val="600"/>
              </a:spcBef>
              <a:buFont typeface="Arial" panose="020B0604020202020204" pitchFamily="34" charset="0"/>
              <a:buChar char="•"/>
            </a:pPr>
            <a:r>
              <a:rPr lang="en-US" dirty="0"/>
              <a:t>Are well-respected and have broad knowledge of the organization and how it operates</a:t>
            </a:r>
          </a:p>
          <a:p>
            <a:pPr marL="285750" lvl="1" indent="-285750">
              <a:spcBef>
                <a:spcPts val="600"/>
              </a:spcBef>
              <a:buFont typeface="Arial" panose="020B0604020202020204" pitchFamily="34" charset="0"/>
              <a:buChar char="•"/>
            </a:pPr>
            <a:r>
              <a:rPr lang="en-US" dirty="0"/>
              <a:t>Ideally, already believe that DevOps practices are what is needed</a:t>
            </a:r>
          </a:p>
        </p:txBody>
      </p:sp>
    </p:spTree>
    <p:extLst>
      <p:ext uri="{BB962C8B-B14F-4D97-AF65-F5344CB8AC3E}">
        <p14:creationId xmlns:p14="http://schemas.microsoft.com/office/powerpoint/2010/main" val="10805550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24E35-8172-456C-906E-FD3F12DC9788}"/>
              </a:ext>
            </a:extLst>
          </p:cNvPr>
          <p:cNvSpPr>
            <a:spLocks noGrp="1"/>
          </p:cNvSpPr>
          <p:nvPr>
            <p:ph type="title"/>
          </p:nvPr>
        </p:nvSpPr>
        <p:spPr>
          <a:xfrm>
            <a:off x="465138" y="632779"/>
            <a:ext cx="11533187" cy="411162"/>
          </a:xfrm>
        </p:spPr>
        <p:txBody>
          <a:bodyPr/>
          <a:lstStyle/>
          <a:p>
            <a:r>
              <a:rPr lang="en-US"/>
              <a:t>Mentoring team members on agile practices</a:t>
            </a:r>
            <a:endParaRPr lang="en-US" dirty="0"/>
          </a:p>
        </p:txBody>
      </p:sp>
      <p:pic>
        <p:nvPicPr>
          <p:cNvPr id="28" name="Picture 27" descr="Icon of a person enclosed in a frame">
            <a:extLst>
              <a:ext uri="{FF2B5EF4-FFF2-40B4-BE49-F238E27FC236}">
                <a16:creationId xmlns:a16="http://schemas.microsoft.com/office/drawing/2014/main" id="{943A9D3E-8E3D-4EE1-833C-0E7E015CB929}"/>
              </a:ext>
            </a:extLst>
          </p:cNvPr>
          <p:cNvPicPr>
            <a:picLocks noChangeAspect="1"/>
          </p:cNvPicPr>
          <p:nvPr/>
        </p:nvPicPr>
        <p:blipFill>
          <a:blip r:embed="rId3"/>
          <a:stretch>
            <a:fillRect/>
          </a:stretch>
        </p:blipFill>
        <p:spPr>
          <a:xfrm>
            <a:off x="427038" y="1186385"/>
            <a:ext cx="848606" cy="848606"/>
          </a:xfrm>
          <a:prstGeom prst="rect">
            <a:avLst/>
          </a:prstGeom>
        </p:spPr>
      </p:pic>
      <p:sp>
        <p:nvSpPr>
          <p:cNvPr id="8" name="Rectangle 7">
            <a:extLst>
              <a:ext uri="{FF2B5EF4-FFF2-40B4-BE49-F238E27FC236}">
                <a16:creationId xmlns:a16="http://schemas.microsoft.com/office/drawing/2014/main" id="{35751D28-2D57-42AD-AD6E-EB940EA55B91}"/>
              </a:ext>
            </a:extLst>
          </p:cNvPr>
          <p:cNvSpPr/>
          <p:nvPr/>
        </p:nvSpPr>
        <p:spPr>
          <a:xfrm>
            <a:off x="1557868" y="1426022"/>
            <a:ext cx="10452604" cy="369332"/>
          </a:xfrm>
          <a:prstGeom prst="rect">
            <a:avLst/>
          </a:prstGeom>
        </p:spPr>
        <p:txBody>
          <a:bodyPr wrap="square" lIns="0" tIns="0" rIns="0" bIns="0">
            <a:spAutoFit/>
          </a:bodyPr>
          <a:lstStyle/>
          <a:p>
            <a:r>
              <a:rPr lang="en-US" sz="2400" dirty="0"/>
              <a:t>Many teams hire external agile coaches or mentors</a:t>
            </a:r>
          </a:p>
        </p:txBody>
      </p:sp>
      <p:cxnSp>
        <p:nvCxnSpPr>
          <p:cNvPr id="9" name="Straight Connector 8">
            <a:extLst>
              <a:ext uri="{FF2B5EF4-FFF2-40B4-BE49-F238E27FC236}">
                <a16:creationId xmlns:a16="http://schemas.microsoft.com/office/drawing/2014/main" id="{8AE732D8-A6F6-4E95-BEDB-80084955CB5E}"/>
              </a:ext>
              <a:ext uri="{C183D7F6-B498-43B3-948B-1728B52AA6E4}">
                <adec:decorative xmlns:adec="http://schemas.microsoft.com/office/drawing/2017/decorative" val="1"/>
              </a:ext>
            </a:extLst>
          </p:cNvPr>
          <p:cNvCxnSpPr>
            <a:cxnSpLocks/>
          </p:cNvCxnSpPr>
          <p:nvPr/>
        </p:nvCxnSpPr>
        <p:spPr>
          <a:xfrm>
            <a:off x="1557867" y="2105813"/>
            <a:ext cx="1045260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descr="Icon of tools">
            <a:extLst>
              <a:ext uri="{FF2B5EF4-FFF2-40B4-BE49-F238E27FC236}">
                <a16:creationId xmlns:a16="http://schemas.microsoft.com/office/drawing/2014/main" id="{9A53AD97-DD4D-406E-8CB7-78B3C7899F0C}"/>
              </a:ext>
            </a:extLst>
          </p:cNvPr>
          <p:cNvPicPr>
            <a:picLocks noChangeAspect="1"/>
          </p:cNvPicPr>
          <p:nvPr/>
        </p:nvPicPr>
        <p:blipFill>
          <a:blip r:embed="rId4"/>
          <a:stretch>
            <a:fillRect/>
          </a:stretch>
        </p:blipFill>
        <p:spPr>
          <a:xfrm>
            <a:off x="427038" y="2176635"/>
            <a:ext cx="848606" cy="848606"/>
          </a:xfrm>
          <a:prstGeom prst="rect">
            <a:avLst/>
          </a:prstGeom>
        </p:spPr>
      </p:pic>
      <p:sp>
        <p:nvSpPr>
          <p:cNvPr id="12" name="Rectangle 11">
            <a:extLst>
              <a:ext uri="{FF2B5EF4-FFF2-40B4-BE49-F238E27FC236}">
                <a16:creationId xmlns:a16="http://schemas.microsoft.com/office/drawing/2014/main" id="{01B1CB27-E687-4CCC-85C1-2DFBBC6A28C4}"/>
              </a:ext>
            </a:extLst>
          </p:cNvPr>
          <p:cNvSpPr/>
          <p:nvPr/>
        </p:nvSpPr>
        <p:spPr>
          <a:xfrm>
            <a:off x="1557868" y="2416272"/>
            <a:ext cx="10452604" cy="369332"/>
          </a:xfrm>
          <a:prstGeom prst="rect">
            <a:avLst/>
          </a:prstGeom>
        </p:spPr>
        <p:txBody>
          <a:bodyPr wrap="square" lIns="0" tIns="0" rIns="0" bIns="0">
            <a:spAutoFit/>
          </a:bodyPr>
          <a:lstStyle/>
          <a:p>
            <a:r>
              <a:rPr lang="en-US" sz="2400" dirty="0"/>
              <a:t>Agile coaches have teaching and mentoring skills</a:t>
            </a:r>
          </a:p>
        </p:txBody>
      </p:sp>
      <p:cxnSp>
        <p:nvCxnSpPr>
          <p:cNvPr id="10" name="Straight Connector 9">
            <a:extLst>
              <a:ext uri="{FF2B5EF4-FFF2-40B4-BE49-F238E27FC236}">
                <a16:creationId xmlns:a16="http://schemas.microsoft.com/office/drawing/2014/main" id="{075A9DA5-25FE-4C14-A6AE-C28ACC7F19D9}"/>
              </a:ext>
              <a:ext uri="{C183D7F6-B498-43B3-948B-1728B52AA6E4}">
                <adec:decorative xmlns:adec="http://schemas.microsoft.com/office/drawing/2017/decorative" val="1"/>
              </a:ext>
            </a:extLst>
          </p:cNvPr>
          <p:cNvCxnSpPr>
            <a:cxnSpLocks/>
          </p:cNvCxnSpPr>
          <p:nvPr/>
        </p:nvCxnSpPr>
        <p:spPr>
          <a:xfrm>
            <a:off x="1557867" y="3096063"/>
            <a:ext cx="1045260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descr="Icon of a whiteboard with a cloud symbol drawn on it">
            <a:extLst>
              <a:ext uri="{FF2B5EF4-FFF2-40B4-BE49-F238E27FC236}">
                <a16:creationId xmlns:a16="http://schemas.microsoft.com/office/drawing/2014/main" id="{277CA995-FC12-4365-8E17-FFBCA641340F}"/>
              </a:ext>
            </a:extLst>
          </p:cNvPr>
          <p:cNvPicPr>
            <a:picLocks noChangeAspect="1"/>
          </p:cNvPicPr>
          <p:nvPr/>
        </p:nvPicPr>
        <p:blipFill>
          <a:blip r:embed="rId5"/>
          <a:stretch>
            <a:fillRect/>
          </a:stretch>
        </p:blipFill>
        <p:spPr>
          <a:xfrm>
            <a:off x="427038" y="3166885"/>
            <a:ext cx="848606" cy="848606"/>
          </a:xfrm>
          <a:prstGeom prst="rect">
            <a:avLst/>
          </a:prstGeom>
        </p:spPr>
      </p:pic>
      <p:sp>
        <p:nvSpPr>
          <p:cNvPr id="16" name="Rectangle 15">
            <a:extLst>
              <a:ext uri="{FF2B5EF4-FFF2-40B4-BE49-F238E27FC236}">
                <a16:creationId xmlns:a16="http://schemas.microsoft.com/office/drawing/2014/main" id="{0D629CFC-6799-4900-AFB6-2147A528BB8B}"/>
              </a:ext>
            </a:extLst>
          </p:cNvPr>
          <p:cNvSpPr/>
          <p:nvPr/>
        </p:nvSpPr>
        <p:spPr>
          <a:xfrm>
            <a:off x="1557868" y="3406522"/>
            <a:ext cx="10452604" cy="369332"/>
          </a:xfrm>
          <a:prstGeom prst="rect">
            <a:avLst/>
          </a:prstGeom>
        </p:spPr>
        <p:txBody>
          <a:bodyPr wrap="square" lIns="0" tIns="0" rIns="0" bIns="0">
            <a:spAutoFit/>
          </a:bodyPr>
          <a:lstStyle/>
          <a:p>
            <a:r>
              <a:rPr lang="en-US" sz="2400" dirty="0"/>
              <a:t>Agile coaches tend to be both trainers and consultants</a:t>
            </a:r>
          </a:p>
        </p:txBody>
      </p:sp>
      <p:cxnSp>
        <p:nvCxnSpPr>
          <p:cNvPr id="45" name="Straight Connector 44">
            <a:extLst>
              <a:ext uri="{FF2B5EF4-FFF2-40B4-BE49-F238E27FC236}">
                <a16:creationId xmlns:a16="http://schemas.microsoft.com/office/drawing/2014/main" id="{D8671786-F0AA-4615-A984-A67D843C8BA0}"/>
              </a:ext>
              <a:ext uri="{C183D7F6-B498-43B3-948B-1728B52AA6E4}">
                <adec:decorative xmlns:adec="http://schemas.microsoft.com/office/drawing/2017/decorative" val="1"/>
              </a:ext>
            </a:extLst>
          </p:cNvPr>
          <p:cNvCxnSpPr>
            <a:cxnSpLocks/>
          </p:cNvCxnSpPr>
          <p:nvPr/>
        </p:nvCxnSpPr>
        <p:spPr>
          <a:xfrm>
            <a:off x="1557867" y="4086313"/>
            <a:ext cx="1045260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1" name="Picture 20" descr="Icon of a gear and a arrow going across it">
            <a:extLst>
              <a:ext uri="{FF2B5EF4-FFF2-40B4-BE49-F238E27FC236}">
                <a16:creationId xmlns:a16="http://schemas.microsoft.com/office/drawing/2014/main" id="{2CFF4CF9-DB76-493D-A65B-4BFD9F04D7C9}"/>
              </a:ext>
            </a:extLst>
          </p:cNvPr>
          <p:cNvPicPr>
            <a:picLocks noChangeAspect="1"/>
          </p:cNvPicPr>
          <p:nvPr/>
        </p:nvPicPr>
        <p:blipFill>
          <a:blip r:embed="rId6"/>
          <a:stretch>
            <a:fillRect/>
          </a:stretch>
        </p:blipFill>
        <p:spPr>
          <a:xfrm>
            <a:off x="427038" y="4157135"/>
            <a:ext cx="848606" cy="848606"/>
          </a:xfrm>
          <a:prstGeom prst="rect">
            <a:avLst/>
          </a:prstGeom>
        </p:spPr>
      </p:pic>
      <p:sp>
        <p:nvSpPr>
          <p:cNvPr id="35" name="Rectangle 34">
            <a:extLst>
              <a:ext uri="{FF2B5EF4-FFF2-40B4-BE49-F238E27FC236}">
                <a16:creationId xmlns:a16="http://schemas.microsoft.com/office/drawing/2014/main" id="{97576B33-0D11-49DB-B2D3-735C09AB70AF}"/>
              </a:ext>
            </a:extLst>
          </p:cNvPr>
          <p:cNvSpPr/>
          <p:nvPr/>
        </p:nvSpPr>
        <p:spPr>
          <a:xfrm>
            <a:off x="1557868" y="4396772"/>
            <a:ext cx="10452604" cy="369332"/>
          </a:xfrm>
          <a:prstGeom prst="rect">
            <a:avLst/>
          </a:prstGeom>
        </p:spPr>
        <p:txBody>
          <a:bodyPr wrap="square" lIns="0" tIns="0" rIns="0" bIns="0">
            <a:spAutoFit/>
          </a:bodyPr>
          <a:lstStyle/>
          <a:p>
            <a:r>
              <a:rPr lang="en-US" sz="2400" dirty="0"/>
              <a:t>Some coaches are technical experts</a:t>
            </a:r>
          </a:p>
        </p:txBody>
      </p:sp>
      <p:cxnSp>
        <p:nvCxnSpPr>
          <p:cNvPr id="11" name="Straight Connector 10">
            <a:extLst>
              <a:ext uri="{FF2B5EF4-FFF2-40B4-BE49-F238E27FC236}">
                <a16:creationId xmlns:a16="http://schemas.microsoft.com/office/drawing/2014/main" id="{EF5907E0-56DA-4243-A0FD-746F957E09B0}"/>
              </a:ext>
              <a:ext uri="{C183D7F6-B498-43B3-948B-1728B52AA6E4}">
                <adec:decorative xmlns:adec="http://schemas.microsoft.com/office/drawing/2017/decorative" val="1"/>
              </a:ext>
            </a:extLst>
          </p:cNvPr>
          <p:cNvCxnSpPr>
            <a:cxnSpLocks/>
          </p:cNvCxnSpPr>
          <p:nvPr/>
        </p:nvCxnSpPr>
        <p:spPr>
          <a:xfrm>
            <a:off x="1557867" y="5076563"/>
            <a:ext cx="1045260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descr="Icon of an arrow that is branched to left and right">
            <a:extLst>
              <a:ext uri="{FF2B5EF4-FFF2-40B4-BE49-F238E27FC236}">
                <a16:creationId xmlns:a16="http://schemas.microsoft.com/office/drawing/2014/main" id="{99637EF9-57B6-4486-80AC-B2B1EEBF722E}"/>
              </a:ext>
            </a:extLst>
          </p:cNvPr>
          <p:cNvPicPr>
            <a:picLocks noChangeAspect="1"/>
          </p:cNvPicPr>
          <p:nvPr/>
        </p:nvPicPr>
        <p:blipFill>
          <a:blip r:embed="rId7"/>
          <a:stretch>
            <a:fillRect/>
          </a:stretch>
        </p:blipFill>
        <p:spPr>
          <a:xfrm>
            <a:off x="427038" y="5147382"/>
            <a:ext cx="848606" cy="848606"/>
          </a:xfrm>
          <a:prstGeom prst="rect">
            <a:avLst/>
          </a:prstGeom>
        </p:spPr>
      </p:pic>
      <p:sp>
        <p:nvSpPr>
          <p:cNvPr id="20" name="Rectangle 19">
            <a:extLst>
              <a:ext uri="{FF2B5EF4-FFF2-40B4-BE49-F238E27FC236}">
                <a16:creationId xmlns:a16="http://schemas.microsoft.com/office/drawing/2014/main" id="{4CB7C6AC-954F-4DD6-8F0A-39D9FE6BD501}"/>
              </a:ext>
            </a:extLst>
          </p:cNvPr>
          <p:cNvSpPr/>
          <p:nvPr/>
        </p:nvSpPr>
        <p:spPr>
          <a:xfrm>
            <a:off x="1557868" y="5387019"/>
            <a:ext cx="10452604" cy="369332"/>
          </a:xfrm>
          <a:prstGeom prst="rect">
            <a:avLst/>
          </a:prstGeom>
        </p:spPr>
        <p:txBody>
          <a:bodyPr wrap="square" lIns="0" tIns="0" rIns="0" bIns="0">
            <a:spAutoFit/>
          </a:bodyPr>
          <a:lstStyle/>
          <a:p>
            <a:r>
              <a:rPr lang="en-US" sz="2400" dirty="0"/>
              <a:t>Some coaches are focused on agile processes</a:t>
            </a:r>
          </a:p>
        </p:txBody>
      </p:sp>
      <p:sp>
        <p:nvSpPr>
          <p:cNvPr id="23" name="Freeform: Shape 22">
            <a:extLst>
              <a:ext uri="{FF2B5EF4-FFF2-40B4-BE49-F238E27FC236}">
                <a16:creationId xmlns:a16="http://schemas.microsoft.com/office/drawing/2014/main" id="{A34945ED-7550-4679-9048-C687B6D430EA}"/>
              </a:ext>
            </a:extLst>
          </p:cNvPr>
          <p:cNvSpPr/>
          <p:nvPr/>
        </p:nvSpPr>
        <p:spPr bwMode="auto">
          <a:xfrm>
            <a:off x="0" y="6212113"/>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solidFill>
                  <a:schemeClr val="tx1"/>
                </a:solidFill>
                <a:latin typeface="+mj-lt"/>
                <a:cs typeface="Segoe UI Semibold" panose="020B0702040204020203" pitchFamily="34" charset="0"/>
              </a:rPr>
              <a:t>Team members must learn as they work, and acquire skills from each other</a:t>
            </a:r>
          </a:p>
        </p:txBody>
      </p:sp>
      <p:pic>
        <p:nvPicPr>
          <p:cNvPr id="4" name="Picture 3" descr="A tick mark">
            <a:extLst>
              <a:ext uri="{FF2B5EF4-FFF2-40B4-BE49-F238E27FC236}">
                <a16:creationId xmlns:a16="http://schemas.microsoft.com/office/drawing/2014/main" id="{9973EED3-2743-4A54-990D-1345A8EF2432}"/>
              </a:ext>
            </a:extLst>
          </p:cNvPr>
          <p:cNvPicPr>
            <a:picLocks noChangeAspect="1"/>
          </p:cNvPicPr>
          <p:nvPr/>
        </p:nvPicPr>
        <p:blipFill>
          <a:blip r:embed="rId8"/>
          <a:stretch>
            <a:fillRect/>
          </a:stretch>
        </p:blipFill>
        <p:spPr>
          <a:xfrm>
            <a:off x="427038" y="6212113"/>
            <a:ext cx="786452" cy="780356"/>
          </a:xfrm>
          <a:prstGeom prst="rect">
            <a:avLst/>
          </a:prstGeom>
        </p:spPr>
      </p:pic>
    </p:spTree>
    <p:extLst>
      <p:ext uri="{BB962C8B-B14F-4D97-AF65-F5344CB8AC3E}">
        <p14:creationId xmlns:p14="http://schemas.microsoft.com/office/powerpoint/2010/main" val="268955552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71F63-A6C7-4DF2-ABC4-87306F44CFDD}"/>
              </a:ext>
            </a:extLst>
          </p:cNvPr>
          <p:cNvSpPr>
            <a:spLocks noGrp="1"/>
          </p:cNvSpPr>
          <p:nvPr>
            <p:ph type="title"/>
          </p:nvPr>
        </p:nvSpPr>
        <p:spPr>
          <a:xfrm>
            <a:off x="427039" y="632779"/>
            <a:ext cx="4754562" cy="411162"/>
          </a:xfrm>
        </p:spPr>
        <p:txBody>
          <a:bodyPr/>
          <a:lstStyle/>
          <a:p>
            <a:r>
              <a:rPr lang="en-US"/>
              <a:t>Enabling in-team and cross-team collaboration</a:t>
            </a:r>
            <a:endParaRPr lang="en-US" dirty="0"/>
          </a:p>
        </p:txBody>
      </p:sp>
      <p:pic>
        <p:nvPicPr>
          <p:cNvPr id="11" name="Picture 10" descr="Conceptual image of collaboration">
            <a:extLst>
              <a:ext uri="{FF2B5EF4-FFF2-40B4-BE49-F238E27FC236}">
                <a16:creationId xmlns:a16="http://schemas.microsoft.com/office/drawing/2014/main" id="{7F8EA23D-1E0D-4014-861F-50D95CB6B46B}"/>
              </a:ext>
            </a:extLst>
          </p:cNvPr>
          <p:cNvPicPr>
            <a:picLocks noChangeAspect="1"/>
          </p:cNvPicPr>
          <p:nvPr/>
        </p:nvPicPr>
        <p:blipFill rotWithShape="1">
          <a:blip r:embed="rId3"/>
          <a:srcRect l="5120" r="5120"/>
          <a:stretch/>
        </p:blipFill>
        <p:spPr>
          <a:xfrm>
            <a:off x="131855" y="3485544"/>
            <a:ext cx="5169084" cy="2373820"/>
          </a:xfrm>
          <a:prstGeom prst="rect">
            <a:avLst/>
          </a:prstGeom>
          <a:noFill/>
          <a:ln>
            <a:noFill/>
          </a:ln>
        </p:spPr>
      </p:pic>
      <p:sp>
        <p:nvSpPr>
          <p:cNvPr id="6" name="Freeform: Shape 5">
            <a:extLst>
              <a:ext uri="{FF2B5EF4-FFF2-40B4-BE49-F238E27FC236}">
                <a16:creationId xmlns:a16="http://schemas.microsoft.com/office/drawing/2014/main" id="{CBC726C4-CDB9-4DA5-8F8E-3BC86AF36180}"/>
              </a:ext>
            </a:extLst>
          </p:cNvPr>
          <p:cNvSpPr/>
          <p:nvPr/>
        </p:nvSpPr>
        <p:spPr>
          <a:xfrm>
            <a:off x="5644443" y="449263"/>
            <a:ext cx="6353882" cy="1936554"/>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noFill/>
          <a:ln w="19050">
            <a:solidFill>
              <a:schemeClr val="tx2"/>
            </a:solidFill>
          </a:ln>
        </p:spPr>
        <p:style>
          <a:lnRef idx="0">
            <a:scrgbClr r="0" g="0" b="0"/>
          </a:lnRef>
          <a:fillRef idx="0">
            <a:scrgbClr r="0" g="0" b="0"/>
          </a:fillRef>
          <a:effectRef idx="0">
            <a:scrgbClr r="0" g="0" b="0"/>
          </a:effectRef>
          <a:fontRef idx="minor">
            <a:schemeClr val="lt1"/>
          </a:fontRef>
        </p:style>
        <p:txBody>
          <a:bodyPr spcFirstLastPara="0" vert="horz" wrap="square" lIns="182880" tIns="0" rIns="91440" bIns="0" numCol="1" spcCol="1270" anchor="ctr" anchorCtr="0">
            <a:noAutofit/>
          </a:bodyPr>
          <a:lstStyle/>
          <a:p>
            <a:r>
              <a:rPr lang="en-US" sz="2400" dirty="0">
                <a:solidFill>
                  <a:schemeClr val="tx1"/>
                </a:solidFill>
                <a:latin typeface="+mj-lt"/>
              </a:rPr>
              <a:t>Cultural changes </a:t>
            </a:r>
            <a:r>
              <a:rPr lang="en-US" sz="2400" dirty="0">
                <a:solidFill>
                  <a:schemeClr val="tx1"/>
                </a:solidFill>
              </a:rPr>
              <a:t>– More open workspaces, meeting etiquette, outsourcing, better communication</a:t>
            </a:r>
          </a:p>
        </p:txBody>
      </p:sp>
      <p:sp>
        <p:nvSpPr>
          <p:cNvPr id="9" name="Freeform: Shape 8">
            <a:extLst>
              <a:ext uri="{FF2B5EF4-FFF2-40B4-BE49-F238E27FC236}">
                <a16:creationId xmlns:a16="http://schemas.microsoft.com/office/drawing/2014/main" id="{39EF28CB-F84B-4D9A-8681-30B8FE025355}"/>
              </a:ext>
            </a:extLst>
          </p:cNvPr>
          <p:cNvSpPr/>
          <p:nvPr/>
        </p:nvSpPr>
        <p:spPr>
          <a:xfrm>
            <a:off x="5644443" y="2528986"/>
            <a:ext cx="6353882" cy="1936554"/>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noFill/>
          <a:ln w="19050">
            <a:solidFill>
              <a:schemeClr val="tx2"/>
            </a:solidFill>
          </a:ln>
        </p:spPr>
        <p:style>
          <a:lnRef idx="0">
            <a:scrgbClr r="0" g="0" b="0"/>
          </a:lnRef>
          <a:fillRef idx="0">
            <a:scrgbClr r="0" g="0" b="0"/>
          </a:fillRef>
          <a:effectRef idx="0">
            <a:scrgbClr r="0" g="0" b="0"/>
          </a:effectRef>
          <a:fontRef idx="minor">
            <a:schemeClr val="lt1"/>
          </a:fontRef>
        </p:style>
        <p:txBody>
          <a:bodyPr spcFirstLastPara="0" vert="horz" wrap="square" lIns="182880" tIns="0" rIns="91440" bIns="0" numCol="1" spcCol="1270" anchor="ctr" anchorCtr="0">
            <a:noAutofit/>
          </a:bodyPr>
          <a:lstStyle/>
          <a:p>
            <a:r>
              <a:rPr lang="en-US" sz="2400" dirty="0">
                <a:solidFill>
                  <a:schemeClr val="tx1"/>
                </a:solidFill>
                <a:latin typeface="+mj-lt"/>
              </a:rPr>
              <a:t>Cross-functional teams – </a:t>
            </a:r>
            <a:r>
              <a:rPr lang="en-US" sz="2400" dirty="0">
                <a:solidFill>
                  <a:schemeClr val="tx1"/>
                </a:solidFill>
              </a:rPr>
              <a:t>Collaboration with others, diversity of opinion, rewarding collective behavior</a:t>
            </a:r>
          </a:p>
        </p:txBody>
      </p:sp>
      <p:sp>
        <p:nvSpPr>
          <p:cNvPr id="10" name="Freeform: Shape 9">
            <a:extLst>
              <a:ext uri="{FF2B5EF4-FFF2-40B4-BE49-F238E27FC236}">
                <a16:creationId xmlns:a16="http://schemas.microsoft.com/office/drawing/2014/main" id="{134AF58A-14B4-4D82-8576-C5C8BE41F1A0}"/>
              </a:ext>
            </a:extLst>
          </p:cNvPr>
          <p:cNvSpPr/>
          <p:nvPr/>
        </p:nvSpPr>
        <p:spPr>
          <a:xfrm>
            <a:off x="5644443" y="4608709"/>
            <a:ext cx="6353882" cy="1936554"/>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noFill/>
          <a:ln w="19050">
            <a:solidFill>
              <a:schemeClr val="tx2"/>
            </a:solidFill>
          </a:ln>
        </p:spPr>
        <p:style>
          <a:lnRef idx="0">
            <a:scrgbClr r="0" g="0" b="0"/>
          </a:lnRef>
          <a:fillRef idx="0">
            <a:scrgbClr r="0" g="0" b="0"/>
          </a:fillRef>
          <a:effectRef idx="0">
            <a:scrgbClr r="0" g="0" b="0"/>
          </a:effectRef>
          <a:fontRef idx="minor">
            <a:schemeClr val="lt1"/>
          </a:fontRef>
        </p:style>
        <p:txBody>
          <a:bodyPr spcFirstLastPara="0" vert="horz" wrap="square" lIns="182880" tIns="0" rIns="91440" bIns="0" numCol="1" spcCol="1270" anchor="ctr" anchorCtr="0">
            <a:noAutofit/>
          </a:bodyPr>
          <a:lstStyle/>
          <a:p>
            <a:r>
              <a:rPr lang="en-US" sz="2400" dirty="0">
                <a:solidFill>
                  <a:schemeClr val="tx1"/>
                </a:solidFill>
                <a:latin typeface="+mj-lt"/>
              </a:rPr>
              <a:t>Collaboration tooling –</a:t>
            </a:r>
            <a:r>
              <a:rPr lang="en-US" sz="2400" dirty="0">
                <a:solidFill>
                  <a:schemeClr val="tx1"/>
                </a:solidFill>
              </a:rPr>
              <a:t>Slack, Teams, Asana, Glip, JIRA</a:t>
            </a:r>
          </a:p>
        </p:txBody>
      </p:sp>
    </p:spTree>
    <p:extLst>
      <p:ext uri="{BB962C8B-B14F-4D97-AF65-F5344CB8AC3E}">
        <p14:creationId xmlns:p14="http://schemas.microsoft.com/office/powerpoint/2010/main" val="37621408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23762CB-E869-4B11-ABBA-4CEA0D8B2048}"/>
              </a:ext>
            </a:extLst>
          </p:cNvPr>
          <p:cNvSpPr>
            <a:spLocks noGrp="1"/>
          </p:cNvSpPr>
          <p:nvPr>
            <p:ph type="title"/>
          </p:nvPr>
        </p:nvSpPr>
        <p:spPr>
          <a:xfrm>
            <a:off x="427039" y="632779"/>
            <a:ext cx="4754562" cy="411162"/>
          </a:xfrm>
        </p:spPr>
        <p:txBody>
          <a:bodyPr/>
          <a:lstStyle/>
          <a:p>
            <a:r>
              <a:rPr lang="en-US"/>
              <a:t>Selecting tools and processes for agile practices</a:t>
            </a:r>
            <a:endParaRPr lang="en-US" dirty="0"/>
          </a:p>
        </p:txBody>
      </p:sp>
      <p:pic>
        <p:nvPicPr>
          <p:cNvPr id="9" name="Picture 8" descr="Three consoles are shown with various desktop tools">
            <a:extLst>
              <a:ext uri="{FF2B5EF4-FFF2-40B4-BE49-F238E27FC236}">
                <a16:creationId xmlns:a16="http://schemas.microsoft.com/office/drawing/2014/main" id="{2853C851-E261-460F-81B5-720F6E798E5E}"/>
              </a:ext>
            </a:extLst>
          </p:cNvPr>
          <p:cNvPicPr>
            <a:picLocks/>
          </p:cNvPicPr>
          <p:nvPr/>
        </p:nvPicPr>
        <p:blipFill rotWithShape="1">
          <a:blip r:embed="rId3">
            <a:clrChange>
              <a:clrFrom>
                <a:srgbClr val="EFEFEF"/>
              </a:clrFrom>
              <a:clrTo>
                <a:srgbClr val="EFEFEF">
                  <a:alpha val="0"/>
                </a:srgbClr>
              </a:clrTo>
            </a:clrChange>
          </a:blip>
          <a:srcRect l="-2314" r="-2314"/>
          <a:stretch/>
        </p:blipFill>
        <p:spPr>
          <a:xfrm>
            <a:off x="131855" y="3485544"/>
            <a:ext cx="5169084" cy="2122351"/>
          </a:xfrm>
          <a:prstGeom prst="rect">
            <a:avLst/>
          </a:prstGeom>
          <a:solidFill>
            <a:srgbClr val="EFEFEF"/>
          </a:solidFill>
          <a:ln>
            <a:noFill/>
          </a:ln>
        </p:spPr>
      </p:pic>
      <p:sp>
        <p:nvSpPr>
          <p:cNvPr id="11" name="Freeform: Shape 10">
            <a:extLst>
              <a:ext uri="{FF2B5EF4-FFF2-40B4-BE49-F238E27FC236}">
                <a16:creationId xmlns:a16="http://schemas.microsoft.com/office/drawing/2014/main" id="{57010E83-11D6-49B8-B823-4380F061495D}"/>
              </a:ext>
            </a:extLst>
          </p:cNvPr>
          <p:cNvSpPr/>
          <p:nvPr/>
        </p:nvSpPr>
        <p:spPr>
          <a:xfrm>
            <a:off x="5644443" y="574701"/>
            <a:ext cx="6353881" cy="1378177"/>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noFill/>
          <a:ln w="19050">
            <a:solidFill>
              <a:schemeClr val="tx2"/>
            </a:solidFill>
          </a:ln>
        </p:spPr>
        <p:style>
          <a:lnRef idx="0">
            <a:scrgbClr r="0" g="0" b="0"/>
          </a:lnRef>
          <a:fillRef idx="0">
            <a:scrgbClr r="0" g="0" b="0"/>
          </a:fillRef>
          <a:effectRef idx="0">
            <a:scrgbClr r="0" g="0" b="0"/>
          </a:effectRef>
          <a:fontRef idx="minor">
            <a:schemeClr val="lt1"/>
          </a:fontRef>
        </p:style>
        <p:txBody>
          <a:bodyPr spcFirstLastPara="0" vert="horz" wrap="square" lIns="182880" tIns="0" rIns="91440" bIns="0" numCol="1" spcCol="1270" anchor="ctr" anchorCtr="0">
            <a:noAutofit/>
          </a:bodyPr>
          <a:lstStyle/>
          <a:p>
            <a:r>
              <a:rPr lang="en-US" sz="2400" dirty="0">
                <a:solidFill>
                  <a:schemeClr val="tx1"/>
                </a:solidFill>
              </a:rPr>
              <a:t>Tools can often enhance the outcomes achieved. </a:t>
            </a:r>
          </a:p>
        </p:txBody>
      </p:sp>
      <p:sp>
        <p:nvSpPr>
          <p:cNvPr id="13" name="Freeform: Shape 12">
            <a:extLst>
              <a:ext uri="{FF2B5EF4-FFF2-40B4-BE49-F238E27FC236}">
                <a16:creationId xmlns:a16="http://schemas.microsoft.com/office/drawing/2014/main" id="{280DFFAF-1090-49AC-941F-F2D2D9264494}"/>
              </a:ext>
            </a:extLst>
          </p:cNvPr>
          <p:cNvSpPr/>
          <p:nvPr/>
        </p:nvSpPr>
        <p:spPr>
          <a:xfrm>
            <a:off x="5644443" y="2105496"/>
            <a:ext cx="6353881" cy="1378177"/>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noFill/>
          <a:ln w="19050">
            <a:solidFill>
              <a:schemeClr val="tx2"/>
            </a:solidFill>
          </a:ln>
        </p:spPr>
        <p:style>
          <a:lnRef idx="0">
            <a:scrgbClr r="0" g="0" b="0"/>
          </a:lnRef>
          <a:fillRef idx="0">
            <a:scrgbClr r="0" g="0" b="0"/>
          </a:fillRef>
          <a:effectRef idx="0">
            <a:scrgbClr r="0" g="0" b="0"/>
          </a:effectRef>
          <a:fontRef idx="minor">
            <a:schemeClr val="lt1"/>
          </a:fontRef>
        </p:style>
        <p:txBody>
          <a:bodyPr spcFirstLastPara="0" vert="horz" wrap="square" lIns="182880" tIns="0" rIns="91440" bIns="0" numCol="1" spcCol="1270" anchor="ctr" anchorCtr="0">
            <a:noAutofit/>
          </a:bodyPr>
          <a:lstStyle/>
          <a:p>
            <a:r>
              <a:rPr lang="en-US" sz="2400" dirty="0">
                <a:solidFill>
                  <a:schemeClr val="tx1"/>
                </a:solidFill>
              </a:rPr>
              <a:t>Physical tools such as white boards, index cards, sticky notes</a:t>
            </a:r>
          </a:p>
        </p:txBody>
      </p:sp>
      <p:sp>
        <p:nvSpPr>
          <p:cNvPr id="19" name="Freeform: Shape 18">
            <a:extLst>
              <a:ext uri="{FF2B5EF4-FFF2-40B4-BE49-F238E27FC236}">
                <a16:creationId xmlns:a16="http://schemas.microsoft.com/office/drawing/2014/main" id="{7D99E6B2-2F9C-464D-A218-34AD9183DB29}"/>
              </a:ext>
            </a:extLst>
          </p:cNvPr>
          <p:cNvSpPr/>
          <p:nvPr/>
        </p:nvSpPr>
        <p:spPr>
          <a:xfrm>
            <a:off x="5644443" y="3636291"/>
            <a:ext cx="6353881" cy="1378177"/>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noFill/>
          <a:ln w="19050">
            <a:solidFill>
              <a:schemeClr val="tx2"/>
            </a:solidFill>
          </a:ln>
        </p:spPr>
        <p:style>
          <a:lnRef idx="0">
            <a:scrgbClr r="0" g="0" b="0"/>
          </a:lnRef>
          <a:fillRef idx="0">
            <a:scrgbClr r="0" g="0" b="0"/>
          </a:fillRef>
          <a:effectRef idx="0">
            <a:scrgbClr r="0" g="0" b="0"/>
          </a:effectRef>
          <a:fontRef idx="minor">
            <a:schemeClr val="lt1"/>
          </a:fontRef>
        </p:style>
        <p:txBody>
          <a:bodyPr spcFirstLastPara="0" vert="horz" wrap="square" lIns="182880" tIns="0" rIns="91440" bIns="0" numCol="1" spcCol="1270" anchor="ctr" anchorCtr="0">
            <a:noAutofit/>
          </a:bodyPr>
          <a:lstStyle/>
          <a:p>
            <a:r>
              <a:rPr lang="en-US" sz="2400" dirty="0">
                <a:solidFill>
                  <a:schemeClr val="tx1"/>
                </a:solidFill>
              </a:rPr>
              <a:t>Project Management tools such as Kanban boards for planning, monitoring, and visualization</a:t>
            </a:r>
          </a:p>
        </p:txBody>
      </p:sp>
      <p:sp>
        <p:nvSpPr>
          <p:cNvPr id="14" name="Freeform: Shape 13">
            <a:extLst>
              <a:ext uri="{FF2B5EF4-FFF2-40B4-BE49-F238E27FC236}">
                <a16:creationId xmlns:a16="http://schemas.microsoft.com/office/drawing/2014/main" id="{0C6AE376-0560-45B5-BBD8-4CE36329B641}"/>
              </a:ext>
            </a:extLst>
          </p:cNvPr>
          <p:cNvSpPr/>
          <p:nvPr/>
        </p:nvSpPr>
        <p:spPr>
          <a:xfrm>
            <a:off x="5644443" y="5167085"/>
            <a:ext cx="6353881" cy="1378177"/>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noFill/>
          <a:ln w="19050">
            <a:solidFill>
              <a:schemeClr val="tx2"/>
            </a:solidFill>
          </a:ln>
        </p:spPr>
        <p:style>
          <a:lnRef idx="0">
            <a:scrgbClr r="0" g="0" b="0"/>
          </a:lnRef>
          <a:fillRef idx="0">
            <a:scrgbClr r="0" g="0" b="0"/>
          </a:fillRef>
          <a:effectRef idx="0">
            <a:scrgbClr r="0" g="0" b="0"/>
          </a:effectRef>
          <a:fontRef idx="minor">
            <a:schemeClr val="lt1"/>
          </a:fontRef>
        </p:style>
        <p:txBody>
          <a:bodyPr spcFirstLastPara="0" vert="horz" wrap="square" lIns="182880" tIns="0" rIns="91440" bIns="0" numCol="1" spcCol="1270" anchor="ctr" anchorCtr="0">
            <a:noAutofit/>
          </a:bodyPr>
          <a:lstStyle/>
          <a:p>
            <a:r>
              <a:rPr lang="en-US" sz="2400" dirty="0">
                <a:solidFill>
                  <a:schemeClr val="tx1"/>
                </a:solidFill>
              </a:rPr>
              <a:t>Screen recording tools for recording bugs, building walk-throughs, and demonstrations</a:t>
            </a:r>
          </a:p>
        </p:txBody>
      </p:sp>
    </p:spTree>
    <p:extLst>
      <p:ext uri="{BB962C8B-B14F-4D97-AF65-F5344CB8AC3E}">
        <p14:creationId xmlns:p14="http://schemas.microsoft.com/office/powerpoint/2010/main" val="172342543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AFE427-78EF-48D4-8222-A71520BB6C60}"/>
              </a:ext>
            </a:extLst>
          </p:cNvPr>
          <p:cNvSpPr>
            <a:spLocks noGrp="1"/>
          </p:cNvSpPr>
          <p:nvPr>
            <p:ph type="title"/>
          </p:nvPr>
        </p:nvSpPr>
        <p:spPr>
          <a:xfrm>
            <a:off x="427039" y="3243000"/>
            <a:ext cx="9240836" cy="508524"/>
          </a:xfrm>
        </p:spPr>
        <p:txBody>
          <a:bodyPr/>
          <a:lstStyle/>
          <a:p>
            <a:r>
              <a:rPr lang="en-US"/>
              <a:t>Lesson 05: Migrating to DevOps</a:t>
            </a:r>
            <a:endParaRPr lang="en-US" dirty="0"/>
          </a:p>
        </p:txBody>
      </p:sp>
      <p:pic>
        <p:nvPicPr>
          <p:cNvPr id="4" name="Picture 3" descr="Icon of a series of rectangular blocks depicting migrate">
            <a:extLst>
              <a:ext uri="{FF2B5EF4-FFF2-40B4-BE49-F238E27FC236}">
                <a16:creationId xmlns:a16="http://schemas.microsoft.com/office/drawing/2014/main" id="{9574317F-BA3D-4DB9-8168-755693030236}"/>
              </a:ext>
            </a:extLst>
          </p:cNvPr>
          <p:cNvPicPr>
            <a:picLocks noChangeAspect="1"/>
          </p:cNvPicPr>
          <p:nvPr/>
        </p:nvPicPr>
        <p:blipFill>
          <a:blip r:embed="rId3">
            <a:clrChange>
              <a:clrFrom>
                <a:srgbClr val="FFFFFF"/>
              </a:clrFrom>
              <a:clrTo>
                <a:srgbClr val="FFFFFF">
                  <a:alpha val="0"/>
                </a:srgbClr>
              </a:clrTo>
            </a:clrChange>
          </a:blip>
          <a:srcRect/>
          <a:stretch/>
        </p:blipFill>
        <p:spPr>
          <a:xfrm>
            <a:off x="10393680" y="2979958"/>
            <a:ext cx="1034609" cy="1034609"/>
          </a:xfrm>
          <a:prstGeom prst="rect">
            <a:avLst/>
          </a:prstGeom>
        </p:spPr>
      </p:pic>
    </p:spTree>
    <p:extLst>
      <p:ext uri="{BB962C8B-B14F-4D97-AF65-F5344CB8AC3E}">
        <p14:creationId xmlns:p14="http://schemas.microsoft.com/office/powerpoint/2010/main" val="323066178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D9396F-2669-47C7-87E1-D755B2CF80DF}"/>
              </a:ext>
            </a:extLst>
          </p:cNvPr>
          <p:cNvSpPr>
            <a:spLocks noGrp="1"/>
          </p:cNvSpPr>
          <p:nvPr>
            <p:ph type="title"/>
          </p:nvPr>
        </p:nvSpPr>
        <p:spPr>
          <a:xfrm>
            <a:off x="465138" y="632779"/>
            <a:ext cx="11533187" cy="411162"/>
          </a:xfrm>
        </p:spPr>
        <p:txBody>
          <a:bodyPr/>
          <a:lstStyle/>
          <a:p>
            <a:r>
              <a:rPr lang="en-US"/>
              <a:t>What can Azure DevOps do?</a:t>
            </a:r>
            <a:endParaRPr lang="en-US" dirty="0"/>
          </a:p>
        </p:txBody>
      </p:sp>
      <p:pic>
        <p:nvPicPr>
          <p:cNvPr id="23" name="Picture 22" descr="Icon of a computer screen">
            <a:extLst>
              <a:ext uri="{FF2B5EF4-FFF2-40B4-BE49-F238E27FC236}">
                <a16:creationId xmlns:a16="http://schemas.microsoft.com/office/drawing/2014/main" id="{191708A8-4BC6-498E-89E6-1FDF5DB8C4B8}"/>
              </a:ext>
            </a:extLst>
          </p:cNvPr>
          <p:cNvPicPr>
            <a:picLocks noChangeAspect="1"/>
          </p:cNvPicPr>
          <p:nvPr/>
        </p:nvPicPr>
        <p:blipFill>
          <a:blip r:embed="rId3"/>
          <a:stretch>
            <a:fillRect/>
          </a:stretch>
        </p:blipFill>
        <p:spPr>
          <a:xfrm>
            <a:off x="465138" y="1152612"/>
            <a:ext cx="952500" cy="952500"/>
          </a:xfrm>
          <a:prstGeom prst="rect">
            <a:avLst/>
          </a:prstGeom>
        </p:spPr>
      </p:pic>
      <p:sp>
        <p:nvSpPr>
          <p:cNvPr id="5" name="Rectangle 4">
            <a:extLst>
              <a:ext uri="{FF2B5EF4-FFF2-40B4-BE49-F238E27FC236}">
                <a16:creationId xmlns:a16="http://schemas.microsoft.com/office/drawing/2014/main" id="{572A322B-E10F-4EA1-BA5C-823299F074C6}"/>
              </a:ext>
            </a:extLst>
          </p:cNvPr>
          <p:cNvSpPr/>
          <p:nvPr/>
        </p:nvSpPr>
        <p:spPr>
          <a:xfrm>
            <a:off x="1701800" y="1474974"/>
            <a:ext cx="10296524" cy="307777"/>
          </a:xfrm>
          <a:prstGeom prst="rect">
            <a:avLst/>
          </a:prstGeom>
        </p:spPr>
        <p:txBody>
          <a:bodyPr wrap="square" lIns="0" tIns="0" rIns="0" bIns="0" anchor="ctr">
            <a:spAutoFit/>
          </a:bodyPr>
          <a:lstStyle/>
          <a:p>
            <a:r>
              <a:rPr lang="en-US" sz="2000" b="1" dirty="0"/>
              <a:t>Azure Boards</a:t>
            </a:r>
            <a:r>
              <a:rPr lang="en-US" sz="2000" dirty="0"/>
              <a:t>: Agile planning, work item tracking, visualization and reporting tool</a:t>
            </a:r>
          </a:p>
        </p:txBody>
      </p:sp>
      <p:cxnSp>
        <p:nvCxnSpPr>
          <p:cNvPr id="14" name="Straight Connector 13">
            <a:extLst>
              <a:ext uri="{FF2B5EF4-FFF2-40B4-BE49-F238E27FC236}">
                <a16:creationId xmlns:a16="http://schemas.microsoft.com/office/drawing/2014/main" id="{E2D29B0D-6576-4368-9BB9-65FE9C0FEAA8}"/>
              </a:ext>
              <a:ext uri="{C183D7F6-B498-43B3-948B-1728B52AA6E4}">
                <adec:decorative xmlns:adec="http://schemas.microsoft.com/office/drawing/2017/decorative" val="1"/>
              </a:ext>
            </a:extLst>
          </p:cNvPr>
          <p:cNvCxnSpPr>
            <a:cxnSpLocks/>
          </p:cNvCxnSpPr>
          <p:nvPr/>
        </p:nvCxnSpPr>
        <p:spPr>
          <a:xfrm>
            <a:off x="1701800" y="2181523"/>
            <a:ext cx="102965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1" name="Picture 40" descr="Icon of a square with two smaller squares inside it">
            <a:extLst>
              <a:ext uri="{FF2B5EF4-FFF2-40B4-BE49-F238E27FC236}">
                <a16:creationId xmlns:a16="http://schemas.microsoft.com/office/drawing/2014/main" id="{3CE683F3-797F-4D11-B92B-A9A2A0181818}"/>
              </a:ext>
            </a:extLst>
          </p:cNvPr>
          <p:cNvPicPr>
            <a:picLocks noChangeAspect="1"/>
          </p:cNvPicPr>
          <p:nvPr/>
        </p:nvPicPr>
        <p:blipFill>
          <a:blip r:embed="rId4"/>
          <a:stretch>
            <a:fillRect/>
          </a:stretch>
        </p:blipFill>
        <p:spPr>
          <a:xfrm>
            <a:off x="465138" y="2257934"/>
            <a:ext cx="952500" cy="952500"/>
          </a:xfrm>
          <a:prstGeom prst="rect">
            <a:avLst/>
          </a:prstGeom>
        </p:spPr>
      </p:pic>
      <p:sp>
        <p:nvSpPr>
          <p:cNvPr id="6" name="Rectangle 5">
            <a:extLst>
              <a:ext uri="{FF2B5EF4-FFF2-40B4-BE49-F238E27FC236}">
                <a16:creationId xmlns:a16="http://schemas.microsoft.com/office/drawing/2014/main" id="{C1FA5FA2-79E0-48FE-AE26-2DEFAE0407B2}"/>
              </a:ext>
            </a:extLst>
          </p:cNvPr>
          <p:cNvSpPr/>
          <p:nvPr/>
        </p:nvSpPr>
        <p:spPr>
          <a:xfrm>
            <a:off x="1701800" y="2426407"/>
            <a:ext cx="10296524" cy="615553"/>
          </a:xfrm>
          <a:prstGeom prst="rect">
            <a:avLst/>
          </a:prstGeom>
        </p:spPr>
        <p:txBody>
          <a:bodyPr wrap="square" lIns="0" tIns="0" rIns="0" bIns="0" anchor="ctr">
            <a:spAutoFit/>
          </a:bodyPr>
          <a:lstStyle/>
          <a:p>
            <a:r>
              <a:rPr lang="en-US" sz="2000" b="1" dirty="0"/>
              <a:t>Azure Pipelines</a:t>
            </a:r>
            <a:r>
              <a:rPr lang="en-US" sz="2000" dirty="0"/>
              <a:t>: A language, platform and cloud agnostic CI/CD platform with support for containers or Kubernetes</a:t>
            </a:r>
          </a:p>
        </p:txBody>
      </p:sp>
      <p:cxnSp>
        <p:nvCxnSpPr>
          <p:cNvPr id="31" name="Straight Connector 30">
            <a:extLst>
              <a:ext uri="{FF2B5EF4-FFF2-40B4-BE49-F238E27FC236}">
                <a16:creationId xmlns:a16="http://schemas.microsoft.com/office/drawing/2014/main" id="{F406FCF7-CA02-4662-A86F-CC72785CB94D}"/>
              </a:ext>
              <a:ext uri="{C183D7F6-B498-43B3-948B-1728B52AA6E4}">
                <adec:decorative xmlns:adec="http://schemas.microsoft.com/office/drawing/2017/decorative" val="1"/>
              </a:ext>
            </a:extLst>
          </p:cNvPr>
          <p:cNvCxnSpPr>
            <a:cxnSpLocks/>
          </p:cNvCxnSpPr>
          <p:nvPr/>
        </p:nvCxnSpPr>
        <p:spPr>
          <a:xfrm>
            <a:off x="1701800" y="3286845"/>
            <a:ext cx="102965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5" name="Picture 44" descr="Icon of a cloud with multiples lines extending from it">
            <a:extLst>
              <a:ext uri="{FF2B5EF4-FFF2-40B4-BE49-F238E27FC236}">
                <a16:creationId xmlns:a16="http://schemas.microsoft.com/office/drawing/2014/main" id="{14CFC5FB-EC5B-4383-9A4F-5505EA9DEAA8}"/>
              </a:ext>
            </a:extLst>
          </p:cNvPr>
          <p:cNvPicPr>
            <a:picLocks noChangeAspect="1"/>
          </p:cNvPicPr>
          <p:nvPr/>
        </p:nvPicPr>
        <p:blipFill>
          <a:blip r:embed="rId5"/>
          <a:stretch>
            <a:fillRect/>
          </a:stretch>
        </p:blipFill>
        <p:spPr>
          <a:xfrm>
            <a:off x="465138" y="3363256"/>
            <a:ext cx="952500" cy="952500"/>
          </a:xfrm>
          <a:prstGeom prst="rect">
            <a:avLst/>
          </a:prstGeom>
        </p:spPr>
      </p:pic>
      <p:sp>
        <p:nvSpPr>
          <p:cNvPr id="7" name="Rectangle 6">
            <a:extLst>
              <a:ext uri="{FF2B5EF4-FFF2-40B4-BE49-F238E27FC236}">
                <a16:creationId xmlns:a16="http://schemas.microsoft.com/office/drawing/2014/main" id="{7FE8307A-8337-42C5-A9C0-95B2F9C96DC7}"/>
              </a:ext>
            </a:extLst>
          </p:cNvPr>
          <p:cNvSpPr/>
          <p:nvPr/>
        </p:nvSpPr>
        <p:spPr>
          <a:xfrm>
            <a:off x="1701800" y="3685617"/>
            <a:ext cx="10296524" cy="307777"/>
          </a:xfrm>
          <a:prstGeom prst="rect">
            <a:avLst/>
          </a:prstGeom>
        </p:spPr>
        <p:txBody>
          <a:bodyPr wrap="square" lIns="0" tIns="0" rIns="0" bIns="0" anchor="ctr">
            <a:spAutoFit/>
          </a:bodyPr>
          <a:lstStyle/>
          <a:p>
            <a:r>
              <a:rPr lang="en-US" sz="2000" b="1" dirty="0"/>
              <a:t>Azure Repos</a:t>
            </a:r>
            <a:r>
              <a:rPr lang="en-US" sz="2000" dirty="0"/>
              <a:t>: Provides cloud-hosted private git repos</a:t>
            </a:r>
          </a:p>
        </p:txBody>
      </p:sp>
      <p:cxnSp>
        <p:nvCxnSpPr>
          <p:cNvPr id="32" name="Straight Connector 31">
            <a:extLst>
              <a:ext uri="{FF2B5EF4-FFF2-40B4-BE49-F238E27FC236}">
                <a16:creationId xmlns:a16="http://schemas.microsoft.com/office/drawing/2014/main" id="{A5B39D28-18D1-4803-ACB3-9A6A8A29EDF4}"/>
              </a:ext>
              <a:ext uri="{C183D7F6-B498-43B3-948B-1728B52AA6E4}">
                <adec:decorative xmlns:adec="http://schemas.microsoft.com/office/drawing/2017/decorative" val="1"/>
              </a:ext>
            </a:extLst>
          </p:cNvPr>
          <p:cNvCxnSpPr>
            <a:cxnSpLocks/>
          </p:cNvCxnSpPr>
          <p:nvPr/>
        </p:nvCxnSpPr>
        <p:spPr>
          <a:xfrm>
            <a:off x="1701800" y="4392167"/>
            <a:ext cx="102965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9" name="Picture 48" descr="Icon of a bar chart with circles on the bottom">
            <a:extLst>
              <a:ext uri="{FF2B5EF4-FFF2-40B4-BE49-F238E27FC236}">
                <a16:creationId xmlns:a16="http://schemas.microsoft.com/office/drawing/2014/main" id="{C0F15B55-DA90-4BD9-90B1-C97397CBA32D}"/>
              </a:ext>
            </a:extLst>
          </p:cNvPr>
          <p:cNvPicPr>
            <a:picLocks noChangeAspect="1"/>
          </p:cNvPicPr>
          <p:nvPr/>
        </p:nvPicPr>
        <p:blipFill>
          <a:blip r:embed="rId6"/>
          <a:stretch>
            <a:fillRect/>
          </a:stretch>
        </p:blipFill>
        <p:spPr>
          <a:xfrm>
            <a:off x="465138" y="4546326"/>
            <a:ext cx="952500" cy="952500"/>
          </a:xfrm>
          <a:prstGeom prst="rect">
            <a:avLst/>
          </a:prstGeom>
        </p:spPr>
      </p:pic>
      <p:sp>
        <p:nvSpPr>
          <p:cNvPr id="8" name="Rectangle 7">
            <a:extLst>
              <a:ext uri="{FF2B5EF4-FFF2-40B4-BE49-F238E27FC236}">
                <a16:creationId xmlns:a16="http://schemas.microsoft.com/office/drawing/2014/main" id="{70D7D32B-318B-4E7C-B6C8-DA76866F8FFD}"/>
              </a:ext>
            </a:extLst>
          </p:cNvPr>
          <p:cNvSpPr/>
          <p:nvPr/>
        </p:nvSpPr>
        <p:spPr>
          <a:xfrm>
            <a:off x="1701800" y="4714799"/>
            <a:ext cx="10296524" cy="615553"/>
          </a:xfrm>
          <a:prstGeom prst="rect">
            <a:avLst/>
          </a:prstGeom>
        </p:spPr>
        <p:txBody>
          <a:bodyPr wrap="square" lIns="0" tIns="0" rIns="0" bIns="0" anchor="ctr">
            <a:spAutoFit/>
          </a:bodyPr>
          <a:lstStyle/>
          <a:p>
            <a:r>
              <a:rPr lang="en-US" sz="2000" b="1" dirty="0"/>
              <a:t>Azure Artifacts</a:t>
            </a:r>
            <a:r>
              <a:rPr lang="en-US" sz="2000" dirty="0"/>
              <a:t>: Provides integrated package management with support for Maven, npm, Python and NuGet package feeds from public or private sources</a:t>
            </a:r>
          </a:p>
        </p:txBody>
      </p:sp>
      <p:cxnSp>
        <p:nvCxnSpPr>
          <p:cNvPr id="33" name="Straight Connector 32">
            <a:extLst>
              <a:ext uri="{FF2B5EF4-FFF2-40B4-BE49-F238E27FC236}">
                <a16:creationId xmlns:a16="http://schemas.microsoft.com/office/drawing/2014/main" id="{1069280B-1615-4435-8664-01F7B31B40F0}"/>
              </a:ext>
              <a:ext uri="{C183D7F6-B498-43B3-948B-1728B52AA6E4}">
                <adec:decorative xmlns:adec="http://schemas.microsoft.com/office/drawing/2017/decorative" val="1"/>
              </a:ext>
            </a:extLst>
          </p:cNvPr>
          <p:cNvCxnSpPr>
            <a:cxnSpLocks/>
          </p:cNvCxnSpPr>
          <p:nvPr/>
        </p:nvCxnSpPr>
        <p:spPr>
          <a:xfrm>
            <a:off x="1701800" y="5652985"/>
            <a:ext cx="102965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8" name="Picture 57" descr="Icon of a document">
            <a:extLst>
              <a:ext uri="{FF2B5EF4-FFF2-40B4-BE49-F238E27FC236}">
                <a16:creationId xmlns:a16="http://schemas.microsoft.com/office/drawing/2014/main" id="{85B84B39-DEE0-43BB-AB5A-59A5F83F5F52}"/>
              </a:ext>
            </a:extLst>
          </p:cNvPr>
          <p:cNvPicPr>
            <a:picLocks noChangeAspect="1"/>
          </p:cNvPicPr>
          <p:nvPr/>
        </p:nvPicPr>
        <p:blipFill>
          <a:blip r:embed="rId7"/>
          <a:stretch>
            <a:fillRect/>
          </a:stretch>
        </p:blipFill>
        <p:spPr>
          <a:xfrm>
            <a:off x="465138" y="5729397"/>
            <a:ext cx="952500" cy="952500"/>
          </a:xfrm>
          <a:prstGeom prst="rect">
            <a:avLst/>
          </a:prstGeom>
        </p:spPr>
      </p:pic>
      <p:sp>
        <p:nvSpPr>
          <p:cNvPr id="9" name="Rectangle 8">
            <a:extLst>
              <a:ext uri="{FF2B5EF4-FFF2-40B4-BE49-F238E27FC236}">
                <a16:creationId xmlns:a16="http://schemas.microsoft.com/office/drawing/2014/main" id="{CB057868-0B62-4C2D-A980-C93F00A3504C}"/>
              </a:ext>
            </a:extLst>
          </p:cNvPr>
          <p:cNvSpPr/>
          <p:nvPr/>
        </p:nvSpPr>
        <p:spPr>
          <a:xfrm>
            <a:off x="1701800" y="6051758"/>
            <a:ext cx="10296524" cy="307777"/>
          </a:xfrm>
          <a:prstGeom prst="rect">
            <a:avLst/>
          </a:prstGeom>
        </p:spPr>
        <p:txBody>
          <a:bodyPr wrap="square" lIns="0" tIns="0" rIns="0" bIns="0" anchor="ctr">
            <a:spAutoFit/>
          </a:bodyPr>
          <a:lstStyle/>
          <a:p>
            <a:r>
              <a:rPr lang="en-US" sz="2000" b="1" dirty="0"/>
              <a:t>Azure Test Plans</a:t>
            </a:r>
            <a:r>
              <a:rPr lang="en-US" sz="2000" dirty="0"/>
              <a:t>: Provides an integrated planned and exploratory testing solution</a:t>
            </a:r>
          </a:p>
        </p:txBody>
      </p:sp>
    </p:spTree>
    <p:extLst>
      <p:ext uri="{BB962C8B-B14F-4D97-AF65-F5344CB8AC3E}">
        <p14:creationId xmlns:p14="http://schemas.microsoft.com/office/powerpoint/2010/main" val="339900040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D9396F-2669-47C7-87E1-D755B2CF80DF}"/>
              </a:ext>
            </a:extLst>
          </p:cNvPr>
          <p:cNvSpPr>
            <a:spLocks noGrp="1"/>
          </p:cNvSpPr>
          <p:nvPr>
            <p:ph type="title"/>
          </p:nvPr>
        </p:nvSpPr>
        <p:spPr>
          <a:xfrm>
            <a:off x="465138" y="632779"/>
            <a:ext cx="11533187" cy="411162"/>
          </a:xfrm>
        </p:spPr>
        <p:txBody>
          <a:bodyPr/>
          <a:lstStyle/>
          <a:p>
            <a:r>
              <a:rPr lang="en-US"/>
              <a:t>What can GitHub do?</a:t>
            </a:r>
            <a:endParaRPr lang="en-US" dirty="0"/>
          </a:p>
        </p:txBody>
      </p:sp>
      <p:pic>
        <p:nvPicPr>
          <p:cNvPr id="23" name="Picture 22" descr="Icon of a computer screen">
            <a:extLst>
              <a:ext uri="{FF2B5EF4-FFF2-40B4-BE49-F238E27FC236}">
                <a16:creationId xmlns:a16="http://schemas.microsoft.com/office/drawing/2014/main" id="{191708A8-4BC6-498E-89E6-1FDF5DB8C4B8}"/>
              </a:ext>
            </a:extLst>
          </p:cNvPr>
          <p:cNvPicPr>
            <a:picLocks noChangeAspect="1"/>
          </p:cNvPicPr>
          <p:nvPr/>
        </p:nvPicPr>
        <p:blipFill>
          <a:blip r:embed="rId3"/>
          <a:stretch>
            <a:fillRect/>
          </a:stretch>
        </p:blipFill>
        <p:spPr>
          <a:xfrm>
            <a:off x="465138" y="1152612"/>
            <a:ext cx="952500" cy="952500"/>
          </a:xfrm>
          <a:prstGeom prst="rect">
            <a:avLst/>
          </a:prstGeom>
        </p:spPr>
      </p:pic>
      <p:sp>
        <p:nvSpPr>
          <p:cNvPr id="5" name="Rectangle 4">
            <a:extLst>
              <a:ext uri="{FF2B5EF4-FFF2-40B4-BE49-F238E27FC236}">
                <a16:creationId xmlns:a16="http://schemas.microsoft.com/office/drawing/2014/main" id="{572A322B-E10F-4EA1-BA5C-823299F074C6}"/>
              </a:ext>
            </a:extLst>
          </p:cNvPr>
          <p:cNvSpPr/>
          <p:nvPr/>
        </p:nvSpPr>
        <p:spPr>
          <a:xfrm>
            <a:off x="1674813" y="2398302"/>
            <a:ext cx="10296524" cy="615553"/>
          </a:xfrm>
          <a:prstGeom prst="rect">
            <a:avLst/>
          </a:prstGeom>
        </p:spPr>
        <p:txBody>
          <a:bodyPr wrap="square" lIns="0" tIns="0" rIns="0" bIns="0" anchor="ctr">
            <a:spAutoFit/>
          </a:bodyPr>
          <a:lstStyle/>
          <a:p>
            <a:r>
              <a:rPr lang="en-US" sz="2000" b="1" dirty="0"/>
              <a:t>Repos: </a:t>
            </a:r>
            <a:r>
              <a:rPr lang="en-US" sz="2000" dirty="0"/>
              <a:t>Provide cloud-hosted and on-premises git repos for both public and private projects</a:t>
            </a:r>
          </a:p>
        </p:txBody>
      </p:sp>
      <p:cxnSp>
        <p:nvCxnSpPr>
          <p:cNvPr id="14" name="Straight Connector 13">
            <a:extLst>
              <a:ext uri="{FF2B5EF4-FFF2-40B4-BE49-F238E27FC236}">
                <a16:creationId xmlns:a16="http://schemas.microsoft.com/office/drawing/2014/main" id="{E2D29B0D-6576-4368-9BB9-65FE9C0FEAA8}"/>
              </a:ext>
              <a:ext uri="{C183D7F6-B498-43B3-948B-1728B52AA6E4}">
                <adec:decorative xmlns:adec="http://schemas.microsoft.com/office/drawing/2017/decorative" val="1"/>
              </a:ext>
            </a:extLst>
          </p:cNvPr>
          <p:cNvCxnSpPr>
            <a:cxnSpLocks/>
          </p:cNvCxnSpPr>
          <p:nvPr/>
        </p:nvCxnSpPr>
        <p:spPr>
          <a:xfrm>
            <a:off x="1701800" y="2181523"/>
            <a:ext cx="102965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1" name="Picture 40" descr="Icon of a square with two smaller squares inside it">
            <a:extLst>
              <a:ext uri="{FF2B5EF4-FFF2-40B4-BE49-F238E27FC236}">
                <a16:creationId xmlns:a16="http://schemas.microsoft.com/office/drawing/2014/main" id="{3CE683F3-797F-4D11-B92B-A9A2A0181818}"/>
              </a:ext>
            </a:extLst>
          </p:cNvPr>
          <p:cNvPicPr>
            <a:picLocks noChangeAspect="1"/>
          </p:cNvPicPr>
          <p:nvPr/>
        </p:nvPicPr>
        <p:blipFill>
          <a:blip r:embed="rId4"/>
          <a:stretch>
            <a:fillRect/>
          </a:stretch>
        </p:blipFill>
        <p:spPr>
          <a:xfrm>
            <a:off x="465138" y="2257934"/>
            <a:ext cx="952500" cy="952500"/>
          </a:xfrm>
          <a:prstGeom prst="rect">
            <a:avLst/>
          </a:prstGeom>
        </p:spPr>
      </p:pic>
      <p:sp>
        <p:nvSpPr>
          <p:cNvPr id="6" name="Rectangle 5">
            <a:extLst>
              <a:ext uri="{FF2B5EF4-FFF2-40B4-BE49-F238E27FC236}">
                <a16:creationId xmlns:a16="http://schemas.microsoft.com/office/drawing/2014/main" id="{C1FA5FA2-79E0-48FE-AE26-2DEFAE0407B2}"/>
              </a:ext>
            </a:extLst>
          </p:cNvPr>
          <p:cNvSpPr/>
          <p:nvPr/>
        </p:nvSpPr>
        <p:spPr>
          <a:xfrm>
            <a:off x="1674813" y="3626073"/>
            <a:ext cx="10296524" cy="307777"/>
          </a:xfrm>
          <a:prstGeom prst="rect">
            <a:avLst/>
          </a:prstGeom>
        </p:spPr>
        <p:txBody>
          <a:bodyPr wrap="square" lIns="0" tIns="0" rIns="0" bIns="0" anchor="ctr">
            <a:spAutoFit/>
          </a:bodyPr>
          <a:lstStyle/>
          <a:p>
            <a:r>
              <a:rPr lang="en-US" sz="2000" b="1" dirty="0"/>
              <a:t>Actions: </a:t>
            </a:r>
            <a:r>
              <a:rPr lang="en-US" sz="2000" dirty="0"/>
              <a:t>Create automation workflows with environment variables and customized scripts </a:t>
            </a:r>
          </a:p>
        </p:txBody>
      </p:sp>
      <p:cxnSp>
        <p:nvCxnSpPr>
          <p:cNvPr id="31" name="Straight Connector 30">
            <a:extLst>
              <a:ext uri="{FF2B5EF4-FFF2-40B4-BE49-F238E27FC236}">
                <a16:creationId xmlns:a16="http://schemas.microsoft.com/office/drawing/2014/main" id="{F406FCF7-CA02-4662-A86F-CC72785CB94D}"/>
              </a:ext>
              <a:ext uri="{C183D7F6-B498-43B3-948B-1728B52AA6E4}">
                <adec:decorative xmlns:adec="http://schemas.microsoft.com/office/drawing/2017/decorative" val="1"/>
              </a:ext>
            </a:extLst>
          </p:cNvPr>
          <p:cNvCxnSpPr>
            <a:cxnSpLocks/>
          </p:cNvCxnSpPr>
          <p:nvPr/>
        </p:nvCxnSpPr>
        <p:spPr>
          <a:xfrm>
            <a:off x="1701800" y="3286845"/>
            <a:ext cx="102965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5" name="Picture 44" descr="Icon of a cloud with multiples lines extending from it">
            <a:extLst>
              <a:ext uri="{FF2B5EF4-FFF2-40B4-BE49-F238E27FC236}">
                <a16:creationId xmlns:a16="http://schemas.microsoft.com/office/drawing/2014/main" id="{14CFC5FB-EC5B-4383-9A4F-5505EA9DEAA8}"/>
              </a:ext>
            </a:extLst>
          </p:cNvPr>
          <p:cNvPicPr>
            <a:picLocks noChangeAspect="1"/>
          </p:cNvPicPr>
          <p:nvPr/>
        </p:nvPicPr>
        <p:blipFill>
          <a:blip r:embed="rId5"/>
          <a:stretch>
            <a:fillRect/>
          </a:stretch>
        </p:blipFill>
        <p:spPr>
          <a:xfrm>
            <a:off x="465138" y="3363256"/>
            <a:ext cx="952500" cy="952500"/>
          </a:xfrm>
          <a:prstGeom prst="rect">
            <a:avLst/>
          </a:prstGeom>
        </p:spPr>
      </p:pic>
      <p:sp>
        <p:nvSpPr>
          <p:cNvPr id="7" name="Rectangle 6">
            <a:extLst>
              <a:ext uri="{FF2B5EF4-FFF2-40B4-BE49-F238E27FC236}">
                <a16:creationId xmlns:a16="http://schemas.microsoft.com/office/drawing/2014/main" id="{7FE8307A-8337-42C5-A9C0-95B2F9C96DC7}"/>
              </a:ext>
            </a:extLst>
          </p:cNvPr>
          <p:cNvSpPr/>
          <p:nvPr/>
        </p:nvSpPr>
        <p:spPr>
          <a:xfrm>
            <a:off x="1701800" y="4868688"/>
            <a:ext cx="10296524" cy="307777"/>
          </a:xfrm>
          <a:prstGeom prst="rect">
            <a:avLst/>
          </a:prstGeom>
        </p:spPr>
        <p:txBody>
          <a:bodyPr wrap="square" lIns="0" tIns="0" rIns="0" bIns="0" anchor="ctr">
            <a:spAutoFit/>
          </a:bodyPr>
          <a:lstStyle/>
          <a:p>
            <a:r>
              <a:rPr lang="en-US" sz="2000" b="1" dirty="0"/>
              <a:t>Artifacts: </a:t>
            </a:r>
            <a:r>
              <a:rPr lang="en-US" sz="2000" dirty="0"/>
              <a:t>Ease integration with numerous existing packages and open-source repositories</a:t>
            </a:r>
          </a:p>
        </p:txBody>
      </p:sp>
      <p:cxnSp>
        <p:nvCxnSpPr>
          <p:cNvPr id="32" name="Straight Connector 31">
            <a:extLst>
              <a:ext uri="{FF2B5EF4-FFF2-40B4-BE49-F238E27FC236}">
                <a16:creationId xmlns:a16="http://schemas.microsoft.com/office/drawing/2014/main" id="{A5B39D28-18D1-4803-ACB3-9A6A8A29EDF4}"/>
              </a:ext>
              <a:ext uri="{C183D7F6-B498-43B3-948B-1728B52AA6E4}">
                <adec:decorative xmlns:adec="http://schemas.microsoft.com/office/drawing/2017/decorative" val="1"/>
              </a:ext>
            </a:extLst>
          </p:cNvPr>
          <p:cNvCxnSpPr>
            <a:cxnSpLocks/>
          </p:cNvCxnSpPr>
          <p:nvPr/>
        </p:nvCxnSpPr>
        <p:spPr>
          <a:xfrm>
            <a:off x="1701800" y="4392167"/>
            <a:ext cx="102965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9" name="Picture 48" descr="Icon of a bar chart with circles on the bottom">
            <a:extLst>
              <a:ext uri="{FF2B5EF4-FFF2-40B4-BE49-F238E27FC236}">
                <a16:creationId xmlns:a16="http://schemas.microsoft.com/office/drawing/2014/main" id="{C0F15B55-DA90-4BD9-90B1-C97397CBA32D}"/>
              </a:ext>
            </a:extLst>
          </p:cNvPr>
          <p:cNvPicPr>
            <a:picLocks noChangeAspect="1"/>
          </p:cNvPicPr>
          <p:nvPr/>
        </p:nvPicPr>
        <p:blipFill>
          <a:blip r:embed="rId6"/>
          <a:stretch>
            <a:fillRect/>
          </a:stretch>
        </p:blipFill>
        <p:spPr>
          <a:xfrm>
            <a:off x="465138" y="4546326"/>
            <a:ext cx="952500" cy="952500"/>
          </a:xfrm>
          <a:prstGeom prst="rect">
            <a:avLst/>
          </a:prstGeom>
        </p:spPr>
      </p:pic>
      <p:sp>
        <p:nvSpPr>
          <p:cNvPr id="8" name="Rectangle 7">
            <a:extLst>
              <a:ext uri="{FF2B5EF4-FFF2-40B4-BE49-F238E27FC236}">
                <a16:creationId xmlns:a16="http://schemas.microsoft.com/office/drawing/2014/main" id="{70D7D32B-318B-4E7C-B6C8-DA76866F8FFD}"/>
              </a:ext>
            </a:extLst>
          </p:cNvPr>
          <p:cNvSpPr/>
          <p:nvPr/>
        </p:nvSpPr>
        <p:spPr>
          <a:xfrm>
            <a:off x="1701800" y="1458447"/>
            <a:ext cx="10296524" cy="307777"/>
          </a:xfrm>
          <a:prstGeom prst="rect">
            <a:avLst/>
          </a:prstGeom>
        </p:spPr>
        <p:txBody>
          <a:bodyPr wrap="square" lIns="0" tIns="0" rIns="0" bIns="0" anchor="ctr">
            <a:spAutoFit/>
          </a:bodyPr>
          <a:lstStyle/>
          <a:p>
            <a:r>
              <a:rPr lang="en-US" sz="2000" b="1" dirty="0"/>
              <a:t>Codespaces: </a:t>
            </a:r>
            <a:r>
              <a:rPr lang="en-US" sz="2000" dirty="0"/>
              <a:t>Provide cloud-hosted collaborative development environments</a:t>
            </a:r>
          </a:p>
        </p:txBody>
      </p:sp>
      <p:cxnSp>
        <p:nvCxnSpPr>
          <p:cNvPr id="33" name="Straight Connector 32">
            <a:extLst>
              <a:ext uri="{FF2B5EF4-FFF2-40B4-BE49-F238E27FC236}">
                <a16:creationId xmlns:a16="http://schemas.microsoft.com/office/drawing/2014/main" id="{1069280B-1615-4435-8664-01F7B31B40F0}"/>
              </a:ext>
              <a:ext uri="{C183D7F6-B498-43B3-948B-1728B52AA6E4}">
                <adec:decorative xmlns:adec="http://schemas.microsoft.com/office/drawing/2017/decorative" val="1"/>
              </a:ext>
            </a:extLst>
          </p:cNvPr>
          <p:cNvCxnSpPr>
            <a:cxnSpLocks/>
          </p:cNvCxnSpPr>
          <p:nvPr/>
        </p:nvCxnSpPr>
        <p:spPr>
          <a:xfrm>
            <a:off x="1701800" y="5652985"/>
            <a:ext cx="102965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8" name="Picture 57" descr="Icon of a document">
            <a:extLst>
              <a:ext uri="{FF2B5EF4-FFF2-40B4-BE49-F238E27FC236}">
                <a16:creationId xmlns:a16="http://schemas.microsoft.com/office/drawing/2014/main" id="{85B84B39-DEE0-43BB-AB5A-59A5F83F5F52}"/>
              </a:ext>
            </a:extLst>
          </p:cNvPr>
          <p:cNvPicPr>
            <a:picLocks noChangeAspect="1"/>
          </p:cNvPicPr>
          <p:nvPr/>
        </p:nvPicPr>
        <p:blipFill>
          <a:blip r:embed="rId7"/>
          <a:stretch>
            <a:fillRect/>
          </a:stretch>
        </p:blipFill>
        <p:spPr>
          <a:xfrm>
            <a:off x="465138" y="5729397"/>
            <a:ext cx="952500" cy="952500"/>
          </a:xfrm>
          <a:prstGeom prst="rect">
            <a:avLst/>
          </a:prstGeom>
        </p:spPr>
      </p:pic>
      <p:sp>
        <p:nvSpPr>
          <p:cNvPr id="9" name="Rectangle 8">
            <a:extLst>
              <a:ext uri="{FF2B5EF4-FFF2-40B4-BE49-F238E27FC236}">
                <a16:creationId xmlns:a16="http://schemas.microsoft.com/office/drawing/2014/main" id="{CB057868-0B62-4C2D-A980-C93F00A3504C}"/>
              </a:ext>
            </a:extLst>
          </p:cNvPr>
          <p:cNvSpPr/>
          <p:nvPr/>
        </p:nvSpPr>
        <p:spPr>
          <a:xfrm>
            <a:off x="1701800" y="6051758"/>
            <a:ext cx="10296524" cy="307777"/>
          </a:xfrm>
          <a:prstGeom prst="rect">
            <a:avLst/>
          </a:prstGeom>
        </p:spPr>
        <p:txBody>
          <a:bodyPr wrap="square" lIns="0" tIns="0" rIns="0" bIns="0" anchor="ctr">
            <a:spAutoFit/>
          </a:bodyPr>
          <a:lstStyle/>
          <a:p>
            <a:r>
              <a:rPr lang="en-US" sz="2000" b="1" dirty="0"/>
              <a:t>Security: </a:t>
            </a:r>
            <a:r>
              <a:rPr lang="en-US" sz="2000" dirty="0"/>
              <a:t>Review code and identity vulnerabilities early in the development cycle</a:t>
            </a:r>
          </a:p>
        </p:txBody>
      </p:sp>
    </p:spTree>
    <p:extLst>
      <p:ext uri="{BB962C8B-B14F-4D97-AF65-F5344CB8AC3E}">
        <p14:creationId xmlns:p14="http://schemas.microsoft.com/office/powerpoint/2010/main" val="379445908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99141-9042-456D-87C2-3EB4C429C68D}"/>
              </a:ext>
            </a:extLst>
          </p:cNvPr>
          <p:cNvSpPr>
            <a:spLocks noGrp="1"/>
          </p:cNvSpPr>
          <p:nvPr>
            <p:ph type="title"/>
          </p:nvPr>
        </p:nvSpPr>
        <p:spPr>
          <a:xfrm>
            <a:off x="465138" y="632779"/>
            <a:ext cx="11533187" cy="411162"/>
          </a:xfrm>
        </p:spPr>
        <p:txBody>
          <a:bodyPr/>
          <a:lstStyle/>
          <a:p>
            <a:r>
              <a:rPr lang="en-US"/>
              <a:t>Designing an authorization and access strategy for Azure DevOps</a:t>
            </a:r>
            <a:endParaRPr lang="en-US" dirty="0"/>
          </a:p>
        </p:txBody>
      </p:sp>
      <p:pic>
        <p:nvPicPr>
          <p:cNvPr id="23" name="Picture 22" descr="Icon of three squares and a cloud">
            <a:extLst>
              <a:ext uri="{FF2B5EF4-FFF2-40B4-BE49-F238E27FC236}">
                <a16:creationId xmlns:a16="http://schemas.microsoft.com/office/drawing/2014/main" id="{5EDBB828-0CF4-4A1B-9B1D-E711ECC4EC0B}"/>
              </a:ext>
            </a:extLst>
          </p:cNvPr>
          <p:cNvPicPr>
            <a:picLocks noChangeAspect="1"/>
          </p:cNvPicPr>
          <p:nvPr/>
        </p:nvPicPr>
        <p:blipFill>
          <a:blip r:embed="rId3"/>
          <a:stretch>
            <a:fillRect/>
          </a:stretch>
        </p:blipFill>
        <p:spPr>
          <a:xfrm>
            <a:off x="444060" y="1375567"/>
            <a:ext cx="952500" cy="952500"/>
          </a:xfrm>
          <a:prstGeom prst="rect">
            <a:avLst/>
          </a:prstGeom>
        </p:spPr>
      </p:pic>
      <p:sp>
        <p:nvSpPr>
          <p:cNvPr id="4" name="Rectangle 3">
            <a:extLst>
              <a:ext uri="{FF2B5EF4-FFF2-40B4-BE49-F238E27FC236}">
                <a16:creationId xmlns:a16="http://schemas.microsoft.com/office/drawing/2014/main" id="{DB536D6C-172F-4935-9054-11E52A89077A}"/>
              </a:ext>
            </a:extLst>
          </p:cNvPr>
          <p:cNvSpPr/>
          <p:nvPr/>
        </p:nvSpPr>
        <p:spPr>
          <a:xfrm>
            <a:off x="1676400" y="1482485"/>
            <a:ext cx="10333038" cy="738664"/>
          </a:xfrm>
          <a:prstGeom prst="rect">
            <a:avLst/>
          </a:prstGeom>
        </p:spPr>
        <p:txBody>
          <a:bodyPr wrap="square" lIns="0" tIns="0" rIns="0" bIns="0" anchor="ctr">
            <a:spAutoFit/>
          </a:bodyPr>
          <a:lstStyle/>
          <a:p>
            <a:r>
              <a:rPr lang="en-US" sz="2400" dirty="0"/>
              <a:t>Azure DevOps Services uses either a Microsoft account or Azure Active Directory, to protect and secure your data</a:t>
            </a:r>
          </a:p>
        </p:txBody>
      </p:sp>
      <p:cxnSp>
        <p:nvCxnSpPr>
          <p:cNvPr id="24" name="Straight Connector 23">
            <a:extLst>
              <a:ext uri="{FF2B5EF4-FFF2-40B4-BE49-F238E27FC236}">
                <a16:creationId xmlns:a16="http://schemas.microsoft.com/office/drawing/2014/main" id="{1D42B63B-8ED4-484D-9BA6-85C21035A67B}"/>
              </a:ext>
              <a:ext uri="{C183D7F6-B498-43B3-948B-1728B52AA6E4}">
                <adec:decorative xmlns:adec="http://schemas.microsoft.com/office/drawing/2017/decorative" val="1"/>
              </a:ext>
            </a:extLst>
          </p:cNvPr>
          <p:cNvCxnSpPr>
            <a:cxnSpLocks/>
          </p:cNvCxnSpPr>
          <p:nvPr/>
        </p:nvCxnSpPr>
        <p:spPr>
          <a:xfrm>
            <a:off x="1676400" y="2515007"/>
            <a:ext cx="103330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descr="Icon of a person sitting in a desk">
            <a:extLst>
              <a:ext uri="{FF2B5EF4-FFF2-40B4-BE49-F238E27FC236}">
                <a16:creationId xmlns:a16="http://schemas.microsoft.com/office/drawing/2014/main" id="{4E72E61B-E31D-4A35-BF3F-4328ECBB0200}"/>
              </a:ext>
            </a:extLst>
          </p:cNvPr>
          <p:cNvPicPr>
            <a:picLocks noChangeAspect="1"/>
          </p:cNvPicPr>
          <p:nvPr/>
        </p:nvPicPr>
        <p:blipFill>
          <a:blip r:embed="rId4"/>
          <a:stretch>
            <a:fillRect/>
          </a:stretch>
        </p:blipFill>
        <p:spPr>
          <a:xfrm>
            <a:off x="444060" y="2701947"/>
            <a:ext cx="952500" cy="952500"/>
          </a:xfrm>
          <a:prstGeom prst="rect">
            <a:avLst/>
          </a:prstGeom>
        </p:spPr>
      </p:pic>
      <p:sp>
        <p:nvSpPr>
          <p:cNvPr id="5" name="Rectangle 4">
            <a:extLst>
              <a:ext uri="{FF2B5EF4-FFF2-40B4-BE49-F238E27FC236}">
                <a16:creationId xmlns:a16="http://schemas.microsoft.com/office/drawing/2014/main" id="{1BE17046-99DB-40C5-BDFB-192DBDDF197F}"/>
              </a:ext>
            </a:extLst>
          </p:cNvPr>
          <p:cNvSpPr/>
          <p:nvPr/>
        </p:nvSpPr>
        <p:spPr>
          <a:xfrm>
            <a:off x="1676400" y="2808865"/>
            <a:ext cx="10333038" cy="738664"/>
          </a:xfrm>
          <a:prstGeom prst="rect">
            <a:avLst/>
          </a:prstGeom>
        </p:spPr>
        <p:txBody>
          <a:bodyPr wrap="square" lIns="0" tIns="0" rIns="0" bIns="0" anchor="ctr">
            <a:spAutoFit/>
          </a:bodyPr>
          <a:lstStyle/>
          <a:p>
            <a:r>
              <a:rPr lang="en-US" sz="2400" dirty="0"/>
              <a:t>For non-Microsoft tools like Git, NuGet, or Xcode you can use personal access tokens</a:t>
            </a:r>
          </a:p>
        </p:txBody>
      </p:sp>
      <p:cxnSp>
        <p:nvCxnSpPr>
          <p:cNvPr id="25" name="Straight Connector 24">
            <a:extLst>
              <a:ext uri="{FF2B5EF4-FFF2-40B4-BE49-F238E27FC236}">
                <a16:creationId xmlns:a16="http://schemas.microsoft.com/office/drawing/2014/main" id="{8DA7DC6E-DC61-453F-83DD-3D05B2788FB9}"/>
              </a:ext>
              <a:ext uri="{C183D7F6-B498-43B3-948B-1728B52AA6E4}">
                <adec:decorative xmlns:adec="http://schemas.microsoft.com/office/drawing/2017/decorative" val="1"/>
              </a:ext>
            </a:extLst>
          </p:cNvPr>
          <p:cNvCxnSpPr>
            <a:cxnSpLocks/>
          </p:cNvCxnSpPr>
          <p:nvPr/>
        </p:nvCxnSpPr>
        <p:spPr>
          <a:xfrm>
            <a:off x="1676400" y="3841387"/>
            <a:ext cx="103330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two people">
            <a:extLst>
              <a:ext uri="{FF2B5EF4-FFF2-40B4-BE49-F238E27FC236}">
                <a16:creationId xmlns:a16="http://schemas.microsoft.com/office/drawing/2014/main" id="{253BC505-57EA-4A1C-9CEF-29DB7B794AC1}"/>
              </a:ext>
            </a:extLst>
          </p:cNvPr>
          <p:cNvPicPr>
            <a:picLocks noChangeAspect="1"/>
          </p:cNvPicPr>
          <p:nvPr/>
        </p:nvPicPr>
        <p:blipFill>
          <a:blip r:embed="rId5"/>
          <a:stretch>
            <a:fillRect/>
          </a:stretch>
        </p:blipFill>
        <p:spPr>
          <a:xfrm>
            <a:off x="444060" y="4028327"/>
            <a:ext cx="950976" cy="950976"/>
          </a:xfrm>
          <a:prstGeom prst="rect">
            <a:avLst/>
          </a:prstGeom>
        </p:spPr>
      </p:pic>
      <p:sp>
        <p:nvSpPr>
          <p:cNvPr id="6" name="Rectangle 5">
            <a:extLst>
              <a:ext uri="{FF2B5EF4-FFF2-40B4-BE49-F238E27FC236}">
                <a16:creationId xmlns:a16="http://schemas.microsoft.com/office/drawing/2014/main" id="{6019F95D-7AEA-43EA-95D5-F1EE686BEA64}"/>
              </a:ext>
            </a:extLst>
          </p:cNvPr>
          <p:cNvSpPr/>
          <p:nvPr/>
        </p:nvSpPr>
        <p:spPr>
          <a:xfrm>
            <a:off x="1676400" y="4134483"/>
            <a:ext cx="10333038" cy="738664"/>
          </a:xfrm>
          <a:prstGeom prst="rect">
            <a:avLst/>
          </a:prstGeom>
        </p:spPr>
        <p:txBody>
          <a:bodyPr wrap="square" lIns="0" tIns="0" rIns="0" bIns="0" anchor="ctr">
            <a:spAutoFit/>
          </a:bodyPr>
          <a:lstStyle/>
          <a:p>
            <a:r>
              <a:rPr lang="en-US" sz="2400" dirty="0"/>
              <a:t>Azure DevOps is pre-configured with default security groups and permissions</a:t>
            </a:r>
          </a:p>
        </p:txBody>
      </p:sp>
      <p:cxnSp>
        <p:nvCxnSpPr>
          <p:cNvPr id="31" name="Straight Connector 30">
            <a:extLst>
              <a:ext uri="{FF2B5EF4-FFF2-40B4-BE49-F238E27FC236}">
                <a16:creationId xmlns:a16="http://schemas.microsoft.com/office/drawing/2014/main" id="{C88C3116-3931-44A7-B8B0-4B1A09F74FBE}"/>
              </a:ext>
              <a:ext uri="{C183D7F6-B498-43B3-948B-1728B52AA6E4}">
                <adec:decorative xmlns:adec="http://schemas.microsoft.com/office/drawing/2017/decorative" val="1"/>
              </a:ext>
            </a:extLst>
          </p:cNvPr>
          <p:cNvCxnSpPr>
            <a:cxnSpLocks/>
          </p:cNvCxnSpPr>
          <p:nvPr/>
        </p:nvCxnSpPr>
        <p:spPr>
          <a:xfrm>
            <a:off x="1676400" y="5166243"/>
            <a:ext cx="103330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5" name="Picture 34" descr="Icon of a gear and a arrow going across it">
            <a:extLst>
              <a:ext uri="{FF2B5EF4-FFF2-40B4-BE49-F238E27FC236}">
                <a16:creationId xmlns:a16="http://schemas.microsoft.com/office/drawing/2014/main" id="{0C433741-6D11-4C2B-9639-2BBEC0AC4795}"/>
              </a:ext>
            </a:extLst>
          </p:cNvPr>
          <p:cNvPicPr>
            <a:picLocks noChangeAspect="1"/>
          </p:cNvPicPr>
          <p:nvPr/>
        </p:nvPicPr>
        <p:blipFill>
          <a:blip r:embed="rId6"/>
          <a:stretch>
            <a:fillRect/>
          </a:stretch>
        </p:blipFill>
        <p:spPr>
          <a:xfrm>
            <a:off x="444060" y="5353186"/>
            <a:ext cx="952500" cy="952500"/>
          </a:xfrm>
          <a:prstGeom prst="rect">
            <a:avLst/>
          </a:prstGeom>
        </p:spPr>
      </p:pic>
      <p:sp>
        <p:nvSpPr>
          <p:cNvPr id="7" name="Rectangle 6">
            <a:extLst>
              <a:ext uri="{FF2B5EF4-FFF2-40B4-BE49-F238E27FC236}">
                <a16:creationId xmlns:a16="http://schemas.microsoft.com/office/drawing/2014/main" id="{B42BF492-B8AA-4A83-8E39-0A9C7835EC21}"/>
              </a:ext>
            </a:extLst>
          </p:cNvPr>
          <p:cNvSpPr/>
          <p:nvPr/>
        </p:nvSpPr>
        <p:spPr>
          <a:xfrm>
            <a:off x="1676400" y="5644770"/>
            <a:ext cx="10333038" cy="369332"/>
          </a:xfrm>
          <a:prstGeom prst="rect">
            <a:avLst/>
          </a:prstGeom>
        </p:spPr>
        <p:txBody>
          <a:bodyPr wrap="square" lIns="0" tIns="0" rIns="0" bIns="0" anchor="ctr">
            <a:spAutoFit/>
          </a:bodyPr>
          <a:lstStyle/>
          <a:p>
            <a:r>
              <a:rPr lang="en-US" sz="2400" dirty="0"/>
              <a:t>You can also configure app access policies and conditional access policies</a:t>
            </a:r>
          </a:p>
        </p:txBody>
      </p:sp>
    </p:spTree>
    <p:extLst>
      <p:ext uri="{BB962C8B-B14F-4D97-AF65-F5344CB8AC3E}">
        <p14:creationId xmlns:p14="http://schemas.microsoft.com/office/powerpoint/2010/main" val="155810493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9489BB-DF85-4291-A4C9-8378F97EB461}"/>
              </a:ext>
            </a:extLst>
          </p:cNvPr>
          <p:cNvSpPr>
            <a:spLocks noGrp="1"/>
          </p:cNvSpPr>
          <p:nvPr>
            <p:ph type="title"/>
          </p:nvPr>
        </p:nvSpPr>
        <p:spPr>
          <a:xfrm>
            <a:off x="465138" y="632779"/>
            <a:ext cx="11533187" cy="411162"/>
          </a:xfrm>
        </p:spPr>
        <p:txBody>
          <a:bodyPr/>
          <a:lstStyle/>
          <a:p>
            <a:r>
              <a:rPr lang="en-US"/>
              <a:t>Module overview</a:t>
            </a:r>
            <a:endParaRPr lang="en-US" dirty="0"/>
          </a:p>
        </p:txBody>
      </p:sp>
      <p:pic>
        <p:nvPicPr>
          <p:cNvPr id="4" name="Picture 3" descr="Icon of a magnifying glass">
            <a:extLst>
              <a:ext uri="{FF2B5EF4-FFF2-40B4-BE49-F238E27FC236}">
                <a16:creationId xmlns:a16="http://schemas.microsoft.com/office/drawing/2014/main" id="{3FA19AAB-2D10-4BB4-99D3-CD6BB733AB04}"/>
              </a:ext>
            </a:extLst>
          </p:cNvPr>
          <p:cNvPicPr>
            <a:picLocks noChangeAspect="1"/>
          </p:cNvPicPr>
          <p:nvPr/>
        </p:nvPicPr>
        <p:blipFill>
          <a:blip r:embed="rId3"/>
          <a:stretch>
            <a:fillRect/>
          </a:stretch>
        </p:blipFill>
        <p:spPr>
          <a:xfrm>
            <a:off x="442708" y="1224381"/>
            <a:ext cx="950976" cy="950976"/>
          </a:xfrm>
          <a:prstGeom prst="rect">
            <a:avLst/>
          </a:prstGeom>
        </p:spPr>
      </p:pic>
      <p:sp>
        <p:nvSpPr>
          <p:cNvPr id="21" name="TextBox 20">
            <a:extLst>
              <a:ext uri="{FF2B5EF4-FFF2-40B4-BE49-F238E27FC236}">
                <a16:creationId xmlns:a16="http://schemas.microsoft.com/office/drawing/2014/main" id="{54435730-B7DB-48AD-A54F-13BCE207C70D}"/>
              </a:ext>
            </a:extLst>
          </p:cNvPr>
          <p:cNvSpPr txBox="1"/>
          <p:nvPr/>
        </p:nvSpPr>
        <p:spPr>
          <a:xfrm>
            <a:off x="1638300" y="1530592"/>
            <a:ext cx="4431943" cy="338554"/>
          </a:xfrm>
          <a:prstGeom prst="rect">
            <a:avLst/>
          </a:prstGeom>
          <a:noFill/>
        </p:spPr>
        <p:txBody>
          <a:bodyPr wrap="square" lIns="0" tIns="0" rIns="0" bIns="0" rtlCol="0" anchor="ctr">
            <a:spAutoFit/>
          </a:bodyPr>
          <a:lstStyle/>
          <a:p>
            <a:pPr>
              <a:spcAft>
                <a:spcPts val="600"/>
              </a:spcAft>
            </a:pPr>
            <a:r>
              <a:rPr lang="en-US" sz="2200" dirty="0"/>
              <a:t>Lesson 1: Module Overview</a:t>
            </a:r>
          </a:p>
        </p:txBody>
      </p:sp>
      <p:cxnSp>
        <p:nvCxnSpPr>
          <p:cNvPr id="22" name="Straight Connector 21">
            <a:extLst>
              <a:ext uri="{FF2B5EF4-FFF2-40B4-BE49-F238E27FC236}">
                <a16:creationId xmlns:a16="http://schemas.microsoft.com/office/drawing/2014/main" id="{538D5984-7D1B-4993-91B8-25EA761F7D35}"/>
              </a:ext>
              <a:ext uri="{C183D7F6-B498-43B3-948B-1728B52AA6E4}">
                <adec:decorative xmlns:adec="http://schemas.microsoft.com/office/drawing/2017/decorative" val="1"/>
              </a:ext>
            </a:extLst>
          </p:cNvPr>
          <p:cNvCxnSpPr>
            <a:cxnSpLocks/>
          </p:cNvCxnSpPr>
          <p:nvPr/>
        </p:nvCxnSpPr>
        <p:spPr>
          <a:xfrm>
            <a:off x="1635712" y="2358996"/>
            <a:ext cx="44319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circle branched into three connect circles">
            <a:extLst>
              <a:ext uri="{FF2B5EF4-FFF2-40B4-BE49-F238E27FC236}">
                <a16:creationId xmlns:a16="http://schemas.microsoft.com/office/drawing/2014/main" id="{239FB79F-C30B-4F0F-B570-2BEEF5845232}"/>
              </a:ext>
            </a:extLst>
          </p:cNvPr>
          <p:cNvPicPr>
            <a:picLocks noChangeAspect="1"/>
          </p:cNvPicPr>
          <p:nvPr/>
        </p:nvPicPr>
        <p:blipFill>
          <a:blip r:embed="rId4"/>
          <a:stretch>
            <a:fillRect/>
          </a:stretch>
        </p:blipFill>
        <p:spPr>
          <a:xfrm>
            <a:off x="442708" y="2542635"/>
            <a:ext cx="950976" cy="950976"/>
          </a:xfrm>
          <a:prstGeom prst="rect">
            <a:avLst/>
          </a:prstGeom>
        </p:spPr>
      </p:pic>
      <p:sp>
        <p:nvSpPr>
          <p:cNvPr id="24" name="TextBox 23">
            <a:extLst>
              <a:ext uri="{FF2B5EF4-FFF2-40B4-BE49-F238E27FC236}">
                <a16:creationId xmlns:a16="http://schemas.microsoft.com/office/drawing/2014/main" id="{0E6F80CB-51C9-4020-816F-A9AC2CADD96C}"/>
              </a:ext>
            </a:extLst>
          </p:cNvPr>
          <p:cNvSpPr txBox="1"/>
          <p:nvPr/>
        </p:nvSpPr>
        <p:spPr>
          <a:xfrm>
            <a:off x="1638300" y="2848846"/>
            <a:ext cx="4431943" cy="338554"/>
          </a:xfrm>
          <a:prstGeom prst="rect">
            <a:avLst/>
          </a:prstGeom>
          <a:noFill/>
        </p:spPr>
        <p:txBody>
          <a:bodyPr wrap="square" lIns="0" tIns="0" rIns="0" bIns="0" rtlCol="0" anchor="ctr">
            <a:spAutoFit/>
          </a:bodyPr>
          <a:lstStyle/>
          <a:p>
            <a:r>
              <a:rPr lang="en-US" sz="2200" dirty="0"/>
              <a:t>Lesson 2: Transformation Planning </a:t>
            </a:r>
          </a:p>
        </p:txBody>
      </p:sp>
      <p:cxnSp>
        <p:nvCxnSpPr>
          <p:cNvPr id="25" name="Straight Connector 24">
            <a:extLst>
              <a:ext uri="{FF2B5EF4-FFF2-40B4-BE49-F238E27FC236}">
                <a16:creationId xmlns:a16="http://schemas.microsoft.com/office/drawing/2014/main" id="{0527A8FE-D6FE-40EE-8496-5809C4DAB514}"/>
              </a:ext>
              <a:ext uri="{C183D7F6-B498-43B3-948B-1728B52AA6E4}">
                <adec:decorative xmlns:adec="http://schemas.microsoft.com/office/drawing/2017/decorative" val="1"/>
              </a:ext>
            </a:extLst>
          </p:cNvPr>
          <p:cNvCxnSpPr>
            <a:cxnSpLocks/>
          </p:cNvCxnSpPr>
          <p:nvPr/>
        </p:nvCxnSpPr>
        <p:spPr>
          <a:xfrm>
            <a:off x="1635712" y="3677250"/>
            <a:ext cx="44319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 name="Picture 16" descr="Icon of check mark enclosed by an arc">
            <a:extLst>
              <a:ext uri="{FF2B5EF4-FFF2-40B4-BE49-F238E27FC236}">
                <a16:creationId xmlns:a16="http://schemas.microsoft.com/office/drawing/2014/main" id="{78528436-B56B-4D9A-83DD-CF923013F2F0}"/>
              </a:ext>
            </a:extLst>
          </p:cNvPr>
          <p:cNvPicPr>
            <a:picLocks noChangeAspect="1"/>
          </p:cNvPicPr>
          <p:nvPr/>
        </p:nvPicPr>
        <p:blipFill>
          <a:blip r:embed="rId5"/>
          <a:stretch>
            <a:fillRect/>
          </a:stretch>
        </p:blipFill>
        <p:spPr>
          <a:xfrm>
            <a:off x="461758" y="3860889"/>
            <a:ext cx="950976" cy="950976"/>
          </a:xfrm>
          <a:prstGeom prst="rect">
            <a:avLst/>
          </a:prstGeom>
        </p:spPr>
      </p:pic>
      <p:sp>
        <p:nvSpPr>
          <p:cNvPr id="27" name="TextBox 26">
            <a:extLst>
              <a:ext uri="{FF2B5EF4-FFF2-40B4-BE49-F238E27FC236}">
                <a16:creationId xmlns:a16="http://schemas.microsoft.com/office/drawing/2014/main" id="{6B5DEB3F-034B-4733-82F4-92C20EB225EE}"/>
              </a:ext>
            </a:extLst>
          </p:cNvPr>
          <p:cNvSpPr txBox="1"/>
          <p:nvPr/>
        </p:nvSpPr>
        <p:spPr>
          <a:xfrm>
            <a:off x="1638300" y="4167100"/>
            <a:ext cx="4431943" cy="338554"/>
          </a:xfrm>
          <a:prstGeom prst="rect">
            <a:avLst/>
          </a:prstGeom>
          <a:noFill/>
        </p:spPr>
        <p:txBody>
          <a:bodyPr wrap="square" lIns="0" tIns="0" rIns="0" bIns="0" rtlCol="0" anchor="ctr">
            <a:spAutoFit/>
          </a:bodyPr>
          <a:lstStyle/>
          <a:p>
            <a:r>
              <a:rPr lang="en-US" sz="2200" dirty="0"/>
              <a:t>Lesson 3: Project Selection</a:t>
            </a:r>
          </a:p>
        </p:txBody>
      </p:sp>
      <p:cxnSp>
        <p:nvCxnSpPr>
          <p:cNvPr id="28" name="Straight Connector 27">
            <a:extLst>
              <a:ext uri="{FF2B5EF4-FFF2-40B4-BE49-F238E27FC236}">
                <a16:creationId xmlns:a16="http://schemas.microsoft.com/office/drawing/2014/main" id="{1B7CC1C8-9D72-4320-BA99-0513126D7B88}"/>
              </a:ext>
              <a:ext uri="{C183D7F6-B498-43B3-948B-1728B52AA6E4}">
                <adec:decorative xmlns:adec="http://schemas.microsoft.com/office/drawing/2017/decorative" val="1"/>
              </a:ext>
            </a:extLst>
          </p:cNvPr>
          <p:cNvCxnSpPr>
            <a:cxnSpLocks/>
          </p:cNvCxnSpPr>
          <p:nvPr/>
        </p:nvCxnSpPr>
        <p:spPr>
          <a:xfrm>
            <a:off x="1635712" y="4995504"/>
            <a:ext cx="44319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4" name="Picture 43" descr="Icon of two people">
            <a:extLst>
              <a:ext uri="{FF2B5EF4-FFF2-40B4-BE49-F238E27FC236}">
                <a16:creationId xmlns:a16="http://schemas.microsoft.com/office/drawing/2014/main" id="{0FEA9B7C-F3DB-4F4F-9660-7ADCCBBDF845}"/>
              </a:ext>
            </a:extLst>
          </p:cNvPr>
          <p:cNvPicPr>
            <a:picLocks noChangeAspect="1"/>
          </p:cNvPicPr>
          <p:nvPr/>
        </p:nvPicPr>
        <p:blipFill>
          <a:blip r:embed="rId6"/>
          <a:stretch>
            <a:fillRect/>
          </a:stretch>
        </p:blipFill>
        <p:spPr>
          <a:xfrm>
            <a:off x="461758" y="5179145"/>
            <a:ext cx="950976" cy="950976"/>
          </a:xfrm>
          <a:prstGeom prst="rect">
            <a:avLst/>
          </a:prstGeom>
        </p:spPr>
      </p:pic>
      <p:sp>
        <p:nvSpPr>
          <p:cNvPr id="30" name="TextBox 29">
            <a:extLst>
              <a:ext uri="{FF2B5EF4-FFF2-40B4-BE49-F238E27FC236}">
                <a16:creationId xmlns:a16="http://schemas.microsoft.com/office/drawing/2014/main" id="{8D46956D-2784-4650-80B0-8B757A17B3FA}"/>
              </a:ext>
            </a:extLst>
          </p:cNvPr>
          <p:cNvSpPr txBox="1"/>
          <p:nvPr/>
        </p:nvSpPr>
        <p:spPr>
          <a:xfrm>
            <a:off x="1638300" y="5485356"/>
            <a:ext cx="4431943" cy="338554"/>
          </a:xfrm>
          <a:prstGeom prst="rect">
            <a:avLst/>
          </a:prstGeom>
          <a:noFill/>
        </p:spPr>
        <p:txBody>
          <a:bodyPr wrap="square" lIns="0" tIns="0" rIns="0" bIns="0" rtlCol="0" anchor="ctr">
            <a:spAutoFit/>
          </a:bodyPr>
          <a:lstStyle/>
          <a:p>
            <a:pPr>
              <a:spcAft>
                <a:spcPts val="600"/>
              </a:spcAft>
            </a:pPr>
            <a:r>
              <a:rPr lang="en-US" sz="2200" dirty="0"/>
              <a:t>Lesson 4: Team Structures</a:t>
            </a:r>
          </a:p>
        </p:txBody>
      </p:sp>
      <p:pic>
        <p:nvPicPr>
          <p:cNvPr id="49" name="Picture 48" descr="Icon of a series of rectangular blocks representing traffic">
            <a:extLst>
              <a:ext uri="{FF2B5EF4-FFF2-40B4-BE49-F238E27FC236}">
                <a16:creationId xmlns:a16="http://schemas.microsoft.com/office/drawing/2014/main" id="{C3AE8F49-56F2-4635-A0C6-D397798042F3}"/>
              </a:ext>
            </a:extLst>
          </p:cNvPr>
          <p:cNvPicPr>
            <a:picLocks noChangeAspect="1"/>
          </p:cNvPicPr>
          <p:nvPr/>
        </p:nvPicPr>
        <p:blipFill>
          <a:blip r:embed="rId7"/>
          <a:stretch>
            <a:fillRect/>
          </a:stretch>
        </p:blipFill>
        <p:spPr>
          <a:xfrm>
            <a:off x="6275784" y="1224381"/>
            <a:ext cx="950976" cy="950976"/>
          </a:xfrm>
          <a:prstGeom prst="rect">
            <a:avLst/>
          </a:prstGeom>
        </p:spPr>
      </p:pic>
      <p:sp>
        <p:nvSpPr>
          <p:cNvPr id="35" name="TextBox 34">
            <a:extLst>
              <a:ext uri="{FF2B5EF4-FFF2-40B4-BE49-F238E27FC236}">
                <a16:creationId xmlns:a16="http://schemas.microsoft.com/office/drawing/2014/main" id="{1B94D1A1-84DA-4E86-AE74-378CC54A10AE}"/>
              </a:ext>
            </a:extLst>
          </p:cNvPr>
          <p:cNvSpPr txBox="1"/>
          <p:nvPr/>
        </p:nvSpPr>
        <p:spPr>
          <a:xfrm>
            <a:off x="7455257" y="1361315"/>
            <a:ext cx="4431943" cy="677108"/>
          </a:xfrm>
          <a:prstGeom prst="rect">
            <a:avLst/>
          </a:prstGeom>
          <a:noFill/>
        </p:spPr>
        <p:txBody>
          <a:bodyPr wrap="square" lIns="0" tIns="0" rIns="0" bIns="0" rtlCol="0" anchor="ctr">
            <a:spAutoFit/>
          </a:bodyPr>
          <a:lstStyle/>
          <a:p>
            <a:pPr>
              <a:spcAft>
                <a:spcPts val="600"/>
              </a:spcAft>
            </a:pPr>
            <a:r>
              <a:rPr lang="en-US" sz="2200" dirty="0"/>
              <a:t>Lesson 5: Migrating to Azure DevOps </a:t>
            </a:r>
          </a:p>
        </p:txBody>
      </p:sp>
      <p:cxnSp>
        <p:nvCxnSpPr>
          <p:cNvPr id="37" name="Straight Connector 36">
            <a:extLst>
              <a:ext uri="{FF2B5EF4-FFF2-40B4-BE49-F238E27FC236}">
                <a16:creationId xmlns:a16="http://schemas.microsoft.com/office/drawing/2014/main" id="{7C320714-731C-4B6A-8A6A-94DD636DF113}"/>
              </a:ext>
              <a:ext uri="{C183D7F6-B498-43B3-948B-1728B52AA6E4}">
                <adec:decorative xmlns:adec="http://schemas.microsoft.com/office/drawing/2017/decorative" val="1"/>
              </a:ext>
            </a:extLst>
          </p:cNvPr>
          <p:cNvCxnSpPr>
            <a:cxnSpLocks/>
          </p:cNvCxnSpPr>
          <p:nvPr/>
        </p:nvCxnSpPr>
        <p:spPr>
          <a:xfrm>
            <a:off x="7437970" y="2358996"/>
            <a:ext cx="44319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descr="Icon of a lab flask">
            <a:extLst>
              <a:ext uri="{FF2B5EF4-FFF2-40B4-BE49-F238E27FC236}">
                <a16:creationId xmlns:a16="http://schemas.microsoft.com/office/drawing/2014/main" id="{49633506-07F7-4777-8800-4962336C901A}"/>
              </a:ext>
            </a:extLst>
          </p:cNvPr>
          <p:cNvPicPr>
            <a:picLocks noChangeAspect="1"/>
          </p:cNvPicPr>
          <p:nvPr/>
        </p:nvPicPr>
        <p:blipFill>
          <a:blip r:embed="rId8"/>
          <a:stretch>
            <a:fillRect/>
          </a:stretch>
        </p:blipFill>
        <p:spPr>
          <a:xfrm>
            <a:off x="6277308" y="2542635"/>
            <a:ext cx="950976" cy="950976"/>
          </a:xfrm>
          <a:prstGeom prst="rect">
            <a:avLst/>
          </a:prstGeom>
        </p:spPr>
      </p:pic>
      <p:sp>
        <p:nvSpPr>
          <p:cNvPr id="41" name="TextBox 40">
            <a:extLst>
              <a:ext uri="{FF2B5EF4-FFF2-40B4-BE49-F238E27FC236}">
                <a16:creationId xmlns:a16="http://schemas.microsoft.com/office/drawing/2014/main" id="{F5734476-DA85-4C38-A98B-410CC92C5379}"/>
              </a:ext>
            </a:extLst>
          </p:cNvPr>
          <p:cNvSpPr txBox="1"/>
          <p:nvPr/>
        </p:nvSpPr>
        <p:spPr>
          <a:xfrm>
            <a:off x="7455257" y="2848846"/>
            <a:ext cx="4431943" cy="338554"/>
          </a:xfrm>
          <a:prstGeom prst="rect">
            <a:avLst/>
          </a:prstGeom>
          <a:noFill/>
        </p:spPr>
        <p:txBody>
          <a:bodyPr wrap="square" lIns="0" tIns="0" rIns="0" bIns="0" rtlCol="0" anchor="ctr">
            <a:spAutoFit/>
          </a:bodyPr>
          <a:lstStyle/>
          <a:p>
            <a:pPr>
              <a:spcAft>
                <a:spcPts val="600"/>
              </a:spcAft>
            </a:pPr>
            <a:r>
              <a:rPr lang="en-US" sz="2200" dirty="0"/>
              <a:t>Lesson 6: Lab</a:t>
            </a:r>
          </a:p>
        </p:txBody>
      </p:sp>
      <p:cxnSp>
        <p:nvCxnSpPr>
          <p:cNvPr id="43" name="Straight Connector 42">
            <a:extLst>
              <a:ext uri="{FF2B5EF4-FFF2-40B4-BE49-F238E27FC236}">
                <a16:creationId xmlns:a16="http://schemas.microsoft.com/office/drawing/2014/main" id="{83A26A24-767E-45A0-93C8-985EA44A9E6B}"/>
              </a:ext>
              <a:ext uri="{C183D7F6-B498-43B3-948B-1728B52AA6E4}">
                <adec:decorative xmlns:adec="http://schemas.microsoft.com/office/drawing/2017/decorative" val="1"/>
              </a:ext>
            </a:extLst>
          </p:cNvPr>
          <p:cNvCxnSpPr>
            <a:cxnSpLocks/>
          </p:cNvCxnSpPr>
          <p:nvPr/>
        </p:nvCxnSpPr>
        <p:spPr>
          <a:xfrm>
            <a:off x="7437970" y="3677250"/>
            <a:ext cx="44319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 name="Picture 5" descr="Icon of a document with a checkmark">
            <a:extLst>
              <a:ext uri="{FF2B5EF4-FFF2-40B4-BE49-F238E27FC236}">
                <a16:creationId xmlns:a16="http://schemas.microsoft.com/office/drawing/2014/main" id="{EB120493-457E-4AD7-A51F-C395F3CEBB15}"/>
              </a:ext>
            </a:extLst>
          </p:cNvPr>
          <p:cNvPicPr>
            <a:picLocks noChangeAspect="1"/>
          </p:cNvPicPr>
          <p:nvPr/>
        </p:nvPicPr>
        <p:blipFill>
          <a:blip r:embed="rId9"/>
          <a:stretch>
            <a:fillRect/>
          </a:stretch>
        </p:blipFill>
        <p:spPr>
          <a:xfrm>
            <a:off x="6277308" y="3860889"/>
            <a:ext cx="950976" cy="950976"/>
          </a:xfrm>
          <a:prstGeom prst="rect">
            <a:avLst/>
          </a:prstGeom>
        </p:spPr>
      </p:pic>
      <p:sp>
        <p:nvSpPr>
          <p:cNvPr id="47" name="TextBox 46">
            <a:extLst>
              <a:ext uri="{FF2B5EF4-FFF2-40B4-BE49-F238E27FC236}">
                <a16:creationId xmlns:a16="http://schemas.microsoft.com/office/drawing/2014/main" id="{5144FF39-65D1-4385-9225-C46775259561}"/>
              </a:ext>
            </a:extLst>
          </p:cNvPr>
          <p:cNvSpPr txBox="1"/>
          <p:nvPr/>
        </p:nvSpPr>
        <p:spPr>
          <a:xfrm>
            <a:off x="7455257" y="3997823"/>
            <a:ext cx="4431943" cy="677108"/>
          </a:xfrm>
          <a:prstGeom prst="rect">
            <a:avLst/>
          </a:prstGeom>
          <a:noFill/>
        </p:spPr>
        <p:txBody>
          <a:bodyPr wrap="square" lIns="0" tIns="0" rIns="0" bIns="0" rtlCol="0" anchor="ctr">
            <a:spAutoFit/>
          </a:bodyPr>
          <a:lstStyle/>
          <a:p>
            <a:pPr>
              <a:spcAft>
                <a:spcPts val="600"/>
              </a:spcAft>
            </a:pPr>
            <a:r>
              <a:rPr lang="en-US" sz="2200" dirty="0"/>
              <a:t>Lesson 7: Module Review and Takeaways</a:t>
            </a:r>
          </a:p>
        </p:txBody>
      </p:sp>
    </p:spTree>
    <p:extLst>
      <p:ext uri="{BB962C8B-B14F-4D97-AF65-F5344CB8AC3E}">
        <p14:creationId xmlns:p14="http://schemas.microsoft.com/office/powerpoint/2010/main" val="231979024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C4849-B5A4-4593-93DE-A7CDFC3EA096}"/>
              </a:ext>
            </a:extLst>
          </p:cNvPr>
          <p:cNvSpPr>
            <a:spLocks noGrp="1"/>
          </p:cNvSpPr>
          <p:nvPr>
            <p:ph type="title"/>
          </p:nvPr>
        </p:nvSpPr>
        <p:spPr>
          <a:xfrm>
            <a:off x="465138" y="632779"/>
            <a:ext cx="11533187" cy="411162"/>
          </a:xfrm>
        </p:spPr>
        <p:txBody>
          <a:bodyPr/>
          <a:lstStyle/>
          <a:p>
            <a:r>
              <a:rPr lang="en-US"/>
              <a:t>Migrating or integrating existing work management tools</a:t>
            </a:r>
            <a:endParaRPr lang="en-US" dirty="0"/>
          </a:p>
        </p:txBody>
      </p:sp>
      <p:pic>
        <p:nvPicPr>
          <p:cNvPr id="6" name="Picture 5" descr="Icon of small circles connected by lines forming a big circle">
            <a:extLst>
              <a:ext uri="{FF2B5EF4-FFF2-40B4-BE49-F238E27FC236}">
                <a16:creationId xmlns:a16="http://schemas.microsoft.com/office/drawing/2014/main" id="{56C34FC5-7049-4352-9C9F-0214898E9D26}"/>
              </a:ext>
            </a:extLst>
          </p:cNvPr>
          <p:cNvPicPr>
            <a:picLocks noChangeAspect="1"/>
          </p:cNvPicPr>
          <p:nvPr/>
        </p:nvPicPr>
        <p:blipFill>
          <a:blip r:embed="rId4"/>
          <a:stretch>
            <a:fillRect/>
          </a:stretch>
        </p:blipFill>
        <p:spPr>
          <a:xfrm>
            <a:off x="427037" y="1843728"/>
            <a:ext cx="949326" cy="949326"/>
          </a:xfrm>
          <a:prstGeom prst="rect">
            <a:avLst/>
          </a:prstGeom>
        </p:spPr>
      </p:pic>
      <p:sp>
        <p:nvSpPr>
          <p:cNvPr id="4" name="Rectangle 3">
            <a:extLst>
              <a:ext uri="{FF2B5EF4-FFF2-40B4-BE49-F238E27FC236}">
                <a16:creationId xmlns:a16="http://schemas.microsoft.com/office/drawing/2014/main" id="{607E3438-CC5C-4F8D-8F2C-5A2C5B60EA3A}"/>
              </a:ext>
            </a:extLst>
          </p:cNvPr>
          <p:cNvSpPr/>
          <p:nvPr/>
        </p:nvSpPr>
        <p:spPr>
          <a:xfrm>
            <a:off x="1676400" y="1843728"/>
            <a:ext cx="5348514" cy="4339650"/>
          </a:xfrm>
          <a:prstGeom prst="rect">
            <a:avLst/>
          </a:prstGeom>
        </p:spPr>
        <p:txBody>
          <a:bodyPr wrap="square" lIns="0" tIns="0" rIns="0" bIns="0" anchor="t">
            <a:spAutoFit/>
          </a:bodyPr>
          <a:lstStyle/>
          <a:p>
            <a:pPr>
              <a:spcBef>
                <a:spcPts val="600"/>
              </a:spcBef>
              <a:spcAft>
                <a:spcPts val="600"/>
              </a:spcAft>
            </a:pPr>
            <a:r>
              <a:rPr lang="en-US" sz="2400" dirty="0">
                <a:latin typeface="+mj-lt"/>
              </a:rPr>
              <a:t>Both Azure DevOps and GitHub can be integrated with a wide variety of existing work management tools:</a:t>
            </a:r>
          </a:p>
          <a:p>
            <a:pPr marL="353695" lvl="1" indent="-342900">
              <a:spcBef>
                <a:spcPts val="600"/>
              </a:spcBef>
              <a:spcAft>
                <a:spcPts val="600"/>
              </a:spcAft>
              <a:buClr>
                <a:schemeClr val="tx1"/>
              </a:buClr>
              <a:buFont typeface="Arial"/>
              <a:buChar char="•"/>
            </a:pPr>
            <a:r>
              <a:rPr lang="en-US" sz="2000" dirty="0">
                <a:solidFill>
                  <a:schemeClr val="tx2"/>
                </a:solidFill>
                <a:hlinkClick r:id="rId5">
                  <a:extLst>
                    <a:ext uri="{A12FA001-AC4F-418D-AE19-62706E023703}">
                      <ahyp:hlinkClr xmlns:ahyp="http://schemas.microsoft.com/office/drawing/2018/hyperlinkcolor" val="tx"/>
                    </a:ext>
                  </a:extLst>
                </a:hlinkClick>
              </a:rPr>
              <a:t>Trello integration tooling</a:t>
            </a:r>
            <a:r>
              <a:rPr lang="en-US" sz="2000" dirty="0">
                <a:solidFill>
                  <a:schemeClr val="tx2"/>
                </a:solidFill>
              </a:rPr>
              <a:t> </a:t>
            </a:r>
            <a:r>
              <a:rPr lang="en-US" sz="2000" dirty="0"/>
              <a:t>is a free, flexible, and visual way to organize anything with anyone. </a:t>
            </a:r>
            <a:endParaRPr lang="en-US" sz="2000" dirty="0">
              <a:cs typeface="Segoe UI"/>
            </a:endParaRPr>
          </a:p>
          <a:p>
            <a:pPr marL="353695" lvl="1" indent="-342900">
              <a:spcBef>
                <a:spcPts val="600"/>
              </a:spcBef>
              <a:spcAft>
                <a:spcPts val="600"/>
              </a:spcAft>
              <a:buClr>
                <a:schemeClr val="tx1"/>
              </a:buClr>
              <a:buFont typeface="Arial"/>
              <a:buChar char="•"/>
            </a:pPr>
            <a:r>
              <a:rPr lang="en-US" sz="2000" dirty="0">
                <a:solidFill>
                  <a:schemeClr val="tx2"/>
                </a:solidFill>
                <a:hlinkClick r:id="rId6">
                  <a:extLst>
                    <a:ext uri="{A12FA001-AC4F-418D-AE19-62706E023703}">
                      <ahyp:hlinkClr xmlns:ahyp="http://schemas.microsoft.com/office/drawing/2018/hyperlinkcolor" val="tx"/>
                    </a:ext>
                  </a:extLst>
                </a:hlinkClick>
              </a:rPr>
              <a:t>Solidify</a:t>
            </a:r>
            <a:r>
              <a:rPr lang="en-US" sz="2000" dirty="0"/>
              <a:t> offers a tool for Jira to Azure DevOps migration.</a:t>
            </a:r>
            <a:endParaRPr lang="en-US" sz="2000" dirty="0">
              <a:cs typeface="Segoe UI"/>
            </a:endParaRPr>
          </a:p>
          <a:p>
            <a:pPr marL="353695" lvl="1" indent="-342900">
              <a:spcBef>
                <a:spcPts val="600"/>
              </a:spcBef>
              <a:spcAft>
                <a:spcPts val="600"/>
              </a:spcAft>
              <a:buClr>
                <a:schemeClr val="tx1"/>
              </a:buClr>
              <a:buFont typeface="Arial"/>
              <a:buChar char="•"/>
            </a:pPr>
            <a:r>
              <a:rPr lang="en-US" sz="2000" dirty="0"/>
              <a:t>Third party organizations offer commercial tooling to assist with migrating other work management tools like Aha, BugZilla, ClearQuest.</a:t>
            </a:r>
            <a:endParaRPr lang="en-US" sz="2000" dirty="0">
              <a:cs typeface="Segoe UI"/>
            </a:endParaRPr>
          </a:p>
        </p:txBody>
      </p:sp>
    </p:spTree>
    <p:extLst>
      <p:ext uri="{BB962C8B-B14F-4D97-AF65-F5344CB8AC3E}">
        <p14:creationId xmlns:p14="http://schemas.microsoft.com/office/powerpoint/2010/main" val="232579800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54B4C-57B7-4AD3-A3E8-848AB10337B3}"/>
              </a:ext>
            </a:extLst>
          </p:cNvPr>
          <p:cNvSpPr>
            <a:spLocks noGrp="1"/>
          </p:cNvSpPr>
          <p:nvPr>
            <p:ph type="title"/>
          </p:nvPr>
        </p:nvSpPr>
        <p:spPr>
          <a:xfrm>
            <a:off x="465138" y="632779"/>
            <a:ext cx="11533187" cy="411162"/>
          </a:xfrm>
        </p:spPr>
        <p:txBody>
          <a:bodyPr/>
          <a:lstStyle/>
          <a:p>
            <a:r>
              <a:rPr lang="en-US"/>
              <a:t>Migrating or integrating existing test management tools</a:t>
            </a:r>
            <a:endParaRPr lang="en-US" dirty="0"/>
          </a:p>
        </p:txBody>
      </p:sp>
      <p:pic>
        <p:nvPicPr>
          <p:cNvPr id="7" name="Picture 6" descr="Icon of two chat bubbles">
            <a:extLst>
              <a:ext uri="{FF2B5EF4-FFF2-40B4-BE49-F238E27FC236}">
                <a16:creationId xmlns:a16="http://schemas.microsoft.com/office/drawing/2014/main" id="{BA9F4029-DE72-40D5-BEDA-478C47ECF0DA}"/>
              </a:ext>
            </a:extLst>
          </p:cNvPr>
          <p:cNvPicPr>
            <a:picLocks noChangeAspect="1"/>
          </p:cNvPicPr>
          <p:nvPr/>
        </p:nvPicPr>
        <p:blipFill>
          <a:blip r:embed="rId3"/>
          <a:stretch>
            <a:fillRect/>
          </a:stretch>
        </p:blipFill>
        <p:spPr>
          <a:xfrm>
            <a:off x="427036" y="1426249"/>
            <a:ext cx="1004825" cy="1004825"/>
          </a:xfrm>
          <a:prstGeom prst="rect">
            <a:avLst/>
          </a:prstGeom>
        </p:spPr>
      </p:pic>
      <p:sp>
        <p:nvSpPr>
          <p:cNvPr id="8" name="Rectangle 7">
            <a:extLst>
              <a:ext uri="{FF2B5EF4-FFF2-40B4-BE49-F238E27FC236}">
                <a16:creationId xmlns:a16="http://schemas.microsoft.com/office/drawing/2014/main" id="{A41A343B-AA10-42C1-9C26-3616E2271E42}"/>
              </a:ext>
            </a:extLst>
          </p:cNvPr>
          <p:cNvSpPr/>
          <p:nvPr/>
        </p:nvSpPr>
        <p:spPr>
          <a:xfrm>
            <a:off x="1741714" y="1559329"/>
            <a:ext cx="9991374" cy="738664"/>
          </a:xfrm>
          <a:prstGeom prst="rect">
            <a:avLst/>
          </a:prstGeom>
        </p:spPr>
        <p:txBody>
          <a:bodyPr wrap="square" lIns="0" tIns="0" rIns="0" bIns="0" anchor="t">
            <a:spAutoFit/>
          </a:bodyPr>
          <a:lstStyle/>
          <a:p>
            <a:r>
              <a:rPr lang="en-US" sz="2400" dirty="0"/>
              <a:t>Azure Test Plans are used to track sprints and milestones. There is a Test &amp; Feedback extension available in the Visual Studio Marketplace.</a:t>
            </a:r>
          </a:p>
        </p:txBody>
      </p:sp>
      <p:cxnSp>
        <p:nvCxnSpPr>
          <p:cNvPr id="9" name="Straight Connector 8">
            <a:extLst>
              <a:ext uri="{FF2B5EF4-FFF2-40B4-BE49-F238E27FC236}">
                <a16:creationId xmlns:a16="http://schemas.microsoft.com/office/drawing/2014/main" id="{D7CB46DA-7980-4C26-BD63-9D4C823C6A11}"/>
              </a:ext>
              <a:ext uri="{C183D7F6-B498-43B3-948B-1728B52AA6E4}">
                <adec:decorative xmlns:adec="http://schemas.microsoft.com/office/drawing/2017/decorative" val="1"/>
              </a:ext>
            </a:extLst>
          </p:cNvPr>
          <p:cNvCxnSpPr>
            <a:cxnSpLocks/>
          </p:cNvCxnSpPr>
          <p:nvPr/>
        </p:nvCxnSpPr>
        <p:spPr>
          <a:xfrm>
            <a:off x="1800225" y="2708576"/>
            <a:ext cx="10210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descr="Icon of wrench and screw driver">
            <a:extLst>
              <a:ext uri="{FF2B5EF4-FFF2-40B4-BE49-F238E27FC236}">
                <a16:creationId xmlns:a16="http://schemas.microsoft.com/office/drawing/2014/main" id="{C19A529E-5701-400F-9BDF-18CFE519E47D}"/>
              </a:ext>
            </a:extLst>
          </p:cNvPr>
          <p:cNvPicPr>
            <a:picLocks noChangeAspect="1"/>
          </p:cNvPicPr>
          <p:nvPr/>
        </p:nvPicPr>
        <p:blipFill>
          <a:blip r:embed="rId4"/>
          <a:stretch>
            <a:fillRect/>
          </a:stretch>
        </p:blipFill>
        <p:spPr>
          <a:xfrm>
            <a:off x="452499" y="3119160"/>
            <a:ext cx="1004825" cy="1004825"/>
          </a:xfrm>
          <a:prstGeom prst="rect">
            <a:avLst/>
          </a:prstGeom>
        </p:spPr>
      </p:pic>
      <p:sp>
        <p:nvSpPr>
          <p:cNvPr id="11" name="Rectangle 10">
            <a:extLst>
              <a:ext uri="{FF2B5EF4-FFF2-40B4-BE49-F238E27FC236}">
                <a16:creationId xmlns:a16="http://schemas.microsoft.com/office/drawing/2014/main" id="{C6458003-2519-4378-9348-1625553B4239}"/>
              </a:ext>
            </a:extLst>
          </p:cNvPr>
          <p:cNvSpPr/>
          <p:nvPr/>
        </p:nvSpPr>
        <p:spPr>
          <a:xfrm>
            <a:off x="1741714" y="3119160"/>
            <a:ext cx="10269070" cy="1985159"/>
          </a:xfrm>
          <a:prstGeom prst="rect">
            <a:avLst/>
          </a:prstGeom>
        </p:spPr>
        <p:txBody>
          <a:bodyPr wrap="square" lIns="0" tIns="0" rIns="0" bIns="0" anchor="t">
            <a:spAutoFit/>
          </a:bodyPr>
          <a:lstStyle/>
          <a:p>
            <a:r>
              <a:rPr lang="en-US" sz="2400" dirty="0">
                <a:latin typeface="+mj-lt"/>
              </a:rPr>
              <a:t>Other tools:</a:t>
            </a:r>
          </a:p>
          <a:p>
            <a:pPr marL="0" lvl="1">
              <a:spcBef>
                <a:spcPts val="600"/>
              </a:spcBef>
              <a:spcAft>
                <a:spcPts val="600"/>
              </a:spcAft>
              <a:buClr>
                <a:schemeClr val="tx1"/>
              </a:buClr>
            </a:pPr>
            <a:r>
              <a:rPr lang="en-US" sz="2000" dirty="0">
                <a:solidFill>
                  <a:schemeClr val="tx2"/>
                </a:solidFill>
                <a:hlinkClick r:id="rId5">
                  <a:extLst>
                    <a:ext uri="{A12FA001-AC4F-418D-AE19-62706E023703}">
                      <ahyp:hlinkClr xmlns:ahyp="http://schemas.microsoft.com/office/drawing/2018/hyperlinkcolor" val="tx"/>
                    </a:ext>
                  </a:extLst>
                </a:hlinkClick>
              </a:rPr>
              <a:t>Apache JMeter</a:t>
            </a:r>
            <a:r>
              <a:rPr lang="en-US" sz="2000" dirty="0">
                <a:solidFill>
                  <a:schemeClr val="tx2"/>
                </a:solidFill>
              </a:rPr>
              <a:t> </a:t>
            </a:r>
            <a:r>
              <a:rPr lang="en-US" sz="2000" dirty="0"/>
              <a:t>is open-source software written in Java and designed to load test functional behavior and measure performance.</a:t>
            </a:r>
            <a:endParaRPr lang="en-US" sz="2000" dirty="0">
              <a:cs typeface="Segoe UI"/>
            </a:endParaRPr>
          </a:p>
          <a:p>
            <a:pPr marL="0" lvl="1">
              <a:spcBef>
                <a:spcPts val="600"/>
              </a:spcBef>
              <a:spcAft>
                <a:spcPts val="600"/>
              </a:spcAft>
              <a:buClr>
                <a:schemeClr val="tx1"/>
              </a:buClr>
            </a:pPr>
            <a:r>
              <a:rPr lang="en-US" sz="2000" dirty="0">
                <a:solidFill>
                  <a:schemeClr val="tx2"/>
                </a:solidFill>
                <a:hlinkClick r:id="rId6">
                  <a:extLst>
                    <a:ext uri="{A12FA001-AC4F-418D-AE19-62706E023703}">
                      <ahyp:hlinkClr xmlns:ahyp="http://schemas.microsoft.com/office/drawing/2018/hyperlinkcolor" val="tx"/>
                    </a:ext>
                  </a:extLst>
                </a:hlinkClick>
              </a:rPr>
              <a:t>Pester</a:t>
            </a:r>
            <a:r>
              <a:rPr lang="en-US" sz="2000" dirty="0">
                <a:solidFill>
                  <a:schemeClr val="tx2"/>
                </a:solidFill>
              </a:rPr>
              <a:t> </a:t>
            </a:r>
            <a:r>
              <a:rPr lang="en-US" sz="2000" dirty="0"/>
              <a:t>is a tool that can be used to automate the testing of PowerShell code.</a:t>
            </a:r>
            <a:endParaRPr lang="en-US" sz="2000" dirty="0">
              <a:cs typeface="Segoe UI"/>
            </a:endParaRPr>
          </a:p>
          <a:p>
            <a:pPr marL="0" lvl="1">
              <a:spcBef>
                <a:spcPts val="600"/>
              </a:spcBef>
              <a:spcAft>
                <a:spcPts val="600"/>
              </a:spcAft>
              <a:buClr>
                <a:schemeClr val="tx1"/>
              </a:buClr>
            </a:pPr>
            <a:r>
              <a:rPr lang="en-US" sz="2000" dirty="0">
                <a:solidFill>
                  <a:schemeClr val="tx2"/>
                </a:solidFill>
                <a:hlinkClick r:id="rId7">
                  <a:extLst>
                    <a:ext uri="{A12FA001-AC4F-418D-AE19-62706E023703}">
                      <ahyp:hlinkClr xmlns:ahyp="http://schemas.microsoft.com/office/drawing/2018/hyperlinkcolor" val="tx"/>
                    </a:ext>
                  </a:extLst>
                </a:hlinkClick>
              </a:rPr>
              <a:t>SoapUI</a:t>
            </a:r>
            <a:r>
              <a:rPr lang="en-US" sz="2000" dirty="0">
                <a:solidFill>
                  <a:schemeClr val="tx2"/>
                </a:solidFill>
              </a:rPr>
              <a:t> </a:t>
            </a:r>
            <a:r>
              <a:rPr lang="en-US" sz="2000" dirty="0"/>
              <a:t>provides another testing framework for SOAP and REST testing.</a:t>
            </a:r>
            <a:endParaRPr lang="en-US" sz="2000" dirty="0">
              <a:cs typeface="Segoe UI"/>
            </a:endParaRPr>
          </a:p>
        </p:txBody>
      </p:sp>
      <p:pic>
        <p:nvPicPr>
          <p:cNvPr id="3" name="Picture 2" descr="A tick mark">
            <a:extLst>
              <a:ext uri="{FF2B5EF4-FFF2-40B4-BE49-F238E27FC236}">
                <a16:creationId xmlns:a16="http://schemas.microsoft.com/office/drawing/2014/main" id="{9E395DB8-A9D3-4147-9505-147A5EDDED09}"/>
              </a:ext>
            </a:extLst>
          </p:cNvPr>
          <p:cNvPicPr>
            <a:picLocks noChangeAspect="1"/>
          </p:cNvPicPr>
          <p:nvPr/>
        </p:nvPicPr>
        <p:blipFill>
          <a:blip r:embed="rId8"/>
          <a:stretch>
            <a:fillRect/>
          </a:stretch>
        </p:blipFill>
        <p:spPr>
          <a:xfrm>
            <a:off x="427038" y="6212113"/>
            <a:ext cx="786452" cy="780356"/>
          </a:xfrm>
          <a:prstGeom prst="rect">
            <a:avLst/>
          </a:prstGeom>
        </p:spPr>
      </p:pic>
      <p:sp>
        <p:nvSpPr>
          <p:cNvPr id="12" name="Freeform: Shape 11">
            <a:extLst>
              <a:ext uri="{FF2B5EF4-FFF2-40B4-BE49-F238E27FC236}">
                <a16:creationId xmlns:a16="http://schemas.microsoft.com/office/drawing/2014/main" id="{9DBEDB39-0E0B-4C2A-8172-2760C65BF838}"/>
              </a:ext>
            </a:extLst>
          </p:cNvPr>
          <p:cNvSpPr/>
          <p:nvPr/>
        </p:nvSpPr>
        <p:spPr bwMode="auto">
          <a:xfrm>
            <a:off x="0" y="6212113"/>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solidFill>
                  <a:schemeClr val="tx1"/>
                </a:solidFill>
                <a:latin typeface="+mj-lt"/>
                <a:cs typeface="Segoe UI Semibold" panose="020B0702040204020203" pitchFamily="34" charset="0"/>
              </a:rPr>
              <a:t>If you are using Microsoft Test Manager, you should plan to migrate to Azure Test Plans</a:t>
            </a:r>
          </a:p>
        </p:txBody>
      </p:sp>
    </p:spTree>
    <p:extLst>
      <p:ext uri="{BB962C8B-B14F-4D97-AF65-F5344CB8AC3E}">
        <p14:creationId xmlns:p14="http://schemas.microsoft.com/office/powerpoint/2010/main" val="63134055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99141-9042-456D-87C2-3EB4C429C68D}"/>
              </a:ext>
            </a:extLst>
          </p:cNvPr>
          <p:cNvSpPr>
            <a:spLocks noGrp="1"/>
          </p:cNvSpPr>
          <p:nvPr>
            <p:ph type="title"/>
          </p:nvPr>
        </p:nvSpPr>
        <p:spPr>
          <a:xfrm>
            <a:off x="465138" y="632779"/>
            <a:ext cx="11533187" cy="411162"/>
          </a:xfrm>
        </p:spPr>
        <p:txBody>
          <a:bodyPr/>
          <a:lstStyle/>
          <a:p>
            <a:r>
              <a:rPr lang="en-US"/>
              <a:t>Designing a license management strategy</a:t>
            </a:r>
            <a:endParaRPr lang="en-US" dirty="0"/>
          </a:p>
        </p:txBody>
      </p:sp>
      <p:pic>
        <p:nvPicPr>
          <p:cNvPr id="23" name="Picture 22" descr="Icon of three squares and a cloud">
            <a:extLst>
              <a:ext uri="{FF2B5EF4-FFF2-40B4-BE49-F238E27FC236}">
                <a16:creationId xmlns:a16="http://schemas.microsoft.com/office/drawing/2014/main" id="{5EDBB828-0CF4-4A1B-9B1D-E711ECC4EC0B}"/>
              </a:ext>
            </a:extLst>
          </p:cNvPr>
          <p:cNvPicPr>
            <a:picLocks noChangeAspect="1"/>
          </p:cNvPicPr>
          <p:nvPr/>
        </p:nvPicPr>
        <p:blipFill>
          <a:blip r:embed="rId3"/>
          <a:stretch>
            <a:fillRect/>
          </a:stretch>
        </p:blipFill>
        <p:spPr>
          <a:xfrm>
            <a:off x="444060" y="1375567"/>
            <a:ext cx="952500" cy="952500"/>
          </a:xfrm>
          <a:prstGeom prst="rect">
            <a:avLst/>
          </a:prstGeom>
        </p:spPr>
      </p:pic>
      <p:sp>
        <p:nvSpPr>
          <p:cNvPr id="4" name="Rectangle 3">
            <a:extLst>
              <a:ext uri="{FF2B5EF4-FFF2-40B4-BE49-F238E27FC236}">
                <a16:creationId xmlns:a16="http://schemas.microsoft.com/office/drawing/2014/main" id="{DB536D6C-172F-4935-9054-11E52A89077A}"/>
              </a:ext>
            </a:extLst>
          </p:cNvPr>
          <p:cNvSpPr/>
          <p:nvPr/>
        </p:nvSpPr>
        <p:spPr>
          <a:xfrm>
            <a:off x="1676400" y="1482485"/>
            <a:ext cx="10333038" cy="738664"/>
          </a:xfrm>
          <a:prstGeom prst="rect">
            <a:avLst/>
          </a:prstGeom>
        </p:spPr>
        <p:txBody>
          <a:bodyPr wrap="square" lIns="0" tIns="0" rIns="0" bIns="0" anchor="ctr">
            <a:spAutoFit/>
          </a:bodyPr>
          <a:lstStyle/>
          <a:p>
            <a:r>
              <a:rPr lang="en-US" sz="2400" dirty="0"/>
              <a:t>Azure DevOps can be licensed for individual services or for users. It offers free and paid tiers:</a:t>
            </a:r>
          </a:p>
        </p:txBody>
      </p:sp>
      <p:cxnSp>
        <p:nvCxnSpPr>
          <p:cNvPr id="24" name="Straight Connector 23">
            <a:extLst>
              <a:ext uri="{FF2B5EF4-FFF2-40B4-BE49-F238E27FC236}">
                <a16:creationId xmlns:a16="http://schemas.microsoft.com/office/drawing/2014/main" id="{1D42B63B-8ED4-484D-9BA6-85C21035A67B}"/>
              </a:ext>
              <a:ext uri="{C183D7F6-B498-43B3-948B-1728B52AA6E4}">
                <adec:decorative xmlns:adec="http://schemas.microsoft.com/office/drawing/2017/decorative" val="1"/>
              </a:ext>
            </a:extLst>
          </p:cNvPr>
          <p:cNvCxnSpPr>
            <a:cxnSpLocks/>
          </p:cNvCxnSpPr>
          <p:nvPr/>
        </p:nvCxnSpPr>
        <p:spPr>
          <a:xfrm>
            <a:off x="1676400" y="2515007"/>
            <a:ext cx="103330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1BE17046-99DB-40C5-BDFB-192DBDDF197F}"/>
              </a:ext>
            </a:extLst>
          </p:cNvPr>
          <p:cNvSpPr/>
          <p:nvPr/>
        </p:nvSpPr>
        <p:spPr>
          <a:xfrm>
            <a:off x="1676400" y="2808865"/>
            <a:ext cx="10333038" cy="738664"/>
          </a:xfrm>
          <a:prstGeom prst="rect">
            <a:avLst/>
          </a:prstGeom>
        </p:spPr>
        <p:txBody>
          <a:bodyPr wrap="square" lIns="0" tIns="0" rIns="0" bIns="0" anchor="ctr">
            <a:spAutoFit/>
          </a:bodyPr>
          <a:lstStyle/>
          <a:p>
            <a:r>
              <a:rPr lang="en-US" sz="2400" dirty="0">
                <a:hlinkClick r:id="rId4"/>
              </a:rPr>
              <a:t>https://azure.microsoft.com/en-us/pricing/details/devops/azure-devops-services/</a:t>
            </a:r>
            <a:endParaRPr lang="en-US" sz="2400" dirty="0"/>
          </a:p>
        </p:txBody>
      </p:sp>
      <p:cxnSp>
        <p:nvCxnSpPr>
          <p:cNvPr id="25" name="Straight Connector 24">
            <a:extLst>
              <a:ext uri="{FF2B5EF4-FFF2-40B4-BE49-F238E27FC236}">
                <a16:creationId xmlns:a16="http://schemas.microsoft.com/office/drawing/2014/main" id="{8DA7DC6E-DC61-453F-83DD-3D05B2788FB9}"/>
              </a:ext>
              <a:ext uri="{C183D7F6-B498-43B3-948B-1728B52AA6E4}">
                <adec:decorative xmlns:adec="http://schemas.microsoft.com/office/drawing/2017/decorative" val="1"/>
              </a:ext>
            </a:extLst>
          </p:cNvPr>
          <p:cNvCxnSpPr>
            <a:cxnSpLocks/>
          </p:cNvCxnSpPr>
          <p:nvPr/>
        </p:nvCxnSpPr>
        <p:spPr>
          <a:xfrm>
            <a:off x="1676400" y="3841387"/>
            <a:ext cx="103330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two people">
            <a:extLst>
              <a:ext uri="{FF2B5EF4-FFF2-40B4-BE49-F238E27FC236}">
                <a16:creationId xmlns:a16="http://schemas.microsoft.com/office/drawing/2014/main" id="{253BC505-57EA-4A1C-9CEF-29DB7B794AC1}"/>
              </a:ext>
            </a:extLst>
          </p:cNvPr>
          <p:cNvPicPr>
            <a:picLocks noChangeAspect="1"/>
          </p:cNvPicPr>
          <p:nvPr/>
        </p:nvPicPr>
        <p:blipFill>
          <a:blip r:embed="rId5"/>
          <a:stretch>
            <a:fillRect/>
          </a:stretch>
        </p:blipFill>
        <p:spPr>
          <a:xfrm>
            <a:off x="444060" y="4028327"/>
            <a:ext cx="950976" cy="950976"/>
          </a:xfrm>
          <a:prstGeom prst="rect">
            <a:avLst/>
          </a:prstGeom>
        </p:spPr>
      </p:pic>
      <p:sp>
        <p:nvSpPr>
          <p:cNvPr id="6" name="Rectangle 5">
            <a:extLst>
              <a:ext uri="{FF2B5EF4-FFF2-40B4-BE49-F238E27FC236}">
                <a16:creationId xmlns:a16="http://schemas.microsoft.com/office/drawing/2014/main" id="{6019F95D-7AEA-43EA-95D5-F1EE686BEA64}"/>
              </a:ext>
            </a:extLst>
          </p:cNvPr>
          <p:cNvSpPr/>
          <p:nvPr/>
        </p:nvSpPr>
        <p:spPr>
          <a:xfrm>
            <a:off x="1676400" y="4134483"/>
            <a:ext cx="10333038" cy="738664"/>
          </a:xfrm>
          <a:prstGeom prst="rect">
            <a:avLst/>
          </a:prstGeom>
        </p:spPr>
        <p:txBody>
          <a:bodyPr wrap="square" lIns="0" tIns="0" rIns="0" bIns="0" anchor="ctr">
            <a:spAutoFit/>
          </a:bodyPr>
          <a:lstStyle/>
          <a:p>
            <a:r>
              <a:rPr lang="en-US" sz="2400" dirty="0"/>
              <a:t>GitHub can be licensed for individuals, teams, and enterprises. It offers free and paid tiers:</a:t>
            </a:r>
          </a:p>
        </p:txBody>
      </p:sp>
      <p:cxnSp>
        <p:nvCxnSpPr>
          <p:cNvPr id="31" name="Straight Connector 30">
            <a:extLst>
              <a:ext uri="{FF2B5EF4-FFF2-40B4-BE49-F238E27FC236}">
                <a16:creationId xmlns:a16="http://schemas.microsoft.com/office/drawing/2014/main" id="{C88C3116-3931-44A7-B8B0-4B1A09F74FBE}"/>
              </a:ext>
              <a:ext uri="{C183D7F6-B498-43B3-948B-1728B52AA6E4}">
                <adec:decorative xmlns:adec="http://schemas.microsoft.com/office/drawing/2017/decorative" val="1"/>
              </a:ext>
            </a:extLst>
          </p:cNvPr>
          <p:cNvCxnSpPr>
            <a:cxnSpLocks/>
          </p:cNvCxnSpPr>
          <p:nvPr/>
        </p:nvCxnSpPr>
        <p:spPr>
          <a:xfrm>
            <a:off x="1676400" y="5166243"/>
            <a:ext cx="103330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42BF492-B8AA-4A83-8E39-0A9C7835EC21}"/>
              </a:ext>
            </a:extLst>
          </p:cNvPr>
          <p:cNvSpPr/>
          <p:nvPr/>
        </p:nvSpPr>
        <p:spPr>
          <a:xfrm>
            <a:off x="1676400" y="5644770"/>
            <a:ext cx="10333038" cy="369332"/>
          </a:xfrm>
          <a:prstGeom prst="rect">
            <a:avLst/>
          </a:prstGeom>
        </p:spPr>
        <p:txBody>
          <a:bodyPr wrap="square" lIns="0" tIns="0" rIns="0" bIns="0" anchor="ctr">
            <a:spAutoFit/>
          </a:bodyPr>
          <a:lstStyle/>
          <a:p>
            <a:r>
              <a:rPr lang="en-US" sz="2400" dirty="0">
                <a:hlinkClick r:id="rId6"/>
              </a:rPr>
              <a:t>https://github.com/pricing</a:t>
            </a:r>
            <a:endParaRPr lang="en-US" sz="2400" dirty="0"/>
          </a:p>
        </p:txBody>
      </p:sp>
    </p:spTree>
    <p:extLst>
      <p:ext uri="{BB962C8B-B14F-4D97-AF65-F5344CB8AC3E}">
        <p14:creationId xmlns:p14="http://schemas.microsoft.com/office/powerpoint/2010/main" val="246017208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43D413-097A-419C-9413-9012E6A6E475}"/>
              </a:ext>
            </a:extLst>
          </p:cNvPr>
          <p:cNvSpPr>
            <a:spLocks noGrp="1"/>
          </p:cNvSpPr>
          <p:nvPr>
            <p:ph type="title"/>
          </p:nvPr>
        </p:nvSpPr>
        <p:spPr>
          <a:xfrm>
            <a:off x="427039" y="3243000"/>
            <a:ext cx="9240836" cy="508524"/>
          </a:xfrm>
        </p:spPr>
        <p:txBody>
          <a:bodyPr/>
          <a:lstStyle/>
          <a:p>
            <a:r>
              <a:rPr lang="en-US"/>
              <a:t>Lesson 06: Lab</a:t>
            </a:r>
            <a:endParaRPr lang="en-US" dirty="0"/>
          </a:p>
        </p:txBody>
      </p:sp>
      <p:pic>
        <p:nvPicPr>
          <p:cNvPr id="2" name="Picture 1" descr="Icon of a lab flask">
            <a:extLst>
              <a:ext uri="{FF2B5EF4-FFF2-40B4-BE49-F238E27FC236}">
                <a16:creationId xmlns:a16="http://schemas.microsoft.com/office/drawing/2014/main" id="{381A4523-636E-4D1F-A8BE-19F12FEE3CC5}"/>
              </a:ext>
            </a:extLst>
          </p:cNvPr>
          <p:cNvPicPr>
            <a:picLocks noChangeAspect="1"/>
          </p:cNvPicPr>
          <p:nvPr/>
        </p:nvPicPr>
        <p:blipFill>
          <a:blip r:embed="rId3"/>
          <a:stretch>
            <a:fillRect/>
          </a:stretch>
        </p:blipFill>
        <p:spPr>
          <a:xfrm>
            <a:off x="10525626" y="2872466"/>
            <a:ext cx="859220" cy="1249592"/>
          </a:xfrm>
          <a:prstGeom prst="rect">
            <a:avLst/>
          </a:prstGeom>
        </p:spPr>
      </p:pic>
    </p:spTree>
    <p:extLst>
      <p:ext uri="{BB962C8B-B14F-4D97-AF65-F5344CB8AC3E}">
        <p14:creationId xmlns:p14="http://schemas.microsoft.com/office/powerpoint/2010/main" val="261762385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567457"/>
            <a:ext cx="11530584" cy="830020"/>
          </a:xfrm>
        </p:spPr>
        <p:txBody>
          <a:bodyPr/>
          <a:lstStyle/>
          <a:p>
            <a:r>
              <a:rPr lang="en-US" dirty="0"/>
              <a:t>Lab: Agile planning and portfolio management with Azure Boards</a:t>
            </a:r>
          </a:p>
        </p:txBody>
      </p:sp>
      <p:sp>
        <p:nvSpPr>
          <p:cNvPr id="6" name="Text Placeholder 5"/>
          <p:cNvSpPr>
            <a:spLocks noGrp="1"/>
          </p:cNvSpPr>
          <p:nvPr>
            <p:ph type="body" sz="quarter" idx="11"/>
          </p:nvPr>
        </p:nvSpPr>
        <p:spPr>
          <a:xfrm>
            <a:off x="1600200" y="1485899"/>
            <a:ext cx="10409238" cy="914400"/>
          </a:xfrm>
        </p:spPr>
        <p:txBody>
          <a:bodyPr/>
          <a:lstStyle/>
          <a:p>
            <a:pPr lvl="1"/>
            <a:r>
              <a:rPr lang="en-US" dirty="0"/>
              <a:t>Lab overview:</a:t>
            </a:r>
          </a:p>
          <a:p>
            <a:pPr lvl="1"/>
            <a:r>
              <a:rPr lang="en-US" dirty="0"/>
              <a:t>In this lab you will learn about the agile planning and portfolio management tools and processes provided by Azure Boards and how they can help you quickly plan, manage, and track work across your entire team. </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40755" y="3587932"/>
            <a:ext cx="5544766" cy="2046546"/>
          </a:xfrm>
        </p:spPr>
        <p:txBody>
          <a:bodyPr/>
          <a:lstStyle/>
          <a:p>
            <a:r>
              <a:rPr lang="en-US" dirty="0"/>
              <a:t>Objectives:</a:t>
            </a:r>
          </a:p>
          <a:p>
            <a:pPr marL="285750" lvl="1" indent="-285750">
              <a:buFont typeface="Arial" panose="020B0604020202020204" pitchFamily="34" charset="0"/>
              <a:buChar char="•"/>
            </a:pPr>
            <a:r>
              <a:rPr lang="en-US" sz="1600" dirty="0"/>
              <a:t>Manage teams, areas, and iterations</a:t>
            </a:r>
          </a:p>
          <a:p>
            <a:pPr marL="285750" lvl="1" indent="-285750">
              <a:buFont typeface="Arial" panose="020B0604020202020204" pitchFamily="34" charset="0"/>
              <a:buChar char="•"/>
            </a:pPr>
            <a:r>
              <a:rPr lang="en-US" sz="1600" dirty="0"/>
              <a:t>Manage work items</a:t>
            </a:r>
          </a:p>
          <a:p>
            <a:pPr marL="285750" lvl="1" indent="-285750">
              <a:buFont typeface="Arial" panose="020B0604020202020204" pitchFamily="34" charset="0"/>
              <a:buChar char="•"/>
            </a:pPr>
            <a:r>
              <a:rPr lang="en-US" sz="1600" dirty="0"/>
              <a:t>Manage sprints and capacity</a:t>
            </a:r>
          </a:p>
          <a:p>
            <a:pPr marL="285750" lvl="1" indent="-285750">
              <a:buFont typeface="Arial" panose="020B0604020202020204" pitchFamily="34" charset="0"/>
              <a:buChar char="•"/>
            </a:pPr>
            <a:r>
              <a:rPr lang="en-US" sz="1600" dirty="0"/>
              <a:t>Customize Kanban boards</a:t>
            </a:r>
          </a:p>
          <a:p>
            <a:pPr marL="285750" lvl="1" indent="-285750">
              <a:buFont typeface="Arial" panose="020B0604020202020204" pitchFamily="34" charset="0"/>
              <a:buChar char="•"/>
            </a:pPr>
            <a:r>
              <a:rPr lang="en-US" sz="1600" dirty="0"/>
              <a:t>Define dashboards</a:t>
            </a:r>
          </a:p>
          <a:p>
            <a:pPr marL="285750" lvl="1" indent="-285750">
              <a:buFont typeface="Arial" panose="020B0604020202020204" pitchFamily="34" charset="0"/>
              <a:buChar char="•"/>
            </a:pPr>
            <a:r>
              <a:rPr lang="en-US" sz="1600" dirty="0"/>
              <a:t>Customize team process</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6464672" y="3587932"/>
            <a:ext cx="5544766" cy="2046546"/>
          </a:xfrm>
        </p:spPr>
        <p:txBody>
          <a:bodyPr/>
          <a:lstStyle/>
          <a:p>
            <a:r>
              <a:rPr lang="en-US" dirty="0"/>
              <a:t>Duration:</a:t>
            </a:r>
          </a:p>
        </p:txBody>
      </p:sp>
      <p:grpSp>
        <p:nvGrpSpPr>
          <p:cNvPr id="22" name="Group 21" descr="Icon of a bulb">
            <a:extLst>
              <a:ext uri="{FF2B5EF4-FFF2-40B4-BE49-F238E27FC236}">
                <a16:creationId xmlns:a16="http://schemas.microsoft.com/office/drawing/2014/main" id="{532636F5-FEE9-4794-A28F-4B991A3E3012}"/>
              </a:ext>
            </a:extLst>
          </p:cNvPr>
          <p:cNvGrpSpPr/>
          <p:nvPr/>
        </p:nvGrpSpPr>
        <p:grpSpPr>
          <a:xfrm>
            <a:off x="427859" y="1485899"/>
            <a:ext cx="914269" cy="914398"/>
            <a:chOff x="3031669" y="4181240"/>
            <a:chExt cx="702132" cy="702231"/>
          </a:xfrm>
        </p:grpSpPr>
        <p:grpSp>
          <p:nvGrpSpPr>
            <p:cNvPr id="23" name="Group 22">
              <a:extLst>
                <a:ext uri="{FF2B5EF4-FFF2-40B4-BE49-F238E27FC236}">
                  <a16:creationId xmlns:a16="http://schemas.microsoft.com/office/drawing/2014/main" id="{4968E878-80EC-45B0-90F5-557E321293C7}"/>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25" name="Freeform 5">
                <a:extLst>
                  <a:ext uri="{FF2B5EF4-FFF2-40B4-BE49-F238E27FC236}">
                    <a16:creationId xmlns:a16="http://schemas.microsoft.com/office/drawing/2014/main" id="{27C23F06-B917-4EB8-9B2F-B33416B6EBA5}"/>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26" name="Freeform 6">
                <a:extLst>
                  <a:ext uri="{FF2B5EF4-FFF2-40B4-BE49-F238E27FC236}">
                    <a16:creationId xmlns:a16="http://schemas.microsoft.com/office/drawing/2014/main" id="{383D5909-A731-4FF6-8FE2-656861218C16}"/>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4" name="Picture 23" descr="Icon of a bulb">
              <a:extLst>
                <a:ext uri="{FF2B5EF4-FFF2-40B4-BE49-F238E27FC236}">
                  <a16:creationId xmlns:a16="http://schemas.microsoft.com/office/drawing/2014/main" id="{8CEED23D-F446-4B18-9872-F167497CCB50}"/>
                </a:ext>
              </a:extLst>
            </p:cNvPr>
            <p:cNvPicPr>
              <a:picLocks noChangeAspect="1"/>
            </p:cNvPicPr>
            <p:nvPr/>
          </p:nvPicPr>
          <p:blipFill>
            <a:blip r:embed="rId3"/>
            <a:stretch>
              <a:fillRect/>
            </a:stretch>
          </p:blipFill>
          <p:spPr>
            <a:xfrm>
              <a:off x="3248883" y="4346193"/>
              <a:ext cx="267705" cy="372325"/>
            </a:xfrm>
            <a:prstGeom prst="rect">
              <a:avLst/>
            </a:prstGeom>
          </p:spPr>
        </p:pic>
      </p:grpSp>
      <p:grpSp>
        <p:nvGrpSpPr>
          <p:cNvPr id="27" name="Group 26" descr="Icon of three dots and outward pointing chevrons on left and right">
            <a:extLst>
              <a:ext uri="{FF2B5EF4-FFF2-40B4-BE49-F238E27FC236}">
                <a16:creationId xmlns:a16="http://schemas.microsoft.com/office/drawing/2014/main" id="{8174A7C7-6B81-49F3-BE91-6D71CE83AD09}"/>
              </a:ext>
            </a:extLst>
          </p:cNvPr>
          <p:cNvGrpSpPr/>
          <p:nvPr/>
        </p:nvGrpSpPr>
        <p:grpSpPr>
          <a:xfrm>
            <a:off x="5049245" y="4792414"/>
            <a:ext cx="716110" cy="716212"/>
            <a:chOff x="3088645" y="5729498"/>
            <a:chExt cx="648328" cy="648420"/>
          </a:xfrm>
        </p:grpSpPr>
        <p:grpSp>
          <p:nvGrpSpPr>
            <p:cNvPr id="28" name="Group 27">
              <a:extLst>
                <a:ext uri="{FF2B5EF4-FFF2-40B4-BE49-F238E27FC236}">
                  <a16:creationId xmlns:a16="http://schemas.microsoft.com/office/drawing/2014/main" id="{874FF4C6-C943-4932-85D4-E1DACC5E22D0}"/>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30" name="Freeform 5">
                <a:extLst>
                  <a:ext uri="{FF2B5EF4-FFF2-40B4-BE49-F238E27FC236}">
                    <a16:creationId xmlns:a16="http://schemas.microsoft.com/office/drawing/2014/main" id="{DBACF119-C361-45D1-AA6B-733353585ED6}"/>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31" name="Freeform 6">
                <a:extLst>
                  <a:ext uri="{FF2B5EF4-FFF2-40B4-BE49-F238E27FC236}">
                    <a16:creationId xmlns:a16="http://schemas.microsoft.com/office/drawing/2014/main" id="{841ADBC4-DE26-40A7-8FB9-2A22222978B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9" name="Picture 28" descr="Icon of three dots and outward pointing chevrons on left and right">
              <a:extLst>
                <a:ext uri="{FF2B5EF4-FFF2-40B4-BE49-F238E27FC236}">
                  <a16:creationId xmlns:a16="http://schemas.microsoft.com/office/drawing/2014/main" id="{FA89E376-F5CD-40A6-B92D-C5BC8A6D7E32}"/>
                </a:ext>
              </a:extLst>
            </p:cNvPr>
            <p:cNvPicPr>
              <a:picLocks noChangeAspect="1"/>
            </p:cNvPicPr>
            <p:nvPr/>
          </p:nvPicPr>
          <p:blipFill>
            <a:blip r:embed="rId4"/>
            <a:stretch>
              <a:fillRect/>
            </a:stretch>
          </p:blipFill>
          <p:spPr>
            <a:xfrm>
              <a:off x="3184209" y="5952822"/>
              <a:ext cx="457200" cy="201773"/>
            </a:xfrm>
            <a:prstGeom prst="rect">
              <a:avLst/>
            </a:prstGeom>
          </p:spPr>
        </p:pic>
      </p:grpSp>
      <p:graphicFrame>
        <p:nvGraphicFramePr>
          <p:cNvPr id="3" name="!!timer" descr="Pie chart indicating that students have 45 minutes (out of 60 minutes total) to complete the lab.">
            <a:extLst>
              <a:ext uri="{FF2B5EF4-FFF2-40B4-BE49-F238E27FC236}">
                <a16:creationId xmlns:a16="http://schemas.microsoft.com/office/drawing/2014/main" id="{485907A6-AF59-47F3-8030-B667C5FB7489}"/>
              </a:ext>
            </a:extLst>
          </p:cNvPr>
          <p:cNvGraphicFramePr/>
          <p:nvPr>
            <p:extLst>
              <p:ext uri="{D42A27DB-BD31-4B8C-83A1-F6EECF244321}">
                <p14:modId xmlns:p14="http://schemas.microsoft.com/office/powerpoint/2010/main" val="1323111383"/>
              </p:ext>
            </p:extLst>
          </p:nvPr>
        </p:nvGraphicFramePr>
        <p:xfrm>
          <a:off x="8117828" y="3616275"/>
          <a:ext cx="3027304" cy="201820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6902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9D8D08-929A-445D-BA7D-A8EB3A9C78B1}"/>
              </a:ext>
            </a:extLst>
          </p:cNvPr>
          <p:cNvSpPr>
            <a:spLocks noGrp="1"/>
          </p:cNvSpPr>
          <p:nvPr>
            <p:ph type="title"/>
          </p:nvPr>
        </p:nvSpPr>
        <p:spPr>
          <a:xfrm>
            <a:off x="427039" y="3243000"/>
            <a:ext cx="9240836" cy="508524"/>
          </a:xfrm>
        </p:spPr>
        <p:txBody>
          <a:bodyPr/>
          <a:lstStyle/>
          <a:p>
            <a:r>
              <a:rPr lang="en-US"/>
              <a:t>Lesson 07: Module review and takeaways</a:t>
            </a:r>
            <a:endParaRPr lang="en-US" dirty="0"/>
          </a:p>
        </p:txBody>
      </p:sp>
      <p:pic>
        <p:nvPicPr>
          <p:cNvPr id="6" name="Picture 5" descr="Icon of a document with a checkmark">
            <a:extLst>
              <a:ext uri="{FF2B5EF4-FFF2-40B4-BE49-F238E27FC236}">
                <a16:creationId xmlns:a16="http://schemas.microsoft.com/office/drawing/2014/main" id="{CE31928A-8E33-4A10-A58B-D581666449D1}"/>
              </a:ext>
            </a:extLst>
          </p:cNvPr>
          <p:cNvPicPr>
            <a:picLocks noChangeAspect="1"/>
          </p:cNvPicPr>
          <p:nvPr/>
        </p:nvPicPr>
        <p:blipFill>
          <a:blip r:embed="rId3"/>
          <a:stretch>
            <a:fillRect/>
          </a:stretch>
        </p:blipFill>
        <p:spPr>
          <a:xfrm>
            <a:off x="10557290" y="2980403"/>
            <a:ext cx="710785" cy="1033718"/>
          </a:xfrm>
          <a:prstGeom prst="rect">
            <a:avLst/>
          </a:prstGeom>
        </p:spPr>
      </p:pic>
    </p:spTree>
    <p:extLst>
      <p:ext uri="{BB962C8B-B14F-4D97-AF65-F5344CB8AC3E}">
        <p14:creationId xmlns:p14="http://schemas.microsoft.com/office/powerpoint/2010/main" val="362058334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A9933F-1460-48AC-9B62-A18347F6FBA4}"/>
              </a:ext>
            </a:extLst>
          </p:cNvPr>
          <p:cNvSpPr>
            <a:spLocks noGrp="1"/>
          </p:cNvSpPr>
          <p:nvPr>
            <p:ph type="title"/>
          </p:nvPr>
        </p:nvSpPr>
        <p:spPr>
          <a:xfrm>
            <a:off x="465138" y="632779"/>
            <a:ext cx="11533187" cy="411162"/>
          </a:xfrm>
        </p:spPr>
        <p:txBody>
          <a:bodyPr/>
          <a:lstStyle/>
          <a:p>
            <a:r>
              <a:rPr lang="en-US"/>
              <a:t>What did you learn?</a:t>
            </a:r>
            <a:endParaRPr lang="en-US" dirty="0"/>
          </a:p>
        </p:txBody>
      </p:sp>
      <p:pic>
        <p:nvPicPr>
          <p:cNvPr id="2" name="Picture 1" descr="Icon of a document with a checkmark">
            <a:extLst>
              <a:ext uri="{FF2B5EF4-FFF2-40B4-BE49-F238E27FC236}">
                <a16:creationId xmlns:a16="http://schemas.microsoft.com/office/drawing/2014/main" id="{A2490519-2B65-42E9-810C-A4C607A48091}"/>
              </a:ext>
            </a:extLst>
          </p:cNvPr>
          <p:cNvPicPr>
            <a:picLocks noChangeAspect="1"/>
          </p:cNvPicPr>
          <p:nvPr/>
        </p:nvPicPr>
        <p:blipFill>
          <a:blip r:embed="rId3"/>
          <a:stretch>
            <a:fillRect/>
          </a:stretch>
        </p:blipFill>
        <p:spPr>
          <a:xfrm>
            <a:off x="417512" y="1192213"/>
            <a:ext cx="950976" cy="950976"/>
          </a:xfrm>
          <a:prstGeom prst="rect">
            <a:avLst/>
          </a:prstGeom>
        </p:spPr>
      </p:pic>
      <p:sp>
        <p:nvSpPr>
          <p:cNvPr id="6" name="Rectangle 5">
            <a:extLst>
              <a:ext uri="{FF2B5EF4-FFF2-40B4-BE49-F238E27FC236}">
                <a16:creationId xmlns:a16="http://schemas.microsoft.com/office/drawing/2014/main" id="{BADB5033-D6FE-4B81-987B-3495AB184F05}"/>
              </a:ext>
            </a:extLst>
          </p:cNvPr>
          <p:cNvSpPr/>
          <p:nvPr/>
        </p:nvSpPr>
        <p:spPr>
          <a:xfrm>
            <a:off x="1619252" y="1359925"/>
            <a:ext cx="4339759" cy="615553"/>
          </a:xfrm>
          <a:prstGeom prst="rect">
            <a:avLst/>
          </a:prstGeom>
        </p:spPr>
        <p:txBody>
          <a:bodyPr wrap="square" lIns="0" tIns="0" rIns="0" bIns="0" anchor="ctr">
            <a:spAutoFit/>
          </a:bodyPr>
          <a:lstStyle/>
          <a:p>
            <a:r>
              <a:rPr lang="en-US" sz="2000" dirty="0"/>
              <a:t>Plan for the transformation with shared goals and timelines</a:t>
            </a:r>
          </a:p>
        </p:txBody>
      </p:sp>
      <p:cxnSp>
        <p:nvCxnSpPr>
          <p:cNvPr id="55" name="Straight Connector 54">
            <a:extLst>
              <a:ext uri="{FF2B5EF4-FFF2-40B4-BE49-F238E27FC236}">
                <a16:creationId xmlns:a16="http://schemas.microsoft.com/office/drawing/2014/main" id="{64A76DE1-C8A3-4A4F-95E6-06CAE13630A8}"/>
              </a:ext>
              <a:ext uri="{C183D7F6-B498-43B3-948B-1728B52AA6E4}">
                <adec:decorative xmlns:adec="http://schemas.microsoft.com/office/drawing/2017/decorative" val="1"/>
              </a:ext>
            </a:extLst>
          </p:cNvPr>
          <p:cNvCxnSpPr>
            <a:cxnSpLocks/>
          </p:cNvCxnSpPr>
          <p:nvPr/>
        </p:nvCxnSpPr>
        <p:spPr>
          <a:xfrm>
            <a:off x="1619252" y="2399660"/>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descr="Icon of check mark enclosed by an arc">
            <a:extLst>
              <a:ext uri="{FF2B5EF4-FFF2-40B4-BE49-F238E27FC236}">
                <a16:creationId xmlns:a16="http://schemas.microsoft.com/office/drawing/2014/main" id="{8A1B0995-579B-467B-BF5E-0D2E49D4031D}"/>
              </a:ext>
            </a:extLst>
          </p:cNvPr>
          <p:cNvPicPr>
            <a:picLocks noChangeAspect="1"/>
          </p:cNvPicPr>
          <p:nvPr/>
        </p:nvPicPr>
        <p:blipFill>
          <a:blip r:embed="rId4"/>
          <a:stretch>
            <a:fillRect/>
          </a:stretch>
        </p:blipFill>
        <p:spPr>
          <a:xfrm>
            <a:off x="417512" y="2645902"/>
            <a:ext cx="950976" cy="950976"/>
          </a:xfrm>
          <a:prstGeom prst="rect">
            <a:avLst/>
          </a:prstGeom>
        </p:spPr>
      </p:pic>
      <p:sp>
        <p:nvSpPr>
          <p:cNvPr id="7" name="Rectangle 6">
            <a:extLst>
              <a:ext uri="{FF2B5EF4-FFF2-40B4-BE49-F238E27FC236}">
                <a16:creationId xmlns:a16="http://schemas.microsoft.com/office/drawing/2014/main" id="{4AC42EA9-176E-468D-AF0C-661B1C0F5DEA}"/>
              </a:ext>
            </a:extLst>
          </p:cNvPr>
          <p:cNvSpPr/>
          <p:nvPr/>
        </p:nvSpPr>
        <p:spPr>
          <a:xfrm>
            <a:off x="1619252" y="2659725"/>
            <a:ext cx="4416552" cy="923330"/>
          </a:xfrm>
          <a:prstGeom prst="rect">
            <a:avLst/>
          </a:prstGeom>
        </p:spPr>
        <p:txBody>
          <a:bodyPr lIns="0" tIns="0" rIns="0" bIns="0" anchor="ctr">
            <a:spAutoFit/>
          </a:bodyPr>
          <a:lstStyle/>
          <a:p>
            <a:r>
              <a:rPr lang="en-US" sz="2000" dirty="0"/>
              <a:t>Select a project and identify project metrics and Key Performance Indicators (KPI’s)</a:t>
            </a:r>
          </a:p>
        </p:txBody>
      </p:sp>
      <p:cxnSp>
        <p:nvCxnSpPr>
          <p:cNvPr id="16" name="Straight Connector 15">
            <a:extLst>
              <a:ext uri="{FF2B5EF4-FFF2-40B4-BE49-F238E27FC236}">
                <a16:creationId xmlns:a16="http://schemas.microsoft.com/office/drawing/2014/main" id="{483E8AA6-CA47-4709-B6B1-E10FEA531770}"/>
              </a:ext>
              <a:ext uri="{C183D7F6-B498-43B3-948B-1728B52AA6E4}">
                <adec:decorative xmlns:adec="http://schemas.microsoft.com/office/drawing/2017/decorative" val="1"/>
              </a:ext>
            </a:extLst>
          </p:cNvPr>
          <p:cNvCxnSpPr>
            <a:cxnSpLocks/>
          </p:cNvCxnSpPr>
          <p:nvPr/>
        </p:nvCxnSpPr>
        <p:spPr>
          <a:xfrm>
            <a:off x="1619252" y="3835932"/>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descr="Icon of two people">
            <a:extLst>
              <a:ext uri="{FF2B5EF4-FFF2-40B4-BE49-F238E27FC236}">
                <a16:creationId xmlns:a16="http://schemas.microsoft.com/office/drawing/2014/main" id="{A92E2A2F-9405-41D5-874F-AFA286A1F5D9}"/>
              </a:ext>
            </a:extLst>
          </p:cNvPr>
          <p:cNvPicPr>
            <a:picLocks noChangeAspect="1"/>
          </p:cNvPicPr>
          <p:nvPr/>
        </p:nvPicPr>
        <p:blipFill>
          <a:blip r:embed="rId5"/>
          <a:stretch>
            <a:fillRect/>
          </a:stretch>
        </p:blipFill>
        <p:spPr>
          <a:xfrm>
            <a:off x="417512" y="4094480"/>
            <a:ext cx="950976" cy="950976"/>
          </a:xfrm>
          <a:prstGeom prst="rect">
            <a:avLst/>
          </a:prstGeom>
        </p:spPr>
      </p:pic>
      <p:sp>
        <p:nvSpPr>
          <p:cNvPr id="8" name="Rectangle 7">
            <a:extLst>
              <a:ext uri="{FF2B5EF4-FFF2-40B4-BE49-F238E27FC236}">
                <a16:creationId xmlns:a16="http://schemas.microsoft.com/office/drawing/2014/main" id="{5F442921-F76A-4137-A241-BB7F557DA656}"/>
              </a:ext>
            </a:extLst>
          </p:cNvPr>
          <p:cNvSpPr/>
          <p:nvPr/>
        </p:nvSpPr>
        <p:spPr>
          <a:xfrm>
            <a:off x="1619252" y="4262192"/>
            <a:ext cx="4416552" cy="615553"/>
          </a:xfrm>
          <a:prstGeom prst="rect">
            <a:avLst/>
          </a:prstGeom>
        </p:spPr>
        <p:txBody>
          <a:bodyPr lIns="0" tIns="0" rIns="0" bIns="0" anchor="ctr">
            <a:spAutoFit/>
          </a:bodyPr>
          <a:lstStyle/>
          <a:p>
            <a:r>
              <a:rPr lang="en-US" sz="2000" dirty="0"/>
              <a:t>Create a team and agile organizational structure</a:t>
            </a:r>
          </a:p>
        </p:txBody>
      </p:sp>
      <p:cxnSp>
        <p:nvCxnSpPr>
          <p:cNvPr id="50" name="Straight Connector 49">
            <a:extLst>
              <a:ext uri="{FF2B5EF4-FFF2-40B4-BE49-F238E27FC236}">
                <a16:creationId xmlns:a16="http://schemas.microsoft.com/office/drawing/2014/main" id="{72BC9AC8-C76F-4F64-AA9C-CC099F4C01D9}"/>
              </a:ext>
              <a:ext uri="{C183D7F6-B498-43B3-948B-1728B52AA6E4}">
                <adec:decorative xmlns:adec="http://schemas.microsoft.com/office/drawing/2017/decorative" val="1"/>
              </a:ext>
            </a:extLst>
          </p:cNvPr>
          <p:cNvCxnSpPr>
            <a:cxnSpLocks/>
          </p:cNvCxnSpPr>
          <p:nvPr/>
        </p:nvCxnSpPr>
        <p:spPr>
          <a:xfrm>
            <a:off x="1619252" y="5299850"/>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1" name="Picture 30" descr="Icon of a screen with square, isosceles triangle and circle shapes in it">
            <a:extLst>
              <a:ext uri="{FF2B5EF4-FFF2-40B4-BE49-F238E27FC236}">
                <a16:creationId xmlns:a16="http://schemas.microsoft.com/office/drawing/2014/main" id="{47706377-608A-459B-AB36-97577015093F}"/>
              </a:ext>
            </a:extLst>
          </p:cNvPr>
          <p:cNvPicPr>
            <a:picLocks noChangeAspect="1"/>
          </p:cNvPicPr>
          <p:nvPr/>
        </p:nvPicPr>
        <p:blipFill>
          <a:blip r:embed="rId6"/>
          <a:stretch>
            <a:fillRect/>
          </a:stretch>
        </p:blipFill>
        <p:spPr>
          <a:xfrm>
            <a:off x="417512" y="5556323"/>
            <a:ext cx="989076" cy="989076"/>
          </a:xfrm>
          <a:prstGeom prst="rect">
            <a:avLst/>
          </a:prstGeom>
        </p:spPr>
      </p:pic>
      <p:sp>
        <p:nvSpPr>
          <p:cNvPr id="9" name="Rectangle 8">
            <a:extLst>
              <a:ext uri="{FF2B5EF4-FFF2-40B4-BE49-F238E27FC236}">
                <a16:creationId xmlns:a16="http://schemas.microsoft.com/office/drawing/2014/main" id="{982570F6-305A-4585-A4C5-7B72E66C69E0}"/>
              </a:ext>
            </a:extLst>
          </p:cNvPr>
          <p:cNvSpPr/>
          <p:nvPr/>
        </p:nvSpPr>
        <p:spPr>
          <a:xfrm>
            <a:off x="1619252" y="5896973"/>
            <a:ext cx="4416552" cy="307777"/>
          </a:xfrm>
          <a:prstGeom prst="rect">
            <a:avLst/>
          </a:prstGeom>
        </p:spPr>
        <p:txBody>
          <a:bodyPr lIns="0" tIns="0" rIns="0" bIns="0" anchor="ctr">
            <a:spAutoFit/>
          </a:bodyPr>
          <a:lstStyle/>
          <a:p>
            <a:r>
              <a:rPr lang="en-US" sz="2000" dirty="0"/>
              <a:t>Design a tool integration strategy</a:t>
            </a:r>
          </a:p>
        </p:txBody>
      </p:sp>
      <p:pic>
        <p:nvPicPr>
          <p:cNvPr id="14" name="Picture 13" descr="Icon of arrow positioned diagonally">
            <a:extLst>
              <a:ext uri="{FF2B5EF4-FFF2-40B4-BE49-F238E27FC236}">
                <a16:creationId xmlns:a16="http://schemas.microsoft.com/office/drawing/2014/main" id="{EF84D977-BB7A-45EC-AA9D-53178D3E9832}"/>
              </a:ext>
            </a:extLst>
          </p:cNvPr>
          <p:cNvPicPr>
            <a:picLocks noChangeAspect="1"/>
          </p:cNvPicPr>
          <p:nvPr/>
        </p:nvPicPr>
        <p:blipFill>
          <a:blip r:embed="rId7"/>
          <a:stretch>
            <a:fillRect/>
          </a:stretch>
        </p:blipFill>
        <p:spPr>
          <a:xfrm>
            <a:off x="6394453" y="1192213"/>
            <a:ext cx="952627" cy="950976"/>
          </a:xfrm>
          <a:prstGeom prst="rect">
            <a:avLst/>
          </a:prstGeom>
        </p:spPr>
      </p:pic>
      <p:sp>
        <p:nvSpPr>
          <p:cNvPr id="10" name="Rectangle 9">
            <a:extLst>
              <a:ext uri="{FF2B5EF4-FFF2-40B4-BE49-F238E27FC236}">
                <a16:creationId xmlns:a16="http://schemas.microsoft.com/office/drawing/2014/main" id="{7578A5D2-2388-4237-9442-369A07DF9B6E}"/>
              </a:ext>
            </a:extLst>
          </p:cNvPr>
          <p:cNvSpPr/>
          <p:nvPr/>
        </p:nvSpPr>
        <p:spPr>
          <a:xfrm>
            <a:off x="7592886" y="1416595"/>
            <a:ext cx="4416552" cy="646331"/>
          </a:xfrm>
          <a:prstGeom prst="rect">
            <a:avLst/>
          </a:prstGeom>
        </p:spPr>
        <p:txBody>
          <a:bodyPr lIns="0" tIns="0" rIns="0" bIns="0" anchor="ctr">
            <a:noAutofit/>
          </a:bodyPr>
          <a:lstStyle/>
          <a:p>
            <a:r>
              <a:rPr lang="en-US" sz="2000" dirty="0"/>
              <a:t>Design a license management strategy (e.g., Azure DevOps and GitHub users)</a:t>
            </a:r>
          </a:p>
        </p:txBody>
      </p:sp>
      <p:cxnSp>
        <p:nvCxnSpPr>
          <p:cNvPr id="52" name="Straight Connector 51">
            <a:extLst>
              <a:ext uri="{FF2B5EF4-FFF2-40B4-BE49-F238E27FC236}">
                <a16:creationId xmlns:a16="http://schemas.microsoft.com/office/drawing/2014/main" id="{A043A072-169D-46F9-8E27-4CE45E61870A}"/>
              </a:ext>
              <a:ext uri="{C183D7F6-B498-43B3-948B-1728B52AA6E4}">
                <adec:decorative xmlns:adec="http://schemas.microsoft.com/office/drawing/2017/decorative" val="1"/>
              </a:ext>
            </a:extLst>
          </p:cNvPr>
          <p:cNvCxnSpPr>
            <a:cxnSpLocks/>
          </p:cNvCxnSpPr>
          <p:nvPr/>
        </p:nvCxnSpPr>
        <p:spPr>
          <a:xfrm>
            <a:off x="7592886" y="2405103"/>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descr="Icon of three gears with varying sizes">
            <a:extLst>
              <a:ext uri="{FF2B5EF4-FFF2-40B4-BE49-F238E27FC236}">
                <a16:creationId xmlns:a16="http://schemas.microsoft.com/office/drawing/2014/main" id="{4ED8F1DB-3E8A-4F4B-BFA0-B4BD98D4D901}"/>
              </a:ext>
            </a:extLst>
          </p:cNvPr>
          <p:cNvPicPr>
            <a:picLocks noChangeAspect="1"/>
          </p:cNvPicPr>
          <p:nvPr/>
        </p:nvPicPr>
        <p:blipFill>
          <a:blip r:embed="rId8"/>
          <a:stretch>
            <a:fillRect/>
          </a:stretch>
        </p:blipFill>
        <p:spPr>
          <a:xfrm>
            <a:off x="6354763" y="2645902"/>
            <a:ext cx="950976" cy="950976"/>
          </a:xfrm>
          <a:prstGeom prst="rect">
            <a:avLst/>
          </a:prstGeom>
        </p:spPr>
      </p:pic>
      <p:sp>
        <p:nvSpPr>
          <p:cNvPr id="11" name="Rectangle 10">
            <a:extLst>
              <a:ext uri="{FF2B5EF4-FFF2-40B4-BE49-F238E27FC236}">
                <a16:creationId xmlns:a16="http://schemas.microsoft.com/office/drawing/2014/main" id="{198F7D0A-DA59-4D1F-BA05-E35A1CD97398}"/>
              </a:ext>
            </a:extLst>
          </p:cNvPr>
          <p:cNvSpPr/>
          <p:nvPr/>
        </p:nvSpPr>
        <p:spPr>
          <a:xfrm>
            <a:off x="7592886" y="2655087"/>
            <a:ext cx="4416552" cy="932606"/>
          </a:xfrm>
          <a:prstGeom prst="rect">
            <a:avLst/>
          </a:prstGeom>
        </p:spPr>
        <p:txBody>
          <a:bodyPr lIns="0" tIns="0" rIns="0" bIns="0" anchor="ctr">
            <a:noAutofit/>
          </a:bodyPr>
          <a:lstStyle/>
          <a:p>
            <a:r>
              <a:rPr lang="en-US" sz="2000" dirty="0"/>
              <a:t>Design a strategy for end-to-end traceability from work items to working software</a:t>
            </a:r>
          </a:p>
        </p:txBody>
      </p:sp>
      <p:cxnSp>
        <p:nvCxnSpPr>
          <p:cNvPr id="53" name="Straight Connector 52">
            <a:extLst>
              <a:ext uri="{FF2B5EF4-FFF2-40B4-BE49-F238E27FC236}">
                <a16:creationId xmlns:a16="http://schemas.microsoft.com/office/drawing/2014/main" id="{9883A922-EAF3-423D-830C-0F38389CB18F}"/>
              </a:ext>
              <a:ext uri="{C183D7F6-B498-43B3-948B-1728B52AA6E4}">
                <adec:decorative xmlns:adec="http://schemas.microsoft.com/office/drawing/2017/decorative" val="1"/>
              </a:ext>
            </a:extLst>
          </p:cNvPr>
          <p:cNvCxnSpPr>
            <a:cxnSpLocks/>
          </p:cNvCxnSpPr>
          <p:nvPr/>
        </p:nvCxnSpPr>
        <p:spPr>
          <a:xfrm>
            <a:off x="7592886" y="3829523"/>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9" name="Picture 18" descr="Icon of a bulb">
            <a:extLst>
              <a:ext uri="{FF2B5EF4-FFF2-40B4-BE49-F238E27FC236}">
                <a16:creationId xmlns:a16="http://schemas.microsoft.com/office/drawing/2014/main" id="{1703E23F-22BC-4700-B4AF-D598C81B763F}"/>
              </a:ext>
            </a:extLst>
          </p:cNvPr>
          <p:cNvPicPr>
            <a:picLocks noChangeAspect="1"/>
          </p:cNvPicPr>
          <p:nvPr/>
        </p:nvPicPr>
        <p:blipFill>
          <a:blip r:embed="rId9"/>
          <a:stretch>
            <a:fillRect/>
          </a:stretch>
        </p:blipFill>
        <p:spPr>
          <a:xfrm>
            <a:off x="6394453" y="4075430"/>
            <a:ext cx="989076" cy="989076"/>
          </a:xfrm>
          <a:prstGeom prst="rect">
            <a:avLst/>
          </a:prstGeom>
        </p:spPr>
      </p:pic>
      <p:sp>
        <p:nvSpPr>
          <p:cNvPr id="12" name="Rectangle 11">
            <a:extLst>
              <a:ext uri="{FF2B5EF4-FFF2-40B4-BE49-F238E27FC236}">
                <a16:creationId xmlns:a16="http://schemas.microsoft.com/office/drawing/2014/main" id="{C9C6763B-A14F-459D-8371-10CDEDE07C53}"/>
              </a:ext>
            </a:extLst>
          </p:cNvPr>
          <p:cNvSpPr/>
          <p:nvPr/>
        </p:nvSpPr>
        <p:spPr>
          <a:xfrm>
            <a:off x="7592886" y="4246803"/>
            <a:ext cx="4416552" cy="646331"/>
          </a:xfrm>
          <a:prstGeom prst="rect">
            <a:avLst/>
          </a:prstGeom>
        </p:spPr>
        <p:txBody>
          <a:bodyPr lIns="0" tIns="0" rIns="0" bIns="0" anchor="ctr">
            <a:noAutofit/>
          </a:bodyPr>
          <a:lstStyle/>
          <a:p>
            <a:r>
              <a:rPr lang="en-US" sz="2000" dirty="0"/>
              <a:t>Design an authentication and access strategy</a:t>
            </a:r>
          </a:p>
        </p:txBody>
      </p:sp>
      <p:cxnSp>
        <p:nvCxnSpPr>
          <p:cNvPr id="54" name="Straight Connector 53">
            <a:extLst>
              <a:ext uri="{FF2B5EF4-FFF2-40B4-BE49-F238E27FC236}">
                <a16:creationId xmlns:a16="http://schemas.microsoft.com/office/drawing/2014/main" id="{59E1CCED-DBCE-4509-AD5E-51271A4395B6}"/>
              </a:ext>
              <a:ext uri="{C183D7F6-B498-43B3-948B-1728B52AA6E4}">
                <adec:decorative xmlns:adec="http://schemas.microsoft.com/office/drawing/2017/decorative" val="1"/>
              </a:ext>
            </a:extLst>
          </p:cNvPr>
          <p:cNvCxnSpPr>
            <a:cxnSpLocks/>
          </p:cNvCxnSpPr>
          <p:nvPr/>
        </p:nvCxnSpPr>
        <p:spPr>
          <a:xfrm>
            <a:off x="7592886" y="5310413"/>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2" name="Picture 21" descr="Icon of a cloud with multiples lines extending from it">
            <a:extLst>
              <a:ext uri="{FF2B5EF4-FFF2-40B4-BE49-F238E27FC236}">
                <a16:creationId xmlns:a16="http://schemas.microsoft.com/office/drawing/2014/main" id="{56818ED9-82B3-45C8-AB6F-1B2FCA5E652C}"/>
              </a:ext>
            </a:extLst>
          </p:cNvPr>
          <p:cNvPicPr>
            <a:picLocks noChangeAspect="1"/>
          </p:cNvPicPr>
          <p:nvPr/>
        </p:nvPicPr>
        <p:blipFill>
          <a:blip r:embed="rId10"/>
          <a:stretch>
            <a:fillRect/>
          </a:stretch>
        </p:blipFill>
        <p:spPr>
          <a:xfrm>
            <a:off x="6394453" y="5556323"/>
            <a:ext cx="989076" cy="989076"/>
          </a:xfrm>
          <a:prstGeom prst="rect">
            <a:avLst/>
          </a:prstGeom>
        </p:spPr>
      </p:pic>
      <p:sp>
        <p:nvSpPr>
          <p:cNvPr id="13" name="Rectangle 12">
            <a:extLst>
              <a:ext uri="{FF2B5EF4-FFF2-40B4-BE49-F238E27FC236}">
                <a16:creationId xmlns:a16="http://schemas.microsoft.com/office/drawing/2014/main" id="{09B5FEF6-DC16-413C-8D16-401121DBC055}"/>
              </a:ext>
            </a:extLst>
          </p:cNvPr>
          <p:cNvSpPr/>
          <p:nvPr/>
        </p:nvSpPr>
        <p:spPr>
          <a:xfrm>
            <a:off x="7592886" y="5727696"/>
            <a:ext cx="4416552" cy="646331"/>
          </a:xfrm>
          <a:prstGeom prst="rect">
            <a:avLst/>
          </a:prstGeom>
        </p:spPr>
        <p:txBody>
          <a:bodyPr lIns="0" tIns="0" rIns="0" bIns="0" anchor="ctr">
            <a:noAutofit/>
          </a:bodyPr>
          <a:lstStyle/>
          <a:p>
            <a:r>
              <a:rPr lang="en-US" sz="2000" dirty="0"/>
              <a:t>Design a strategy for integrating</a:t>
            </a:r>
            <a:br>
              <a:rPr lang="en-US" sz="2000" dirty="0"/>
            </a:br>
            <a:r>
              <a:rPr lang="en-US" sz="2000" dirty="0"/>
              <a:t>on-premises and cloud resources</a:t>
            </a:r>
          </a:p>
        </p:txBody>
      </p:sp>
    </p:spTree>
    <p:extLst>
      <p:ext uri="{BB962C8B-B14F-4D97-AF65-F5344CB8AC3E}">
        <p14:creationId xmlns:p14="http://schemas.microsoft.com/office/powerpoint/2010/main" val="284127011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8061-16AD-4557-AFC1-6BE8ECEB0831}"/>
              </a:ext>
            </a:extLst>
          </p:cNvPr>
          <p:cNvSpPr>
            <a:spLocks noGrp="1"/>
          </p:cNvSpPr>
          <p:nvPr>
            <p:ph type="title"/>
          </p:nvPr>
        </p:nvSpPr>
        <p:spPr>
          <a:xfrm>
            <a:off x="465138" y="632779"/>
            <a:ext cx="11533187" cy="411162"/>
          </a:xfrm>
        </p:spPr>
        <p:txBody>
          <a:bodyPr/>
          <a:lstStyle/>
          <a:p>
            <a:r>
              <a:rPr lang="en-US"/>
              <a:t>Module review questions</a:t>
            </a:r>
            <a:endParaRPr lang="en-US" dirty="0"/>
          </a:p>
        </p:txBody>
      </p:sp>
      <p:pic>
        <p:nvPicPr>
          <p:cNvPr id="3" name="Picture 2">
            <a:extLst>
              <a:ext uri="{FF2B5EF4-FFF2-40B4-BE49-F238E27FC236}">
                <a16:creationId xmlns:a16="http://schemas.microsoft.com/office/drawing/2014/main" id="{4FB2379F-937E-46C0-994B-980379AB3B6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192213"/>
            <a:ext cx="915924" cy="915924"/>
          </a:xfrm>
          <a:prstGeom prst="rect">
            <a:avLst/>
          </a:prstGeom>
        </p:spPr>
      </p:pic>
      <p:sp>
        <p:nvSpPr>
          <p:cNvPr id="9" name="Oval 8">
            <a:extLst>
              <a:ext uri="{FF2B5EF4-FFF2-40B4-BE49-F238E27FC236}">
                <a16:creationId xmlns:a16="http://schemas.microsoft.com/office/drawing/2014/main" id="{E5581FAE-4B8F-4F08-A565-CB04978C0221}"/>
              </a:ext>
            </a:extLst>
          </p:cNvPr>
          <p:cNvSpPr/>
          <p:nvPr/>
        </p:nvSpPr>
        <p:spPr bwMode="auto">
          <a:xfrm rot="10800000" flipV="1">
            <a:off x="499585" y="1261132"/>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1</a:t>
            </a:r>
          </a:p>
        </p:txBody>
      </p:sp>
      <p:sp>
        <p:nvSpPr>
          <p:cNvPr id="4" name="Rectangle 3">
            <a:extLst>
              <a:ext uri="{FF2B5EF4-FFF2-40B4-BE49-F238E27FC236}">
                <a16:creationId xmlns:a16="http://schemas.microsoft.com/office/drawing/2014/main" id="{7980EDB9-A5A3-4D1E-9E59-2A405586663E}"/>
              </a:ext>
            </a:extLst>
          </p:cNvPr>
          <p:cNvSpPr/>
          <p:nvPr/>
        </p:nvSpPr>
        <p:spPr>
          <a:xfrm>
            <a:off x="1567543" y="1296232"/>
            <a:ext cx="10451420" cy="707886"/>
          </a:xfrm>
          <a:prstGeom prst="rect">
            <a:avLst/>
          </a:prstGeom>
        </p:spPr>
        <p:txBody>
          <a:bodyPr wrap="square" lIns="0" tIns="0" rIns="0" bIns="0" anchor="ctr">
            <a:noAutofit/>
          </a:bodyPr>
          <a:lstStyle/>
          <a:p>
            <a:r>
              <a:rPr lang="en-US" sz="2400" dirty="0"/>
              <a:t>Which of the following would a system that manages inventory in a warehouse be considered? </a:t>
            </a:r>
          </a:p>
        </p:txBody>
      </p:sp>
      <p:cxnSp>
        <p:nvCxnSpPr>
          <p:cNvPr id="10" name="Straight Connector 9">
            <a:extLst>
              <a:ext uri="{FF2B5EF4-FFF2-40B4-BE49-F238E27FC236}">
                <a16:creationId xmlns:a16="http://schemas.microsoft.com/office/drawing/2014/main" id="{FA256E52-DFA9-4BF4-9AC5-C23D010A6C51}"/>
              </a:ext>
              <a:ext uri="{C183D7F6-B498-43B3-948B-1728B52AA6E4}">
                <adec:decorative xmlns:adec="http://schemas.microsoft.com/office/drawing/2017/decorative" val="1"/>
              </a:ext>
            </a:extLst>
          </p:cNvPr>
          <p:cNvCxnSpPr>
            <a:cxnSpLocks/>
          </p:cNvCxnSpPr>
          <p:nvPr/>
        </p:nvCxnSpPr>
        <p:spPr>
          <a:xfrm>
            <a:off x="1567543" y="2168506"/>
            <a:ext cx="104514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4FCF99C2-F184-44A5-8343-25B39F73224F}"/>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374970"/>
            <a:ext cx="915924" cy="915924"/>
          </a:xfrm>
          <a:prstGeom prst="rect">
            <a:avLst/>
          </a:prstGeom>
        </p:spPr>
      </p:pic>
      <p:sp>
        <p:nvSpPr>
          <p:cNvPr id="13" name="Oval 12">
            <a:extLst>
              <a:ext uri="{FF2B5EF4-FFF2-40B4-BE49-F238E27FC236}">
                <a16:creationId xmlns:a16="http://schemas.microsoft.com/office/drawing/2014/main" id="{FD310393-020F-41AE-803D-1F32186F87EA}"/>
              </a:ext>
            </a:extLst>
          </p:cNvPr>
          <p:cNvSpPr/>
          <p:nvPr/>
        </p:nvSpPr>
        <p:spPr bwMode="auto">
          <a:xfrm rot="10800000" flipV="1">
            <a:off x="499585" y="2443889"/>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2</a:t>
            </a:r>
          </a:p>
        </p:txBody>
      </p:sp>
      <p:sp>
        <p:nvSpPr>
          <p:cNvPr id="5" name="Rectangle 4">
            <a:extLst>
              <a:ext uri="{FF2B5EF4-FFF2-40B4-BE49-F238E27FC236}">
                <a16:creationId xmlns:a16="http://schemas.microsoft.com/office/drawing/2014/main" id="{3E68D245-7311-4104-8D87-70CD6166FFD3}"/>
              </a:ext>
            </a:extLst>
          </p:cNvPr>
          <p:cNvSpPr/>
          <p:nvPr/>
        </p:nvSpPr>
        <p:spPr>
          <a:xfrm>
            <a:off x="1567543" y="2228875"/>
            <a:ext cx="10451420" cy="1208115"/>
          </a:xfrm>
          <a:prstGeom prst="rect">
            <a:avLst/>
          </a:prstGeom>
        </p:spPr>
        <p:txBody>
          <a:bodyPr wrap="square" lIns="0" tIns="0" rIns="0" bIns="0" anchor="ctr">
            <a:noAutofit/>
          </a:bodyPr>
          <a:lstStyle/>
          <a:p>
            <a:r>
              <a:rPr lang="en-US" sz="2400" dirty="0"/>
              <a:t>An Agile tool that is used to manage and visualize work by showing tasks moving from left to right across columns representing stages. What is this tool commonly called? </a:t>
            </a:r>
          </a:p>
        </p:txBody>
      </p:sp>
      <p:cxnSp>
        <p:nvCxnSpPr>
          <p:cNvPr id="34" name="Straight Connector 33">
            <a:extLst>
              <a:ext uri="{FF2B5EF4-FFF2-40B4-BE49-F238E27FC236}">
                <a16:creationId xmlns:a16="http://schemas.microsoft.com/office/drawing/2014/main" id="{B6E53C55-25D2-4CBA-87D9-6B9EDA4C7AF4}"/>
              </a:ext>
              <a:ext uri="{C183D7F6-B498-43B3-948B-1728B52AA6E4}">
                <adec:decorative xmlns:adec="http://schemas.microsoft.com/office/drawing/2017/decorative" val="1"/>
              </a:ext>
            </a:extLst>
          </p:cNvPr>
          <p:cNvCxnSpPr>
            <a:cxnSpLocks/>
          </p:cNvCxnSpPr>
          <p:nvPr/>
        </p:nvCxnSpPr>
        <p:spPr>
          <a:xfrm>
            <a:off x="1567543" y="3497359"/>
            <a:ext cx="104514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BA69B23B-36BA-4297-BC53-D8B51747B51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557728"/>
            <a:ext cx="915924" cy="915924"/>
          </a:xfrm>
          <a:prstGeom prst="rect">
            <a:avLst/>
          </a:prstGeom>
        </p:spPr>
      </p:pic>
      <p:sp>
        <p:nvSpPr>
          <p:cNvPr id="15" name="Oval 14">
            <a:extLst>
              <a:ext uri="{FF2B5EF4-FFF2-40B4-BE49-F238E27FC236}">
                <a16:creationId xmlns:a16="http://schemas.microsoft.com/office/drawing/2014/main" id="{E146753B-F9AC-4EEA-960F-FD3C8DE6F9A4}"/>
              </a:ext>
            </a:extLst>
          </p:cNvPr>
          <p:cNvSpPr/>
          <p:nvPr/>
        </p:nvSpPr>
        <p:spPr bwMode="auto">
          <a:xfrm rot="10800000" flipV="1">
            <a:off x="499585" y="3626647"/>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3</a:t>
            </a:r>
          </a:p>
        </p:txBody>
      </p:sp>
      <p:sp>
        <p:nvSpPr>
          <p:cNvPr id="6" name="Rectangle 5">
            <a:extLst>
              <a:ext uri="{FF2B5EF4-FFF2-40B4-BE49-F238E27FC236}">
                <a16:creationId xmlns:a16="http://schemas.microsoft.com/office/drawing/2014/main" id="{088B4C83-C387-40E7-8976-4711E97DF917}"/>
              </a:ext>
            </a:extLst>
          </p:cNvPr>
          <p:cNvSpPr/>
          <p:nvPr/>
        </p:nvSpPr>
        <p:spPr>
          <a:xfrm>
            <a:off x="1638663" y="4710990"/>
            <a:ext cx="10451420" cy="707886"/>
          </a:xfrm>
          <a:prstGeom prst="rect">
            <a:avLst/>
          </a:prstGeom>
        </p:spPr>
        <p:txBody>
          <a:bodyPr wrap="square" lIns="0" tIns="0" rIns="0" bIns="0" anchor="ctr">
            <a:noAutofit/>
          </a:bodyPr>
          <a:lstStyle/>
          <a:p>
            <a:r>
              <a:rPr lang="en-US" sz="2400" dirty="0"/>
              <a:t>As a project metric, what is Lead Time measuring?</a:t>
            </a:r>
          </a:p>
        </p:txBody>
      </p:sp>
      <p:cxnSp>
        <p:nvCxnSpPr>
          <p:cNvPr id="35" name="Straight Connector 34">
            <a:extLst>
              <a:ext uri="{FF2B5EF4-FFF2-40B4-BE49-F238E27FC236}">
                <a16:creationId xmlns:a16="http://schemas.microsoft.com/office/drawing/2014/main" id="{B007FB2D-3602-4A23-8426-2A60110E2E2D}"/>
              </a:ext>
              <a:ext uri="{C183D7F6-B498-43B3-948B-1728B52AA6E4}">
                <adec:decorative xmlns:adec="http://schemas.microsoft.com/office/drawing/2017/decorative" val="1"/>
              </a:ext>
            </a:extLst>
          </p:cNvPr>
          <p:cNvCxnSpPr>
            <a:cxnSpLocks/>
          </p:cNvCxnSpPr>
          <p:nvPr/>
        </p:nvCxnSpPr>
        <p:spPr>
          <a:xfrm>
            <a:off x="1567543" y="4534021"/>
            <a:ext cx="104514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53A7CEF6-6912-4BAB-95EA-2D2DEAE797B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594390"/>
            <a:ext cx="915924" cy="915924"/>
          </a:xfrm>
          <a:prstGeom prst="rect">
            <a:avLst/>
          </a:prstGeom>
        </p:spPr>
      </p:pic>
      <p:sp>
        <p:nvSpPr>
          <p:cNvPr id="18" name="Oval 17">
            <a:extLst>
              <a:ext uri="{FF2B5EF4-FFF2-40B4-BE49-F238E27FC236}">
                <a16:creationId xmlns:a16="http://schemas.microsoft.com/office/drawing/2014/main" id="{C61A5CB5-8B6C-4B7A-AA4A-78A3DF2B13C1}"/>
              </a:ext>
            </a:extLst>
          </p:cNvPr>
          <p:cNvSpPr/>
          <p:nvPr/>
        </p:nvSpPr>
        <p:spPr bwMode="auto">
          <a:xfrm rot="10800000" flipV="1">
            <a:off x="499585" y="4663309"/>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4</a:t>
            </a:r>
          </a:p>
        </p:txBody>
      </p:sp>
      <p:sp>
        <p:nvSpPr>
          <p:cNvPr id="7" name="Rectangle 6">
            <a:extLst>
              <a:ext uri="{FF2B5EF4-FFF2-40B4-BE49-F238E27FC236}">
                <a16:creationId xmlns:a16="http://schemas.microsoft.com/office/drawing/2014/main" id="{BF33C845-D91D-4FF7-851A-292C4BFAB9CC}"/>
              </a:ext>
            </a:extLst>
          </p:cNvPr>
          <p:cNvSpPr/>
          <p:nvPr/>
        </p:nvSpPr>
        <p:spPr>
          <a:xfrm>
            <a:off x="1638663" y="5808022"/>
            <a:ext cx="10451420" cy="707886"/>
          </a:xfrm>
          <a:prstGeom prst="rect">
            <a:avLst/>
          </a:prstGeom>
        </p:spPr>
        <p:txBody>
          <a:bodyPr wrap="square" lIns="0" tIns="0" rIns="0" bIns="0" anchor="ctr">
            <a:noAutofit/>
          </a:bodyPr>
          <a:lstStyle/>
          <a:p>
            <a:r>
              <a:rPr lang="en-US" sz="2400" dirty="0"/>
              <a:t>What is a cross-functional team?</a:t>
            </a:r>
          </a:p>
        </p:txBody>
      </p:sp>
      <p:cxnSp>
        <p:nvCxnSpPr>
          <p:cNvPr id="36" name="Straight Connector 35">
            <a:extLst>
              <a:ext uri="{FF2B5EF4-FFF2-40B4-BE49-F238E27FC236}">
                <a16:creationId xmlns:a16="http://schemas.microsoft.com/office/drawing/2014/main" id="{78DC88E5-81B0-42C0-92FD-4DEB38964B70}"/>
              </a:ext>
              <a:ext uri="{C183D7F6-B498-43B3-948B-1728B52AA6E4}">
                <adec:decorative xmlns:adec="http://schemas.microsoft.com/office/drawing/2017/decorative" val="1"/>
              </a:ext>
            </a:extLst>
          </p:cNvPr>
          <p:cNvCxnSpPr>
            <a:cxnSpLocks/>
          </p:cNvCxnSpPr>
          <p:nvPr/>
        </p:nvCxnSpPr>
        <p:spPr>
          <a:xfrm>
            <a:off x="1567543" y="5570683"/>
            <a:ext cx="104514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BB842C32-F0B5-46FC-8DD7-34AD31F8F59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5631055"/>
            <a:ext cx="915924" cy="915924"/>
          </a:xfrm>
          <a:prstGeom prst="rect">
            <a:avLst/>
          </a:prstGeom>
        </p:spPr>
      </p:pic>
      <p:sp>
        <p:nvSpPr>
          <p:cNvPr id="22" name="Oval 21">
            <a:extLst>
              <a:ext uri="{FF2B5EF4-FFF2-40B4-BE49-F238E27FC236}">
                <a16:creationId xmlns:a16="http://schemas.microsoft.com/office/drawing/2014/main" id="{C8E49231-9A09-4488-BCC0-08FD6CA55D2D}"/>
              </a:ext>
            </a:extLst>
          </p:cNvPr>
          <p:cNvSpPr/>
          <p:nvPr/>
        </p:nvSpPr>
        <p:spPr bwMode="auto">
          <a:xfrm rot="10800000" flipV="1">
            <a:off x="499585" y="5699974"/>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5</a:t>
            </a:r>
          </a:p>
        </p:txBody>
      </p:sp>
      <p:sp>
        <p:nvSpPr>
          <p:cNvPr id="8" name="Rectangle 7">
            <a:extLst>
              <a:ext uri="{FF2B5EF4-FFF2-40B4-BE49-F238E27FC236}">
                <a16:creationId xmlns:a16="http://schemas.microsoft.com/office/drawing/2014/main" id="{8FE97E61-EFC0-4E89-9F89-F8D63A5C2BFE}"/>
              </a:ext>
            </a:extLst>
          </p:cNvPr>
          <p:cNvSpPr/>
          <p:nvPr/>
        </p:nvSpPr>
        <p:spPr>
          <a:xfrm>
            <a:off x="1567543" y="3661747"/>
            <a:ext cx="10451420" cy="707886"/>
          </a:xfrm>
          <a:prstGeom prst="rect">
            <a:avLst/>
          </a:prstGeom>
        </p:spPr>
        <p:txBody>
          <a:bodyPr wrap="square" lIns="0" tIns="0" rIns="0" bIns="0" anchor="ctr">
            <a:noAutofit/>
          </a:bodyPr>
          <a:lstStyle/>
          <a:p>
            <a:r>
              <a:rPr lang="en-US" sz="2400" dirty="0"/>
              <a:t>In which of the following would you find large amounts of technical debt?</a:t>
            </a:r>
          </a:p>
        </p:txBody>
      </p:sp>
    </p:spTree>
    <p:extLst>
      <p:ext uri="{BB962C8B-B14F-4D97-AF65-F5344CB8AC3E}">
        <p14:creationId xmlns:p14="http://schemas.microsoft.com/office/powerpoint/2010/main" val="186038938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A63F21-F3D1-441A-BD6E-69B847B0E36D}"/>
              </a:ext>
            </a:extLst>
          </p:cNvPr>
          <p:cNvSpPr>
            <a:spLocks noGrp="1"/>
          </p:cNvSpPr>
          <p:nvPr>
            <p:ph type="title"/>
          </p:nvPr>
        </p:nvSpPr>
        <p:spPr>
          <a:xfrm>
            <a:off x="465138" y="632779"/>
            <a:ext cx="11533187" cy="411162"/>
          </a:xfrm>
        </p:spPr>
        <p:txBody>
          <a:bodyPr/>
          <a:lstStyle/>
          <a:p>
            <a:r>
              <a:rPr lang="en-US"/>
              <a:t>Learning objectives</a:t>
            </a:r>
            <a:endParaRPr lang="en-US" dirty="0"/>
          </a:p>
        </p:txBody>
      </p:sp>
      <p:sp>
        <p:nvSpPr>
          <p:cNvPr id="5" name="Rectangle 4">
            <a:extLst>
              <a:ext uri="{FF2B5EF4-FFF2-40B4-BE49-F238E27FC236}">
                <a16:creationId xmlns:a16="http://schemas.microsoft.com/office/drawing/2014/main" id="{0EC575D1-7AD9-4C95-AAC1-959010EB5EFE}"/>
              </a:ext>
            </a:extLst>
          </p:cNvPr>
          <p:cNvSpPr/>
          <p:nvPr/>
        </p:nvSpPr>
        <p:spPr>
          <a:xfrm>
            <a:off x="465138" y="1221878"/>
            <a:ext cx="10670266" cy="369332"/>
          </a:xfrm>
          <a:prstGeom prst="rect">
            <a:avLst/>
          </a:prstGeom>
        </p:spPr>
        <p:txBody>
          <a:bodyPr lIns="0" tIns="0" rIns="0" bIns="0">
            <a:spAutoFit/>
          </a:bodyPr>
          <a:lstStyle/>
          <a:p>
            <a:r>
              <a:rPr lang="en-US" sz="2400" dirty="0">
                <a:latin typeface="+mj-lt"/>
              </a:rPr>
              <a:t>After completing this module, students will be able to:</a:t>
            </a:r>
          </a:p>
        </p:txBody>
      </p:sp>
      <p:pic>
        <p:nvPicPr>
          <p:cNvPr id="14" name="Picture 13" descr="Icon of a wrench and a clipboard">
            <a:extLst>
              <a:ext uri="{FF2B5EF4-FFF2-40B4-BE49-F238E27FC236}">
                <a16:creationId xmlns:a16="http://schemas.microsoft.com/office/drawing/2014/main" id="{A63DD6D7-F145-4774-993C-D94C20C134C0}"/>
              </a:ext>
            </a:extLst>
          </p:cNvPr>
          <p:cNvPicPr>
            <a:picLocks noChangeAspect="1"/>
          </p:cNvPicPr>
          <p:nvPr/>
        </p:nvPicPr>
        <p:blipFill>
          <a:blip r:embed="rId3"/>
          <a:stretch>
            <a:fillRect/>
          </a:stretch>
        </p:blipFill>
        <p:spPr>
          <a:xfrm>
            <a:off x="437986" y="1721555"/>
            <a:ext cx="952500" cy="952500"/>
          </a:xfrm>
          <a:prstGeom prst="rect">
            <a:avLst/>
          </a:prstGeom>
        </p:spPr>
      </p:pic>
      <p:sp>
        <p:nvSpPr>
          <p:cNvPr id="6" name="Rectangle 5">
            <a:extLst>
              <a:ext uri="{FF2B5EF4-FFF2-40B4-BE49-F238E27FC236}">
                <a16:creationId xmlns:a16="http://schemas.microsoft.com/office/drawing/2014/main" id="{E43BCF0A-F77F-4B1D-BFAE-100076BCF206}"/>
              </a:ext>
            </a:extLst>
          </p:cNvPr>
          <p:cNvSpPr/>
          <p:nvPr/>
        </p:nvSpPr>
        <p:spPr>
          <a:xfrm>
            <a:off x="1603023" y="1890029"/>
            <a:ext cx="4416552" cy="615553"/>
          </a:xfrm>
          <a:prstGeom prst="rect">
            <a:avLst/>
          </a:prstGeom>
        </p:spPr>
        <p:txBody>
          <a:bodyPr wrap="square" lIns="0" tIns="0" rIns="0" bIns="0" anchor="ctr">
            <a:spAutoFit/>
          </a:bodyPr>
          <a:lstStyle/>
          <a:p>
            <a:r>
              <a:rPr lang="en-US" sz="2000" dirty="0"/>
              <a:t>Plan for the transformation with shared</a:t>
            </a:r>
            <a:br>
              <a:rPr lang="en-US" sz="2000" dirty="0"/>
            </a:br>
            <a:r>
              <a:rPr lang="en-US" sz="2000" dirty="0"/>
              <a:t>goals and timelines</a:t>
            </a:r>
          </a:p>
        </p:txBody>
      </p:sp>
      <p:cxnSp>
        <p:nvCxnSpPr>
          <p:cNvPr id="36" name="Straight Connector 35">
            <a:extLst>
              <a:ext uri="{FF2B5EF4-FFF2-40B4-BE49-F238E27FC236}">
                <a16:creationId xmlns:a16="http://schemas.microsoft.com/office/drawing/2014/main" id="{B04101F1-BFD6-4D1B-B804-651249BCEC16}"/>
              </a:ext>
              <a:ext uri="{C183D7F6-B498-43B3-948B-1728B52AA6E4}">
                <adec:decorative xmlns:adec="http://schemas.microsoft.com/office/drawing/2017/decorative" val="1"/>
              </a:ext>
            </a:extLst>
          </p:cNvPr>
          <p:cNvCxnSpPr>
            <a:cxnSpLocks/>
          </p:cNvCxnSpPr>
          <p:nvPr/>
        </p:nvCxnSpPr>
        <p:spPr>
          <a:xfrm>
            <a:off x="1635712" y="2838720"/>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descr="Icon of a document with a checkmark">
            <a:extLst>
              <a:ext uri="{FF2B5EF4-FFF2-40B4-BE49-F238E27FC236}">
                <a16:creationId xmlns:a16="http://schemas.microsoft.com/office/drawing/2014/main" id="{8A1F87D9-EA2D-41B7-A750-9464C460175C}"/>
              </a:ext>
            </a:extLst>
          </p:cNvPr>
          <p:cNvPicPr>
            <a:picLocks noChangeAspect="1"/>
          </p:cNvPicPr>
          <p:nvPr/>
        </p:nvPicPr>
        <p:blipFill>
          <a:blip r:embed="rId4"/>
          <a:stretch>
            <a:fillRect/>
          </a:stretch>
        </p:blipFill>
        <p:spPr>
          <a:xfrm>
            <a:off x="437986" y="3003385"/>
            <a:ext cx="950976" cy="950976"/>
          </a:xfrm>
          <a:prstGeom prst="rect">
            <a:avLst/>
          </a:prstGeom>
        </p:spPr>
      </p:pic>
      <p:sp>
        <p:nvSpPr>
          <p:cNvPr id="7" name="Rectangle 6">
            <a:extLst>
              <a:ext uri="{FF2B5EF4-FFF2-40B4-BE49-F238E27FC236}">
                <a16:creationId xmlns:a16="http://schemas.microsoft.com/office/drawing/2014/main" id="{B7A59C6C-CA56-4BD2-826B-2B23046D2E50}"/>
              </a:ext>
            </a:extLst>
          </p:cNvPr>
          <p:cNvSpPr/>
          <p:nvPr/>
        </p:nvSpPr>
        <p:spPr>
          <a:xfrm>
            <a:off x="1603022" y="3013902"/>
            <a:ext cx="4416552" cy="929942"/>
          </a:xfrm>
          <a:prstGeom prst="rect">
            <a:avLst/>
          </a:prstGeom>
        </p:spPr>
        <p:txBody>
          <a:bodyPr wrap="square" lIns="0" tIns="0" rIns="0" bIns="0" anchor="ctr">
            <a:noAutofit/>
          </a:bodyPr>
          <a:lstStyle/>
          <a:p>
            <a:r>
              <a:rPr lang="en-US" sz="2000" dirty="0"/>
              <a:t>Select a project and identify project metrics and Key Performance Indicators (KPI’s)</a:t>
            </a:r>
          </a:p>
        </p:txBody>
      </p:sp>
      <p:cxnSp>
        <p:nvCxnSpPr>
          <p:cNvPr id="37" name="Straight Connector 36">
            <a:extLst>
              <a:ext uri="{FF2B5EF4-FFF2-40B4-BE49-F238E27FC236}">
                <a16:creationId xmlns:a16="http://schemas.microsoft.com/office/drawing/2014/main" id="{CE0439F9-BEF0-427A-A8D0-C309128EBD39}"/>
              </a:ext>
              <a:ext uri="{C183D7F6-B498-43B3-948B-1728B52AA6E4}">
                <adec:decorative xmlns:adec="http://schemas.microsoft.com/office/drawing/2017/decorative" val="1"/>
              </a:ext>
            </a:extLst>
          </p:cNvPr>
          <p:cNvCxnSpPr>
            <a:cxnSpLocks/>
          </p:cNvCxnSpPr>
          <p:nvPr/>
        </p:nvCxnSpPr>
        <p:spPr>
          <a:xfrm>
            <a:off x="1635712" y="4119026"/>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descr="Icon of two people">
            <a:extLst>
              <a:ext uri="{FF2B5EF4-FFF2-40B4-BE49-F238E27FC236}">
                <a16:creationId xmlns:a16="http://schemas.microsoft.com/office/drawing/2014/main" id="{F6BFDF87-B3E3-4039-943F-B9F542ECD365}"/>
              </a:ext>
            </a:extLst>
          </p:cNvPr>
          <p:cNvPicPr>
            <a:picLocks noChangeAspect="1"/>
          </p:cNvPicPr>
          <p:nvPr/>
        </p:nvPicPr>
        <p:blipFill>
          <a:blip r:embed="rId5"/>
          <a:stretch>
            <a:fillRect/>
          </a:stretch>
        </p:blipFill>
        <p:spPr>
          <a:xfrm>
            <a:off x="447244" y="4283691"/>
            <a:ext cx="950976" cy="950976"/>
          </a:xfrm>
          <a:prstGeom prst="rect">
            <a:avLst/>
          </a:prstGeom>
        </p:spPr>
      </p:pic>
      <p:sp>
        <p:nvSpPr>
          <p:cNvPr id="8" name="Rectangle 7">
            <a:extLst>
              <a:ext uri="{FF2B5EF4-FFF2-40B4-BE49-F238E27FC236}">
                <a16:creationId xmlns:a16="http://schemas.microsoft.com/office/drawing/2014/main" id="{05201CD9-F1B4-41DB-92BC-91BB198B970B}"/>
              </a:ext>
            </a:extLst>
          </p:cNvPr>
          <p:cNvSpPr/>
          <p:nvPr/>
        </p:nvSpPr>
        <p:spPr>
          <a:xfrm>
            <a:off x="1603022" y="4451403"/>
            <a:ext cx="4416552" cy="615553"/>
          </a:xfrm>
          <a:prstGeom prst="rect">
            <a:avLst/>
          </a:prstGeom>
        </p:spPr>
        <p:txBody>
          <a:bodyPr wrap="square" lIns="0" tIns="0" rIns="0" bIns="0" anchor="ctr">
            <a:spAutoFit/>
          </a:bodyPr>
          <a:lstStyle/>
          <a:p>
            <a:r>
              <a:rPr lang="en-US" sz="2000" dirty="0"/>
              <a:t>Create a team and agile organizational structure</a:t>
            </a:r>
          </a:p>
        </p:txBody>
      </p:sp>
      <p:cxnSp>
        <p:nvCxnSpPr>
          <p:cNvPr id="38" name="Straight Connector 37">
            <a:extLst>
              <a:ext uri="{FF2B5EF4-FFF2-40B4-BE49-F238E27FC236}">
                <a16:creationId xmlns:a16="http://schemas.microsoft.com/office/drawing/2014/main" id="{F75D2635-5E5B-4610-8AFC-346DE24A0854}"/>
              </a:ext>
              <a:ext uri="{C183D7F6-B498-43B3-948B-1728B52AA6E4}">
                <adec:decorative xmlns:adec="http://schemas.microsoft.com/office/drawing/2017/decorative" val="1"/>
              </a:ext>
            </a:extLst>
          </p:cNvPr>
          <p:cNvCxnSpPr>
            <a:cxnSpLocks/>
          </p:cNvCxnSpPr>
          <p:nvPr/>
        </p:nvCxnSpPr>
        <p:spPr>
          <a:xfrm>
            <a:off x="1635712" y="5399332"/>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9" name="Picture 18" descr="Icon of wrench and screw driver">
            <a:extLst>
              <a:ext uri="{FF2B5EF4-FFF2-40B4-BE49-F238E27FC236}">
                <a16:creationId xmlns:a16="http://schemas.microsoft.com/office/drawing/2014/main" id="{149451F3-CB0E-4F7F-A71F-7FE8447BC840}"/>
              </a:ext>
            </a:extLst>
          </p:cNvPr>
          <p:cNvPicPr>
            <a:picLocks noChangeAspect="1"/>
          </p:cNvPicPr>
          <p:nvPr/>
        </p:nvPicPr>
        <p:blipFill>
          <a:blip r:embed="rId6"/>
          <a:stretch>
            <a:fillRect/>
          </a:stretch>
        </p:blipFill>
        <p:spPr>
          <a:xfrm>
            <a:off x="437986" y="5563996"/>
            <a:ext cx="952500" cy="952500"/>
          </a:xfrm>
          <a:prstGeom prst="rect">
            <a:avLst/>
          </a:prstGeom>
        </p:spPr>
      </p:pic>
      <p:sp>
        <p:nvSpPr>
          <p:cNvPr id="9" name="Rectangle 8">
            <a:extLst>
              <a:ext uri="{FF2B5EF4-FFF2-40B4-BE49-F238E27FC236}">
                <a16:creationId xmlns:a16="http://schemas.microsoft.com/office/drawing/2014/main" id="{B74DC97B-8217-4CB0-89D6-96D9C1B5E8AD}"/>
              </a:ext>
            </a:extLst>
          </p:cNvPr>
          <p:cNvSpPr/>
          <p:nvPr/>
        </p:nvSpPr>
        <p:spPr>
          <a:xfrm>
            <a:off x="1603022" y="5886358"/>
            <a:ext cx="4416552" cy="307777"/>
          </a:xfrm>
          <a:prstGeom prst="rect">
            <a:avLst/>
          </a:prstGeom>
        </p:spPr>
        <p:txBody>
          <a:bodyPr wrap="square" lIns="0" tIns="0" rIns="0" bIns="0" anchor="ctr">
            <a:spAutoFit/>
          </a:bodyPr>
          <a:lstStyle/>
          <a:p>
            <a:r>
              <a:rPr lang="en-US" sz="2000" dirty="0"/>
              <a:t>Design a tool integration strategy</a:t>
            </a:r>
          </a:p>
        </p:txBody>
      </p:sp>
      <p:pic>
        <p:nvPicPr>
          <p:cNvPr id="48" name="Picture 47" descr="Icon of a screen with filled chart ">
            <a:extLst>
              <a:ext uri="{FF2B5EF4-FFF2-40B4-BE49-F238E27FC236}">
                <a16:creationId xmlns:a16="http://schemas.microsoft.com/office/drawing/2014/main" id="{DC03A202-6546-4C69-8140-6135B4859A31}"/>
              </a:ext>
            </a:extLst>
          </p:cNvPr>
          <p:cNvPicPr>
            <a:picLocks noChangeAspect="1"/>
          </p:cNvPicPr>
          <p:nvPr/>
        </p:nvPicPr>
        <p:blipFill>
          <a:blip r:embed="rId7"/>
          <a:stretch>
            <a:fillRect/>
          </a:stretch>
        </p:blipFill>
        <p:spPr>
          <a:xfrm>
            <a:off x="6353175" y="1721555"/>
            <a:ext cx="952500" cy="952500"/>
          </a:xfrm>
          <a:prstGeom prst="rect">
            <a:avLst/>
          </a:prstGeom>
        </p:spPr>
      </p:pic>
      <p:sp>
        <p:nvSpPr>
          <p:cNvPr id="10" name="Rectangle 9">
            <a:extLst>
              <a:ext uri="{FF2B5EF4-FFF2-40B4-BE49-F238E27FC236}">
                <a16:creationId xmlns:a16="http://schemas.microsoft.com/office/drawing/2014/main" id="{A9C1AF2B-05A2-47B3-A5C2-C3603E6CF46A}"/>
              </a:ext>
            </a:extLst>
          </p:cNvPr>
          <p:cNvSpPr/>
          <p:nvPr/>
        </p:nvSpPr>
        <p:spPr>
          <a:xfrm>
            <a:off x="7530179" y="1883692"/>
            <a:ext cx="4416552" cy="628226"/>
          </a:xfrm>
          <a:prstGeom prst="rect">
            <a:avLst/>
          </a:prstGeom>
        </p:spPr>
        <p:txBody>
          <a:bodyPr wrap="square" lIns="0" tIns="0" rIns="0" bIns="0" anchor="ctr">
            <a:spAutoFit/>
          </a:bodyPr>
          <a:lstStyle/>
          <a:p>
            <a:r>
              <a:rPr lang="en-US" sz="2000" dirty="0"/>
              <a:t>Design a license management strategy </a:t>
            </a:r>
            <a:br>
              <a:rPr lang="en-US" sz="2000" dirty="0"/>
            </a:br>
            <a:r>
              <a:rPr lang="en-US" sz="2000" dirty="0"/>
              <a:t>(e.g. Azure DevOps users)</a:t>
            </a:r>
          </a:p>
        </p:txBody>
      </p:sp>
      <p:cxnSp>
        <p:nvCxnSpPr>
          <p:cNvPr id="59" name="Straight Connector 58">
            <a:extLst>
              <a:ext uri="{FF2B5EF4-FFF2-40B4-BE49-F238E27FC236}">
                <a16:creationId xmlns:a16="http://schemas.microsoft.com/office/drawing/2014/main" id="{E65D6887-5FB0-4C8D-8876-843BD63D2131}"/>
              </a:ext>
              <a:ext uri="{C183D7F6-B498-43B3-948B-1728B52AA6E4}">
                <adec:decorative xmlns:adec="http://schemas.microsoft.com/office/drawing/2017/decorative" val="1"/>
              </a:ext>
            </a:extLst>
          </p:cNvPr>
          <p:cNvCxnSpPr>
            <a:cxnSpLocks/>
          </p:cNvCxnSpPr>
          <p:nvPr/>
        </p:nvCxnSpPr>
        <p:spPr>
          <a:xfrm>
            <a:off x="7530179" y="2838212"/>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4" name="Picture 43" descr="Icon of a screen with line charts">
            <a:extLst>
              <a:ext uri="{FF2B5EF4-FFF2-40B4-BE49-F238E27FC236}">
                <a16:creationId xmlns:a16="http://schemas.microsoft.com/office/drawing/2014/main" id="{E2452F0A-DE80-4AB5-A5D3-500090B2EB9A}"/>
              </a:ext>
            </a:extLst>
          </p:cNvPr>
          <p:cNvPicPr>
            <a:picLocks noChangeAspect="1"/>
          </p:cNvPicPr>
          <p:nvPr/>
        </p:nvPicPr>
        <p:blipFill>
          <a:blip r:embed="rId8"/>
          <a:stretch>
            <a:fillRect/>
          </a:stretch>
        </p:blipFill>
        <p:spPr>
          <a:xfrm>
            <a:off x="6353175" y="3002369"/>
            <a:ext cx="952500" cy="952500"/>
          </a:xfrm>
          <a:prstGeom prst="rect">
            <a:avLst/>
          </a:prstGeom>
        </p:spPr>
      </p:pic>
      <p:sp>
        <p:nvSpPr>
          <p:cNvPr id="11" name="Rectangle 10">
            <a:extLst>
              <a:ext uri="{FF2B5EF4-FFF2-40B4-BE49-F238E27FC236}">
                <a16:creationId xmlns:a16="http://schemas.microsoft.com/office/drawing/2014/main" id="{5B2FE7D7-BD36-49A0-8B4E-BDDA485B0668}"/>
              </a:ext>
            </a:extLst>
          </p:cNvPr>
          <p:cNvSpPr/>
          <p:nvPr/>
        </p:nvSpPr>
        <p:spPr>
          <a:xfrm>
            <a:off x="7530179" y="3013902"/>
            <a:ext cx="4416552" cy="923330"/>
          </a:xfrm>
          <a:prstGeom prst="rect">
            <a:avLst/>
          </a:prstGeom>
        </p:spPr>
        <p:txBody>
          <a:bodyPr wrap="square" lIns="0" tIns="0" rIns="0" bIns="0" anchor="ctr">
            <a:spAutoFit/>
          </a:bodyPr>
          <a:lstStyle/>
          <a:p>
            <a:r>
              <a:rPr lang="en-US" sz="2000" dirty="0"/>
              <a:t>Design a strategy for end-to-end traceability from work items to working software</a:t>
            </a:r>
          </a:p>
        </p:txBody>
      </p:sp>
      <p:cxnSp>
        <p:nvCxnSpPr>
          <p:cNvPr id="60" name="Straight Connector 59">
            <a:extLst>
              <a:ext uri="{FF2B5EF4-FFF2-40B4-BE49-F238E27FC236}">
                <a16:creationId xmlns:a16="http://schemas.microsoft.com/office/drawing/2014/main" id="{CE8CB3D2-C0B3-47BD-9F2D-5A4E590BAA2E}"/>
              </a:ext>
              <a:ext uri="{C183D7F6-B498-43B3-948B-1728B52AA6E4}">
                <adec:decorative xmlns:adec="http://schemas.microsoft.com/office/drawing/2017/decorative" val="1"/>
              </a:ext>
            </a:extLst>
          </p:cNvPr>
          <p:cNvCxnSpPr>
            <a:cxnSpLocks/>
          </p:cNvCxnSpPr>
          <p:nvPr/>
        </p:nvCxnSpPr>
        <p:spPr>
          <a:xfrm>
            <a:off x="7530179" y="4119026"/>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0" name="Picture 39" descr="Icon of a key">
            <a:extLst>
              <a:ext uri="{FF2B5EF4-FFF2-40B4-BE49-F238E27FC236}">
                <a16:creationId xmlns:a16="http://schemas.microsoft.com/office/drawing/2014/main" id="{9A090166-68EA-47DE-9FFC-A87E3A09DCAA}"/>
              </a:ext>
            </a:extLst>
          </p:cNvPr>
          <p:cNvPicPr>
            <a:picLocks noChangeAspect="1"/>
          </p:cNvPicPr>
          <p:nvPr/>
        </p:nvPicPr>
        <p:blipFill>
          <a:blip r:embed="rId9"/>
          <a:stretch>
            <a:fillRect/>
          </a:stretch>
        </p:blipFill>
        <p:spPr>
          <a:xfrm>
            <a:off x="6353175" y="4283183"/>
            <a:ext cx="952500" cy="952500"/>
          </a:xfrm>
          <a:prstGeom prst="rect">
            <a:avLst/>
          </a:prstGeom>
        </p:spPr>
      </p:pic>
      <p:sp>
        <p:nvSpPr>
          <p:cNvPr id="12" name="Rectangle 11">
            <a:extLst>
              <a:ext uri="{FF2B5EF4-FFF2-40B4-BE49-F238E27FC236}">
                <a16:creationId xmlns:a16="http://schemas.microsoft.com/office/drawing/2014/main" id="{100E31A2-76D6-48AA-8DAB-25658C772B74}"/>
              </a:ext>
            </a:extLst>
          </p:cNvPr>
          <p:cNvSpPr/>
          <p:nvPr/>
        </p:nvSpPr>
        <p:spPr>
          <a:xfrm>
            <a:off x="7530179" y="4445320"/>
            <a:ext cx="4416552" cy="628226"/>
          </a:xfrm>
          <a:prstGeom prst="rect">
            <a:avLst/>
          </a:prstGeom>
        </p:spPr>
        <p:txBody>
          <a:bodyPr wrap="square" lIns="0" tIns="0" rIns="0" bIns="0" anchor="ctr">
            <a:spAutoFit/>
          </a:bodyPr>
          <a:lstStyle/>
          <a:p>
            <a:r>
              <a:rPr lang="en-US" sz="2000" dirty="0"/>
              <a:t>Design an authentication and access strategy</a:t>
            </a:r>
          </a:p>
        </p:txBody>
      </p:sp>
      <p:cxnSp>
        <p:nvCxnSpPr>
          <p:cNvPr id="61" name="Straight Connector 60">
            <a:extLst>
              <a:ext uri="{FF2B5EF4-FFF2-40B4-BE49-F238E27FC236}">
                <a16:creationId xmlns:a16="http://schemas.microsoft.com/office/drawing/2014/main" id="{8B5D1FFD-D978-42F7-9587-A349FB56A209}"/>
              </a:ext>
              <a:ext uri="{C183D7F6-B498-43B3-948B-1728B52AA6E4}">
                <adec:decorative xmlns:adec="http://schemas.microsoft.com/office/drawing/2017/decorative" val="1"/>
              </a:ext>
            </a:extLst>
          </p:cNvPr>
          <p:cNvCxnSpPr>
            <a:cxnSpLocks/>
          </p:cNvCxnSpPr>
          <p:nvPr/>
        </p:nvCxnSpPr>
        <p:spPr>
          <a:xfrm>
            <a:off x="7530179" y="5399840"/>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4" name="Picture 33" descr="Icon of a whiteboard with a cloud symbol drawn on it">
            <a:extLst>
              <a:ext uri="{FF2B5EF4-FFF2-40B4-BE49-F238E27FC236}">
                <a16:creationId xmlns:a16="http://schemas.microsoft.com/office/drawing/2014/main" id="{B890ECE1-6AE4-469A-988D-383AB69BDC4A}"/>
              </a:ext>
            </a:extLst>
          </p:cNvPr>
          <p:cNvPicPr>
            <a:picLocks noChangeAspect="1"/>
          </p:cNvPicPr>
          <p:nvPr/>
        </p:nvPicPr>
        <p:blipFill>
          <a:blip r:embed="rId10"/>
          <a:stretch>
            <a:fillRect/>
          </a:stretch>
        </p:blipFill>
        <p:spPr>
          <a:xfrm>
            <a:off x="6353175" y="5563996"/>
            <a:ext cx="952500" cy="952500"/>
          </a:xfrm>
          <a:prstGeom prst="rect">
            <a:avLst/>
          </a:prstGeom>
        </p:spPr>
      </p:pic>
      <p:sp>
        <p:nvSpPr>
          <p:cNvPr id="13" name="Rectangle 12">
            <a:extLst>
              <a:ext uri="{FF2B5EF4-FFF2-40B4-BE49-F238E27FC236}">
                <a16:creationId xmlns:a16="http://schemas.microsoft.com/office/drawing/2014/main" id="{432E5B00-B3C6-417D-8B03-7CB1A1063759}"/>
              </a:ext>
            </a:extLst>
          </p:cNvPr>
          <p:cNvSpPr/>
          <p:nvPr/>
        </p:nvSpPr>
        <p:spPr>
          <a:xfrm>
            <a:off x="7530179" y="5726133"/>
            <a:ext cx="4416552" cy="628226"/>
          </a:xfrm>
          <a:prstGeom prst="rect">
            <a:avLst/>
          </a:prstGeom>
        </p:spPr>
        <p:txBody>
          <a:bodyPr wrap="square" lIns="0" tIns="0" rIns="0" bIns="0" anchor="ctr">
            <a:spAutoFit/>
          </a:bodyPr>
          <a:lstStyle/>
          <a:p>
            <a:r>
              <a:rPr lang="en-US" sz="2000" dirty="0"/>
              <a:t>Design a strategy for integrating </a:t>
            </a:r>
            <a:br>
              <a:rPr lang="en-US" sz="2000" dirty="0"/>
            </a:br>
            <a:r>
              <a:rPr lang="en-US" sz="2000" dirty="0"/>
              <a:t>on-premises and cloud resources</a:t>
            </a:r>
          </a:p>
        </p:txBody>
      </p:sp>
    </p:spTree>
    <p:extLst>
      <p:ext uri="{BB962C8B-B14F-4D97-AF65-F5344CB8AC3E}">
        <p14:creationId xmlns:p14="http://schemas.microsoft.com/office/powerpoint/2010/main" val="144516138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E6DD6B-02EF-4958-9AED-694D7EEBF0BB}"/>
              </a:ext>
            </a:extLst>
          </p:cNvPr>
          <p:cNvSpPr>
            <a:spLocks noGrp="1"/>
          </p:cNvSpPr>
          <p:nvPr>
            <p:ph type="title"/>
          </p:nvPr>
        </p:nvSpPr>
        <p:spPr>
          <a:xfrm>
            <a:off x="427039" y="3243000"/>
            <a:ext cx="9240836" cy="508524"/>
          </a:xfrm>
        </p:spPr>
        <p:txBody>
          <a:bodyPr/>
          <a:lstStyle/>
          <a:p>
            <a:r>
              <a:rPr lang="en-US"/>
              <a:t>Lesson 02: Transformation planning</a:t>
            </a:r>
            <a:endParaRPr lang="en-US" dirty="0"/>
          </a:p>
        </p:txBody>
      </p:sp>
      <p:pic>
        <p:nvPicPr>
          <p:cNvPr id="4" name="Picture 3" descr="Icon of a circle branched into three connect circles">
            <a:extLst>
              <a:ext uri="{FF2B5EF4-FFF2-40B4-BE49-F238E27FC236}">
                <a16:creationId xmlns:a16="http://schemas.microsoft.com/office/drawing/2014/main" id="{70070CE0-46FA-468D-8DD5-130CCEDC06D6}"/>
              </a:ext>
            </a:extLst>
          </p:cNvPr>
          <p:cNvPicPr>
            <a:picLocks noChangeAspect="1"/>
          </p:cNvPicPr>
          <p:nvPr/>
        </p:nvPicPr>
        <p:blipFill>
          <a:blip r:embed="rId3"/>
          <a:stretch>
            <a:fillRect/>
          </a:stretch>
        </p:blipFill>
        <p:spPr>
          <a:xfrm>
            <a:off x="10449044" y="2959159"/>
            <a:ext cx="1076206" cy="1076206"/>
          </a:xfrm>
          <a:prstGeom prst="rect">
            <a:avLst/>
          </a:prstGeom>
        </p:spPr>
      </p:pic>
    </p:spTree>
    <p:extLst>
      <p:ext uri="{BB962C8B-B14F-4D97-AF65-F5344CB8AC3E}">
        <p14:creationId xmlns:p14="http://schemas.microsoft.com/office/powerpoint/2010/main" val="364731934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15FA1F-BCB4-4058-9785-F4448ABA9CD1}"/>
              </a:ext>
            </a:extLst>
          </p:cNvPr>
          <p:cNvSpPr>
            <a:spLocks noGrp="1"/>
          </p:cNvSpPr>
          <p:nvPr>
            <p:ph type="title"/>
          </p:nvPr>
        </p:nvSpPr>
        <p:spPr>
          <a:xfrm>
            <a:off x="465138" y="632779"/>
            <a:ext cx="11533187" cy="411162"/>
          </a:xfrm>
        </p:spPr>
        <p:txBody>
          <a:bodyPr/>
          <a:lstStyle/>
          <a:p>
            <a:r>
              <a:rPr lang="en-US"/>
              <a:t>What is DevOps?</a:t>
            </a:r>
            <a:endParaRPr lang="en-US" dirty="0"/>
          </a:p>
        </p:txBody>
      </p:sp>
      <p:sp>
        <p:nvSpPr>
          <p:cNvPr id="8" name="Rectangle 7">
            <a:extLst>
              <a:ext uri="{FF2B5EF4-FFF2-40B4-BE49-F238E27FC236}">
                <a16:creationId xmlns:a16="http://schemas.microsoft.com/office/drawing/2014/main" id="{A60DC8E2-4DB2-47F1-AD8F-294C2B2983A4}"/>
              </a:ext>
            </a:extLst>
          </p:cNvPr>
          <p:cNvSpPr/>
          <p:nvPr/>
        </p:nvSpPr>
        <p:spPr bwMode="auto">
          <a:xfrm>
            <a:off x="427037" y="1223239"/>
            <a:ext cx="3770890" cy="500091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13716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400" i="1" dirty="0">
                <a:solidFill>
                  <a:schemeClr val="tx1"/>
                </a:solidFill>
                <a:cs typeface="Segoe UI Semilight"/>
              </a:rPr>
              <a:t>"DevOps is the union of people, process, and products to enable continuous delivery of value to end users." </a:t>
            </a:r>
          </a:p>
          <a:p>
            <a:endParaRPr lang="en-US" sz="2400" dirty="0">
              <a:solidFill>
                <a:schemeClr val="tx1"/>
              </a:solidFill>
              <a:cs typeface="Segoe UI Semilight"/>
            </a:endParaRPr>
          </a:p>
          <a:p>
            <a:r>
              <a:rPr lang="en-US" sz="2400" dirty="0">
                <a:solidFill>
                  <a:schemeClr val="tx1"/>
                </a:solidFill>
                <a:cs typeface="Segoe UI Semilight"/>
              </a:rPr>
              <a:t>– Donovan Brown, </a:t>
            </a:r>
            <a:r>
              <a:rPr lang="en-US" sz="2400" dirty="0">
                <a:solidFill>
                  <a:schemeClr val="tx1"/>
                </a:solidFill>
                <a:cs typeface="Segoe UI Semilight"/>
                <a:hlinkClick r:id="rId3"/>
              </a:rPr>
              <a:t>What is DevOps?</a:t>
            </a:r>
            <a:r>
              <a:rPr lang="en-US" sz="2400" dirty="0">
                <a:solidFill>
                  <a:schemeClr val="tx1"/>
                </a:solidFill>
                <a:cs typeface="Segoe UI Semilight"/>
              </a:rPr>
              <a:t> </a:t>
            </a:r>
          </a:p>
        </p:txBody>
      </p:sp>
      <p:pic>
        <p:nvPicPr>
          <p:cNvPr id="16" name="Picture 15" descr="Icon of two people">
            <a:extLst>
              <a:ext uri="{FF2B5EF4-FFF2-40B4-BE49-F238E27FC236}">
                <a16:creationId xmlns:a16="http://schemas.microsoft.com/office/drawing/2014/main" id="{656C7B23-490E-4C60-9E45-D549B4F3B2C1}"/>
              </a:ext>
            </a:extLst>
          </p:cNvPr>
          <p:cNvPicPr>
            <a:picLocks noChangeAspect="1"/>
          </p:cNvPicPr>
          <p:nvPr/>
        </p:nvPicPr>
        <p:blipFill>
          <a:blip r:embed="rId4"/>
          <a:stretch>
            <a:fillRect/>
          </a:stretch>
        </p:blipFill>
        <p:spPr>
          <a:xfrm>
            <a:off x="1570013" y="4579150"/>
            <a:ext cx="1217676" cy="1217676"/>
          </a:xfrm>
          <a:prstGeom prst="rect">
            <a:avLst/>
          </a:prstGeom>
        </p:spPr>
      </p:pic>
      <p:pic>
        <p:nvPicPr>
          <p:cNvPr id="9" name="Picture 8">
            <a:extLst>
              <a:ext uri="{FF2B5EF4-FFF2-40B4-BE49-F238E27FC236}">
                <a16:creationId xmlns:a16="http://schemas.microsoft.com/office/drawing/2014/main" id="{28485A23-E97B-4DD1-921D-FE7CA2F40C97}"/>
              </a:ext>
            </a:extLst>
          </p:cNvPr>
          <p:cNvPicPr>
            <a:picLocks noChangeAspect="1"/>
          </p:cNvPicPr>
          <p:nvPr/>
        </p:nvPicPr>
        <p:blipFill>
          <a:blip r:embed="rId5"/>
          <a:stretch>
            <a:fillRect/>
          </a:stretch>
        </p:blipFill>
        <p:spPr>
          <a:xfrm>
            <a:off x="4632031" y="1488141"/>
            <a:ext cx="7804444" cy="4471111"/>
          </a:xfrm>
          <a:prstGeom prst="rect">
            <a:avLst/>
          </a:prstGeom>
        </p:spPr>
      </p:pic>
    </p:spTree>
    <p:extLst>
      <p:ext uri="{BB962C8B-B14F-4D97-AF65-F5344CB8AC3E}">
        <p14:creationId xmlns:p14="http://schemas.microsoft.com/office/powerpoint/2010/main" val="225189156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15FA1F-BCB4-4058-9785-F4448ABA9CD1}"/>
              </a:ext>
            </a:extLst>
          </p:cNvPr>
          <p:cNvSpPr>
            <a:spLocks noGrp="1"/>
          </p:cNvSpPr>
          <p:nvPr>
            <p:ph type="title"/>
          </p:nvPr>
        </p:nvSpPr>
        <p:spPr>
          <a:xfrm>
            <a:off x="465138" y="632779"/>
            <a:ext cx="11533187" cy="411162"/>
          </a:xfrm>
        </p:spPr>
        <p:txBody>
          <a:bodyPr/>
          <a:lstStyle/>
          <a:p>
            <a:r>
              <a:rPr lang="en-US"/>
              <a:t>What is DevOps? (continued)</a:t>
            </a:r>
            <a:endParaRPr lang="en-US" dirty="0"/>
          </a:p>
        </p:txBody>
      </p:sp>
      <p:sp>
        <p:nvSpPr>
          <p:cNvPr id="11" name="Rectangle 10">
            <a:extLst>
              <a:ext uri="{FF2B5EF4-FFF2-40B4-BE49-F238E27FC236}">
                <a16:creationId xmlns:a16="http://schemas.microsoft.com/office/drawing/2014/main" id="{94E1A4F3-E771-4F70-A776-00C14C3342FE}"/>
              </a:ext>
            </a:extLst>
          </p:cNvPr>
          <p:cNvSpPr/>
          <p:nvPr/>
        </p:nvSpPr>
        <p:spPr bwMode="auto">
          <a:xfrm>
            <a:off x="465139" y="1215737"/>
            <a:ext cx="4179598" cy="524740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13716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342900" indent="-342900">
              <a:buFont typeface="Arial" panose="020B0604020202020204" pitchFamily="34" charset="0"/>
              <a:buChar char="•"/>
            </a:pPr>
            <a:r>
              <a:rPr lang="en-US" sz="2400" dirty="0">
                <a:solidFill>
                  <a:schemeClr val="tx1"/>
                </a:solidFill>
                <a:cs typeface="Segoe UI Semilight"/>
              </a:rPr>
              <a:t>Understand your cycle time</a:t>
            </a:r>
          </a:p>
          <a:p>
            <a:pPr marL="800100" lvl="1" indent="-342900">
              <a:buFont typeface="Arial" panose="020B0604020202020204" pitchFamily="34" charset="0"/>
              <a:buChar char="•"/>
            </a:pPr>
            <a:r>
              <a:rPr lang="en-US" sz="2400" dirty="0">
                <a:solidFill>
                  <a:schemeClr val="tx1"/>
                </a:solidFill>
                <a:cs typeface="Segoe UI Semilight"/>
              </a:rPr>
              <a:t>Observe, Orient, Decide, Act (OODA) loop</a:t>
            </a:r>
          </a:p>
          <a:p>
            <a:pPr marL="342900" indent="-342900">
              <a:buFont typeface="Arial" panose="020B0604020202020204" pitchFamily="34" charset="0"/>
              <a:buChar char="•"/>
            </a:pPr>
            <a:r>
              <a:rPr lang="en-US" sz="2400" dirty="0">
                <a:solidFill>
                  <a:schemeClr val="tx1"/>
                </a:solidFill>
                <a:cs typeface="Segoe UI Semilight"/>
              </a:rPr>
              <a:t>Become data-informed</a:t>
            </a:r>
          </a:p>
          <a:p>
            <a:pPr marL="342900" indent="-342900">
              <a:buFont typeface="Arial" panose="020B0604020202020204" pitchFamily="34" charset="0"/>
              <a:buChar char="•"/>
            </a:pPr>
            <a:r>
              <a:rPr lang="en-US" sz="2400" dirty="0">
                <a:solidFill>
                  <a:schemeClr val="tx1"/>
                </a:solidFill>
                <a:cs typeface="Segoe UI Semilight"/>
              </a:rPr>
              <a:t>Strive for validated learning</a:t>
            </a:r>
          </a:p>
          <a:p>
            <a:pPr marL="342900" indent="-342900">
              <a:buFont typeface="Arial" panose="020B0604020202020204" pitchFamily="34" charset="0"/>
              <a:buChar char="•"/>
            </a:pPr>
            <a:r>
              <a:rPr lang="en-US" sz="2400" dirty="0">
                <a:solidFill>
                  <a:schemeClr val="tx1"/>
                </a:solidFill>
                <a:cs typeface="Segoe UI Semilight"/>
              </a:rPr>
              <a:t>Shorten your cycle time</a:t>
            </a:r>
          </a:p>
          <a:p>
            <a:pPr marL="342900" indent="-342900">
              <a:buFont typeface="Arial" panose="020B0604020202020204" pitchFamily="34" charset="0"/>
              <a:buChar char="•"/>
            </a:pPr>
            <a:r>
              <a:rPr lang="en-US" sz="2400" dirty="0">
                <a:solidFill>
                  <a:schemeClr val="tx1"/>
                </a:solidFill>
                <a:cs typeface="Segoe UI Semilight"/>
              </a:rPr>
              <a:t>Optimize validated learning</a:t>
            </a:r>
          </a:p>
        </p:txBody>
      </p:sp>
      <p:pic>
        <p:nvPicPr>
          <p:cNvPr id="5" name="Picture 4" descr="Diagram&#10;&#10;Description automatically generated">
            <a:extLst>
              <a:ext uri="{FF2B5EF4-FFF2-40B4-BE49-F238E27FC236}">
                <a16:creationId xmlns:a16="http://schemas.microsoft.com/office/drawing/2014/main" id="{87C32B14-04D9-4E38-8AA6-ADFFB7EAA02F}"/>
              </a:ext>
            </a:extLst>
          </p:cNvPr>
          <p:cNvPicPr>
            <a:picLocks noChangeAspect="1"/>
          </p:cNvPicPr>
          <p:nvPr/>
        </p:nvPicPr>
        <p:blipFill>
          <a:blip r:embed="rId3"/>
          <a:stretch>
            <a:fillRect/>
          </a:stretch>
        </p:blipFill>
        <p:spPr>
          <a:xfrm>
            <a:off x="4978399" y="632779"/>
            <a:ext cx="7182245" cy="5830366"/>
          </a:xfrm>
          <a:prstGeom prst="rect">
            <a:avLst/>
          </a:prstGeom>
        </p:spPr>
      </p:pic>
    </p:spTree>
    <p:extLst>
      <p:ext uri="{BB962C8B-B14F-4D97-AF65-F5344CB8AC3E}">
        <p14:creationId xmlns:p14="http://schemas.microsoft.com/office/powerpoint/2010/main" val="329988415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15FA1F-BCB4-4058-9785-F4448ABA9CD1}"/>
              </a:ext>
            </a:extLst>
          </p:cNvPr>
          <p:cNvSpPr>
            <a:spLocks noGrp="1"/>
          </p:cNvSpPr>
          <p:nvPr>
            <p:ph type="title"/>
          </p:nvPr>
        </p:nvSpPr>
        <p:spPr>
          <a:xfrm>
            <a:off x="465138" y="632779"/>
            <a:ext cx="11533187" cy="411162"/>
          </a:xfrm>
        </p:spPr>
        <p:txBody>
          <a:bodyPr/>
          <a:lstStyle/>
          <a:p>
            <a:r>
              <a:rPr lang="en-US"/>
              <a:t>The DevOps journey</a:t>
            </a:r>
            <a:endParaRPr lang="en-US" dirty="0"/>
          </a:p>
        </p:txBody>
      </p:sp>
      <p:sp>
        <p:nvSpPr>
          <p:cNvPr id="11" name="Rectangle 10">
            <a:extLst>
              <a:ext uri="{FF2B5EF4-FFF2-40B4-BE49-F238E27FC236}">
                <a16:creationId xmlns:a16="http://schemas.microsoft.com/office/drawing/2014/main" id="{94E1A4F3-E771-4F70-A776-00C14C3342FE}"/>
              </a:ext>
            </a:extLst>
          </p:cNvPr>
          <p:cNvSpPr/>
          <p:nvPr/>
        </p:nvSpPr>
        <p:spPr bwMode="auto">
          <a:xfrm>
            <a:off x="465138" y="1473135"/>
            <a:ext cx="5396109" cy="418933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13716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342900" indent="-342900">
              <a:buFont typeface="Arial" panose="020B0604020202020204" pitchFamily="34" charset="0"/>
              <a:buChar char="•"/>
            </a:pPr>
            <a:r>
              <a:rPr lang="en-US" sz="2400" dirty="0">
                <a:solidFill>
                  <a:schemeClr val="tx1"/>
                </a:solidFill>
                <a:cs typeface="Segoe UI Semilight"/>
              </a:rPr>
              <a:t>Continuous Integration</a:t>
            </a:r>
          </a:p>
          <a:p>
            <a:pPr marL="342900" indent="-342900">
              <a:buFont typeface="Arial" panose="020B0604020202020204" pitchFamily="34" charset="0"/>
              <a:buChar char="•"/>
            </a:pPr>
            <a:r>
              <a:rPr lang="en-US" sz="2400" dirty="0">
                <a:solidFill>
                  <a:schemeClr val="tx1"/>
                </a:solidFill>
                <a:cs typeface="Segoe UI Semilight"/>
              </a:rPr>
              <a:t>Continuous Delivery</a:t>
            </a:r>
          </a:p>
          <a:p>
            <a:pPr marL="342900" indent="-342900">
              <a:buFont typeface="Arial" panose="020B0604020202020204" pitchFamily="34" charset="0"/>
              <a:buChar char="•"/>
            </a:pPr>
            <a:r>
              <a:rPr lang="en-US" sz="2400" dirty="0">
                <a:solidFill>
                  <a:schemeClr val="tx1"/>
                </a:solidFill>
                <a:cs typeface="Segoe UI Semilight"/>
              </a:rPr>
              <a:t>Version Control</a:t>
            </a:r>
          </a:p>
          <a:p>
            <a:pPr marL="342900" indent="-342900">
              <a:buFont typeface="Arial" panose="020B0604020202020204" pitchFamily="34" charset="0"/>
              <a:buChar char="•"/>
            </a:pPr>
            <a:r>
              <a:rPr lang="en-US" sz="2400" dirty="0">
                <a:solidFill>
                  <a:schemeClr val="tx1"/>
                </a:solidFill>
                <a:cs typeface="Segoe UI Semilight"/>
              </a:rPr>
              <a:t>Agile/lean</a:t>
            </a:r>
          </a:p>
          <a:p>
            <a:pPr marL="342900" indent="-342900">
              <a:buFont typeface="Arial" panose="020B0604020202020204" pitchFamily="34" charset="0"/>
              <a:buChar char="•"/>
            </a:pPr>
            <a:r>
              <a:rPr lang="en-US" sz="2400" dirty="0">
                <a:solidFill>
                  <a:schemeClr val="tx1"/>
                </a:solidFill>
                <a:cs typeface="Segoe UI Semilight"/>
              </a:rPr>
              <a:t>Monitoring and logging</a:t>
            </a:r>
          </a:p>
          <a:p>
            <a:pPr marL="342900" indent="-342900">
              <a:buFont typeface="Arial" panose="020B0604020202020204" pitchFamily="34" charset="0"/>
              <a:buChar char="•"/>
            </a:pPr>
            <a:r>
              <a:rPr lang="en-US" sz="2400" dirty="0">
                <a:solidFill>
                  <a:schemeClr val="tx1"/>
                </a:solidFill>
                <a:cs typeface="Segoe UI Semilight"/>
              </a:rPr>
              <a:t>Cloud</a:t>
            </a:r>
          </a:p>
          <a:p>
            <a:pPr marL="342900" indent="-342900">
              <a:buFont typeface="Arial" panose="020B0604020202020204" pitchFamily="34" charset="0"/>
              <a:buChar char="•"/>
            </a:pPr>
            <a:r>
              <a:rPr lang="en-US" sz="2400" dirty="0">
                <a:solidFill>
                  <a:schemeClr val="tx1"/>
                </a:solidFill>
                <a:cs typeface="Segoe UI Semilight"/>
              </a:rPr>
              <a:t>Infrastructure as Code (</a:t>
            </a:r>
            <a:r>
              <a:rPr lang="en-US" sz="2400" dirty="0" err="1">
                <a:solidFill>
                  <a:schemeClr val="tx1"/>
                </a:solidFill>
                <a:cs typeface="Segoe UI Semilight"/>
              </a:rPr>
              <a:t>IaC</a:t>
            </a:r>
            <a:r>
              <a:rPr lang="en-US" sz="2400" dirty="0">
                <a:solidFill>
                  <a:schemeClr val="tx1"/>
                </a:solidFill>
                <a:cs typeface="Segoe UI Semilight"/>
              </a:rPr>
              <a:t>)</a:t>
            </a:r>
          </a:p>
          <a:p>
            <a:pPr marL="342900" indent="-342900">
              <a:buFont typeface="Arial" panose="020B0604020202020204" pitchFamily="34" charset="0"/>
              <a:buChar char="•"/>
            </a:pPr>
            <a:r>
              <a:rPr lang="en-US" sz="2400" dirty="0">
                <a:solidFill>
                  <a:schemeClr val="tx1"/>
                </a:solidFill>
                <a:cs typeface="Segoe UI Semilight"/>
              </a:rPr>
              <a:t>Microservices</a:t>
            </a:r>
          </a:p>
          <a:p>
            <a:pPr marL="342900" indent="-342900">
              <a:buFont typeface="Arial" panose="020B0604020202020204" pitchFamily="34" charset="0"/>
              <a:buChar char="•"/>
            </a:pPr>
            <a:r>
              <a:rPr lang="en-US" sz="2400" dirty="0">
                <a:solidFill>
                  <a:schemeClr val="tx1"/>
                </a:solidFill>
                <a:cs typeface="Segoe UI Semilight"/>
              </a:rPr>
              <a:t>Containers</a:t>
            </a:r>
          </a:p>
          <a:p>
            <a:pPr marL="342900" indent="-342900">
              <a:buFont typeface="Arial" panose="020B0604020202020204" pitchFamily="34" charset="0"/>
              <a:buChar char="•"/>
            </a:pPr>
            <a:r>
              <a:rPr lang="en-US" sz="2400" dirty="0">
                <a:solidFill>
                  <a:schemeClr val="tx1"/>
                </a:solidFill>
                <a:cs typeface="Segoe UI Semilight"/>
              </a:rPr>
              <a:t>DevOps may hurt at first</a:t>
            </a:r>
          </a:p>
        </p:txBody>
      </p:sp>
      <p:sp>
        <p:nvSpPr>
          <p:cNvPr id="2" name="TextBox 1">
            <a:extLst>
              <a:ext uri="{FF2B5EF4-FFF2-40B4-BE49-F238E27FC236}">
                <a16:creationId xmlns:a16="http://schemas.microsoft.com/office/drawing/2014/main" id="{21EFB728-04AB-43AB-A635-807BDCB34287}"/>
              </a:ext>
            </a:extLst>
          </p:cNvPr>
          <p:cNvSpPr txBox="1"/>
          <p:nvPr/>
        </p:nvSpPr>
        <p:spPr>
          <a:xfrm>
            <a:off x="427037" y="5750560"/>
            <a:ext cx="10164635" cy="517065"/>
          </a:xfrm>
          <a:prstGeom prst="rect">
            <a:avLst/>
          </a:prstGeom>
          <a:noFill/>
        </p:spPr>
        <p:txBody>
          <a:bodyPr wrap="square" lIns="182880" tIns="146304" rIns="182880" bIns="146304" rtlCol="0">
            <a:spAutoFit/>
          </a:bodyPr>
          <a:lstStyle/>
          <a:p>
            <a:pPr>
              <a:lnSpc>
                <a:spcPct val="90000"/>
              </a:lnSpc>
              <a:spcAft>
                <a:spcPts val="600"/>
              </a:spcAft>
            </a:pPr>
            <a:r>
              <a:rPr lang="en-AU" sz="1600" dirty="0">
                <a:gradFill>
                  <a:gsLst>
                    <a:gs pos="2917">
                      <a:schemeClr val="tx1"/>
                    </a:gs>
                    <a:gs pos="30000">
                      <a:schemeClr val="tx1"/>
                    </a:gs>
                  </a:gsLst>
                  <a:lin ang="5400000" scaled="0"/>
                </a:gradFill>
                <a:hlinkClick r:id="rId3"/>
              </a:rPr>
              <a:t>https://docs.microsoft.com/en-us/azure/devops/learn/what-is-devops</a:t>
            </a:r>
            <a:endParaRPr lang="en-AU"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1388937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4103D-4864-42FF-A1B7-192210990FC7}"/>
              </a:ext>
            </a:extLst>
          </p:cNvPr>
          <p:cNvSpPr>
            <a:spLocks noGrp="1"/>
          </p:cNvSpPr>
          <p:nvPr>
            <p:ph type="title"/>
          </p:nvPr>
        </p:nvSpPr>
        <p:spPr>
          <a:xfrm>
            <a:off x="465138" y="632779"/>
            <a:ext cx="11533187" cy="411162"/>
          </a:xfrm>
        </p:spPr>
        <p:txBody>
          <a:bodyPr/>
          <a:lstStyle/>
          <a:p>
            <a:r>
              <a:rPr lang="en-US"/>
              <a:t>Separating transformation teams</a:t>
            </a:r>
            <a:endParaRPr lang="en-US" dirty="0"/>
          </a:p>
        </p:txBody>
      </p:sp>
      <p:pic>
        <p:nvPicPr>
          <p:cNvPr id="3" name="Picture 2" descr="Icon of a document with a checkmark">
            <a:extLst>
              <a:ext uri="{FF2B5EF4-FFF2-40B4-BE49-F238E27FC236}">
                <a16:creationId xmlns:a16="http://schemas.microsoft.com/office/drawing/2014/main" id="{194D00C1-2DA8-4503-AD32-EF4659100D22}"/>
              </a:ext>
            </a:extLst>
          </p:cNvPr>
          <p:cNvPicPr>
            <a:picLocks noChangeAspect="1"/>
          </p:cNvPicPr>
          <p:nvPr/>
        </p:nvPicPr>
        <p:blipFill>
          <a:blip r:embed="rId3"/>
          <a:stretch>
            <a:fillRect/>
          </a:stretch>
        </p:blipFill>
        <p:spPr>
          <a:xfrm>
            <a:off x="427038" y="1424076"/>
            <a:ext cx="950976" cy="950976"/>
          </a:xfrm>
          <a:prstGeom prst="rect">
            <a:avLst/>
          </a:prstGeom>
        </p:spPr>
      </p:pic>
      <p:sp>
        <p:nvSpPr>
          <p:cNvPr id="10" name="Rectangle 9">
            <a:extLst>
              <a:ext uri="{FF2B5EF4-FFF2-40B4-BE49-F238E27FC236}">
                <a16:creationId xmlns:a16="http://schemas.microsoft.com/office/drawing/2014/main" id="{2E6DC47F-6756-4BB3-BB8C-867D67CCB510}"/>
              </a:ext>
            </a:extLst>
          </p:cNvPr>
          <p:cNvSpPr/>
          <p:nvPr/>
        </p:nvSpPr>
        <p:spPr>
          <a:xfrm>
            <a:off x="1701800" y="1424076"/>
            <a:ext cx="9928546" cy="1215717"/>
          </a:xfrm>
          <a:prstGeom prst="rect">
            <a:avLst/>
          </a:prstGeom>
          <a:noFill/>
        </p:spPr>
        <p:txBody>
          <a:bodyPr wrap="square" lIns="0" tIns="0" rIns="0" bIns="0">
            <a:spAutoFit/>
          </a:bodyPr>
          <a:lstStyle/>
          <a:p>
            <a:r>
              <a:rPr lang="en-US" sz="2400" dirty="0">
                <a:latin typeface="+mj-lt"/>
              </a:rPr>
              <a:t>There are several challenges when creating teams:</a:t>
            </a:r>
          </a:p>
          <a:p>
            <a:pPr marL="342900" lvl="1" indent="-342900">
              <a:spcBef>
                <a:spcPts val="600"/>
              </a:spcBef>
              <a:spcAft>
                <a:spcPts val="600"/>
              </a:spcAft>
              <a:buFont typeface="Arial" panose="020B0604020202020204" pitchFamily="34" charset="0"/>
              <a:buChar char="•"/>
            </a:pPr>
            <a:r>
              <a:rPr lang="en-US" sz="2000" dirty="0"/>
              <a:t>Availability of staff</a:t>
            </a:r>
          </a:p>
          <a:p>
            <a:pPr marL="342900" lvl="1" indent="-342900">
              <a:spcBef>
                <a:spcPts val="600"/>
              </a:spcBef>
              <a:spcAft>
                <a:spcPts val="600"/>
              </a:spcAft>
              <a:buFont typeface="Arial" panose="020B0604020202020204" pitchFamily="34" charset="0"/>
              <a:buChar char="•"/>
            </a:pPr>
            <a:r>
              <a:rPr lang="en-US" sz="2000" dirty="0"/>
              <a:t>Disruption of current procedures and processes</a:t>
            </a:r>
          </a:p>
        </p:txBody>
      </p:sp>
      <p:cxnSp>
        <p:nvCxnSpPr>
          <p:cNvPr id="19" name="Straight Connector 18">
            <a:extLst>
              <a:ext uri="{FF2B5EF4-FFF2-40B4-BE49-F238E27FC236}">
                <a16:creationId xmlns:a16="http://schemas.microsoft.com/office/drawing/2014/main" id="{62024A7E-972D-49FF-99FA-4004BE54BAB1}"/>
              </a:ext>
              <a:ext uri="{C183D7F6-B498-43B3-948B-1728B52AA6E4}">
                <adec:decorative xmlns:adec="http://schemas.microsoft.com/office/drawing/2017/decorative" val="1"/>
              </a:ext>
            </a:extLst>
          </p:cNvPr>
          <p:cNvCxnSpPr>
            <a:cxnSpLocks/>
          </p:cNvCxnSpPr>
          <p:nvPr/>
        </p:nvCxnSpPr>
        <p:spPr>
          <a:xfrm>
            <a:off x="1702785" y="3056883"/>
            <a:ext cx="1060565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descr="Icon of two people">
            <a:extLst>
              <a:ext uri="{FF2B5EF4-FFF2-40B4-BE49-F238E27FC236}">
                <a16:creationId xmlns:a16="http://schemas.microsoft.com/office/drawing/2014/main" id="{2A099F65-9F86-414C-B6B3-28085B387F69}"/>
              </a:ext>
            </a:extLst>
          </p:cNvPr>
          <p:cNvPicPr>
            <a:picLocks noChangeAspect="1"/>
          </p:cNvPicPr>
          <p:nvPr/>
        </p:nvPicPr>
        <p:blipFill>
          <a:blip r:embed="rId4"/>
          <a:stretch>
            <a:fillRect/>
          </a:stretch>
        </p:blipFill>
        <p:spPr>
          <a:xfrm>
            <a:off x="427038" y="3520138"/>
            <a:ext cx="950976" cy="950976"/>
          </a:xfrm>
          <a:prstGeom prst="rect">
            <a:avLst/>
          </a:prstGeom>
        </p:spPr>
      </p:pic>
      <p:sp>
        <p:nvSpPr>
          <p:cNvPr id="9" name="Rectangle 8">
            <a:extLst>
              <a:ext uri="{FF2B5EF4-FFF2-40B4-BE49-F238E27FC236}">
                <a16:creationId xmlns:a16="http://schemas.microsoft.com/office/drawing/2014/main" id="{EA10114D-EA1B-4B31-81E7-340DA9C9CBCC}"/>
              </a:ext>
            </a:extLst>
          </p:cNvPr>
          <p:cNvSpPr/>
          <p:nvPr/>
        </p:nvSpPr>
        <p:spPr>
          <a:xfrm>
            <a:off x="1701800" y="3520138"/>
            <a:ext cx="9907998" cy="1677382"/>
          </a:xfrm>
          <a:prstGeom prst="rect">
            <a:avLst/>
          </a:prstGeom>
          <a:noFill/>
        </p:spPr>
        <p:txBody>
          <a:bodyPr wrap="square" lIns="0" tIns="0" rIns="0" bIns="0">
            <a:spAutoFit/>
          </a:bodyPr>
          <a:lstStyle/>
          <a:p>
            <a:r>
              <a:rPr lang="en-US" sz="2400" dirty="0">
                <a:latin typeface="+mj-lt"/>
              </a:rPr>
              <a:t>To overcome the challenges, create a team that is:</a:t>
            </a:r>
          </a:p>
          <a:p>
            <a:pPr marL="342900" lvl="1" indent="-342900">
              <a:spcBef>
                <a:spcPts val="600"/>
              </a:spcBef>
              <a:spcAft>
                <a:spcPts val="600"/>
              </a:spcAft>
              <a:buFont typeface="Arial" panose="020B0604020202020204" pitchFamily="34" charset="0"/>
              <a:buChar char="•"/>
            </a:pPr>
            <a:r>
              <a:rPr lang="en-US" sz="2000" dirty="0"/>
              <a:t>Focused on the transformation</a:t>
            </a:r>
          </a:p>
          <a:p>
            <a:pPr marL="342900" lvl="1" indent="-342900">
              <a:spcBef>
                <a:spcPts val="600"/>
              </a:spcBef>
              <a:spcAft>
                <a:spcPts val="600"/>
              </a:spcAft>
              <a:buFont typeface="Arial" panose="020B0604020202020204" pitchFamily="34" charset="0"/>
              <a:buChar char="•"/>
            </a:pPr>
            <a:r>
              <a:rPr lang="en-US" sz="2000" dirty="0"/>
              <a:t>Well respected in their subject areas</a:t>
            </a:r>
          </a:p>
          <a:p>
            <a:pPr marL="342900" lvl="1" indent="-342900">
              <a:spcBef>
                <a:spcPts val="600"/>
              </a:spcBef>
              <a:spcAft>
                <a:spcPts val="600"/>
              </a:spcAft>
              <a:buFont typeface="Arial" panose="020B0604020202020204" pitchFamily="34" charset="0"/>
              <a:buChar char="•"/>
            </a:pPr>
            <a:r>
              <a:rPr lang="en-US" sz="2000" dirty="0"/>
              <a:t>Internal and external to the business</a:t>
            </a:r>
          </a:p>
        </p:txBody>
      </p:sp>
      <p:pic>
        <p:nvPicPr>
          <p:cNvPr id="16" name="Picture 15" descr="A tick mark">
            <a:extLst>
              <a:ext uri="{FF2B5EF4-FFF2-40B4-BE49-F238E27FC236}">
                <a16:creationId xmlns:a16="http://schemas.microsoft.com/office/drawing/2014/main" id="{A2BD7A90-2A6E-4495-B1F0-FFB0A2381C08}"/>
              </a:ext>
            </a:extLst>
          </p:cNvPr>
          <p:cNvPicPr>
            <a:picLocks noChangeAspect="1"/>
          </p:cNvPicPr>
          <p:nvPr/>
        </p:nvPicPr>
        <p:blipFill>
          <a:blip r:embed="rId5"/>
          <a:stretch>
            <a:fillRect/>
          </a:stretch>
        </p:blipFill>
        <p:spPr>
          <a:xfrm>
            <a:off x="427038" y="6212113"/>
            <a:ext cx="786452" cy="780356"/>
          </a:xfrm>
          <a:prstGeom prst="rect">
            <a:avLst/>
          </a:prstGeom>
        </p:spPr>
      </p:pic>
      <p:sp>
        <p:nvSpPr>
          <p:cNvPr id="22" name="Freeform: Shape 21">
            <a:extLst>
              <a:ext uri="{FF2B5EF4-FFF2-40B4-BE49-F238E27FC236}">
                <a16:creationId xmlns:a16="http://schemas.microsoft.com/office/drawing/2014/main" id="{689462F2-D5C7-4FE3-B298-530D8E5ABD12}"/>
              </a:ext>
            </a:extLst>
          </p:cNvPr>
          <p:cNvSpPr/>
          <p:nvPr/>
        </p:nvSpPr>
        <p:spPr bwMode="auto">
          <a:xfrm>
            <a:off x="0" y="6212113"/>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solidFill>
                  <a:schemeClr val="tx1"/>
                </a:solidFill>
                <a:latin typeface="+mj-lt"/>
                <a:cs typeface="Segoe UI Semibold" panose="020B0702040204020203" pitchFamily="34" charset="0"/>
              </a:rPr>
              <a:t>A transformation project can conflict with ongoing business needs</a:t>
            </a:r>
          </a:p>
        </p:txBody>
      </p:sp>
    </p:spTree>
    <p:extLst>
      <p:ext uri="{BB962C8B-B14F-4D97-AF65-F5344CB8AC3E}">
        <p14:creationId xmlns:p14="http://schemas.microsoft.com/office/powerpoint/2010/main" val="650562434"/>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E0AACF14ED30409321E086CBD493A2" ma:contentTypeVersion="4" ma:contentTypeDescription="Create a new document." ma:contentTypeScope="" ma:versionID="4889ff27a5c2cc44e382597e2323a2d2">
  <xsd:schema xmlns:xsd="http://www.w3.org/2001/XMLSchema" xmlns:xs="http://www.w3.org/2001/XMLSchema" xmlns:p="http://schemas.microsoft.com/office/2006/metadata/properties" xmlns:ns2="cdb59daf-14e9-4edf-afe9-ce5cf0512301" targetNamespace="http://schemas.microsoft.com/office/2006/metadata/properties" ma:root="true" ma:fieldsID="ccc9e7c3ccd46f28271fd42ef4ff5512" ns2:_="">
    <xsd:import namespace="cdb59daf-14e9-4edf-afe9-ce5cf051230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b59daf-14e9-4edf-afe9-ce5cf05123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D1D51A-31E6-4691-A023-232A661042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b59daf-14e9-4edf-afe9-ce5cf05123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www.w3.org/2000/xmlns/"/>
    <ds:schemaRef ds:uri="http://schemas.microsoft.com/office/infopath/2007/PartnerControl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1312</TotalTime>
  <Words>2459</Words>
  <Application>Microsoft Office PowerPoint</Application>
  <PresentationFormat>Custom</PresentationFormat>
  <Paragraphs>338</Paragraphs>
  <Slides>37</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Consolas</vt:lpstr>
      <vt:lpstr>Segoe UI</vt:lpstr>
      <vt:lpstr>Segoe UI Light</vt:lpstr>
      <vt:lpstr>Segoe UI Semibold</vt:lpstr>
      <vt:lpstr>Wingdings</vt:lpstr>
      <vt:lpstr>Azure 1</vt:lpstr>
      <vt:lpstr>AZ-400.00 Module 1: Planning for DevOps</vt:lpstr>
      <vt:lpstr>Lesson 01: Module overview</vt:lpstr>
      <vt:lpstr>Module overview</vt:lpstr>
      <vt:lpstr>Learning objectives</vt:lpstr>
      <vt:lpstr>Lesson 02: Transformation planning</vt:lpstr>
      <vt:lpstr>What is DevOps?</vt:lpstr>
      <vt:lpstr>What is DevOps? (continued)</vt:lpstr>
      <vt:lpstr>The DevOps journey</vt:lpstr>
      <vt:lpstr>Separating transformation teams</vt:lpstr>
      <vt:lpstr>Defining shared goals</vt:lpstr>
      <vt:lpstr>Setting timelines for goals</vt:lpstr>
      <vt:lpstr>Lesson 03: Project selection</vt:lpstr>
      <vt:lpstr>Greenfield and brownfield projects defined</vt:lpstr>
      <vt:lpstr>Choosing greenfield and brownfield projects</vt:lpstr>
      <vt:lpstr>Choosing systems of record versus systems of engagement</vt:lpstr>
      <vt:lpstr>Selecting groups to minimize initial resistance</vt:lpstr>
      <vt:lpstr>Identifying project metrics and Key Performance Indicators (KPIs)</vt:lpstr>
      <vt:lpstr>Lesson 04: Team structures</vt:lpstr>
      <vt:lpstr>Agile development practices defined</vt:lpstr>
      <vt:lpstr>Principles of agile development</vt:lpstr>
      <vt:lpstr>Creating organizational structures for agile practices</vt:lpstr>
      <vt:lpstr>Ideal DevOps team members</vt:lpstr>
      <vt:lpstr>Mentoring team members on agile practices</vt:lpstr>
      <vt:lpstr>Enabling in-team and cross-team collaboration</vt:lpstr>
      <vt:lpstr>Selecting tools and processes for agile practices</vt:lpstr>
      <vt:lpstr>Lesson 05: Migrating to DevOps</vt:lpstr>
      <vt:lpstr>What can Azure DevOps do?</vt:lpstr>
      <vt:lpstr>What can GitHub do?</vt:lpstr>
      <vt:lpstr>Designing an authorization and access strategy for Azure DevOps</vt:lpstr>
      <vt:lpstr>Migrating or integrating existing work management tools</vt:lpstr>
      <vt:lpstr>Migrating or integrating existing test management tools</vt:lpstr>
      <vt:lpstr>Designing a license management strategy</vt:lpstr>
      <vt:lpstr>Lesson 06: Lab</vt:lpstr>
      <vt:lpstr>Lab: Agile planning and portfolio management with Azure Boards</vt:lpstr>
      <vt:lpstr>Lesson 07: Module review and takeaways</vt:lpstr>
      <vt:lpstr>What did you learn?</vt:lpstr>
      <vt:lpstr>Module review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AZ-400.0 Module 1: Planning for DevOps</dc:title>
  <dc:creator>Kimberly Rasmusson-Anderson</dc:creator>
  <cp:lastModifiedBy>Kimberly Rasmusson-Anderson</cp:lastModifiedBy>
  <cp:revision>134</cp:revision>
  <dcterms:created xsi:type="dcterms:W3CDTF">2020-04-30T00:33:59Z</dcterms:created>
  <dcterms:modified xsi:type="dcterms:W3CDTF">2021-05-13T19:18:34Z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0x0101002AE0AACF14ED30409321E086CBD493A2</vt:lpwstr>
  </property>
</Properties>
</file>