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51" r:id="rId4"/>
  </p:sldMasterIdLst>
  <p:notesMasterIdLst>
    <p:notesMasterId r:id="rId37"/>
  </p:notesMasterIdLst>
  <p:handoutMasterIdLst>
    <p:handoutMasterId r:id="rId38"/>
  </p:handoutMasterIdLst>
  <p:sldIdLst>
    <p:sldId id="1719" r:id="rId5"/>
    <p:sldId id="1925" r:id="rId6"/>
    <p:sldId id="1936" r:id="rId7"/>
    <p:sldId id="1927" r:id="rId8"/>
    <p:sldId id="1865" r:id="rId9"/>
    <p:sldId id="1937" r:id="rId10"/>
    <p:sldId id="1938" r:id="rId11"/>
    <p:sldId id="1939" r:id="rId12"/>
    <p:sldId id="1940" r:id="rId13"/>
    <p:sldId id="1912" r:id="rId14"/>
    <p:sldId id="1893" r:id="rId15"/>
    <p:sldId id="1913" r:id="rId16"/>
    <p:sldId id="1914" r:id="rId17"/>
    <p:sldId id="1941" r:id="rId18"/>
    <p:sldId id="1942" r:id="rId19"/>
    <p:sldId id="1943" r:id="rId20"/>
    <p:sldId id="1896" r:id="rId21"/>
    <p:sldId id="1916" r:id="rId22"/>
    <p:sldId id="300" r:id="rId23"/>
    <p:sldId id="1917" r:id="rId24"/>
    <p:sldId id="1944" r:id="rId25"/>
    <p:sldId id="1929" r:id="rId26"/>
    <p:sldId id="1945" r:id="rId27"/>
    <p:sldId id="1946" r:id="rId28"/>
    <p:sldId id="1918" r:id="rId29"/>
    <p:sldId id="1909" r:id="rId30"/>
    <p:sldId id="1910" r:id="rId31"/>
    <p:sldId id="1931" r:id="rId32"/>
    <p:sldId id="1947" r:id="rId33"/>
    <p:sldId id="1921" r:id="rId34"/>
    <p:sldId id="1932" r:id="rId35"/>
    <p:sldId id="1905" r:id="rId3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3A5E"/>
    <a:srgbClr val="B18BE8"/>
    <a:srgbClr val="ABABAB"/>
    <a:srgbClr val="EBEBEB"/>
    <a:srgbClr val="59B4D9"/>
    <a:srgbClr val="FFFFFF"/>
    <a:srgbClr val="FFF100"/>
    <a:srgbClr val="75757A"/>
    <a:srgbClr val="3C3C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C02D4-4EC4-4165-81CC-B837FD34ECF3}" v="1" dt="2020-07-15T16:43:56.723"/>
    <p1510:client id="{2308DCF5-6DDF-43A6-9D15-09EA5EB994F0}" v="1" dt="2020-07-15T13:44:31.979"/>
    <p1510:client id="{284ABE82-BB4D-DE24-6190-8A95AC5975BE}" v="122" dt="2020-12-10T18:11:12.382"/>
    <p1510:client id="{459D10B8-FAAF-488C-9F7F-E54C976386C1}" v="38" dt="2020-07-14T17:13:53.248"/>
    <p1510:client id="{4969BAC9-8B10-3331-C143-C225D3A9E76D}" v="209" dt="2020-12-09T21:24:38.808"/>
    <p1510:client id="{6F56210D-3FE9-43E5-86CC-05E3B2E92DBC}" v="6" dt="2020-07-14T17:10:25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53" autoAdjust="0"/>
  </p:normalViewPr>
  <p:slideViewPr>
    <p:cSldViewPr snapToGrid="0">
      <p:cViewPr varScale="1">
        <p:scale>
          <a:sx n="92" d="100"/>
          <a:sy n="92" d="100"/>
        </p:scale>
        <p:origin x="12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50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5/13/2021 2:18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5/13/2021 1:51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5/13/2021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a moment to complete the demonstration, as defined in the student manual.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31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57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Video: https://www.youtube.com/watch?v=QsJdFkMKLN0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5/13/2021 2:18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5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5/13/2021 2:18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Q1 Answer</a:t>
            </a:r>
            <a:r>
              <a:rPr lang="en-US" dirty="0"/>
              <a:t>: Benefits include: reusability, traceability, manageability, efficiency, collaboration, learning, create workflows, work with versions, collaboration, maintains history of changes, and automate tasks.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Q2 Answer</a:t>
            </a:r>
            <a:r>
              <a:rPr lang="en-US" dirty="0"/>
              <a:t>: </a:t>
            </a:r>
            <a:r>
              <a:rPr lang="en-US" b="0" dirty="0"/>
              <a:t>complete offline support and cross platform support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Q3 Answer</a:t>
            </a:r>
            <a:r>
              <a:rPr lang="en-US" b="0" dirty="0"/>
              <a:t>: </a:t>
            </a:r>
            <a:r>
              <a:rPr lang="en-US" dirty="0"/>
              <a:t>easily scales for very large codebases, granular permission control</a:t>
            </a:r>
          </a:p>
          <a:p>
            <a:r>
              <a:rPr lang="en-US" b="1" dirty="0"/>
              <a:t>Q4 Answer:</a:t>
            </a:r>
            <a:r>
              <a:rPr lang="en-US" dirty="0"/>
              <a:t> Source control is the practice of tracking and managing changes to code. 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0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		</a:t>
            </a:r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8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83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 of DevOps report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- https://puppet.com/resources/report/state-of-devops-report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5/13/2021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7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 of DevOps report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- https://puppet.com/resources/report/state-of-devops-report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5/13/2021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79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90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/>
                </a:solidFill>
              </a:rPr>
              <a:t>Benefits include: Reusability, traceability, manageability, efficiency, collaboration, and learning</a:t>
            </a:r>
          </a:p>
          <a:p>
            <a:endParaRPr lang="en-US" b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5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</a:t>
            </a:r>
            <a:r>
              <a:rPr lang="en-US" sz="882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greenfield project</a:t>
            </a:r>
            <a:r>
              <a:rPr lang="en-US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is one that lacks constraints imposed by prior work.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8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3559515"/>
            <a:ext cx="7832726" cy="553998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6271996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exercise layou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Text layout: two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485899"/>
            <a:ext cx="10409238" cy="91440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/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 </a:t>
            </a:r>
          </a:p>
          <a:p>
            <a:pPr lvl="1"/>
            <a:r>
              <a:rPr lang="en-US" dirty="0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0754" y="3040062"/>
            <a:ext cx="11568684" cy="54787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marL="0" marR="0" lvl="1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</a:pPr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EDF-0787-478A-A851-B03CCD900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5DC022-FEF0-43F5-AF4D-034F780F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8CC05-5984-4661-94A2-4BD7378D4A33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78307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632779"/>
            <a:ext cx="115712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1" y="3243000"/>
            <a:ext cx="9070923" cy="508524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1446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3460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4"/>
            <a:ext cx="11239464" cy="1446550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99447" indent="0">
              <a:buNone/>
              <a:defRPr/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185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17" r:id="rId3"/>
    <p:sldLayoutId id="2147484580" r:id="rId4"/>
    <p:sldLayoutId id="2147484563" r:id="rId5"/>
    <p:sldLayoutId id="2147484619" r:id="rId6"/>
    <p:sldLayoutId id="2147484615" r:id="rId7"/>
    <p:sldLayoutId id="2147484622" r:id="rId8"/>
    <p:sldLayoutId id="2147484624" r:id="rId9"/>
    <p:sldLayoutId id="2147484625" r:id="rId10"/>
    <p:sldLayoutId id="2147484626" r:id="rId1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chart" Target="../charts/chart1.xml"/><Relationship Id="rId4" Type="http://schemas.openxmlformats.org/officeDocument/2006/relationships/image" Target="../media/image5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</p:spPr>
        <p:txBody>
          <a:bodyPr/>
          <a:lstStyle/>
          <a:p>
            <a:r>
              <a:rPr lang="en-US" dirty="0"/>
              <a:t>AZ-400.00</a:t>
            </a:r>
            <a:br>
              <a:rPr lang="en-US" dirty="0"/>
            </a:br>
            <a:r>
              <a:rPr lang="en-US" dirty="0"/>
              <a:t>Module 2:</a:t>
            </a:r>
            <a:br>
              <a:rPr lang="en-US" dirty="0"/>
            </a:br>
            <a:r>
              <a:rPr lang="en-US" dirty="0"/>
              <a:t>Getting Started with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</p:spPr>
        <p:txBody>
          <a:bodyPr/>
          <a:lstStyle/>
          <a:p>
            <a:r>
              <a:rPr lang="en-US"/>
              <a:t>Lesson 03: Benefits of source control</a:t>
            </a:r>
          </a:p>
        </p:txBody>
      </p:sp>
      <p:pic>
        <p:nvPicPr>
          <p:cNvPr id="3" name="Picture 2" descr="Icon of bar charts with a dollar sign">
            <a:extLst>
              <a:ext uri="{FF2B5EF4-FFF2-40B4-BE49-F238E27FC236}">
                <a16:creationId xmlns:a16="http://schemas.microsoft.com/office/drawing/2014/main" id="{352C4144-16A9-43F8-A00C-341DD625E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008" y="3011478"/>
            <a:ext cx="849518" cy="97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6831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6F46-19F5-4F8D-862C-8EA55340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Benefits of source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6E624-93FC-4C90-A3DB-F4733AA35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557974"/>
            <a:ext cx="11586847" cy="3189285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Pipeline with version control, build, unit test, deploy, auto test, deploy to production, and measure and validate">
            <a:extLst>
              <a:ext uri="{FF2B5EF4-FFF2-40B4-BE49-F238E27FC236}">
                <a16:creationId xmlns:a16="http://schemas.microsoft.com/office/drawing/2014/main" id="{72BA12C6-EBD9-4B02-8D54-813C6D689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545" y="1600877"/>
            <a:ext cx="6835832" cy="3112102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24C50F9-10CC-4FBE-94E0-BE285841F5D6}"/>
              </a:ext>
            </a:extLst>
          </p:cNvPr>
          <p:cNvSpPr/>
          <p:nvPr/>
        </p:nvSpPr>
        <p:spPr>
          <a:xfrm>
            <a:off x="428025" y="4906415"/>
            <a:ext cx="2191942" cy="1024122"/>
          </a:xfrm>
          <a:custGeom>
            <a:avLst/>
            <a:gdLst>
              <a:gd name="connsiteX0" fmla="*/ 0 w 1982948"/>
              <a:gd name="connsiteY0" fmla="*/ 0 h 991474"/>
              <a:gd name="connsiteX1" fmla="*/ 1982948 w 1982948"/>
              <a:gd name="connsiteY1" fmla="*/ 0 h 991474"/>
              <a:gd name="connsiteX2" fmla="*/ 1982948 w 1982948"/>
              <a:gd name="connsiteY2" fmla="*/ 991474 h 991474"/>
              <a:gd name="connsiteX3" fmla="*/ 0 w 1982948"/>
              <a:gd name="connsiteY3" fmla="*/ 991474 h 991474"/>
              <a:gd name="connsiteX4" fmla="*/ 0 w 1982948"/>
              <a:gd name="connsiteY4" fmla="*/ 0 h 99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2948" h="991474">
                <a:moveTo>
                  <a:pt x="0" y="0"/>
                </a:moveTo>
                <a:lnTo>
                  <a:pt x="1982948" y="0"/>
                </a:lnTo>
                <a:lnTo>
                  <a:pt x="1982948" y="991474"/>
                </a:lnTo>
                <a:lnTo>
                  <a:pt x="0" y="99147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marL="0" lvl="0" indent="0" defTabSz="9334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solidFill>
                  <a:schemeClr val="tx1"/>
                </a:solidFill>
                <a:latin typeface="+mj-lt"/>
              </a:rPr>
              <a:t>Create workflows</a:t>
            </a:r>
            <a:endParaRPr lang="en-IN" sz="2000" kern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593C42-4D6C-4596-9AA8-987CEA33A4E7}"/>
              </a:ext>
            </a:extLst>
          </p:cNvPr>
          <p:cNvSpPr/>
          <p:nvPr/>
        </p:nvSpPr>
        <p:spPr>
          <a:xfrm>
            <a:off x="2776504" y="4906415"/>
            <a:ext cx="2191942" cy="1024122"/>
          </a:xfrm>
          <a:custGeom>
            <a:avLst/>
            <a:gdLst>
              <a:gd name="connsiteX0" fmla="*/ 0 w 1982948"/>
              <a:gd name="connsiteY0" fmla="*/ 0 h 991474"/>
              <a:gd name="connsiteX1" fmla="*/ 1982948 w 1982948"/>
              <a:gd name="connsiteY1" fmla="*/ 0 h 991474"/>
              <a:gd name="connsiteX2" fmla="*/ 1982948 w 1982948"/>
              <a:gd name="connsiteY2" fmla="*/ 991474 h 991474"/>
              <a:gd name="connsiteX3" fmla="*/ 0 w 1982948"/>
              <a:gd name="connsiteY3" fmla="*/ 991474 h 991474"/>
              <a:gd name="connsiteX4" fmla="*/ 0 w 1982948"/>
              <a:gd name="connsiteY4" fmla="*/ 0 h 99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2948" h="991474">
                <a:moveTo>
                  <a:pt x="0" y="0"/>
                </a:moveTo>
                <a:lnTo>
                  <a:pt x="1982948" y="0"/>
                </a:lnTo>
                <a:lnTo>
                  <a:pt x="1982948" y="991474"/>
                </a:lnTo>
                <a:lnTo>
                  <a:pt x="0" y="99147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marL="0" lvl="0" indent="0" defTabSz="9334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solidFill>
                  <a:schemeClr val="tx1"/>
                </a:solidFill>
                <a:latin typeface="+mj-lt"/>
              </a:rPr>
              <a:t>Work with versions</a:t>
            </a:r>
            <a:endParaRPr lang="en-IN" sz="2000" kern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18064B-FBD5-460E-8389-2746682C973F}"/>
              </a:ext>
            </a:extLst>
          </p:cNvPr>
          <p:cNvSpPr/>
          <p:nvPr/>
        </p:nvSpPr>
        <p:spPr>
          <a:xfrm>
            <a:off x="5124983" y="4906415"/>
            <a:ext cx="1994274" cy="1024122"/>
          </a:xfrm>
          <a:custGeom>
            <a:avLst/>
            <a:gdLst>
              <a:gd name="connsiteX0" fmla="*/ 0 w 1982948"/>
              <a:gd name="connsiteY0" fmla="*/ 0 h 991474"/>
              <a:gd name="connsiteX1" fmla="*/ 1982948 w 1982948"/>
              <a:gd name="connsiteY1" fmla="*/ 0 h 991474"/>
              <a:gd name="connsiteX2" fmla="*/ 1982948 w 1982948"/>
              <a:gd name="connsiteY2" fmla="*/ 991474 h 991474"/>
              <a:gd name="connsiteX3" fmla="*/ 0 w 1982948"/>
              <a:gd name="connsiteY3" fmla="*/ 991474 h 991474"/>
              <a:gd name="connsiteX4" fmla="*/ 0 w 1982948"/>
              <a:gd name="connsiteY4" fmla="*/ 0 h 99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2948" h="991474">
                <a:moveTo>
                  <a:pt x="0" y="0"/>
                </a:moveTo>
                <a:lnTo>
                  <a:pt x="1982948" y="0"/>
                </a:lnTo>
                <a:lnTo>
                  <a:pt x="1982948" y="991474"/>
                </a:lnTo>
                <a:lnTo>
                  <a:pt x="0" y="99147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marL="0" lvl="0" indent="0" defTabSz="9334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solidFill>
                  <a:schemeClr val="tx1"/>
                </a:solidFill>
                <a:latin typeface="+mj-lt"/>
              </a:rPr>
              <a:t>Collaboration</a:t>
            </a:r>
            <a:endParaRPr lang="en-IN" sz="2000" kern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1A8725-AB59-4699-85B5-D9813B0C1F30}"/>
              </a:ext>
            </a:extLst>
          </p:cNvPr>
          <p:cNvSpPr/>
          <p:nvPr/>
        </p:nvSpPr>
        <p:spPr>
          <a:xfrm>
            <a:off x="7275794" y="4906415"/>
            <a:ext cx="2389610" cy="1024122"/>
          </a:xfrm>
          <a:custGeom>
            <a:avLst/>
            <a:gdLst>
              <a:gd name="connsiteX0" fmla="*/ 0 w 1982948"/>
              <a:gd name="connsiteY0" fmla="*/ 0 h 991474"/>
              <a:gd name="connsiteX1" fmla="*/ 1982948 w 1982948"/>
              <a:gd name="connsiteY1" fmla="*/ 0 h 991474"/>
              <a:gd name="connsiteX2" fmla="*/ 1982948 w 1982948"/>
              <a:gd name="connsiteY2" fmla="*/ 991474 h 991474"/>
              <a:gd name="connsiteX3" fmla="*/ 0 w 1982948"/>
              <a:gd name="connsiteY3" fmla="*/ 991474 h 991474"/>
              <a:gd name="connsiteX4" fmla="*/ 0 w 1982948"/>
              <a:gd name="connsiteY4" fmla="*/ 0 h 99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2948" h="991474">
                <a:moveTo>
                  <a:pt x="0" y="0"/>
                </a:moveTo>
                <a:lnTo>
                  <a:pt x="1982948" y="0"/>
                </a:lnTo>
                <a:lnTo>
                  <a:pt x="1982948" y="991474"/>
                </a:lnTo>
                <a:lnTo>
                  <a:pt x="0" y="99147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marL="0" lvl="0" indent="0" defTabSz="9334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solidFill>
                  <a:schemeClr val="tx1"/>
                </a:solidFill>
                <a:latin typeface="+mj-lt"/>
              </a:rPr>
              <a:t>Maintains history of changes</a:t>
            </a:r>
            <a:endParaRPr lang="en-IN" sz="2000" kern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2DF10E6-B096-409B-A20A-BF95A3C57295}"/>
              </a:ext>
            </a:extLst>
          </p:cNvPr>
          <p:cNvSpPr/>
          <p:nvPr/>
        </p:nvSpPr>
        <p:spPr>
          <a:xfrm>
            <a:off x="9821942" y="4906415"/>
            <a:ext cx="2191942" cy="1024122"/>
          </a:xfrm>
          <a:custGeom>
            <a:avLst/>
            <a:gdLst>
              <a:gd name="connsiteX0" fmla="*/ 0 w 1982948"/>
              <a:gd name="connsiteY0" fmla="*/ 0 h 991474"/>
              <a:gd name="connsiteX1" fmla="*/ 1982948 w 1982948"/>
              <a:gd name="connsiteY1" fmla="*/ 0 h 991474"/>
              <a:gd name="connsiteX2" fmla="*/ 1982948 w 1982948"/>
              <a:gd name="connsiteY2" fmla="*/ 991474 h 991474"/>
              <a:gd name="connsiteX3" fmla="*/ 0 w 1982948"/>
              <a:gd name="connsiteY3" fmla="*/ 991474 h 991474"/>
              <a:gd name="connsiteX4" fmla="*/ 0 w 1982948"/>
              <a:gd name="connsiteY4" fmla="*/ 0 h 99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2948" h="991474">
                <a:moveTo>
                  <a:pt x="0" y="0"/>
                </a:moveTo>
                <a:lnTo>
                  <a:pt x="1982948" y="0"/>
                </a:lnTo>
                <a:lnTo>
                  <a:pt x="1982948" y="991474"/>
                </a:lnTo>
                <a:lnTo>
                  <a:pt x="0" y="99147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marL="0" lvl="0" indent="0" defTabSz="9334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solidFill>
                  <a:schemeClr val="tx1"/>
                </a:solidFill>
                <a:latin typeface="+mj-lt"/>
              </a:rPr>
              <a:t>Automate tasks</a:t>
            </a:r>
            <a:endParaRPr lang="en-IN" sz="2000" kern="12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566785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469B-17C1-434A-9BEE-318F68CE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Best practices for source control</a:t>
            </a:r>
          </a:p>
        </p:txBody>
      </p:sp>
      <p:pic>
        <p:nvPicPr>
          <p:cNvPr id="68" name="Picture 67" descr="Icon of a wrench with a gear behind">
            <a:extLst>
              <a:ext uri="{FF2B5EF4-FFF2-40B4-BE49-F238E27FC236}">
                <a16:creationId xmlns:a16="http://schemas.microsoft.com/office/drawing/2014/main" id="{1A8F81DA-98A4-41D1-B71E-2A97E7A62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98" y="1275977"/>
            <a:ext cx="598932" cy="5989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C273CC-51BD-4072-A3BA-E948F26B5AD5}"/>
              </a:ext>
            </a:extLst>
          </p:cNvPr>
          <p:cNvSpPr txBox="1"/>
          <p:nvPr/>
        </p:nvSpPr>
        <p:spPr>
          <a:xfrm>
            <a:off x="1285875" y="1451418"/>
            <a:ext cx="10723563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/>
              <a:t>Make small changes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DCD1D5-4EDC-475E-B792-F07DBAEAE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85875" y="1954481"/>
            <a:ext cx="1071220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Icon of a webpage showing a person on the screen">
            <a:extLst>
              <a:ext uri="{FF2B5EF4-FFF2-40B4-BE49-F238E27FC236}">
                <a16:creationId xmlns:a16="http://schemas.microsoft.com/office/drawing/2014/main" id="{2D08D5B0-2C65-48C8-B4C7-99D3CC6E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98" y="2035883"/>
            <a:ext cx="598932" cy="5989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3D8196-F4CF-4D1F-AF7B-4280C7D6A396}"/>
              </a:ext>
            </a:extLst>
          </p:cNvPr>
          <p:cNvSpPr txBox="1"/>
          <p:nvPr/>
        </p:nvSpPr>
        <p:spPr>
          <a:xfrm>
            <a:off x="1285875" y="2211324"/>
            <a:ext cx="10723563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/>
              <a:t>Don’t commit personal files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BE9E22-28A7-4BDE-BB83-F1C403635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85875" y="2714387"/>
            <a:ext cx="1071220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an arrow pointing down to a rectangular shape">
            <a:extLst>
              <a:ext uri="{FF2B5EF4-FFF2-40B4-BE49-F238E27FC236}">
                <a16:creationId xmlns:a16="http://schemas.microsoft.com/office/drawing/2014/main" id="{02FCC230-BBE2-4B5C-B7BF-CC2EAA8CF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98" y="2795789"/>
            <a:ext cx="598932" cy="5974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DC9B45-5BB0-486A-A4E7-D419080AE18D}"/>
              </a:ext>
            </a:extLst>
          </p:cNvPr>
          <p:cNvSpPr txBox="1"/>
          <p:nvPr/>
        </p:nvSpPr>
        <p:spPr>
          <a:xfrm>
            <a:off x="1285875" y="2971230"/>
            <a:ext cx="10723563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/>
              <a:t>Update often and right before pushing to avoid merge conflicts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591947-E84D-4ACD-94A7-DEB089E0F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85875" y="3474293"/>
            <a:ext cx="1071220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Icon of check mark enclosed by an arc">
            <a:extLst>
              <a:ext uri="{FF2B5EF4-FFF2-40B4-BE49-F238E27FC236}">
                <a16:creationId xmlns:a16="http://schemas.microsoft.com/office/drawing/2014/main" id="{8D8F8191-49E5-4578-B811-72636BA18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98" y="3553865"/>
            <a:ext cx="598932" cy="59893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1033126-4FB2-404C-8877-567B71F06908}"/>
              </a:ext>
            </a:extLst>
          </p:cNvPr>
          <p:cNvSpPr txBox="1"/>
          <p:nvPr/>
        </p:nvSpPr>
        <p:spPr>
          <a:xfrm>
            <a:off x="1285875" y="3731136"/>
            <a:ext cx="10723563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/>
              <a:t>Verify your code change before pushing it to a repository; ensure it compiles and tests are passing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F06251-205E-437B-B53E-46BB8CDBD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85875" y="4234199"/>
            <a:ext cx="1071220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Icon of a circle with letter i at the centre">
            <a:extLst>
              <a:ext uri="{FF2B5EF4-FFF2-40B4-BE49-F238E27FC236}">
                <a16:creationId xmlns:a16="http://schemas.microsoft.com/office/drawing/2014/main" id="{2A4B010C-02CA-4D62-B44A-9C6F8452F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798" y="4313771"/>
            <a:ext cx="598932" cy="59893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7906A1D-0A2B-4B41-85F4-3A02410DDA82}"/>
              </a:ext>
            </a:extLst>
          </p:cNvPr>
          <p:cNvSpPr txBox="1"/>
          <p:nvPr/>
        </p:nvSpPr>
        <p:spPr>
          <a:xfrm>
            <a:off x="1285875" y="4491041"/>
            <a:ext cx="10723563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/>
              <a:t>Pay close attention to commit messages as these will tell you why a change was made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06A9E-E655-4D9B-BE8A-A71D0FD98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85875" y="4994105"/>
            <a:ext cx="1071220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Icon of three dots and outward pointing chevrons on left and right">
            <a:extLst>
              <a:ext uri="{FF2B5EF4-FFF2-40B4-BE49-F238E27FC236}">
                <a16:creationId xmlns:a16="http://schemas.microsoft.com/office/drawing/2014/main" id="{293F16E3-78EF-468B-B357-B553F2ABB1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798" y="5073677"/>
            <a:ext cx="598932" cy="59893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05C7F6D-F34F-4DE8-A49D-503FC8F6C5CD}"/>
              </a:ext>
            </a:extLst>
          </p:cNvPr>
          <p:cNvSpPr txBox="1"/>
          <p:nvPr/>
        </p:nvSpPr>
        <p:spPr>
          <a:xfrm>
            <a:off x="1285875" y="5250948"/>
            <a:ext cx="10723563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/>
              <a:t>Link code changes to work items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408F8-B8F1-4B0B-B542-66D3995FB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85875" y="5754011"/>
            <a:ext cx="1071220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Icon of a person enclosed in a frame">
            <a:extLst>
              <a:ext uri="{FF2B5EF4-FFF2-40B4-BE49-F238E27FC236}">
                <a16:creationId xmlns:a16="http://schemas.microsoft.com/office/drawing/2014/main" id="{91529457-94E1-436C-A127-B441DEAB3D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798" y="5833578"/>
            <a:ext cx="598932" cy="59893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864533A-74DC-41E1-A22C-33B6766F02AA}"/>
              </a:ext>
            </a:extLst>
          </p:cNvPr>
          <p:cNvSpPr txBox="1"/>
          <p:nvPr/>
        </p:nvSpPr>
        <p:spPr>
          <a:xfrm>
            <a:off x="1285875" y="6010849"/>
            <a:ext cx="10723563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/>
              <a:t>No matter your background or preferences, be a team player and follow agreed conventions and workflows</a:t>
            </a:r>
          </a:p>
        </p:txBody>
      </p:sp>
    </p:spTree>
    <p:extLst>
      <p:ext uri="{BB962C8B-B14F-4D97-AF65-F5344CB8AC3E}">
        <p14:creationId xmlns:p14="http://schemas.microsoft.com/office/powerpoint/2010/main" val="34222337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</p:spPr>
        <p:txBody>
          <a:bodyPr/>
          <a:lstStyle/>
          <a:p>
            <a:r>
              <a:rPr lang="en-US"/>
              <a:t>Lesson 04: Types of source control systems</a:t>
            </a:r>
          </a:p>
        </p:txBody>
      </p:sp>
      <p:pic>
        <p:nvPicPr>
          <p:cNvPr id="6" name="Picture 5" descr="Icon of four servers">
            <a:extLst>
              <a:ext uri="{FF2B5EF4-FFF2-40B4-BE49-F238E27FC236}">
                <a16:creationId xmlns:a16="http://schemas.microsoft.com/office/drawing/2014/main" id="{A91F736E-571D-4663-A48A-97D5E446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849" y="3158965"/>
            <a:ext cx="828501" cy="77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172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C772-0444-4B2B-8F8A-CDAC4E4A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Centralized source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3656FF-1BC6-4D3E-96D9-63982C2A9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427345"/>
            <a:ext cx="11586847" cy="3189285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C0AF1D-41EF-43F5-8CE8-5563CF321035}"/>
              </a:ext>
            </a:extLst>
          </p:cNvPr>
          <p:cNvSpPr txBox="1"/>
          <p:nvPr/>
        </p:nvSpPr>
        <p:spPr>
          <a:xfrm>
            <a:off x="804266" y="3440187"/>
            <a:ext cx="12711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/>
              <a:t>Centralized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821B059-A900-4838-A1BD-18164C9F1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58" y="2326788"/>
            <a:ext cx="1049599" cy="1033907"/>
          </a:xfrm>
          <a:prstGeom prst="rect">
            <a:avLst/>
          </a:prstGeom>
        </p:spPr>
      </p:pic>
      <p:graphicFrame>
        <p:nvGraphicFramePr>
          <p:cNvPr id="4" name="Table 3" descr="Strengths include scaling, permissions, monitoring, file locking. Best used for large codebases, audit and access, and hard to merge file types">
            <a:extLst>
              <a:ext uri="{FF2B5EF4-FFF2-40B4-BE49-F238E27FC236}">
                <a16:creationId xmlns:a16="http://schemas.microsoft.com/office/drawing/2014/main" id="{6D54D460-3EE1-406D-ABA9-77908298A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01633"/>
              </p:ext>
            </p:extLst>
          </p:nvPr>
        </p:nvGraphicFramePr>
        <p:xfrm>
          <a:off x="2594420" y="1619744"/>
          <a:ext cx="9227466" cy="2804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3733">
                  <a:extLst>
                    <a:ext uri="{9D8B030D-6E8A-4147-A177-3AD203B41FA5}">
                      <a16:colId xmlns:a16="http://schemas.microsoft.com/office/drawing/2014/main" val="3422310454"/>
                    </a:ext>
                  </a:extLst>
                </a:gridCol>
                <a:gridCol w="4613733">
                  <a:extLst>
                    <a:ext uri="{9D8B030D-6E8A-4147-A177-3AD203B41FA5}">
                      <a16:colId xmlns:a16="http://schemas.microsoft.com/office/drawing/2014/main" val="3414123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</a:rPr>
                        <a:t>Strengths</a:t>
                      </a:r>
                    </a:p>
                  </a:txBody>
                  <a:tcPr marL="93260" marR="93260" marT="91440" marB="91440"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</a:rPr>
                        <a:t>Best Used for</a:t>
                      </a:r>
                    </a:p>
                  </a:txBody>
                  <a:tcPr marL="93260" marR="93260" marT="91440" marB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15957"/>
                  </a:ext>
                </a:extLst>
              </a:tr>
              <a:tr h="2316807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Easily scales for very large codebases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Granular permission control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Permits monitoring of usage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Allows exclusive file locking</a:t>
                      </a:r>
                    </a:p>
                  </a:txBody>
                  <a:tcPr marL="93260" marR="93260" marT="91440" marB="9144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Large integrated codebases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Audit and access control down to </a:t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the file level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Hard to merge file types</a:t>
                      </a:r>
                    </a:p>
                  </a:txBody>
                  <a:tcPr marL="93260" marR="93260" marT="91440" marB="9144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0392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FD0A791-16F3-4BFA-81DD-194E6FC05C73}"/>
              </a:ext>
            </a:extLst>
          </p:cNvPr>
          <p:cNvSpPr/>
          <p:nvPr/>
        </p:nvSpPr>
        <p:spPr>
          <a:xfrm>
            <a:off x="434934" y="4781557"/>
            <a:ext cx="5709696" cy="1475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defTabSz="1066800"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There is a single central copy of your project, and programmers commit their changes to this central copy.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B5FE-89A6-4FFB-B434-C641F7148B61}"/>
              </a:ext>
            </a:extLst>
          </p:cNvPr>
          <p:cNvSpPr/>
          <p:nvPr/>
        </p:nvSpPr>
        <p:spPr>
          <a:xfrm>
            <a:off x="6299742" y="4781557"/>
            <a:ext cx="5709696" cy="1475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defTabSz="1066800"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Common centralized source control systems are TFVC, CVS, Subversion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(or SVN), and Perforce.</a:t>
            </a:r>
          </a:p>
        </p:txBody>
      </p:sp>
    </p:spTree>
    <p:extLst>
      <p:ext uri="{BB962C8B-B14F-4D97-AF65-F5344CB8AC3E}">
        <p14:creationId xmlns:p14="http://schemas.microsoft.com/office/powerpoint/2010/main" val="141429570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C772-0444-4B2B-8F8A-CDAC4E4A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Distributed source control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2F219-48D5-4187-A47A-900B8F117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427345"/>
            <a:ext cx="11586847" cy="3189285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423499-ACD8-4E1D-B2FB-69D48D7773F9}"/>
              </a:ext>
            </a:extLst>
          </p:cNvPr>
          <p:cNvSpPr txBox="1"/>
          <p:nvPr/>
        </p:nvSpPr>
        <p:spPr>
          <a:xfrm>
            <a:off x="804266" y="3498105"/>
            <a:ext cx="12711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/>
              <a:t>Distributed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89A4DA-7DE6-4658-BDAF-08F39082A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36" y="2268870"/>
            <a:ext cx="1055242" cy="1055242"/>
          </a:xfrm>
          <a:prstGeom prst="rect">
            <a:avLst/>
          </a:prstGeom>
        </p:spPr>
      </p:pic>
      <p:graphicFrame>
        <p:nvGraphicFramePr>
          <p:cNvPr id="5" name="Table 4" descr="Strengths are cross platform, open source, offline support, and history. Best used for small codebases, evolving open course, distributed teams, and Greenfield projects">
            <a:extLst>
              <a:ext uri="{FF2B5EF4-FFF2-40B4-BE49-F238E27FC236}">
                <a16:creationId xmlns:a16="http://schemas.microsoft.com/office/drawing/2014/main" id="{2DA0A556-5388-4F92-8C96-C3D0C33EB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29337"/>
              </p:ext>
            </p:extLst>
          </p:nvPr>
        </p:nvGraphicFramePr>
        <p:xfrm>
          <a:off x="2594420" y="1619744"/>
          <a:ext cx="9227466" cy="2804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3733">
                  <a:extLst>
                    <a:ext uri="{9D8B030D-6E8A-4147-A177-3AD203B41FA5}">
                      <a16:colId xmlns:a16="http://schemas.microsoft.com/office/drawing/2014/main" val="3422310454"/>
                    </a:ext>
                  </a:extLst>
                </a:gridCol>
                <a:gridCol w="4613733">
                  <a:extLst>
                    <a:ext uri="{9D8B030D-6E8A-4147-A177-3AD203B41FA5}">
                      <a16:colId xmlns:a16="http://schemas.microsoft.com/office/drawing/2014/main" val="3414123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</a:rPr>
                        <a:t>Strengths</a:t>
                      </a:r>
                    </a:p>
                  </a:txBody>
                  <a:tcPr marL="93260" marR="93260" marT="91440" marB="91440"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</a:rPr>
                        <a:t>Best Used for</a:t>
                      </a:r>
                    </a:p>
                  </a:txBody>
                  <a:tcPr marL="93260" marR="93260" marT="91440" marB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15957"/>
                  </a:ext>
                </a:extLst>
              </a:tr>
              <a:tr h="2316807">
                <a:tc>
                  <a:txBody>
                    <a:bodyPr/>
                    <a:lstStyle/>
                    <a:p>
                      <a:pPr marL="285750" indent="-285750" algn="l" defTabSz="932742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Cross platform support</a:t>
                      </a:r>
                    </a:p>
                    <a:p>
                      <a:pPr marL="285750" indent="-285750" algn="l" defTabSz="932742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open-source friendly code review model via pull requests</a:t>
                      </a:r>
                    </a:p>
                    <a:p>
                      <a:pPr marL="285750" indent="-285750" algn="l" defTabSz="932742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 offline support</a:t>
                      </a:r>
                    </a:p>
                    <a:p>
                      <a:pPr marL="285750" indent="-285750" algn="l" defTabSz="932742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Portable history</a:t>
                      </a:r>
                    </a:p>
                    <a:p>
                      <a:pPr marL="285750" indent="-285750" algn="l" defTabSz="932742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enthusiastic growing user based</a:t>
                      </a:r>
                    </a:p>
                  </a:txBody>
                  <a:tcPr marL="93260" marR="93260" marT="46630" marB="4663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32742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Smaller size (in bytes) and modular codebases</a:t>
                      </a:r>
                    </a:p>
                    <a:p>
                      <a:pPr marL="285750" indent="-285750" algn="l" defTabSz="932742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Evolving through open-source</a:t>
                      </a:r>
                    </a:p>
                    <a:p>
                      <a:pPr marL="285750" indent="-285750" algn="l" defTabSz="932742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Highly distributed teams</a:t>
                      </a:r>
                    </a:p>
                    <a:p>
                      <a:pPr marL="285750" indent="-285750" algn="l" defTabSz="932742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Teams working across platforms</a:t>
                      </a:r>
                    </a:p>
                    <a:p>
                      <a:pPr marL="285750" indent="-285750" algn="l" defTabSz="932742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Greenfield codebases</a:t>
                      </a:r>
                    </a:p>
                  </a:txBody>
                  <a:tcPr marL="93260" marR="93260" marT="46630" marB="4663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0392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105F768-F790-48F1-819D-009C7FF56511}"/>
              </a:ext>
            </a:extLst>
          </p:cNvPr>
          <p:cNvSpPr/>
          <p:nvPr/>
        </p:nvSpPr>
        <p:spPr>
          <a:xfrm>
            <a:off x="434934" y="4781557"/>
            <a:ext cx="5709696" cy="1475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defTabSz="1066800"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Every developer clones a copy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of a repository and has the full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history of the project.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1DAB0A-E7AE-4112-871D-BDF308F0DAD8}"/>
              </a:ext>
            </a:extLst>
          </p:cNvPr>
          <p:cNvSpPr/>
          <p:nvPr/>
        </p:nvSpPr>
        <p:spPr>
          <a:xfrm>
            <a:off x="6299742" y="4781557"/>
            <a:ext cx="5709696" cy="1475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defTabSz="1066800"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Common distributed source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control systems are Mercurial,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Git, and Bazaar.</a:t>
            </a:r>
          </a:p>
        </p:txBody>
      </p:sp>
    </p:spTree>
    <p:extLst>
      <p:ext uri="{BB962C8B-B14F-4D97-AF65-F5344CB8AC3E}">
        <p14:creationId xmlns:p14="http://schemas.microsoft.com/office/powerpoint/2010/main" val="83922647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830A-5F1B-4295-80C3-0F019520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Git and TFVC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E067CD-AEFC-4C07-9525-19521AFE1AF6}"/>
              </a:ext>
            </a:extLst>
          </p:cNvPr>
          <p:cNvSpPr/>
          <p:nvPr/>
        </p:nvSpPr>
        <p:spPr>
          <a:xfrm>
            <a:off x="427038" y="1192214"/>
            <a:ext cx="11571286" cy="15897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defTabSz="106680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Git:</a:t>
            </a:r>
          </a:p>
          <a:p>
            <a:pPr marL="285750" indent="-285750" defTabSz="1066800">
              <a:spcBef>
                <a:spcPts val="60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Distributed Source Control system</a:t>
            </a:r>
            <a:endParaRPr lang="en-US" dirty="0">
              <a:solidFill>
                <a:schemeClr val="tx1"/>
              </a:solidFill>
              <a:cs typeface="Segoe UI"/>
            </a:endParaRPr>
          </a:p>
          <a:p>
            <a:pPr marL="285750" indent="-285750" defTabSz="1066800">
              <a:spcBef>
                <a:spcPts val="60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Each developer has a copy of the source repository on their development system</a:t>
            </a:r>
            <a:endParaRPr lang="en-US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34FA4-A66F-4153-AC16-31D70105C764}"/>
              </a:ext>
            </a:extLst>
          </p:cNvPr>
          <p:cNvSpPr/>
          <p:nvPr/>
        </p:nvSpPr>
        <p:spPr>
          <a:xfrm>
            <a:off x="427039" y="2930203"/>
            <a:ext cx="11571286" cy="3615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defTabSz="106680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TFVC:</a:t>
            </a:r>
          </a:p>
          <a:p>
            <a:pPr marL="285750" indent="-285750" defTabSz="1066800">
              <a:spcBef>
                <a:spcPts val="60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Centralized Source Control system</a:t>
            </a:r>
            <a:endParaRPr lang="en-US" dirty="0">
              <a:solidFill>
                <a:schemeClr val="tx1"/>
              </a:solidFill>
              <a:cs typeface="Segoe UI"/>
            </a:endParaRPr>
          </a:p>
          <a:p>
            <a:pPr marL="285750" indent="-285750" defTabSz="1066800">
              <a:spcBef>
                <a:spcPts val="60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Team members have only one version of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each file on their dev machines.</a:t>
            </a:r>
            <a:endParaRPr lang="en-US" dirty="0">
              <a:solidFill>
                <a:schemeClr val="tx1"/>
              </a:solidFill>
              <a:cs typeface="Segoe UI"/>
            </a:endParaRPr>
          </a:p>
          <a:p>
            <a:pPr marL="285750" indent="-285750" defTabSz="1066800">
              <a:spcBef>
                <a:spcPts val="60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In the </a:t>
            </a:r>
            <a:r>
              <a:rPr lang="en-US" b="1" dirty="0">
                <a:solidFill>
                  <a:schemeClr val="tx1"/>
                </a:solidFill>
              </a:rPr>
              <a:t>server workspaces </a:t>
            </a:r>
            <a:r>
              <a:rPr lang="en-US" dirty="0">
                <a:solidFill>
                  <a:schemeClr val="tx1"/>
                </a:solidFill>
              </a:rPr>
              <a:t>model, before making changes, team members publicly check out files.</a:t>
            </a:r>
            <a:endParaRPr lang="en-US" dirty="0">
              <a:solidFill>
                <a:schemeClr val="tx1"/>
              </a:solidFill>
              <a:cs typeface="Segoe UI"/>
            </a:endParaRPr>
          </a:p>
          <a:p>
            <a:pPr marL="285750" indent="-285750" defTabSz="1066800">
              <a:spcBef>
                <a:spcPts val="60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In the </a:t>
            </a:r>
            <a:r>
              <a:rPr lang="en-US" b="1" dirty="0">
                <a:solidFill>
                  <a:schemeClr val="tx1"/>
                </a:solidFill>
              </a:rPr>
              <a:t>local workspaces </a:t>
            </a:r>
            <a:r>
              <a:rPr lang="en-US" dirty="0">
                <a:solidFill>
                  <a:schemeClr val="tx1"/>
                </a:solidFill>
              </a:rPr>
              <a:t>model, each team member takes a copy of the latest version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of the codebase with them and works offline as needed.</a:t>
            </a:r>
            <a:endParaRPr lang="en-US" dirty="0">
              <a:solidFill>
                <a:schemeClr val="tx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64195392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1AAB-C552-4BA6-9207-5EB8D04E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Why Git?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9CCB4D-049C-47D0-BF93-0B6C8E1582AD}"/>
              </a:ext>
            </a:extLst>
          </p:cNvPr>
          <p:cNvSpPr/>
          <p:nvPr/>
        </p:nvSpPr>
        <p:spPr bwMode="auto">
          <a:xfrm>
            <a:off x="431800" y="1196976"/>
            <a:ext cx="3711655" cy="258131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Feature branches</a:t>
            </a:r>
            <a:endParaRPr lang="en-IN" sz="1600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Feature branch workflow">
            <a:extLst>
              <a:ext uri="{FF2B5EF4-FFF2-40B4-BE49-F238E27FC236}">
                <a16:creationId xmlns:a16="http://schemas.microsoft.com/office/drawing/2014/main" id="{A9C52371-0EE2-4ADE-97B1-993BA9E8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39" y="1596571"/>
            <a:ext cx="2445976" cy="207677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3923462-C15A-43CB-AB4A-B1F49BFF2DDF}"/>
              </a:ext>
            </a:extLst>
          </p:cNvPr>
          <p:cNvSpPr/>
          <p:nvPr/>
        </p:nvSpPr>
        <p:spPr bwMode="auto">
          <a:xfrm>
            <a:off x="4364791" y="1196976"/>
            <a:ext cx="3711655" cy="258131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600" dirty="0">
                <a:solidFill>
                  <a:schemeClr val="tx1"/>
                </a:solidFill>
                <a:latin typeface="+mj-lt"/>
                <a:cs typeface="Segoe UI" pitchFamily="34" charset="0"/>
              </a:rPr>
              <a:t>Distributed development</a:t>
            </a:r>
          </a:p>
        </p:txBody>
      </p:sp>
      <p:pic>
        <p:nvPicPr>
          <p:cNvPr id="8" name="Picture 7" descr="Full repo systems">
            <a:extLst>
              <a:ext uri="{FF2B5EF4-FFF2-40B4-BE49-F238E27FC236}">
                <a16:creationId xmlns:a16="http://schemas.microsoft.com/office/drawing/2014/main" id="{4D40439F-645E-4DA7-BC0B-1606D0B31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416" y="1565973"/>
            <a:ext cx="2068404" cy="220039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DD4B665-17AC-4B50-AC0C-72CD65ADB505}"/>
              </a:ext>
            </a:extLst>
          </p:cNvPr>
          <p:cNvSpPr/>
          <p:nvPr/>
        </p:nvSpPr>
        <p:spPr bwMode="auto">
          <a:xfrm>
            <a:off x="8297782" y="1196976"/>
            <a:ext cx="3711655" cy="258131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600" dirty="0">
                <a:solidFill>
                  <a:schemeClr val="tx1"/>
                </a:solidFill>
                <a:latin typeface="+mj-lt"/>
                <a:cs typeface="Segoe UI" pitchFamily="34" charset="0"/>
              </a:rPr>
              <a:t>Pull requests</a:t>
            </a:r>
          </a:p>
        </p:txBody>
      </p:sp>
      <p:pic>
        <p:nvPicPr>
          <p:cNvPr id="11" name="Picture 10" descr="Pull requests">
            <a:extLst>
              <a:ext uri="{FF2B5EF4-FFF2-40B4-BE49-F238E27FC236}">
                <a16:creationId xmlns:a16="http://schemas.microsoft.com/office/drawing/2014/main" id="{9F3D6C37-04DB-488E-A0E1-055DEB2A8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655" y="1600898"/>
            <a:ext cx="3349752" cy="205435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3A1C424-35CA-40BC-8B92-FD2F9BC2C60C}"/>
              </a:ext>
            </a:extLst>
          </p:cNvPr>
          <p:cNvSpPr/>
          <p:nvPr/>
        </p:nvSpPr>
        <p:spPr bwMode="auto">
          <a:xfrm>
            <a:off x="2398295" y="3963945"/>
            <a:ext cx="3711655" cy="258131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600">
                <a:solidFill>
                  <a:schemeClr val="tx1"/>
                </a:solidFill>
                <a:latin typeface="+mj-lt"/>
                <a:cs typeface="Segoe UI" pitchFamily="34" charset="0"/>
              </a:rPr>
              <a:t>Community</a:t>
            </a:r>
          </a:p>
        </p:txBody>
      </p:sp>
      <p:pic>
        <p:nvPicPr>
          <p:cNvPr id="14" name="Picture 13" descr="Community of people">
            <a:extLst>
              <a:ext uri="{FF2B5EF4-FFF2-40B4-BE49-F238E27FC236}">
                <a16:creationId xmlns:a16="http://schemas.microsoft.com/office/drawing/2014/main" id="{6AB4C9FC-9353-4B28-8800-C38CE495B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100" y="4305300"/>
            <a:ext cx="3400044" cy="21572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1FB8A07-B0E3-4A03-836C-B743F3435438}"/>
              </a:ext>
            </a:extLst>
          </p:cNvPr>
          <p:cNvSpPr/>
          <p:nvPr/>
        </p:nvSpPr>
        <p:spPr bwMode="auto">
          <a:xfrm>
            <a:off x="6331286" y="3963945"/>
            <a:ext cx="3711655" cy="258131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600" dirty="0">
                <a:solidFill>
                  <a:schemeClr val="tx1"/>
                </a:solidFill>
                <a:latin typeface="+mj-lt"/>
                <a:cs typeface="Segoe UI" pitchFamily="34" charset="0"/>
              </a:rPr>
              <a:t>Release cycles</a:t>
            </a:r>
          </a:p>
        </p:txBody>
      </p:sp>
      <p:pic>
        <p:nvPicPr>
          <p:cNvPr id="20" name="Picture 19" descr="Product release with feedback">
            <a:extLst>
              <a:ext uri="{FF2B5EF4-FFF2-40B4-BE49-F238E27FC236}">
                <a16:creationId xmlns:a16="http://schemas.microsoft.com/office/drawing/2014/main" id="{C86C50FB-1313-431D-B059-1C70566F4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2623" y="4314333"/>
            <a:ext cx="3268980" cy="220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533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9E3D-4FF1-4906-A3C3-FC0952AB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Objections to using Git</a:t>
            </a:r>
          </a:p>
        </p:txBody>
      </p:sp>
      <p:pic>
        <p:nvPicPr>
          <p:cNvPr id="44" name="Picture 43" descr="Icon of a book with a bookmark">
            <a:extLst>
              <a:ext uri="{FF2B5EF4-FFF2-40B4-BE49-F238E27FC236}">
                <a16:creationId xmlns:a16="http://schemas.microsoft.com/office/drawing/2014/main" id="{4652C322-CBD9-4F40-8C9B-BE1B5DE5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78" y="1281532"/>
            <a:ext cx="720852" cy="7208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EF0A15-6B48-4451-92B3-4852F9DB3AC6}"/>
              </a:ext>
            </a:extLst>
          </p:cNvPr>
          <p:cNvSpPr txBox="1"/>
          <p:nvPr/>
        </p:nvSpPr>
        <p:spPr>
          <a:xfrm>
            <a:off x="1304925" y="1502704"/>
            <a:ext cx="1070451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+mj-lt"/>
              </a:rPr>
              <a:t>Overwriting History </a:t>
            </a:r>
            <a:r>
              <a:rPr lang="en-US" dirty="0"/>
              <a:t>– If used incorrectly, it can lead to conflicts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7CC5D2-6A6A-4266-B158-5580032D7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04925" y="2093736"/>
            <a:ext cx="106931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Icon of a document">
            <a:extLst>
              <a:ext uri="{FF2B5EF4-FFF2-40B4-BE49-F238E27FC236}">
                <a16:creationId xmlns:a16="http://schemas.microsoft.com/office/drawing/2014/main" id="{8CF6946C-8026-471D-B3FC-C10E62040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78" y="2186598"/>
            <a:ext cx="720852" cy="7208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FE95C3-B64E-4E58-A1B4-3F7EBF09C3E7}"/>
              </a:ext>
            </a:extLst>
          </p:cNvPr>
          <p:cNvSpPr txBox="1"/>
          <p:nvPr/>
        </p:nvSpPr>
        <p:spPr>
          <a:xfrm>
            <a:off x="1304925" y="2269270"/>
            <a:ext cx="1070451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+mj-lt"/>
              </a:rPr>
              <a:t>Large Files </a:t>
            </a:r>
            <a:r>
              <a:rPr lang="en-US" dirty="0"/>
              <a:t>– Git works best with repos that are small and that do not contain large files (or binaries); consider using Git LFS support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C1741B-76CF-4969-92B9-28F055F09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04925" y="2998802"/>
            <a:ext cx="106931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 of a person sitting in a desk">
            <a:extLst>
              <a:ext uri="{FF2B5EF4-FFF2-40B4-BE49-F238E27FC236}">
                <a16:creationId xmlns:a16="http://schemas.microsoft.com/office/drawing/2014/main" id="{B86C3172-F4B3-4C0D-B2A6-F8C86E256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78" y="3113041"/>
            <a:ext cx="720852" cy="7208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211362-ED14-4DFA-B6BA-D5CE36489E0D}"/>
              </a:ext>
            </a:extLst>
          </p:cNvPr>
          <p:cNvSpPr txBox="1"/>
          <p:nvPr/>
        </p:nvSpPr>
        <p:spPr>
          <a:xfrm>
            <a:off x="1304925" y="3172156"/>
            <a:ext cx="1070451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+mj-lt"/>
              </a:rPr>
              <a:t>Learning Curve </a:t>
            </a:r>
            <a:r>
              <a:rPr lang="en-US" dirty="0"/>
              <a:t>– Some training and instruction will be needed. Existing developers might need to be retrained.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F1DC02-3035-4EE1-A142-D634E87BE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04925" y="3926755"/>
            <a:ext cx="106931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Icon of two chat bubbles">
            <a:extLst>
              <a:ext uri="{FF2B5EF4-FFF2-40B4-BE49-F238E27FC236}">
                <a16:creationId xmlns:a16="http://schemas.microsoft.com/office/drawing/2014/main" id="{9D266D77-2499-428E-A80D-00854106E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78" y="4018110"/>
            <a:ext cx="720852" cy="72085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5EFB94D-15FD-4AC5-A8FD-9A111F5D9928}"/>
              </a:ext>
            </a:extLst>
          </p:cNvPr>
          <p:cNvSpPr txBox="1"/>
          <p:nvPr/>
        </p:nvSpPr>
        <p:spPr>
          <a:xfrm>
            <a:off x="1304925" y="4240792"/>
            <a:ext cx="1070451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latin typeface="+mj-lt"/>
              </a:rPr>
              <a:t>Discussion</a:t>
            </a:r>
            <a:r>
              <a:rPr lang="en-US"/>
              <a:t> – What objections do you have?</a:t>
            </a:r>
          </a:p>
        </p:txBody>
      </p:sp>
    </p:spTree>
    <p:extLst>
      <p:ext uri="{BB962C8B-B14F-4D97-AF65-F5344CB8AC3E}">
        <p14:creationId xmlns:p14="http://schemas.microsoft.com/office/powerpoint/2010/main" val="94170483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Working with Git locally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E2EAD-4CE4-452B-9094-A72ED7D613C8}"/>
              </a:ext>
            </a:extLst>
          </p:cNvPr>
          <p:cNvSpPr/>
          <p:nvPr/>
        </p:nvSpPr>
        <p:spPr>
          <a:xfrm>
            <a:off x="5452644" y="3312597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233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</p:spPr>
        <p:txBody>
          <a:bodyPr/>
          <a:lstStyle/>
          <a:p>
            <a:r>
              <a:rPr lang="en-US"/>
              <a:t>Lesson 01: Module overview</a:t>
            </a:r>
            <a:endParaRPr lang="en-US" dirty="0"/>
          </a:p>
        </p:txBody>
      </p:sp>
      <p:pic>
        <p:nvPicPr>
          <p:cNvPr id="3" name="Picture 2" descr="Icon of a magnifying glass">
            <a:extLst>
              <a:ext uri="{FF2B5EF4-FFF2-40B4-BE49-F238E27FC236}">
                <a16:creationId xmlns:a16="http://schemas.microsoft.com/office/drawing/2014/main" id="{4634ECD8-EF51-4A0E-96C7-EF077502A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56" y="3044782"/>
            <a:ext cx="957144" cy="9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0803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</p:spPr>
        <p:txBody>
          <a:bodyPr/>
          <a:lstStyle/>
          <a:p>
            <a:r>
              <a:rPr lang="en-US"/>
              <a:t>Lesson 05: Introduction to Azure Repos</a:t>
            </a:r>
          </a:p>
        </p:txBody>
      </p:sp>
      <p:pic>
        <p:nvPicPr>
          <p:cNvPr id="5" name="Picture 4" descr="Icon of two chat bubbles">
            <a:extLst>
              <a:ext uri="{FF2B5EF4-FFF2-40B4-BE49-F238E27FC236}">
                <a16:creationId xmlns:a16="http://schemas.microsoft.com/office/drawing/2014/main" id="{CC634669-5769-450A-A09E-29D7E7158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361" y="2978332"/>
            <a:ext cx="1037862" cy="10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2473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9E3D-4FF1-4906-A3C3-FC0952AB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Azure Repos</a:t>
            </a:r>
          </a:p>
        </p:txBody>
      </p:sp>
      <p:pic>
        <p:nvPicPr>
          <p:cNvPr id="4" name="Picture 3" descr="Icon of five circles connected by lines">
            <a:extLst>
              <a:ext uri="{FF2B5EF4-FFF2-40B4-BE49-F238E27FC236}">
                <a16:creationId xmlns:a16="http://schemas.microsoft.com/office/drawing/2014/main" id="{56A6CC42-BAD6-42E9-BA59-8CAD19F4A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6" y="1747695"/>
            <a:ext cx="1438273" cy="14399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9A0BE3-AA1B-41A0-BA74-113E3979322B}"/>
              </a:ext>
            </a:extLst>
          </p:cNvPr>
          <p:cNvSpPr/>
          <p:nvPr/>
        </p:nvSpPr>
        <p:spPr bwMode="auto">
          <a:xfrm>
            <a:off x="2291772" y="1771874"/>
            <a:ext cx="9553232" cy="283154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8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Set of version control tools to manage your code:</a:t>
            </a:r>
          </a:p>
          <a:p>
            <a:pPr marL="342900" indent="-342900">
              <a:spcBef>
                <a:spcPts val="8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Tightly integrated with other Azure DevOps features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indent="-342900">
              <a:spcBef>
                <a:spcPts val="8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connect from common development environments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indent="-342900">
              <a:spcBef>
                <a:spcPts val="8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Policy based management to protect branches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indent="-342900">
              <a:spcBef>
                <a:spcPts val="8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Offers two styles of version control: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>
              <a:spcBef>
                <a:spcPts val="800"/>
              </a:spcBef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b="1" dirty="0">
                <a:solidFill>
                  <a:schemeClr val="tx1"/>
                </a:solidFill>
              </a:rPr>
              <a:t>Git: </a:t>
            </a:r>
            <a:r>
              <a:rPr lang="en-US" sz="2000" dirty="0">
                <a:solidFill>
                  <a:schemeClr val="tx1"/>
                </a:solidFill>
              </a:rPr>
              <a:t>Distributed version control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>
              <a:spcBef>
                <a:spcPts val="800"/>
              </a:spcBef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b="1" dirty="0">
                <a:solidFill>
                  <a:schemeClr val="tx1"/>
                </a:solidFill>
              </a:rPr>
              <a:t>Team Foundation Version Control (TFVC): </a:t>
            </a:r>
            <a:r>
              <a:rPr lang="en-US" sz="2000" dirty="0">
                <a:solidFill>
                  <a:schemeClr val="tx1"/>
                </a:solidFill>
              </a:rPr>
              <a:t>Centralized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3543660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</p:spPr>
        <p:txBody>
          <a:bodyPr/>
          <a:lstStyle/>
          <a:p>
            <a:r>
              <a:rPr lang="en-US"/>
              <a:t>Lesson 06: Introduction to GitHub</a:t>
            </a:r>
          </a:p>
        </p:txBody>
      </p:sp>
      <p:pic>
        <p:nvPicPr>
          <p:cNvPr id="3" name="Picture 2" descr="Icon of a book with a bookmark">
            <a:extLst>
              <a:ext uri="{FF2B5EF4-FFF2-40B4-BE49-F238E27FC236}">
                <a16:creationId xmlns:a16="http://schemas.microsoft.com/office/drawing/2014/main" id="{7E515E60-8A96-4E08-B295-08851FABD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930" y="2910417"/>
            <a:ext cx="880756" cy="117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7085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9E3D-4FF1-4906-A3C3-FC0952AB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What is GitHub ?</a:t>
            </a:r>
          </a:p>
        </p:txBody>
      </p:sp>
      <p:pic>
        <p:nvPicPr>
          <p:cNvPr id="19" name="Picture 18" descr="Icon of a circle branched into three connect circles">
            <a:extLst>
              <a:ext uri="{FF2B5EF4-FFF2-40B4-BE49-F238E27FC236}">
                <a16:creationId xmlns:a16="http://schemas.microsoft.com/office/drawing/2014/main" id="{228B92D4-5ED4-4FC5-A197-94AFFE8E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55" y="1182485"/>
            <a:ext cx="1085088" cy="10866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99CD9D-6E2C-45BB-83E8-C83E23FC1AE4}"/>
              </a:ext>
            </a:extLst>
          </p:cNvPr>
          <p:cNvSpPr/>
          <p:nvPr/>
        </p:nvSpPr>
        <p:spPr bwMode="auto">
          <a:xfrm>
            <a:off x="1816100" y="1203629"/>
            <a:ext cx="101933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Largest open-source community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EBDD6C-59E3-4941-B780-88D3B3F73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6100" y="2423043"/>
            <a:ext cx="10193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 of a document with a checkmark">
            <a:extLst>
              <a:ext uri="{FF2B5EF4-FFF2-40B4-BE49-F238E27FC236}">
                <a16:creationId xmlns:a16="http://schemas.microsoft.com/office/drawing/2014/main" id="{18573131-B3BF-446D-A06E-B266EB633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55" y="2838882"/>
            <a:ext cx="1085088" cy="10850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A1B889D-1254-457E-A2E9-E16DB07EC3FA}"/>
              </a:ext>
            </a:extLst>
          </p:cNvPr>
          <p:cNvSpPr/>
          <p:nvPr/>
        </p:nvSpPr>
        <p:spPr bwMode="auto">
          <a:xfrm>
            <a:off x="1816100" y="2838882"/>
            <a:ext cx="10193337" cy="267765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Features of GitHub: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Automate from code to cloud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Securing software, together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Seamless code review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Code and documentation in one place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Coordinate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Manage teams</a:t>
            </a:r>
            <a:endParaRPr lang="en-US" sz="2000" dirty="0">
              <a:solidFill>
                <a:schemeClr val="tx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5040928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C772-0444-4B2B-8F8A-CDAC4E4A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Linking GitHub to Azure Boards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5F768-F790-48F1-819D-009C7FF56511}"/>
              </a:ext>
            </a:extLst>
          </p:cNvPr>
          <p:cNvSpPr/>
          <p:nvPr/>
        </p:nvSpPr>
        <p:spPr>
          <a:xfrm>
            <a:off x="427038" y="1238257"/>
            <a:ext cx="5709696" cy="1475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defTabSz="1066800"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Azure Boards App links commits, pull requests, and issues, directly to work items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1DAB0A-E7AE-4112-871D-BDF308F0DAD8}"/>
              </a:ext>
            </a:extLst>
          </p:cNvPr>
          <p:cNvSpPr/>
          <p:nvPr/>
        </p:nvSpPr>
        <p:spPr>
          <a:xfrm>
            <a:off x="6403651" y="1238257"/>
            <a:ext cx="5709696" cy="1475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defTabSz="1066800"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Authenticate to GitHub using a username/password or a personal access token (PAT)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2D17B-96D8-408E-A444-8489566D5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7" y="3116025"/>
            <a:ext cx="8240401" cy="340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664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</p:spPr>
        <p:txBody>
          <a:bodyPr/>
          <a:lstStyle/>
          <a:p>
            <a:r>
              <a:rPr lang="en-US" dirty="0"/>
              <a:t>Lesson 07: Migrating from Team Foundation Version Control (TFVC) to Git in Azure Repos</a:t>
            </a:r>
          </a:p>
        </p:txBody>
      </p:sp>
      <p:pic>
        <p:nvPicPr>
          <p:cNvPr id="3" name="Picture 2" descr="Icon of arrow positioned diagonally">
            <a:extLst>
              <a:ext uri="{FF2B5EF4-FFF2-40B4-BE49-F238E27FC236}">
                <a16:creationId xmlns:a16="http://schemas.microsoft.com/office/drawing/2014/main" id="{B0A8F06F-3914-4D96-A98F-2CC6F9D2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982" y="3052068"/>
            <a:ext cx="890390" cy="89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6223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A0FB-9B14-4136-9C25-0CCBA15E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Migrating from TFVC to Git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2263B-A9D0-4CFC-AD22-41D526C34E8F}"/>
              </a:ext>
            </a:extLst>
          </p:cNvPr>
          <p:cNvSpPr/>
          <p:nvPr/>
        </p:nvSpPr>
        <p:spPr>
          <a:xfrm>
            <a:off x="427039" y="1584097"/>
            <a:ext cx="3165247" cy="238661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defTabSz="1066800">
              <a:spcBef>
                <a:spcPts val="1000"/>
              </a:spcBef>
            </a:pPr>
            <a:r>
              <a:rPr lang="en-US" sz="2400">
                <a:solidFill>
                  <a:schemeClr val="tx1"/>
                </a:solidFill>
                <a:latin typeface="+mj-lt"/>
              </a:rPr>
              <a:t>Single branch import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F15816-0D86-4421-8FAA-65117EB1E3C0}"/>
              </a:ext>
            </a:extLst>
          </p:cNvPr>
          <p:cNvSpPr/>
          <p:nvPr/>
        </p:nvSpPr>
        <p:spPr>
          <a:xfrm>
            <a:off x="427039" y="4158652"/>
            <a:ext cx="3165247" cy="238661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defTabSz="1066800"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Full synchronization (git-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tfs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1EE14B-9A4B-4CAB-98B9-55553F2E9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761636" y="1584099"/>
            <a:ext cx="8252249" cy="4961164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Screenshot of the PartsUnlimited Import Repository menu selection">
            <a:extLst>
              <a:ext uri="{FF2B5EF4-FFF2-40B4-BE49-F238E27FC236}">
                <a16:creationId xmlns:a16="http://schemas.microsoft.com/office/drawing/2014/main" id="{9DFD7442-458F-4D73-8C4A-AAA3FBE47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" t="808" r="687" b="1327"/>
          <a:stretch/>
        </p:blipFill>
        <p:spPr>
          <a:xfrm>
            <a:off x="3901384" y="1710348"/>
            <a:ext cx="8089705" cy="47086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330976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Migrating from TFVC to Git </a:t>
            </a:r>
            <a:endParaRPr lang="en-US"/>
          </a:p>
        </p:txBody>
      </p:sp>
      <p:pic>
        <p:nvPicPr>
          <p:cNvPr id="8" name="Picture 7" descr="Icon of an arrow that is branched to left and right">
            <a:extLst>
              <a:ext uri="{FF2B5EF4-FFF2-40B4-BE49-F238E27FC236}">
                <a16:creationId xmlns:a16="http://schemas.microsoft.com/office/drawing/2014/main" id="{81D3989A-150E-435F-9FBA-48883F9DD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318771"/>
            <a:ext cx="1086612" cy="10866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187E87-0F12-4837-8139-B2D538271609}"/>
              </a:ext>
            </a:extLst>
          </p:cNvPr>
          <p:cNvSpPr/>
          <p:nvPr/>
        </p:nvSpPr>
        <p:spPr bwMode="auto">
          <a:xfrm>
            <a:off x="1816100" y="1339915"/>
            <a:ext cx="101933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4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Migrating the tip:</a:t>
            </a:r>
          </a:p>
          <a:p>
            <a:pPr marL="342900" indent="-342900">
              <a:spcBef>
                <a:spcPts val="4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Only the latest version of the code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indent="-342900">
              <a:spcBef>
                <a:spcPts val="4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History remains on the old server</a:t>
            </a:r>
            <a:endParaRPr lang="en-US" sz="2000" dirty="0">
              <a:solidFill>
                <a:schemeClr val="tx1"/>
              </a:solidFill>
              <a:cs typeface="Segoe UI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167144-4545-425E-9BB1-1D40CB3AE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6100" y="2638293"/>
            <a:ext cx="10193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 of a arrow in a circular path with a timer inside the circle">
            <a:extLst>
              <a:ext uri="{FF2B5EF4-FFF2-40B4-BE49-F238E27FC236}">
                <a16:creationId xmlns:a16="http://schemas.microsoft.com/office/drawing/2014/main" id="{4FDF1F51-FE16-4953-A58B-9CF1A1C6B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2873111"/>
            <a:ext cx="1086612" cy="10866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C1481-9E49-488D-B944-5CCD0469EE1B}"/>
              </a:ext>
            </a:extLst>
          </p:cNvPr>
          <p:cNvSpPr/>
          <p:nvPr/>
        </p:nvSpPr>
        <p:spPr bwMode="auto">
          <a:xfrm>
            <a:off x="1816100" y="2894255"/>
            <a:ext cx="101933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4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Migrating with history: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chemeClr val="tx1"/>
                </a:solidFill>
              </a:rPr>
              <a:t>Tries to mimic the history in Git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566F82-C6F8-42AA-91E8-D104A4ED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6100" y="4192633"/>
            <a:ext cx="10193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Icon of check mark enclosed by an arc">
            <a:extLst>
              <a:ext uri="{FF2B5EF4-FFF2-40B4-BE49-F238E27FC236}">
                <a16:creationId xmlns:a16="http://schemas.microsoft.com/office/drawing/2014/main" id="{A1ABFCCE-FD5D-4D0E-9E20-6FF2854F8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4580819"/>
            <a:ext cx="1086612" cy="108661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72FD1C6-9ACC-49AF-8606-5501CB2FBFB1}"/>
              </a:ext>
            </a:extLst>
          </p:cNvPr>
          <p:cNvSpPr/>
          <p:nvPr/>
        </p:nvSpPr>
        <p:spPr bwMode="auto">
          <a:xfrm>
            <a:off x="1816100" y="4273564"/>
            <a:ext cx="10401300" cy="170303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Recommend to migrate the tip, because:</a:t>
            </a:r>
          </a:p>
          <a:p>
            <a:pPr marL="342900" indent="-342900">
              <a:spcBef>
                <a:spcPts val="4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History is stored differently – TFVC stores change sets, Git stores snapshots of the repository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indent="-342900">
              <a:spcBef>
                <a:spcPts val="4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Branches are stored differently – TFVC branches folders, Git branches the entire repository </a:t>
            </a:r>
            <a:endParaRPr lang="en-US" sz="2000">
              <a:solidFill>
                <a:schemeClr val="tx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8542682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</p:spPr>
        <p:txBody>
          <a:bodyPr/>
          <a:lstStyle/>
          <a:p>
            <a:r>
              <a:rPr lang="en-US"/>
              <a:t>Lesson 09: Lab</a:t>
            </a:r>
          </a:p>
        </p:txBody>
      </p:sp>
      <p:pic>
        <p:nvPicPr>
          <p:cNvPr id="5" name="Picture 4" descr="Icon of a lab flask">
            <a:extLst>
              <a:ext uri="{FF2B5EF4-FFF2-40B4-BE49-F238E27FC236}">
                <a16:creationId xmlns:a16="http://schemas.microsoft.com/office/drawing/2014/main" id="{A3E6323A-2023-4821-8678-4A0B3625D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757" y="2914169"/>
            <a:ext cx="801872" cy="1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260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Lab: Version controlling with Git in Azure Repos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In this lab you will establish and work with a local Git repository.</a:t>
            </a:r>
          </a:p>
          <a:p>
            <a:pPr lvl="1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469968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Clone an existing 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 work with commits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Review history of 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 with branches by using Visual Studio Code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pSp>
        <p:nvGrpSpPr>
          <p:cNvPr id="27" name="Group 26" descr="Icon of three dots and outward pointing chevrons on left and right">
            <a:extLst>
              <a:ext uri="{FF2B5EF4-FFF2-40B4-BE49-F238E27FC236}">
                <a16:creationId xmlns:a16="http://schemas.microsoft.com/office/drawing/2014/main" id="{8174A7C7-6B81-49F3-BE91-6D71CE83AD09}"/>
              </a:ext>
            </a:extLst>
          </p:cNvPr>
          <p:cNvGrpSpPr/>
          <p:nvPr/>
        </p:nvGrpSpPr>
        <p:grpSpPr>
          <a:xfrm>
            <a:off x="4997290" y="5276372"/>
            <a:ext cx="716110" cy="716212"/>
            <a:chOff x="3088645" y="5729498"/>
            <a:chExt cx="648328" cy="6484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74FF4C6-C943-4932-85D4-E1DACC5E2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88645" y="5729498"/>
              <a:ext cx="648328" cy="648420"/>
              <a:chOff x="7962901" y="3032919"/>
              <a:chExt cx="981074" cy="981076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DBACF119-C361-45D1-AA6B-733353585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841ADBC4-DE26-40A7-8FB9-2A22222978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9" name="Picture 28" descr="Icon of three dots and outward pointing chevrons on left and right">
              <a:extLst>
                <a:ext uri="{FF2B5EF4-FFF2-40B4-BE49-F238E27FC236}">
                  <a16:creationId xmlns:a16="http://schemas.microsoft.com/office/drawing/2014/main" id="{FA89E376-F5CD-40A6-B92D-C5BC8A6D7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209" y="5952822"/>
              <a:ext cx="457200" cy="201773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140665"/>
              </p:ext>
            </p:extLst>
          </p:nvPr>
        </p:nvGraphicFramePr>
        <p:xfrm>
          <a:off x="8117828" y="3616275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902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/>
              <a:t>Module overview</a:t>
            </a:r>
          </a:p>
        </p:txBody>
      </p:sp>
      <p:pic>
        <p:nvPicPr>
          <p:cNvPr id="15" name="Picture 14" descr="Icon of a magnifying glass">
            <a:extLst>
              <a:ext uri="{FF2B5EF4-FFF2-40B4-BE49-F238E27FC236}">
                <a16:creationId xmlns:a16="http://schemas.microsoft.com/office/drawing/2014/main" id="{BC9FC267-29E1-4DB6-B8E6-21FA673E9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58" y="1224381"/>
            <a:ext cx="835152" cy="8351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52382B-4213-4885-B30B-42F4559CECC3}"/>
              </a:ext>
            </a:extLst>
          </p:cNvPr>
          <p:cNvSpPr txBox="1"/>
          <p:nvPr/>
        </p:nvSpPr>
        <p:spPr>
          <a:xfrm>
            <a:off x="1520826" y="1502703"/>
            <a:ext cx="41751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1: Module Overview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1A6506-5208-402D-96C8-CA6167E3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2199235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con of small circles connected by lines forming a big circle">
            <a:extLst>
              <a:ext uri="{FF2B5EF4-FFF2-40B4-BE49-F238E27FC236}">
                <a16:creationId xmlns:a16="http://schemas.microsoft.com/office/drawing/2014/main" id="{BC0BCC79-FCA8-4241-8E2A-F2BD53562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58" y="2340447"/>
            <a:ext cx="835152" cy="8351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C393BA-3E86-4A47-85F5-F8200D9D7C2C}"/>
              </a:ext>
            </a:extLst>
          </p:cNvPr>
          <p:cNvSpPr txBox="1"/>
          <p:nvPr/>
        </p:nvSpPr>
        <p:spPr>
          <a:xfrm>
            <a:off x="1520826" y="2618769"/>
            <a:ext cx="41751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2: What is source control?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1D4244-708E-408B-BCDB-30ADAA2F4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3315301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Icon of bar charts with a dollar sign">
            <a:extLst>
              <a:ext uri="{FF2B5EF4-FFF2-40B4-BE49-F238E27FC236}">
                <a16:creationId xmlns:a16="http://schemas.microsoft.com/office/drawing/2014/main" id="{0D0977F1-9ECA-4AE3-8FD3-F58B03FFA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58" y="3455003"/>
            <a:ext cx="835152" cy="8351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64E254-DDAE-49D1-ABA5-D2FECC9F1FB7}"/>
              </a:ext>
            </a:extLst>
          </p:cNvPr>
          <p:cNvSpPr txBox="1"/>
          <p:nvPr/>
        </p:nvSpPr>
        <p:spPr>
          <a:xfrm>
            <a:off x="1520826" y="3734835"/>
            <a:ext cx="41751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3: Benefits of source control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FAF941-FFB5-4E03-8C01-77CE4FD1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4431367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four servers">
            <a:extLst>
              <a:ext uri="{FF2B5EF4-FFF2-40B4-BE49-F238E27FC236}">
                <a16:creationId xmlns:a16="http://schemas.microsoft.com/office/drawing/2014/main" id="{46E2EDC7-9319-483F-9B23-3D43666CE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758" y="4571069"/>
            <a:ext cx="835152" cy="83515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1DDF7ED-C5FF-45B8-8E60-90933B03037C}"/>
              </a:ext>
            </a:extLst>
          </p:cNvPr>
          <p:cNvSpPr txBox="1"/>
          <p:nvPr/>
        </p:nvSpPr>
        <p:spPr>
          <a:xfrm>
            <a:off x="1520826" y="4850900"/>
            <a:ext cx="41751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4: Types of source control systems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3F4ACE-5BA6-4773-844E-FE95A36E0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5547433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 descr="Icon of two chat bubbles">
            <a:extLst>
              <a:ext uri="{FF2B5EF4-FFF2-40B4-BE49-F238E27FC236}">
                <a16:creationId xmlns:a16="http://schemas.microsoft.com/office/drawing/2014/main" id="{1921F71D-D57D-4E90-B28A-B05D68028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758" y="5687134"/>
            <a:ext cx="835152" cy="8351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CD936D9-C3E5-4D36-B46B-1B886065DA48}"/>
              </a:ext>
            </a:extLst>
          </p:cNvPr>
          <p:cNvSpPr txBox="1"/>
          <p:nvPr/>
        </p:nvSpPr>
        <p:spPr>
          <a:xfrm>
            <a:off x="1520826" y="5966966"/>
            <a:ext cx="41751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Lesson 5: Introduction to Azure Repos</a:t>
            </a:r>
          </a:p>
        </p:txBody>
      </p:sp>
      <p:pic>
        <p:nvPicPr>
          <p:cNvPr id="78" name="Picture 77" descr="Icon of a book with a bookmark">
            <a:extLst>
              <a:ext uri="{FF2B5EF4-FFF2-40B4-BE49-F238E27FC236}">
                <a16:creationId xmlns:a16="http://schemas.microsoft.com/office/drawing/2014/main" id="{39E78C64-5922-45CE-953B-92E58A84D7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6008" y="1224381"/>
            <a:ext cx="835152" cy="83515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544FA3C-BE5A-49D2-81E8-475DBEB82533}"/>
              </a:ext>
            </a:extLst>
          </p:cNvPr>
          <p:cNvSpPr txBox="1"/>
          <p:nvPr/>
        </p:nvSpPr>
        <p:spPr>
          <a:xfrm>
            <a:off x="7096584" y="1502703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Lesson 6: Introduction to GitHub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591EB1-75AC-45FF-A1D2-717601A39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2199235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Icon of arrow positioned diagonally">
            <a:extLst>
              <a:ext uri="{FF2B5EF4-FFF2-40B4-BE49-F238E27FC236}">
                <a16:creationId xmlns:a16="http://schemas.microsoft.com/office/drawing/2014/main" id="{032754CD-4812-4DD1-977B-96662F9EB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6008" y="2340447"/>
            <a:ext cx="835152" cy="83515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9FEDB14-4643-4486-BD1A-03AFFDCEB57E}"/>
              </a:ext>
            </a:extLst>
          </p:cNvPr>
          <p:cNvSpPr txBox="1"/>
          <p:nvPr/>
        </p:nvSpPr>
        <p:spPr>
          <a:xfrm>
            <a:off x="7096584" y="2480269"/>
            <a:ext cx="491285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Lesson 7: Migrating from Team Foundation Version Control (TFVC) to Git in Azure Repos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E3CCE52-6AF7-4519-9740-BE42FAEB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3315301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590617E-8F73-4887-BB6D-96825BE42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4431367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Icon of a lab flask">
            <a:extLst>
              <a:ext uri="{FF2B5EF4-FFF2-40B4-BE49-F238E27FC236}">
                <a16:creationId xmlns:a16="http://schemas.microsoft.com/office/drawing/2014/main" id="{B3C1E50E-179C-43AB-8540-61DF01B8E6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6310" y="3497262"/>
            <a:ext cx="835152" cy="83515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A9988D3-0B88-4C7B-9127-46C8D76A639B}"/>
              </a:ext>
            </a:extLst>
          </p:cNvPr>
          <p:cNvSpPr txBox="1"/>
          <p:nvPr/>
        </p:nvSpPr>
        <p:spPr>
          <a:xfrm>
            <a:off x="7085472" y="3734835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8: Lab</a:t>
            </a:r>
          </a:p>
        </p:txBody>
      </p:sp>
      <p:pic>
        <p:nvPicPr>
          <p:cNvPr id="103" name="Picture 102" descr="Icon of a document with a checkmark">
            <a:extLst>
              <a:ext uri="{FF2B5EF4-FFF2-40B4-BE49-F238E27FC236}">
                <a16:creationId xmlns:a16="http://schemas.microsoft.com/office/drawing/2014/main" id="{0212B5C1-345C-443C-B613-D95DFED13B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6008" y="4613328"/>
            <a:ext cx="835152" cy="83515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57332FA-1321-465F-9EED-A3A26F7E1FBE}"/>
              </a:ext>
            </a:extLst>
          </p:cNvPr>
          <p:cNvSpPr txBox="1"/>
          <p:nvPr/>
        </p:nvSpPr>
        <p:spPr>
          <a:xfrm>
            <a:off x="7085472" y="4850145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9: Module review and takeaways</a:t>
            </a:r>
          </a:p>
        </p:txBody>
      </p:sp>
    </p:spTree>
    <p:extLst>
      <p:ext uri="{BB962C8B-B14F-4D97-AF65-F5344CB8AC3E}">
        <p14:creationId xmlns:p14="http://schemas.microsoft.com/office/powerpoint/2010/main" val="397177896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</p:spPr>
        <p:txBody>
          <a:bodyPr/>
          <a:lstStyle/>
          <a:p>
            <a:r>
              <a:rPr lang="en-US"/>
              <a:t>Lesson 10: Module review and takeaways</a:t>
            </a:r>
          </a:p>
        </p:txBody>
      </p:sp>
      <p:pic>
        <p:nvPicPr>
          <p:cNvPr id="3" name="Picture 2" descr="Icon of a document with a checkmark">
            <a:extLst>
              <a:ext uri="{FF2B5EF4-FFF2-40B4-BE49-F238E27FC236}">
                <a16:creationId xmlns:a16="http://schemas.microsoft.com/office/drawing/2014/main" id="{7B2E7F7D-9702-4EDC-9AFC-5975BCFDE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6518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What did you learn?</a:t>
            </a:r>
          </a:p>
        </p:txBody>
      </p:sp>
      <p:pic>
        <p:nvPicPr>
          <p:cNvPr id="37" name="Picture 36" descr="Icon of an arrow in a circular motion and a cloud inside it">
            <a:extLst>
              <a:ext uri="{FF2B5EF4-FFF2-40B4-BE49-F238E27FC236}">
                <a16:creationId xmlns:a16="http://schemas.microsoft.com/office/drawing/2014/main" id="{16A84EC3-46FE-42A3-AB0F-8E1908469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7" y="1398704"/>
            <a:ext cx="1065276" cy="106527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9AA5AD-B9C1-4753-9BDB-9FAD5454184F}"/>
              </a:ext>
            </a:extLst>
          </p:cNvPr>
          <p:cNvSpPr/>
          <p:nvPr/>
        </p:nvSpPr>
        <p:spPr bwMode="auto">
          <a:xfrm>
            <a:off x="1741714" y="1409267"/>
            <a:ext cx="10267723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Describe the benefits of using source control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E3B5A6-26C7-449D-AADA-51345578A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1714" y="2617040"/>
            <a:ext cx="1026772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Icon of a document">
            <a:extLst>
              <a:ext uri="{FF2B5EF4-FFF2-40B4-BE49-F238E27FC236}">
                <a16:creationId xmlns:a16="http://schemas.microsoft.com/office/drawing/2014/main" id="{27FCAF85-8FED-420A-971D-9C386AF0A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7" y="2771833"/>
            <a:ext cx="1065276" cy="106527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273E8E6-6DBC-4FCC-B4E8-CA7DBC44CE7B}"/>
              </a:ext>
            </a:extLst>
          </p:cNvPr>
          <p:cNvSpPr/>
          <p:nvPr/>
        </p:nvSpPr>
        <p:spPr bwMode="auto">
          <a:xfrm>
            <a:off x="1741714" y="2782396"/>
            <a:ext cx="10267723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Describe Azure Repos and GitHub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7B6479-2D7E-4303-820B-70CDBE5CC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1714" y="3990169"/>
            <a:ext cx="1026772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Icon of a triangle and an arrow going across it">
            <a:extLst>
              <a:ext uri="{FF2B5EF4-FFF2-40B4-BE49-F238E27FC236}">
                <a16:creationId xmlns:a16="http://schemas.microsoft.com/office/drawing/2014/main" id="{2E40A18E-D8E9-4637-B45A-4CBB09028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27" y="4153790"/>
            <a:ext cx="1065276" cy="106527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3FDAE2A-B78F-4AB3-B46E-E40D1692D4E7}"/>
              </a:ext>
            </a:extLst>
          </p:cNvPr>
          <p:cNvSpPr/>
          <p:nvPr/>
        </p:nvSpPr>
        <p:spPr bwMode="auto">
          <a:xfrm>
            <a:off x="1741714" y="4155523"/>
            <a:ext cx="10267723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Migrate from TFVC to Git</a:t>
            </a:r>
          </a:p>
        </p:txBody>
      </p:sp>
    </p:spTree>
    <p:extLst>
      <p:ext uri="{BB962C8B-B14F-4D97-AF65-F5344CB8AC3E}">
        <p14:creationId xmlns:p14="http://schemas.microsoft.com/office/powerpoint/2010/main" val="329924150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0885-9660-42ED-B074-34059C74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Module 2 review questions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710880F-6FCC-4765-8A37-459AD41C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398705"/>
            <a:ext cx="915924" cy="915924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96286755-EB2F-4520-ADEC-D9E581823AB3}"/>
              </a:ext>
            </a:extLst>
          </p:cNvPr>
          <p:cNvSpPr/>
          <p:nvPr/>
        </p:nvSpPr>
        <p:spPr bwMode="auto">
          <a:xfrm rot="10800000" flipV="1">
            <a:off x="499585" y="1467624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606FBD-9A9B-4D21-9268-5F3D80CAC20F}"/>
              </a:ext>
            </a:extLst>
          </p:cNvPr>
          <p:cNvSpPr/>
          <p:nvPr/>
        </p:nvSpPr>
        <p:spPr bwMode="auto">
          <a:xfrm>
            <a:off x="1681696" y="5525655"/>
            <a:ext cx="103838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is source control?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52BACD-E8AF-4A74-8304-BA7FEAD7E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5600" y="2551327"/>
            <a:ext cx="10383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C138E2A-EE3D-4B81-9184-4126CE88C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788025"/>
            <a:ext cx="915924" cy="915924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4091B3F-0681-49C5-8851-C83DE25B9E43}"/>
              </a:ext>
            </a:extLst>
          </p:cNvPr>
          <p:cNvSpPr/>
          <p:nvPr/>
        </p:nvSpPr>
        <p:spPr bwMode="auto">
          <a:xfrm rot="10800000" flipV="1">
            <a:off x="499585" y="2856944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CC0681-B4AB-4A6F-94BD-4A80815AFC1E}"/>
              </a:ext>
            </a:extLst>
          </p:cNvPr>
          <p:cNvSpPr/>
          <p:nvPr/>
        </p:nvSpPr>
        <p:spPr bwMode="auto">
          <a:xfrm>
            <a:off x="1681698" y="1276426"/>
            <a:ext cx="103838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are some of the benefits of source control?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9C836B-E64F-4522-9BAC-AB4AD95AA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5600" y="3940647"/>
            <a:ext cx="10383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337FA354-CA4A-45B2-B339-B2832FD68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176583"/>
            <a:ext cx="915924" cy="915924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ECAAF913-A56E-4949-B4AF-2194B584EF37}"/>
              </a:ext>
            </a:extLst>
          </p:cNvPr>
          <p:cNvSpPr/>
          <p:nvPr/>
        </p:nvSpPr>
        <p:spPr bwMode="auto">
          <a:xfrm rot="10800000" flipV="1">
            <a:off x="499585" y="424550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5599FC-D1BF-45FC-B62D-EF5B1C9E965E}"/>
              </a:ext>
            </a:extLst>
          </p:cNvPr>
          <p:cNvSpPr/>
          <p:nvPr/>
        </p:nvSpPr>
        <p:spPr bwMode="auto">
          <a:xfrm>
            <a:off x="1681697" y="2724017"/>
            <a:ext cx="103838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are the benefits of using distributed version control?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CA07BB-9A76-41D8-B0D9-BC530B9E4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5600" y="5328443"/>
            <a:ext cx="10383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144E8862-5111-423B-B503-A32A5A66B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5565139"/>
            <a:ext cx="915924" cy="915924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F7E98A1A-813E-4C11-A601-C4C9705B1D09}"/>
              </a:ext>
            </a:extLst>
          </p:cNvPr>
          <p:cNvSpPr/>
          <p:nvPr/>
        </p:nvSpPr>
        <p:spPr bwMode="auto">
          <a:xfrm rot="10800000" flipV="1">
            <a:off x="499585" y="5634058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C38CE6-205A-4C4C-84FC-18A251E1D1DF}"/>
              </a:ext>
            </a:extLst>
          </p:cNvPr>
          <p:cNvSpPr/>
          <p:nvPr/>
        </p:nvSpPr>
        <p:spPr bwMode="auto">
          <a:xfrm>
            <a:off x="1681697" y="4154475"/>
            <a:ext cx="103838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are the benefits of using centralized version control?</a:t>
            </a:r>
          </a:p>
        </p:txBody>
      </p:sp>
    </p:spTree>
    <p:extLst>
      <p:ext uri="{BB962C8B-B14F-4D97-AF65-F5344CB8AC3E}">
        <p14:creationId xmlns:p14="http://schemas.microsoft.com/office/powerpoint/2010/main" val="176820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CE5AA3-28FC-4BF3-AC83-FB8EDD3F5D5A}"/>
              </a:ext>
            </a:extLst>
          </p:cNvPr>
          <p:cNvSpPr txBox="1"/>
          <p:nvPr/>
        </p:nvSpPr>
        <p:spPr>
          <a:xfrm>
            <a:off x="427038" y="1192213"/>
            <a:ext cx="11582400" cy="3385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spc="-50" baseline="0">
                <a:latin typeface="+mj-lt"/>
              </a:defRPr>
            </a:lvl1pPr>
            <a:lvl2pPr marL="0"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spc="0" baseline="0">
                <a:solidFill>
                  <a:srgbClr val="000000"/>
                </a:solidFill>
              </a:defRPr>
            </a:lvl2pPr>
            <a:lvl3pPr marL="0"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spc="0" baseline="0">
                <a:solidFill>
                  <a:schemeClr val="tx2"/>
                </a:solidFill>
                <a:latin typeface="+mj-lt"/>
              </a:defRPr>
            </a:lvl3pPr>
            <a:lvl4pPr marL="0"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spc="0" baseline="0">
                <a:solidFill>
                  <a:srgbClr val="000000"/>
                </a:solidFill>
              </a:defRPr>
            </a:lvl4pPr>
            <a:lvl5pPr marL="0"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spc="0" baseline="0">
                <a:solidFill>
                  <a:srgbClr val="000000"/>
                </a:solidFill>
              </a:defRPr>
            </a:lvl5pPr>
            <a:lvl6pPr marL="2331854" indent="0">
              <a:spcBef>
                <a:spcPct val="20000"/>
              </a:spcBef>
              <a:buFont typeface="Arial" pitchFamily="34" charset="0"/>
              <a:buNone/>
              <a:defRPr sz="20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>
                <a:solidFill>
                  <a:srgbClr val="000000"/>
                </a:solidFill>
              </a:defRPr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200"/>
              <a:t>After completing this module, students will be able to:</a:t>
            </a:r>
          </a:p>
        </p:txBody>
      </p:sp>
      <p:pic>
        <p:nvPicPr>
          <p:cNvPr id="20" name="Picture 19" descr="Icon of a person sitting in a desk">
            <a:extLst>
              <a:ext uri="{FF2B5EF4-FFF2-40B4-BE49-F238E27FC236}">
                <a16:creationId xmlns:a16="http://schemas.microsoft.com/office/drawing/2014/main" id="{95C7F4D8-6C48-4182-AA2E-93D6507ED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60" y="1882550"/>
            <a:ext cx="1086612" cy="10866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26E3F18-681D-412B-8043-D11D687F77A1}"/>
              </a:ext>
            </a:extLst>
          </p:cNvPr>
          <p:cNvSpPr/>
          <p:nvPr/>
        </p:nvSpPr>
        <p:spPr bwMode="auto">
          <a:xfrm>
            <a:off x="1816100" y="1903694"/>
            <a:ext cx="101933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Describe the benefits of using Source Control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2FA794-3303-4E38-ADAB-5FC053FC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6100" y="3175195"/>
            <a:ext cx="10193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 of a document">
            <a:extLst>
              <a:ext uri="{FF2B5EF4-FFF2-40B4-BE49-F238E27FC236}">
                <a16:creationId xmlns:a16="http://schemas.microsoft.com/office/drawing/2014/main" id="{C59D0DCA-8159-4BFF-98FB-624417E74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60" y="3381228"/>
            <a:ext cx="1086612" cy="10866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273DA2-8917-494F-9E5D-BC62F91429F8}"/>
              </a:ext>
            </a:extLst>
          </p:cNvPr>
          <p:cNvSpPr/>
          <p:nvPr/>
        </p:nvSpPr>
        <p:spPr bwMode="auto">
          <a:xfrm>
            <a:off x="1816100" y="3404280"/>
            <a:ext cx="101933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Describe Azure Repos and GitHub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5799E-3D47-4F7C-810C-2B2B32A0D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6100" y="4675781"/>
            <a:ext cx="10193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Icon of arrow pointing in four opposite directions">
            <a:extLst>
              <a:ext uri="{FF2B5EF4-FFF2-40B4-BE49-F238E27FC236}">
                <a16:creationId xmlns:a16="http://schemas.microsoft.com/office/drawing/2014/main" id="{8CDCBC8F-CD21-4C00-91DA-2760F3740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60" y="4883337"/>
            <a:ext cx="1086612" cy="108508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05A8381-1446-4803-A050-6099F4DFEE84}"/>
              </a:ext>
            </a:extLst>
          </p:cNvPr>
          <p:cNvSpPr/>
          <p:nvPr/>
        </p:nvSpPr>
        <p:spPr bwMode="auto">
          <a:xfrm>
            <a:off x="1816100" y="4904865"/>
            <a:ext cx="101933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Migrate from TFVC to Git</a:t>
            </a:r>
          </a:p>
        </p:txBody>
      </p:sp>
    </p:spTree>
    <p:extLst>
      <p:ext uri="{BB962C8B-B14F-4D97-AF65-F5344CB8AC3E}">
        <p14:creationId xmlns:p14="http://schemas.microsoft.com/office/powerpoint/2010/main" val="3169857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</p:spPr>
        <p:txBody>
          <a:bodyPr/>
          <a:lstStyle/>
          <a:p>
            <a:r>
              <a:rPr lang="en-US" dirty="0"/>
              <a:t>Lesson 02: What is </a:t>
            </a:r>
            <a:r>
              <a:rPr lang="en-US"/>
              <a:t>source control</a:t>
            </a:r>
            <a:r>
              <a:rPr lang="en-US" dirty="0"/>
              <a:t>?</a:t>
            </a:r>
          </a:p>
        </p:txBody>
      </p:sp>
      <p:pic>
        <p:nvPicPr>
          <p:cNvPr id="3" name="Picture 2" descr="Icon of small circles connected by lines forming a big circle">
            <a:extLst>
              <a:ext uri="{FF2B5EF4-FFF2-40B4-BE49-F238E27FC236}">
                <a16:creationId xmlns:a16="http://schemas.microsoft.com/office/drawing/2014/main" id="{19DA3413-0B3B-4105-B1EF-F383C22EE2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363448" y="2956606"/>
            <a:ext cx="1003052" cy="10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660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C9A31B-2533-487F-AD91-67726E06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Introduction to source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40C38-1562-4F6B-B753-9408EA2B5B1B}"/>
              </a:ext>
            </a:extLst>
          </p:cNvPr>
          <p:cNvSpPr/>
          <p:nvPr/>
        </p:nvSpPr>
        <p:spPr>
          <a:xfrm>
            <a:off x="427038" y="1535115"/>
            <a:ext cx="11325079" cy="154059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defTabSz="1066800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When it was introduced, DevOps was a revolutionary way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to release software quickly and efficiently while maintaining a high level of security.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54B98F-C64B-42BB-B697-F6646B3B6EE5}"/>
              </a:ext>
            </a:extLst>
          </p:cNvPr>
          <p:cNvSpPr/>
          <p:nvPr/>
        </p:nvSpPr>
        <p:spPr>
          <a:xfrm>
            <a:off x="427037" y="3713743"/>
            <a:ext cx="11325079" cy="9309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defTabSz="1066800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Source control (version control) is a critical part of DevOps.</a:t>
            </a:r>
          </a:p>
        </p:txBody>
      </p:sp>
    </p:spTree>
    <p:extLst>
      <p:ext uri="{BB962C8B-B14F-4D97-AF65-F5344CB8AC3E}">
        <p14:creationId xmlns:p14="http://schemas.microsoft.com/office/powerpoint/2010/main" val="39868479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Foundational practices of DevOps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20498B-BEE5-44BA-9B41-D5066E274034}"/>
              </a:ext>
            </a:extLst>
          </p:cNvPr>
          <p:cNvSpPr/>
          <p:nvPr/>
        </p:nvSpPr>
        <p:spPr bwMode="auto">
          <a:xfrm>
            <a:off x="427036" y="1173822"/>
            <a:ext cx="10846210" cy="21544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Foundational practices and the stages of DevOps evolution: stages 0 to 2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89BAB9D6-490E-4324-AD65-ACF07E420A72}"/>
              </a:ext>
            </a:extLst>
          </p:cNvPr>
          <p:cNvGraphicFramePr>
            <a:graphicFrameLocks noGrp="1"/>
          </p:cNvGraphicFramePr>
          <p:nvPr/>
        </p:nvGraphicFramePr>
        <p:xfrm>
          <a:off x="427036" y="1573212"/>
          <a:ext cx="11571289" cy="5082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564">
                  <a:extLst>
                    <a:ext uri="{9D8B030D-6E8A-4147-A177-3AD203B41FA5}">
                      <a16:colId xmlns:a16="http://schemas.microsoft.com/office/drawing/2014/main" val="1345477391"/>
                    </a:ext>
                  </a:extLst>
                </a:gridCol>
                <a:gridCol w="6754091">
                  <a:extLst>
                    <a:ext uri="{9D8B030D-6E8A-4147-A177-3AD203B41FA5}">
                      <a16:colId xmlns:a16="http://schemas.microsoft.com/office/drawing/2014/main" val="3575212613"/>
                    </a:ext>
                  </a:extLst>
                </a:gridCol>
                <a:gridCol w="3872634">
                  <a:extLst>
                    <a:ext uri="{9D8B030D-6E8A-4147-A177-3AD203B41FA5}">
                      <a16:colId xmlns:a16="http://schemas.microsoft.com/office/drawing/2014/main" val="2087940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j-lt"/>
                        </a:rPr>
                        <a:t>Defining practices and associated practices</a:t>
                      </a:r>
                      <a:endParaRPr lang="en-IN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j-lt"/>
                        </a:rPr>
                        <a:t>Practices that contribute to success</a:t>
                      </a:r>
                      <a:endParaRPr lang="en-IN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54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Stage 0</a:t>
                      </a:r>
                      <a:endParaRPr lang="en-IN" sz="1600"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Monitoring and alerting are configurable by the team operating the service</a:t>
                      </a:r>
                    </a:p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Deployment patterns for building applications or services are reused </a:t>
                      </a:r>
                    </a:p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Testing patterns for building applications or services are reused </a:t>
                      </a:r>
                    </a:p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Teams contribute improvements to tooling provided by other teams</a:t>
                      </a:r>
                    </a:p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Configurations are managed by a configuration management tool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0972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endParaRPr lang="en-IN" sz="16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78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Stage 1</a:t>
                      </a:r>
                      <a:endParaRPr kumimoji="0" lang="en-IN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development teams use 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version control</a:t>
                      </a:r>
                    </a:p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Teams deploy on a standard set of operating systems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Build on a standard set of technology</a:t>
                      </a:r>
                    </a:p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Put application configurations in </a:t>
                      </a:r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version control </a:t>
                      </a:r>
                    </a:p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Test infrastructure changes before deploying to production</a:t>
                      </a:r>
                    </a:p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Source code </a:t>
                      </a:r>
                      <a:r>
                        <a:rPr lang="en-US" sz="1600"/>
                        <a:t>is available to other teams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106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Stage 2</a:t>
                      </a:r>
                      <a:endParaRPr kumimoji="0" lang="en-IN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 on a standard set of technologies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Teams deploy on a single standard operating system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Deployment patterns for building applications and services are reused </a:t>
                      </a:r>
                    </a:p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Rearchitect applications based on business needs</a:t>
                      </a:r>
                    </a:p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Put system configurations in 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version control</a:t>
                      </a:r>
                      <a:endParaRPr lang="en-IN" sz="16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32367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D9C7049-3C63-48B2-A792-A2D2A446C73D}"/>
              </a:ext>
            </a:extLst>
          </p:cNvPr>
          <p:cNvSpPr/>
          <p:nvPr/>
        </p:nvSpPr>
        <p:spPr bwMode="auto">
          <a:xfrm>
            <a:off x="427036" y="6716587"/>
            <a:ext cx="10846210" cy="1231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chemeClr val="tx1"/>
                </a:solidFill>
              </a:rPr>
              <a:t>* The practices that define each stage are highlighted in bold font</a:t>
            </a:r>
          </a:p>
        </p:txBody>
      </p:sp>
    </p:spTree>
    <p:extLst>
      <p:ext uri="{BB962C8B-B14F-4D97-AF65-F5344CB8AC3E}">
        <p14:creationId xmlns:p14="http://schemas.microsoft.com/office/powerpoint/2010/main" val="33087477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Foundational practices of DevOps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20498B-BEE5-44BA-9B41-D5066E274034}"/>
              </a:ext>
            </a:extLst>
          </p:cNvPr>
          <p:cNvSpPr/>
          <p:nvPr/>
        </p:nvSpPr>
        <p:spPr bwMode="auto">
          <a:xfrm>
            <a:off x="427036" y="1173822"/>
            <a:ext cx="10846210" cy="21544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Foundational practices and the stages of DevOps evolution: stages 3 to 5 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89BAB9D6-490E-4324-AD65-ACF07E420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93651"/>
              </p:ext>
            </p:extLst>
          </p:nvPr>
        </p:nvGraphicFramePr>
        <p:xfrm>
          <a:off x="427036" y="1519147"/>
          <a:ext cx="11571289" cy="462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564">
                  <a:extLst>
                    <a:ext uri="{9D8B030D-6E8A-4147-A177-3AD203B41FA5}">
                      <a16:colId xmlns:a16="http://schemas.microsoft.com/office/drawing/2014/main" val="1345477391"/>
                    </a:ext>
                  </a:extLst>
                </a:gridCol>
                <a:gridCol w="5265548">
                  <a:extLst>
                    <a:ext uri="{9D8B030D-6E8A-4147-A177-3AD203B41FA5}">
                      <a16:colId xmlns:a16="http://schemas.microsoft.com/office/drawing/2014/main" val="3575212613"/>
                    </a:ext>
                  </a:extLst>
                </a:gridCol>
                <a:gridCol w="5361177">
                  <a:extLst>
                    <a:ext uri="{9D8B030D-6E8A-4147-A177-3AD203B41FA5}">
                      <a16:colId xmlns:a16="http://schemas.microsoft.com/office/drawing/2014/main" val="2087940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j-lt"/>
                        </a:rPr>
                        <a:t>Defining practices and associated practices</a:t>
                      </a:r>
                      <a:endParaRPr lang="en-IN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j-lt"/>
                        </a:rPr>
                        <a:t>Practices that contribute to success</a:t>
                      </a:r>
                      <a:endParaRPr lang="en-IN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54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Stage 3</a:t>
                      </a: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Individuals can do work without manual approval from outside the team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Deployment patterns for building applications and services are reused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 changes are tested before deploying to production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Individuals can make changes without significant wait times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 changes can be made during business hours</a:t>
                      </a:r>
                    </a:p>
                    <a:p>
                      <a:pPr marL="109220" indent="-109220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Post-incident reviews and results are shared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Teams build on a standard set of technologies 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Teams use continuous integration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 teams use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version control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765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Stage 4</a:t>
                      </a: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 configurations are automated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Provisioning is automated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configurations are in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version control 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 teams use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version control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9220" indent="-109220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Security policy configurations are automated</a:t>
                      </a:r>
                    </a:p>
                    <a:p>
                      <a:pPr marL="109220" indent="-109220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Resources made available via self-service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429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Stage 5</a:t>
                      </a: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 indent="-109220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Incident responses are automated</a:t>
                      </a:r>
                    </a:p>
                    <a:p>
                      <a:pPr marL="109220" indent="-109220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Resources available via self-service</a:t>
                      </a:r>
                    </a:p>
                    <a:p>
                      <a:pPr marL="109220" indent="-109220" algn="l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Rearchitect applications based on business needs 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Security teams are involved in technology design and deployment 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Security policy configurations are automated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developers deploy testing environments on their own 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Success metrics for projects are visible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Provisioning is automated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1163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D9C7049-3C63-48B2-A792-A2D2A446C73D}"/>
              </a:ext>
            </a:extLst>
          </p:cNvPr>
          <p:cNvSpPr/>
          <p:nvPr/>
        </p:nvSpPr>
        <p:spPr bwMode="auto">
          <a:xfrm>
            <a:off x="427036" y="6583623"/>
            <a:ext cx="10846210" cy="1231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>
                <a:solidFill>
                  <a:schemeClr val="tx1"/>
                </a:solidFill>
              </a:rPr>
              <a:t>* The practices that define each stage are highlighted in bold font</a:t>
            </a:r>
          </a:p>
        </p:txBody>
      </p:sp>
    </p:spTree>
    <p:extLst>
      <p:ext uri="{BB962C8B-B14F-4D97-AF65-F5344CB8AC3E}">
        <p14:creationId xmlns:p14="http://schemas.microsoft.com/office/powerpoint/2010/main" val="59973854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055D-2326-43DA-8879-B02AE8E0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What is source control?</a:t>
            </a:r>
          </a:p>
        </p:txBody>
      </p:sp>
      <p:pic>
        <p:nvPicPr>
          <p:cNvPr id="58" name="Picture 57" descr="Icon of lines going to different circles">
            <a:extLst>
              <a:ext uri="{FF2B5EF4-FFF2-40B4-BE49-F238E27FC236}">
                <a16:creationId xmlns:a16="http://schemas.microsoft.com/office/drawing/2014/main" id="{974A4CEF-0C8C-4CF2-B0D4-C62B34C1F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55" y="1187819"/>
            <a:ext cx="1085088" cy="10866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4F2604-4A83-4B59-A5FB-26AC31CCFDDE}"/>
              </a:ext>
            </a:extLst>
          </p:cNvPr>
          <p:cNvSpPr/>
          <p:nvPr/>
        </p:nvSpPr>
        <p:spPr bwMode="auto">
          <a:xfrm>
            <a:off x="1816100" y="1182485"/>
            <a:ext cx="10193337" cy="10972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source control system allows developers to collaborate on code and track changes.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1E7C78-6A52-4547-9C5E-C93D196F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6100" y="2403754"/>
            <a:ext cx="10193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Icon of two gears with different sizes">
            <a:extLst>
              <a:ext uri="{FF2B5EF4-FFF2-40B4-BE49-F238E27FC236}">
                <a16:creationId xmlns:a16="http://schemas.microsoft.com/office/drawing/2014/main" id="{9A993330-4187-4F93-8513-80756DD9C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55" y="2676325"/>
            <a:ext cx="1085088" cy="10866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30FFC7-8D49-47CF-BFFF-A2BC54F7920D}"/>
              </a:ext>
            </a:extLst>
          </p:cNvPr>
          <p:cNvSpPr/>
          <p:nvPr/>
        </p:nvSpPr>
        <p:spPr bwMode="auto">
          <a:xfrm>
            <a:off x="1816100" y="2527743"/>
            <a:ext cx="10193337" cy="138186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Source Control Management (SCM) systems provide a running history of code development and resolve conflicts when merging contributions from multiple sources.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D28950-915F-43B4-8BB1-75FAE9BD5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6100" y="4033600"/>
            <a:ext cx="10193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a shield, with a plus sign and a diagonal arrow">
            <a:extLst>
              <a:ext uri="{FF2B5EF4-FFF2-40B4-BE49-F238E27FC236}">
                <a16:creationId xmlns:a16="http://schemas.microsoft.com/office/drawing/2014/main" id="{BECDDA15-710B-4E3E-85DE-46158A217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55" y="4161969"/>
            <a:ext cx="1085088" cy="10866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A1C885B-8244-403F-A441-CD722F5BAC97}"/>
              </a:ext>
            </a:extLst>
          </p:cNvPr>
          <p:cNvSpPr/>
          <p:nvPr/>
        </p:nvSpPr>
        <p:spPr bwMode="auto">
          <a:xfrm>
            <a:off x="1816100" y="4157589"/>
            <a:ext cx="10193337" cy="10972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Source control protects source code from both catastrophe and the casual degradation of human error and unintended consequences.</a:t>
            </a:r>
          </a:p>
        </p:txBody>
      </p:sp>
    </p:spTree>
    <p:extLst>
      <p:ext uri="{BB962C8B-B14F-4D97-AF65-F5344CB8AC3E}">
        <p14:creationId xmlns:p14="http://schemas.microsoft.com/office/powerpoint/2010/main" val="19653941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0AACF14ED30409321E086CBD493A2" ma:contentTypeVersion="4" ma:contentTypeDescription="Create a new document." ma:contentTypeScope="" ma:versionID="4889ff27a5c2cc44e382597e2323a2d2">
  <xsd:schema xmlns:xsd="http://www.w3.org/2001/XMLSchema" xmlns:xs="http://www.w3.org/2001/XMLSchema" xmlns:p="http://schemas.microsoft.com/office/2006/metadata/properties" xmlns:ns2="cdb59daf-14e9-4edf-afe9-ce5cf0512301" targetNamespace="http://schemas.microsoft.com/office/2006/metadata/properties" ma:root="true" ma:fieldsID="ccc9e7c3ccd46f28271fd42ef4ff5512" ns2:_="">
    <xsd:import namespace="cdb59daf-14e9-4edf-afe9-ce5cf05123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59daf-14e9-4edf-afe9-ce5cf0512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CD6F53-5415-48EE-B480-8377529FF1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b59daf-14e9-4edf-afe9-ce5cf0512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1930</Words>
  <Application>Microsoft Office PowerPoint</Application>
  <PresentationFormat>Custom</PresentationFormat>
  <Paragraphs>263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Consolas</vt:lpstr>
      <vt:lpstr>Segoe UI</vt:lpstr>
      <vt:lpstr>Segoe UI Light</vt:lpstr>
      <vt:lpstr>Segoe UI Semibold</vt:lpstr>
      <vt:lpstr>Wingdings</vt:lpstr>
      <vt:lpstr>Azure 1</vt:lpstr>
      <vt:lpstr>AZ-400.00 Module 2: Getting Started with Source Control</vt:lpstr>
      <vt:lpstr>Lesson 01: Module overview</vt:lpstr>
      <vt:lpstr>Module overview</vt:lpstr>
      <vt:lpstr>Learning objectives</vt:lpstr>
      <vt:lpstr>Lesson 02: What is source control?</vt:lpstr>
      <vt:lpstr>Introduction to source control</vt:lpstr>
      <vt:lpstr>Foundational practices of DevOps</vt:lpstr>
      <vt:lpstr>Foundational practices of DevOps</vt:lpstr>
      <vt:lpstr>What is source control?</vt:lpstr>
      <vt:lpstr>Lesson 03: Benefits of source control</vt:lpstr>
      <vt:lpstr>Benefits of source control</vt:lpstr>
      <vt:lpstr>Best practices for source control</vt:lpstr>
      <vt:lpstr>Lesson 04: Types of source control systems</vt:lpstr>
      <vt:lpstr>Centralized source control</vt:lpstr>
      <vt:lpstr>Distributed source control</vt:lpstr>
      <vt:lpstr>Git and TFVC</vt:lpstr>
      <vt:lpstr>Why Git?</vt:lpstr>
      <vt:lpstr>Objections to using Git</vt:lpstr>
      <vt:lpstr>Working with Git locally</vt:lpstr>
      <vt:lpstr>Lesson 05: Introduction to Azure Repos</vt:lpstr>
      <vt:lpstr>Azure Repos</vt:lpstr>
      <vt:lpstr>Lesson 06: Introduction to GitHub</vt:lpstr>
      <vt:lpstr>What is GitHub ?</vt:lpstr>
      <vt:lpstr>Linking GitHub to Azure Boards</vt:lpstr>
      <vt:lpstr>Lesson 07: Migrating from Team Foundation Version Control (TFVC) to Git in Azure Repos</vt:lpstr>
      <vt:lpstr>Migrating from TFVC to Git</vt:lpstr>
      <vt:lpstr>Migrating from TFVC to Git </vt:lpstr>
      <vt:lpstr>Lesson 09: Lab</vt:lpstr>
      <vt:lpstr>Lab: Version controlling with Git in Azure Repos</vt:lpstr>
      <vt:lpstr>Lesson 10: Module review and takeaways</vt:lpstr>
      <vt:lpstr>What did you learn?</vt:lpstr>
      <vt:lpstr>Module 2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AZ-400.0 Module 2: Getting Started with Source Control</dc:title>
  <dc:creator/>
  <cp:lastModifiedBy>Kimberly Rasmusson-Anderson</cp:lastModifiedBy>
  <cp:revision>116</cp:revision>
  <dcterms:created xsi:type="dcterms:W3CDTF">2020-04-30T00:33:59Z</dcterms:created>
  <dcterms:modified xsi:type="dcterms:W3CDTF">2021-05-13T19:18:12Z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0x0101002AE0AACF14ED30409321E086CBD493A2</vt:lpwstr>
  </property>
</Properties>
</file>