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32"/>
  </p:notesMasterIdLst>
  <p:handoutMasterIdLst>
    <p:handoutMasterId r:id="rId33"/>
  </p:handoutMasterIdLst>
  <p:sldIdLst>
    <p:sldId id="1884" r:id="rId5"/>
    <p:sldId id="1912" r:id="rId6"/>
    <p:sldId id="1913" r:id="rId7"/>
    <p:sldId id="1914" r:id="rId8"/>
    <p:sldId id="1719" r:id="rId9"/>
    <p:sldId id="1859" r:id="rId10"/>
    <p:sldId id="1917" r:id="rId11"/>
    <p:sldId id="1918" r:id="rId12"/>
    <p:sldId id="1919" r:id="rId13"/>
    <p:sldId id="1905" r:id="rId14"/>
    <p:sldId id="1906" r:id="rId15"/>
    <p:sldId id="1910" r:id="rId16"/>
    <p:sldId id="1908" r:id="rId17"/>
    <p:sldId id="1909" r:id="rId18"/>
    <p:sldId id="1920" r:id="rId19"/>
    <p:sldId id="1885" r:id="rId20"/>
    <p:sldId id="1898" r:id="rId21"/>
    <p:sldId id="1903" r:id="rId22"/>
    <p:sldId id="1921" r:id="rId23"/>
    <p:sldId id="1922" r:id="rId24"/>
    <p:sldId id="1924" r:id="rId25"/>
    <p:sldId id="1925" r:id="rId26"/>
    <p:sldId id="1916" r:id="rId27"/>
    <p:sldId id="1947" r:id="rId28"/>
    <p:sldId id="1915" r:id="rId29"/>
    <p:sldId id="1911" r:id="rId30"/>
    <p:sldId id="1883"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39"/>
    <a:srgbClr val="243A5E"/>
    <a:srgbClr val="000000"/>
    <a:srgbClr val="ABABAB"/>
    <a:srgbClr val="EBEBEB"/>
    <a:srgbClr val="59B4D9"/>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EFFB7-0346-4598-B2A5-F24004372650}" v="40" dt="2020-07-14T17:20:37.194"/>
    <p1510:client id="{78EAD048-75B1-8147-2405-BDE80756314D}" v="72" dt="2020-12-10T17:27:42.843"/>
    <p1510:client id="{7CC77141-3100-7643-7412-6278B9169BAA}" v="191" dt="2020-12-10T18:20:31.594"/>
    <p1510:client id="{848243A7-E6E3-47D5-B8B7-42145E40679C}" v="1" dt="2020-07-15T15:40:08.365"/>
    <p1510:client id="{B970DA43-ADBF-49A5-986C-B4DE598EE7CE}" v="11" dt="2020-07-15T14:43:42.002"/>
    <p1510:client id="{C1654E8E-B66A-45B8-BB61-56884ED702D6}" v="100" dt="2020-07-15T10:05:15.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1" autoAdjust="0"/>
    <p:restoredTop sz="80729" autoAdjust="0"/>
  </p:normalViewPr>
  <p:slideViewPr>
    <p:cSldViewPr snapToGrid="0">
      <p:cViewPr varScale="1">
        <p:scale>
          <a:sx n="90" d="100"/>
          <a:sy n="90" d="100"/>
        </p:scale>
        <p:origin x="1296" y="9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5/13/2021 2:17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5/13/2021 1:51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5/13/2021 1:51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See </a:t>
            </a:r>
            <a:r>
              <a:rPr lang="en-US" b="0">
                <a:solidFill>
                  <a:srgbClr val="A31515"/>
                </a:solidFill>
                <a:effectLst/>
                <a:latin typeface="Consolas" panose="020B0609020204030204" pitchFamily="49" charset="0"/>
              </a:rPr>
              <a:t>http://owasp.org</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2:17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343605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2:17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26258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2:17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89576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5/13/2021 2:17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376008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5/13/2021 2:17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886454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5/13/2021 2:17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384016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2:17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5/13/2021 2:17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384016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r>
              <a:rPr lang="en-US" dirty="0"/>
              <a:t>: </a:t>
            </a:r>
            <a:r>
              <a:rPr lang="en-US" sz="882" b="0" kern="1200" dirty="0">
                <a:solidFill>
                  <a:schemeClr val="tx1"/>
                </a:solidFill>
                <a:effectLst/>
                <a:latin typeface="Segoe UI Light" pitchFamily="34" charset="0"/>
                <a:ea typeface="+mn-ea"/>
                <a:cs typeface="+mn-cs"/>
              </a:rPr>
              <a:t>Mermaid diagrams are code written in markdown to represent diagrams</a:t>
            </a:r>
          </a:p>
          <a:p>
            <a:r>
              <a:rPr lang="en-US" sz="882" b="1" i="0" kern="1200" dirty="0">
                <a:solidFill>
                  <a:schemeClr val="tx1"/>
                </a:solidFill>
                <a:effectLst/>
                <a:latin typeface="Segoe UI Light" pitchFamily="34" charset="0"/>
                <a:ea typeface="+mn-ea"/>
                <a:cs typeface="+mn-cs"/>
              </a:rPr>
              <a:t>Q2 Answer</a:t>
            </a:r>
            <a:r>
              <a:rPr lang="en-US" sz="882" b="0" i="0"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Code smells are characteristics in your code that could possibly be a problem. Code smells hint at deeper problems in the design or implementation of the code. For example, code that works but contains many literal values or duplicated code.</a:t>
            </a:r>
          </a:p>
          <a:p>
            <a:r>
              <a:rPr lang="en-US" sz="882" b="1" i="0" kern="1200" dirty="0">
                <a:solidFill>
                  <a:schemeClr val="tx1"/>
                </a:solidFill>
                <a:effectLst/>
                <a:latin typeface="Segoe UI Light" pitchFamily="34" charset="0"/>
                <a:ea typeface="+mn-ea"/>
                <a:cs typeface="+mn-cs"/>
              </a:rPr>
              <a:t>Q3 Answer</a:t>
            </a:r>
            <a:r>
              <a:rPr lang="en-US" sz="882" b="0" i="0" kern="1200" dirty="0">
                <a:solidFill>
                  <a:schemeClr val="tx1"/>
                </a:solidFill>
                <a:effectLst/>
                <a:latin typeface="Segoe UI Light" pitchFamily="34" charset="0"/>
                <a:ea typeface="+mn-ea"/>
                <a:cs typeface="+mn-cs"/>
              </a:rPr>
              <a:t>: </a:t>
            </a:r>
            <a:r>
              <a:rPr lang="en-US" sz="882" b="0" kern="1200" dirty="0" err="1">
                <a:solidFill>
                  <a:schemeClr val="tx1"/>
                </a:solidFill>
                <a:effectLst/>
                <a:latin typeface="Segoe UI Light" pitchFamily="34" charset="0"/>
                <a:ea typeface="+mn-ea"/>
                <a:cs typeface="+mn-cs"/>
              </a:rPr>
              <a:t>WhiteSource</a:t>
            </a:r>
            <a:r>
              <a:rPr lang="en-US" sz="882" b="0" kern="1200" dirty="0">
                <a:solidFill>
                  <a:schemeClr val="tx1"/>
                </a:solidFill>
                <a:effectLst/>
                <a:latin typeface="Segoe UI Light" pitchFamily="34" charset="0"/>
                <a:ea typeface="+mn-ea"/>
                <a:cs typeface="+mn-cs"/>
              </a:rPr>
              <a:t> Bolt is used to analyze open source library usage. OWASP ZAP is designed to run penetration testing against applications. The two Sonar products are for code quality and code coverage analysis.</a:t>
            </a:r>
          </a:p>
          <a:p>
            <a:r>
              <a:rPr lang="en-US" b="1" dirty="0"/>
              <a:t>Q4 Answer: </a:t>
            </a:r>
            <a:r>
              <a:rPr lang="en-US" sz="882" b="0" kern="1200" dirty="0">
                <a:solidFill>
                  <a:schemeClr val="tx1"/>
                </a:solidFill>
                <a:effectLst/>
                <a:latin typeface="Segoe UI Light" pitchFamily="34" charset="0"/>
                <a:ea typeface="+mn-ea"/>
                <a:cs typeface="+mn-cs"/>
              </a:rPr>
              <a:t>High quality code should have well-defined interfaces. It should be clear and easy to read so self-documenting is desirable, as is short (not long) method bodies.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Q5 Answer: </a:t>
            </a:r>
            <a:r>
              <a:rPr lang="en-US" sz="882" b="0" kern="1200" dirty="0" err="1">
                <a:solidFill>
                  <a:schemeClr val="tx1"/>
                </a:solidFill>
                <a:effectLst/>
                <a:latin typeface="Segoe UI Light" pitchFamily="34" charset="0"/>
                <a:ea typeface="+mn-ea"/>
                <a:cs typeface="+mn-cs"/>
              </a:rPr>
              <a:t>SonarCloud</a:t>
            </a:r>
            <a:r>
              <a:rPr lang="en-US" sz="882" b="0" kern="1200" dirty="0">
                <a:solidFill>
                  <a:schemeClr val="tx1"/>
                </a:solidFill>
                <a:effectLst/>
                <a:latin typeface="Segoe UI Light" pitchFamily="34" charset="0"/>
                <a:ea typeface="+mn-ea"/>
                <a:cs typeface="+mn-cs"/>
              </a:rPr>
              <a:t> is the cloud-based version of the original SonarQube, and would be best for working with code in Azure Repos.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2:17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09206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5/13/2021 1:51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5/13/2021 1:51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5/13/2021 1:51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5/13/2021 1:51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err="1">
                <a:solidFill>
                  <a:schemeClr val="tx1"/>
                </a:solidFill>
                <a:effectLst/>
                <a:latin typeface="Segoe UI Light" pitchFamily="34" charset="0"/>
                <a:ea typeface="+mn-ea"/>
                <a:cs typeface="+mn-cs"/>
              </a:rPr>
              <a:t>SonarCloud</a:t>
            </a:r>
            <a:r>
              <a:rPr lang="en-US" sz="882" b="0" kern="1200">
                <a:solidFill>
                  <a:schemeClr val="tx1"/>
                </a:solidFill>
                <a:effectLst/>
                <a:latin typeface="Segoe UI Light" pitchFamily="34" charset="0"/>
                <a:ea typeface="+mn-ea"/>
                <a:cs typeface="+mn-cs"/>
              </a:rPr>
              <a:t> - https://sonarcloud.io/about</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1:51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38774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1:51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20715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err="1">
                <a:solidFill>
                  <a:schemeClr val="tx1"/>
                </a:solidFill>
                <a:effectLst/>
                <a:latin typeface="Segoe UI Light" pitchFamily="34" charset="0"/>
                <a:ea typeface="+mn-ea"/>
                <a:cs typeface="+mn-cs"/>
              </a:rPr>
              <a:t>NDepend</a:t>
            </a:r>
            <a:r>
              <a:rPr lang="en-US" sz="882" b="0" kern="1200">
                <a:solidFill>
                  <a:schemeClr val="tx1"/>
                </a:solidFill>
                <a:effectLst/>
                <a:latin typeface="Segoe UI Light" pitchFamily="34" charset="0"/>
                <a:ea typeface="+mn-ea"/>
                <a:cs typeface="+mn-cs"/>
              </a:rPr>
              <a:t> - https://www.ndepend.com</a:t>
            </a:r>
          </a:p>
          <a:p>
            <a:r>
              <a:rPr lang="en-US" sz="882" b="0" kern="1200">
                <a:solidFill>
                  <a:schemeClr val="tx1"/>
                </a:solidFill>
                <a:effectLst/>
                <a:latin typeface="Segoe UI Light" pitchFamily="34" charset="0"/>
                <a:ea typeface="+mn-ea"/>
                <a:cs typeface="+mn-cs"/>
              </a:rPr>
              <a:t>Visual Studio marketplace - https://marketplace.visualstudio.com/items?itemName=ndepend.ndependextension&amp;targetId=2ec491f3-0a97-4e53-bfef-20bf80c7e1ea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err="1">
                <a:solidFill>
                  <a:schemeClr val="tx1"/>
                </a:solidFill>
                <a:effectLst/>
                <a:latin typeface="Segoe UI Light" pitchFamily="34" charset="0"/>
                <a:ea typeface="+mn-ea"/>
                <a:cs typeface="+mn-cs"/>
              </a:rPr>
              <a:t>Resharper</a:t>
            </a:r>
            <a:r>
              <a:rPr lang="en-US" sz="882" b="0" kern="1200">
                <a:solidFill>
                  <a:schemeClr val="tx1"/>
                </a:solidFill>
                <a:effectLst/>
                <a:latin typeface="Segoe UI Light" pitchFamily="34" charset="0"/>
                <a:ea typeface="+mn-ea"/>
                <a:cs typeface="+mn-cs"/>
              </a:rPr>
              <a:t> Code Quality Analysis - https://marketplace.visualstudio.com/items?itemName=alanwales.resharper-code-analysis</a:t>
            </a:r>
          </a:p>
          <a:p>
            <a:br>
              <a:rPr lang="en-US" sz="882" b="0" kern="1200">
                <a:solidFill>
                  <a:schemeClr val="tx1"/>
                </a:solidFill>
                <a:effectLst/>
                <a:latin typeface="Segoe UI Light" pitchFamily="34" charset="0"/>
                <a:ea typeface="+mn-ea"/>
                <a:cs typeface="+mn-cs"/>
              </a:rPr>
            </a:br>
            <a:endParaRPr lang="en-US" sz="882" b="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1:51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15737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5/13/2021 2:17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384016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446550"/>
          </a:xfrm>
        </p:spPr>
        <p:txBody>
          <a:bodyPr/>
          <a:lstStyle>
            <a:lvl1pPr marL="176481" indent="-176481">
              <a:defRPr/>
            </a:lvl1pPr>
            <a:lvl2pPr marL="411249" indent="-17810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9437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31860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8124321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465138" y="632779"/>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2870309912"/>
      </p:ext>
    </p:extLst>
  </p:cSld>
  <p:clrMapOvr>
    <a:masterClrMapping/>
  </p:clrMapOvr>
  <p:transition>
    <p:fade/>
  </p:transition>
  <p:extLst>
    <p:ext uri="{DCECCB84-F9BA-43D5-87BE-67443E8EF086}">
      <p15:sldGuideLst xmlns:p15="http://schemas.microsoft.com/office/powerpoint/2012/main">
        <p15:guide id="3" orient="horz" pos="883" userDrawn="1">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24" r:id="rId7"/>
    <p:sldLayoutId id="2147484615" r:id="rId8"/>
    <p:sldLayoutId id="2147484572" r:id="rId9"/>
    <p:sldLayoutId id="2147484622" r:id="rId10"/>
    <p:sldLayoutId id="2147484623" r:id="rId11"/>
    <p:sldLayoutId id="2147484625" r:id="rId12"/>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2.wmf"/><Relationship Id="rId4" Type="http://schemas.openxmlformats.org/officeDocument/2006/relationships/image" Target="../media/image4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2.wmf"/></Relationships>
</file>

<file path=ppt/slides/_rels/slide2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chart" Target="../charts/chart1.xml"/><Relationship Id="rId4" Type="http://schemas.openxmlformats.org/officeDocument/2006/relationships/image" Target="../media/image48.emf"/></Relationships>
</file>

<file path=ppt/slides/_rels/slide25.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image" Target="../media/image24.wmf"/></Relationships>
</file>

<file path=ppt/slides/_rels/slide9.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582862"/>
            <a:ext cx="5537797" cy="1828800"/>
          </a:xfrm>
        </p:spPr>
        <p:txBody>
          <a:bodyPr bIns="0">
            <a:noAutofit/>
          </a:bodyPr>
          <a:lstStyle/>
          <a:p>
            <a:r>
              <a:rPr lang="en-US"/>
              <a:t>AZ-400.00</a:t>
            </a:r>
            <a:br>
              <a:rPr lang="en-US" dirty="0"/>
            </a:br>
            <a:r>
              <a:rPr lang="en-US" dirty="0"/>
              <a:t>Module 03: </a:t>
            </a:r>
            <a:br>
              <a:rPr lang="en-US" dirty="0"/>
            </a:br>
            <a:r>
              <a:rPr lang="en-US" dirty="0"/>
              <a:t>Managing Technical Debt</a:t>
            </a:r>
          </a:p>
        </p:txBody>
      </p:sp>
    </p:spTree>
    <p:extLst>
      <p:ext uri="{BB962C8B-B14F-4D97-AF65-F5344CB8AC3E}">
        <p14:creationId xmlns:p14="http://schemas.microsoft.com/office/powerpoint/2010/main" val="39266270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a:xfrm>
            <a:off x="465138" y="632779"/>
            <a:ext cx="11533187" cy="411162"/>
          </a:xfrm>
        </p:spPr>
        <p:txBody>
          <a:bodyPr/>
          <a:lstStyle/>
          <a:p>
            <a:r>
              <a:rPr lang="en-US" dirty="0"/>
              <a:t>Sources and impacts of technical debt</a:t>
            </a:r>
          </a:p>
        </p:txBody>
      </p:sp>
      <p:sp>
        <p:nvSpPr>
          <p:cNvPr id="53" name="TextBox 52">
            <a:extLst>
              <a:ext uri="{FF2B5EF4-FFF2-40B4-BE49-F238E27FC236}">
                <a16:creationId xmlns:a16="http://schemas.microsoft.com/office/drawing/2014/main" id="{C7A5E062-7AAB-4855-96E9-E6890F22452A}"/>
              </a:ext>
            </a:extLst>
          </p:cNvPr>
          <p:cNvSpPr txBox="1"/>
          <p:nvPr/>
        </p:nvSpPr>
        <p:spPr>
          <a:xfrm>
            <a:off x="465138" y="1230256"/>
            <a:ext cx="11571286" cy="369332"/>
          </a:xfrm>
          <a:prstGeom prst="rect">
            <a:avLst/>
          </a:prstGeom>
          <a:noFill/>
        </p:spPr>
        <p:txBody>
          <a:bodyPr wrap="square" lIns="0" tIns="0" rIns="0" bIns="0" anchor="ctr">
            <a:spAutoFit/>
          </a:bodyPr>
          <a:lstStyle/>
          <a:p>
            <a:r>
              <a:rPr lang="en-US" sz="2400" dirty="0">
                <a:latin typeface="+mj-lt"/>
              </a:rPr>
              <a:t>Common sources of technical debt are:</a:t>
            </a:r>
          </a:p>
        </p:txBody>
      </p:sp>
      <p:sp>
        <p:nvSpPr>
          <p:cNvPr id="4" name="Rectangle 3">
            <a:extLst>
              <a:ext uri="{FF2B5EF4-FFF2-40B4-BE49-F238E27FC236}">
                <a16:creationId xmlns:a16="http://schemas.microsoft.com/office/drawing/2014/main" id="{36F8AC02-DAD5-4C53-BB80-50B76195B0A3}"/>
              </a:ext>
            </a:extLst>
          </p:cNvPr>
          <p:cNvSpPr/>
          <p:nvPr/>
        </p:nvSpPr>
        <p:spPr>
          <a:xfrm>
            <a:off x="436563" y="1785903"/>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Lack of coding style and standards</a:t>
            </a:r>
          </a:p>
        </p:txBody>
      </p:sp>
      <p:sp>
        <p:nvSpPr>
          <p:cNvPr id="32" name="Rectangle 31">
            <a:extLst>
              <a:ext uri="{FF2B5EF4-FFF2-40B4-BE49-F238E27FC236}">
                <a16:creationId xmlns:a16="http://schemas.microsoft.com/office/drawing/2014/main" id="{E9C40E1B-205F-45D9-B318-90994E773CD3}"/>
              </a:ext>
            </a:extLst>
          </p:cNvPr>
          <p:cNvSpPr/>
          <p:nvPr/>
        </p:nvSpPr>
        <p:spPr>
          <a:xfrm>
            <a:off x="436563" y="2771690"/>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Lack of or poor design of unit test cases</a:t>
            </a:r>
          </a:p>
        </p:txBody>
      </p:sp>
      <p:sp>
        <p:nvSpPr>
          <p:cNvPr id="28" name="Rectangle 27">
            <a:extLst>
              <a:ext uri="{FF2B5EF4-FFF2-40B4-BE49-F238E27FC236}">
                <a16:creationId xmlns:a16="http://schemas.microsoft.com/office/drawing/2014/main" id="{2B5661AA-050B-4F8B-99FD-96C20A0010EC}"/>
              </a:ext>
            </a:extLst>
          </p:cNvPr>
          <p:cNvSpPr/>
          <p:nvPr/>
        </p:nvSpPr>
        <p:spPr>
          <a:xfrm>
            <a:off x="436563" y="3757477"/>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Ignoring or not understanding object orient design principles</a:t>
            </a:r>
          </a:p>
        </p:txBody>
      </p:sp>
      <p:sp>
        <p:nvSpPr>
          <p:cNvPr id="20" name="Rectangle 19">
            <a:extLst>
              <a:ext uri="{FF2B5EF4-FFF2-40B4-BE49-F238E27FC236}">
                <a16:creationId xmlns:a16="http://schemas.microsoft.com/office/drawing/2014/main" id="{CE518534-4913-4DE4-93A9-469F4961B539}"/>
              </a:ext>
            </a:extLst>
          </p:cNvPr>
          <p:cNvSpPr/>
          <p:nvPr/>
        </p:nvSpPr>
        <p:spPr>
          <a:xfrm>
            <a:off x="436563" y="4743264"/>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Monolithic classes and code libraries</a:t>
            </a:r>
          </a:p>
        </p:txBody>
      </p:sp>
      <p:sp>
        <p:nvSpPr>
          <p:cNvPr id="24" name="Rectangle 23">
            <a:extLst>
              <a:ext uri="{FF2B5EF4-FFF2-40B4-BE49-F238E27FC236}">
                <a16:creationId xmlns:a16="http://schemas.microsoft.com/office/drawing/2014/main" id="{366A6CBA-08D5-43F8-A210-2C53316703D0}"/>
              </a:ext>
            </a:extLst>
          </p:cNvPr>
          <p:cNvSpPr/>
          <p:nvPr/>
        </p:nvSpPr>
        <p:spPr>
          <a:xfrm>
            <a:off x="436563" y="5729051"/>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Poorly envisioned use of technology, architecture and approach</a:t>
            </a:r>
          </a:p>
        </p:txBody>
      </p:sp>
      <p:sp>
        <p:nvSpPr>
          <p:cNvPr id="8" name="Rectangle 7">
            <a:extLst>
              <a:ext uri="{FF2B5EF4-FFF2-40B4-BE49-F238E27FC236}">
                <a16:creationId xmlns:a16="http://schemas.microsoft.com/office/drawing/2014/main" id="{AE70A683-3A7A-44B4-AF25-F86B496C706D}"/>
              </a:ext>
            </a:extLst>
          </p:cNvPr>
          <p:cNvSpPr/>
          <p:nvPr/>
        </p:nvSpPr>
        <p:spPr>
          <a:xfrm>
            <a:off x="6282358" y="1785903"/>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Over-engineering code </a:t>
            </a:r>
          </a:p>
        </p:txBody>
      </p:sp>
      <p:sp>
        <p:nvSpPr>
          <p:cNvPr id="36" name="Rectangle 35">
            <a:extLst>
              <a:ext uri="{FF2B5EF4-FFF2-40B4-BE49-F238E27FC236}">
                <a16:creationId xmlns:a16="http://schemas.microsoft.com/office/drawing/2014/main" id="{A5A3E36E-C23B-44CF-811B-CDC70EF87AFC}"/>
              </a:ext>
            </a:extLst>
          </p:cNvPr>
          <p:cNvSpPr/>
          <p:nvPr/>
        </p:nvSpPr>
        <p:spPr>
          <a:xfrm>
            <a:off x="6282356" y="2771690"/>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Insufficient comments and documentation</a:t>
            </a:r>
          </a:p>
        </p:txBody>
      </p:sp>
      <p:sp>
        <p:nvSpPr>
          <p:cNvPr id="12" name="Rectangle 11">
            <a:extLst>
              <a:ext uri="{FF2B5EF4-FFF2-40B4-BE49-F238E27FC236}">
                <a16:creationId xmlns:a16="http://schemas.microsoft.com/office/drawing/2014/main" id="{90E79D60-C85F-4FC0-B6E1-04E8CE033656}"/>
              </a:ext>
            </a:extLst>
          </p:cNvPr>
          <p:cNvSpPr/>
          <p:nvPr/>
        </p:nvSpPr>
        <p:spPr>
          <a:xfrm>
            <a:off x="6282358" y="3757477"/>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Not writing self-documenting code </a:t>
            </a:r>
          </a:p>
        </p:txBody>
      </p:sp>
      <p:sp>
        <p:nvSpPr>
          <p:cNvPr id="16" name="Rectangle 15">
            <a:extLst>
              <a:ext uri="{FF2B5EF4-FFF2-40B4-BE49-F238E27FC236}">
                <a16:creationId xmlns:a16="http://schemas.microsoft.com/office/drawing/2014/main" id="{B4D3AE76-B905-4F33-9100-660B9F5F3447}"/>
              </a:ext>
            </a:extLst>
          </p:cNvPr>
          <p:cNvSpPr/>
          <p:nvPr/>
        </p:nvSpPr>
        <p:spPr>
          <a:xfrm>
            <a:off x="6282358" y="4743264"/>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Taking shortcuts to meet deadlines</a:t>
            </a:r>
          </a:p>
        </p:txBody>
      </p:sp>
      <p:sp>
        <p:nvSpPr>
          <p:cNvPr id="40" name="Rectangle 39">
            <a:extLst>
              <a:ext uri="{FF2B5EF4-FFF2-40B4-BE49-F238E27FC236}">
                <a16:creationId xmlns:a16="http://schemas.microsoft.com/office/drawing/2014/main" id="{0741287E-4964-4EAB-9ACA-74799CE63827}"/>
              </a:ext>
            </a:extLst>
          </p:cNvPr>
          <p:cNvSpPr/>
          <p:nvPr/>
        </p:nvSpPr>
        <p:spPr>
          <a:xfrm>
            <a:off x="6282358" y="5729051"/>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Leaving dead code in place</a:t>
            </a:r>
          </a:p>
        </p:txBody>
      </p:sp>
    </p:spTree>
    <p:extLst>
      <p:ext uri="{BB962C8B-B14F-4D97-AF65-F5344CB8AC3E}">
        <p14:creationId xmlns:p14="http://schemas.microsoft.com/office/powerpoint/2010/main" val="19057228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A624-BD17-43DD-A8F4-866EADAC818F}"/>
              </a:ext>
            </a:extLst>
          </p:cNvPr>
          <p:cNvSpPr>
            <a:spLocks noGrp="1"/>
          </p:cNvSpPr>
          <p:nvPr>
            <p:ph type="title"/>
          </p:nvPr>
        </p:nvSpPr>
        <p:spPr>
          <a:xfrm>
            <a:off x="465138" y="632779"/>
            <a:ext cx="11533187" cy="411162"/>
          </a:xfrm>
        </p:spPr>
        <p:txBody>
          <a:bodyPr/>
          <a:lstStyle/>
          <a:p>
            <a:r>
              <a:rPr lang="en-US" dirty="0"/>
              <a:t>Using automated testing to measure technical debt</a:t>
            </a:r>
          </a:p>
        </p:txBody>
      </p:sp>
      <p:sp>
        <p:nvSpPr>
          <p:cNvPr id="26" name="TextBox 25">
            <a:extLst>
              <a:ext uri="{FF2B5EF4-FFF2-40B4-BE49-F238E27FC236}">
                <a16:creationId xmlns:a16="http://schemas.microsoft.com/office/drawing/2014/main" id="{BD6A3508-0DA2-4116-9F6A-FB68E021A5BD}"/>
              </a:ext>
            </a:extLst>
          </p:cNvPr>
          <p:cNvSpPr txBox="1"/>
          <p:nvPr/>
        </p:nvSpPr>
        <p:spPr>
          <a:xfrm>
            <a:off x="465138" y="1129133"/>
            <a:ext cx="11571286" cy="369332"/>
          </a:xfrm>
          <a:prstGeom prst="rect">
            <a:avLst/>
          </a:prstGeom>
          <a:noFill/>
        </p:spPr>
        <p:txBody>
          <a:bodyPr wrap="square" lIns="0" tIns="0" rIns="0" bIns="0" anchor="ctr">
            <a:spAutoFit/>
          </a:bodyPr>
          <a:lstStyle/>
          <a:p>
            <a:r>
              <a:rPr lang="en-US" sz="2400" dirty="0">
                <a:latin typeface="+mj-lt"/>
              </a:rPr>
              <a:t>Technical debt:</a:t>
            </a:r>
          </a:p>
        </p:txBody>
      </p:sp>
      <p:pic>
        <p:nvPicPr>
          <p:cNvPr id="4" name="Picture 3" descr="Icon of four squares connected by lines ">
            <a:extLst>
              <a:ext uri="{FF2B5EF4-FFF2-40B4-BE49-F238E27FC236}">
                <a16:creationId xmlns:a16="http://schemas.microsoft.com/office/drawing/2014/main" id="{AE21AE97-56BF-45EC-BE1F-B432FB9B9232}"/>
              </a:ext>
            </a:extLst>
          </p:cNvPr>
          <p:cNvPicPr>
            <a:picLocks noChangeAspect="1"/>
          </p:cNvPicPr>
          <p:nvPr/>
        </p:nvPicPr>
        <p:blipFill>
          <a:blip r:embed="rId3"/>
          <a:stretch>
            <a:fillRect/>
          </a:stretch>
        </p:blipFill>
        <p:spPr>
          <a:xfrm>
            <a:off x="427039" y="1608510"/>
            <a:ext cx="834879" cy="813816"/>
          </a:xfrm>
          <a:prstGeom prst="rect">
            <a:avLst/>
          </a:prstGeom>
        </p:spPr>
      </p:pic>
      <p:sp>
        <p:nvSpPr>
          <p:cNvPr id="16" name="Rectangle 15">
            <a:extLst>
              <a:ext uri="{FF2B5EF4-FFF2-40B4-BE49-F238E27FC236}">
                <a16:creationId xmlns:a16="http://schemas.microsoft.com/office/drawing/2014/main" id="{0CAA93F7-41EE-489C-B0DF-D6B2D863C18F}"/>
              </a:ext>
            </a:extLst>
          </p:cNvPr>
          <p:cNvSpPr/>
          <p:nvPr/>
        </p:nvSpPr>
        <p:spPr>
          <a:xfrm>
            <a:off x="1485900" y="1861530"/>
            <a:ext cx="10523537" cy="307777"/>
          </a:xfrm>
          <a:prstGeom prst="rect">
            <a:avLst/>
          </a:prstGeom>
        </p:spPr>
        <p:txBody>
          <a:bodyPr wrap="square" lIns="0" tIns="0" rIns="0" bIns="0">
            <a:spAutoFit/>
          </a:bodyPr>
          <a:lstStyle/>
          <a:p>
            <a:pPr marL="0" lvl="1"/>
            <a:r>
              <a:rPr lang="en-US" sz="2000"/>
              <a:t>Adds problems during development that makes it more difficult to add customer value</a:t>
            </a:r>
          </a:p>
        </p:txBody>
      </p:sp>
      <p:cxnSp>
        <p:nvCxnSpPr>
          <p:cNvPr id="7" name="Straight Connector 6">
            <a:extLst>
              <a:ext uri="{FF2B5EF4-FFF2-40B4-BE49-F238E27FC236}">
                <a16:creationId xmlns:a16="http://schemas.microsoft.com/office/drawing/2014/main" id="{5AD3D18F-84D3-4730-9CFE-16C504DAC614}"/>
              </a:ext>
              <a:ext uri="{C183D7F6-B498-43B3-948B-1728B52AA6E4}">
                <adec:decorative xmlns:adec="http://schemas.microsoft.com/office/drawing/2017/decorative" val="1"/>
              </a:ext>
            </a:extLst>
          </p:cNvPr>
          <p:cNvCxnSpPr>
            <a:cxnSpLocks/>
          </p:cNvCxnSpPr>
          <p:nvPr/>
        </p:nvCxnSpPr>
        <p:spPr>
          <a:xfrm>
            <a:off x="1485900" y="2461630"/>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a checkmark depicting productivity">
            <a:extLst>
              <a:ext uri="{FF2B5EF4-FFF2-40B4-BE49-F238E27FC236}">
                <a16:creationId xmlns:a16="http://schemas.microsoft.com/office/drawing/2014/main" id="{E72B775B-FEEC-4295-A6A4-C445D3A726A6}"/>
              </a:ext>
            </a:extLst>
          </p:cNvPr>
          <p:cNvPicPr>
            <a:picLocks noChangeAspect="1"/>
          </p:cNvPicPr>
          <p:nvPr/>
        </p:nvPicPr>
        <p:blipFill>
          <a:blip r:embed="rId4"/>
          <a:stretch>
            <a:fillRect/>
          </a:stretch>
        </p:blipFill>
        <p:spPr>
          <a:xfrm>
            <a:off x="427039" y="2500934"/>
            <a:ext cx="836849" cy="813816"/>
          </a:xfrm>
          <a:prstGeom prst="rect">
            <a:avLst/>
          </a:prstGeom>
        </p:spPr>
      </p:pic>
      <p:sp>
        <p:nvSpPr>
          <p:cNvPr id="18" name="Rectangle 17">
            <a:extLst>
              <a:ext uri="{FF2B5EF4-FFF2-40B4-BE49-F238E27FC236}">
                <a16:creationId xmlns:a16="http://schemas.microsoft.com/office/drawing/2014/main" id="{09D3DB34-A497-40F9-A2B6-0350C6D7D307}"/>
              </a:ext>
            </a:extLst>
          </p:cNvPr>
          <p:cNvSpPr/>
          <p:nvPr/>
        </p:nvSpPr>
        <p:spPr>
          <a:xfrm>
            <a:off x="1485900" y="2753954"/>
            <a:ext cx="10523537" cy="307777"/>
          </a:xfrm>
          <a:prstGeom prst="rect">
            <a:avLst/>
          </a:prstGeom>
        </p:spPr>
        <p:txBody>
          <a:bodyPr wrap="square" lIns="0" tIns="0" rIns="0" bIns="0">
            <a:spAutoFit/>
          </a:bodyPr>
          <a:lstStyle/>
          <a:p>
            <a:pPr marL="0" lvl="1"/>
            <a:r>
              <a:rPr lang="en-US" sz="2000"/>
              <a:t>Saps productivity and frustrates development teams</a:t>
            </a:r>
          </a:p>
        </p:txBody>
      </p:sp>
      <p:cxnSp>
        <p:nvCxnSpPr>
          <p:cNvPr id="8" name="Straight Connector 7">
            <a:extLst>
              <a:ext uri="{FF2B5EF4-FFF2-40B4-BE49-F238E27FC236}">
                <a16:creationId xmlns:a16="http://schemas.microsoft.com/office/drawing/2014/main" id="{47A5A8CD-AFF3-4739-BADE-87BB67579F71}"/>
              </a:ext>
              <a:ext uri="{C183D7F6-B498-43B3-948B-1728B52AA6E4}">
                <adec:decorative xmlns:adec="http://schemas.microsoft.com/office/drawing/2017/decorative" val="1"/>
              </a:ext>
            </a:extLst>
          </p:cNvPr>
          <p:cNvCxnSpPr>
            <a:cxnSpLocks/>
          </p:cNvCxnSpPr>
          <p:nvPr/>
        </p:nvCxnSpPr>
        <p:spPr>
          <a:xfrm>
            <a:off x="1485900" y="3354054"/>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 name="Picture 30" descr="Icon of two people">
            <a:extLst>
              <a:ext uri="{FF2B5EF4-FFF2-40B4-BE49-F238E27FC236}">
                <a16:creationId xmlns:a16="http://schemas.microsoft.com/office/drawing/2014/main" id="{CEDFF1B2-B046-4A80-8230-1AB65C0852C4}"/>
              </a:ext>
            </a:extLst>
          </p:cNvPr>
          <p:cNvPicPr>
            <a:picLocks noChangeAspect="1"/>
          </p:cNvPicPr>
          <p:nvPr/>
        </p:nvPicPr>
        <p:blipFill>
          <a:blip r:embed="rId5"/>
          <a:stretch>
            <a:fillRect/>
          </a:stretch>
        </p:blipFill>
        <p:spPr>
          <a:xfrm>
            <a:off x="427039" y="3393358"/>
            <a:ext cx="834879" cy="813816"/>
          </a:xfrm>
          <a:prstGeom prst="rect">
            <a:avLst/>
          </a:prstGeom>
        </p:spPr>
      </p:pic>
      <p:sp>
        <p:nvSpPr>
          <p:cNvPr id="20" name="Rectangle 19">
            <a:extLst>
              <a:ext uri="{FF2B5EF4-FFF2-40B4-BE49-F238E27FC236}">
                <a16:creationId xmlns:a16="http://schemas.microsoft.com/office/drawing/2014/main" id="{5FFF9B32-F4F6-4D07-A15B-846FC8408266}"/>
              </a:ext>
            </a:extLst>
          </p:cNvPr>
          <p:cNvSpPr/>
          <p:nvPr/>
        </p:nvSpPr>
        <p:spPr>
          <a:xfrm>
            <a:off x="1485900" y="3646378"/>
            <a:ext cx="10523537" cy="307777"/>
          </a:xfrm>
          <a:prstGeom prst="rect">
            <a:avLst/>
          </a:prstGeom>
        </p:spPr>
        <p:txBody>
          <a:bodyPr wrap="square" lIns="0" tIns="0" rIns="0" bIns="0">
            <a:spAutoFit/>
          </a:bodyPr>
          <a:lstStyle/>
          <a:p>
            <a:pPr marL="0" lvl="1"/>
            <a:r>
              <a:rPr lang="en-US" sz="2000"/>
              <a:t>Makes code both hard to understand and fragile</a:t>
            </a:r>
          </a:p>
        </p:txBody>
      </p:sp>
      <p:cxnSp>
        <p:nvCxnSpPr>
          <p:cNvPr id="10" name="Straight Connector 9">
            <a:extLst>
              <a:ext uri="{FF2B5EF4-FFF2-40B4-BE49-F238E27FC236}">
                <a16:creationId xmlns:a16="http://schemas.microsoft.com/office/drawing/2014/main" id="{E0838DF5-35F8-4FC5-AC57-0FD2F47E7372}"/>
              </a:ext>
              <a:ext uri="{C183D7F6-B498-43B3-948B-1728B52AA6E4}">
                <adec:decorative xmlns:adec="http://schemas.microsoft.com/office/drawing/2017/decorative" val="1"/>
              </a:ext>
            </a:extLst>
          </p:cNvPr>
          <p:cNvCxnSpPr>
            <a:cxnSpLocks/>
          </p:cNvCxnSpPr>
          <p:nvPr/>
        </p:nvCxnSpPr>
        <p:spPr>
          <a:xfrm>
            <a:off x="1485900" y="4246478"/>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gear and a arrow going across it">
            <a:extLst>
              <a:ext uri="{FF2B5EF4-FFF2-40B4-BE49-F238E27FC236}">
                <a16:creationId xmlns:a16="http://schemas.microsoft.com/office/drawing/2014/main" id="{FD3606A1-7BEA-48B7-946B-5CAD92ABD44B}"/>
              </a:ext>
            </a:extLst>
          </p:cNvPr>
          <p:cNvPicPr>
            <a:picLocks noChangeAspect="1"/>
          </p:cNvPicPr>
          <p:nvPr/>
        </p:nvPicPr>
        <p:blipFill>
          <a:blip r:embed="rId6"/>
          <a:stretch>
            <a:fillRect/>
          </a:stretch>
        </p:blipFill>
        <p:spPr>
          <a:xfrm>
            <a:off x="427039" y="4285782"/>
            <a:ext cx="836849" cy="813816"/>
          </a:xfrm>
          <a:prstGeom prst="rect">
            <a:avLst/>
          </a:prstGeom>
        </p:spPr>
      </p:pic>
      <p:sp>
        <p:nvSpPr>
          <p:cNvPr id="11" name="Rectangle 10">
            <a:extLst>
              <a:ext uri="{FF2B5EF4-FFF2-40B4-BE49-F238E27FC236}">
                <a16:creationId xmlns:a16="http://schemas.microsoft.com/office/drawing/2014/main" id="{669C99B1-06D1-451B-BABE-AE2AAFD4C574}"/>
              </a:ext>
            </a:extLst>
          </p:cNvPr>
          <p:cNvSpPr/>
          <p:nvPr/>
        </p:nvSpPr>
        <p:spPr>
          <a:xfrm>
            <a:off x="1485900" y="4538802"/>
            <a:ext cx="10523537" cy="307777"/>
          </a:xfrm>
          <a:prstGeom prst="rect">
            <a:avLst/>
          </a:prstGeom>
        </p:spPr>
        <p:txBody>
          <a:bodyPr wrap="square" lIns="0" tIns="0" rIns="0" bIns="0">
            <a:spAutoFit/>
          </a:bodyPr>
          <a:lstStyle/>
          <a:p>
            <a:r>
              <a:rPr lang="en-US" sz="2000"/>
              <a:t>Increases the time to make changes, and to validate those changes</a:t>
            </a:r>
          </a:p>
        </p:txBody>
      </p:sp>
      <p:pic>
        <p:nvPicPr>
          <p:cNvPr id="34" name="Picture 33" descr="Icon of a top view section of human brain">
            <a:extLst>
              <a:ext uri="{FF2B5EF4-FFF2-40B4-BE49-F238E27FC236}">
                <a16:creationId xmlns:a16="http://schemas.microsoft.com/office/drawing/2014/main" id="{85477E04-C71C-4ED0-B796-3529A6EB3065}"/>
              </a:ext>
            </a:extLst>
          </p:cNvPr>
          <p:cNvPicPr>
            <a:picLocks noChangeAspect="1"/>
          </p:cNvPicPr>
          <p:nvPr/>
        </p:nvPicPr>
        <p:blipFill>
          <a:blip r:embed="rId7"/>
          <a:stretch>
            <a:fillRect/>
          </a:stretch>
        </p:blipFill>
        <p:spPr>
          <a:xfrm>
            <a:off x="427039" y="5178206"/>
            <a:ext cx="834879" cy="813816"/>
          </a:xfrm>
          <a:prstGeom prst="rect">
            <a:avLst/>
          </a:prstGeom>
        </p:spPr>
      </p:pic>
      <p:cxnSp>
        <p:nvCxnSpPr>
          <p:cNvPr id="9" name="Straight Connector 8">
            <a:extLst>
              <a:ext uri="{FF2B5EF4-FFF2-40B4-BE49-F238E27FC236}">
                <a16:creationId xmlns:a16="http://schemas.microsoft.com/office/drawing/2014/main" id="{EDD0F15F-A3BF-4300-97C7-BF95E33493F9}"/>
              </a:ext>
              <a:ext uri="{C183D7F6-B498-43B3-948B-1728B52AA6E4}">
                <adec:decorative xmlns:adec="http://schemas.microsoft.com/office/drawing/2017/decorative" val="1"/>
              </a:ext>
            </a:extLst>
          </p:cNvPr>
          <p:cNvCxnSpPr>
            <a:cxnSpLocks/>
          </p:cNvCxnSpPr>
          <p:nvPr/>
        </p:nvCxnSpPr>
        <p:spPr>
          <a:xfrm>
            <a:off x="1485900" y="5138902"/>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C85DC9F-9ECE-48EF-AC63-8FA3DD893870}"/>
              </a:ext>
            </a:extLst>
          </p:cNvPr>
          <p:cNvSpPr/>
          <p:nvPr/>
        </p:nvSpPr>
        <p:spPr>
          <a:xfrm>
            <a:off x="1485900" y="5431226"/>
            <a:ext cx="10523537" cy="307777"/>
          </a:xfrm>
          <a:prstGeom prst="rect">
            <a:avLst/>
          </a:prstGeom>
        </p:spPr>
        <p:txBody>
          <a:bodyPr wrap="square" lIns="0" tIns="0" rIns="0" bIns="0">
            <a:spAutoFit/>
          </a:bodyPr>
          <a:lstStyle/>
          <a:p>
            <a:pPr marL="0" lvl="1"/>
            <a:r>
              <a:rPr lang="en-US" sz="2000"/>
              <a:t>Starts small and grows over time</a:t>
            </a:r>
          </a:p>
        </p:txBody>
      </p:sp>
      <p:pic>
        <p:nvPicPr>
          <p:cNvPr id="3" name="Picture 2" descr="A tick mark">
            <a:extLst>
              <a:ext uri="{FF2B5EF4-FFF2-40B4-BE49-F238E27FC236}">
                <a16:creationId xmlns:a16="http://schemas.microsoft.com/office/drawing/2014/main" id="{AAA64268-7B7E-4D20-B747-37794D85BB3B}"/>
              </a:ext>
            </a:extLst>
          </p:cNvPr>
          <p:cNvPicPr>
            <a:picLocks noChangeAspect="1"/>
          </p:cNvPicPr>
          <p:nvPr/>
        </p:nvPicPr>
        <p:blipFill>
          <a:blip r:embed="rId8"/>
          <a:stretch>
            <a:fillRect/>
          </a:stretch>
        </p:blipFill>
        <p:spPr>
          <a:xfrm>
            <a:off x="427038" y="6212113"/>
            <a:ext cx="786452" cy="780356"/>
          </a:xfrm>
          <a:prstGeom prst="rect">
            <a:avLst/>
          </a:prstGeom>
        </p:spPr>
      </p:pic>
      <p:sp>
        <p:nvSpPr>
          <p:cNvPr id="24" name="Freeform: Shape 23">
            <a:extLst>
              <a:ext uri="{FF2B5EF4-FFF2-40B4-BE49-F238E27FC236}">
                <a16:creationId xmlns:a16="http://schemas.microsoft.com/office/drawing/2014/main" id="{44FF62E3-43E0-42BC-8BE5-0C9DDE1DAF7B}"/>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a:solidFill>
                  <a:schemeClr val="tx1"/>
                </a:solidFill>
                <a:latin typeface="+mj-lt"/>
                <a:cs typeface="Segoe UI Semibold" panose="020B0702040204020203" pitchFamily="34" charset="0"/>
              </a:rPr>
              <a:t>One way to minimize the accumulation of technical debt, is to use automated testing and assessment</a:t>
            </a:r>
          </a:p>
        </p:txBody>
      </p:sp>
    </p:spTree>
    <p:extLst>
      <p:ext uri="{BB962C8B-B14F-4D97-AF65-F5344CB8AC3E}">
        <p14:creationId xmlns:p14="http://schemas.microsoft.com/office/powerpoint/2010/main" val="2938927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D75-5944-4BB1-9D5D-7CED1E8B646E}"/>
              </a:ext>
            </a:extLst>
          </p:cNvPr>
          <p:cNvSpPr>
            <a:spLocks noGrp="1"/>
          </p:cNvSpPr>
          <p:nvPr>
            <p:ph type="title"/>
          </p:nvPr>
        </p:nvSpPr>
        <p:spPr>
          <a:xfrm>
            <a:off x="465138" y="632779"/>
            <a:ext cx="11533187" cy="411162"/>
          </a:xfrm>
        </p:spPr>
        <p:txBody>
          <a:bodyPr/>
          <a:lstStyle/>
          <a:p>
            <a:r>
              <a:rPr lang="en-US" dirty="0"/>
              <a:t>Discussion: Code quality tooling</a:t>
            </a:r>
          </a:p>
        </p:txBody>
      </p:sp>
      <p:sp>
        <p:nvSpPr>
          <p:cNvPr id="52" name="Oval 51">
            <a:extLst>
              <a:ext uri="{FF2B5EF4-FFF2-40B4-BE49-F238E27FC236}">
                <a16:creationId xmlns:a16="http://schemas.microsoft.com/office/drawing/2014/main" id="{75FF09C6-97F2-4893-8AFB-B002F592662E}"/>
              </a:ext>
              <a:ext uri="{C183D7F6-B498-43B3-948B-1728B52AA6E4}">
                <adec:decorative xmlns:adec="http://schemas.microsoft.com/office/drawing/2017/decorative" val="0"/>
              </a:ext>
            </a:extLst>
          </p:cNvPr>
          <p:cNvSpPr/>
          <p:nvPr/>
        </p:nvSpPr>
        <p:spPr bwMode="auto">
          <a:xfrm>
            <a:off x="2265589" y="2414234"/>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200">
                <a:solidFill>
                  <a:schemeClr val="tx1"/>
                </a:solidFill>
                <a:latin typeface="+mj-lt"/>
                <a:cs typeface="Segoe UI Semilight" panose="020B0402040204020203" pitchFamily="34" charset="0"/>
              </a:rPr>
              <a:t>Which code quality tools do you currently use (if any)? </a:t>
            </a:r>
          </a:p>
        </p:txBody>
      </p:sp>
      <p:sp>
        <p:nvSpPr>
          <p:cNvPr id="54" name="Oval 53">
            <a:extLst>
              <a:ext uri="{FF2B5EF4-FFF2-40B4-BE49-F238E27FC236}">
                <a16:creationId xmlns:a16="http://schemas.microsoft.com/office/drawing/2014/main" id="{83D02CD7-4773-44F1-BAA9-756A16D2A149}"/>
              </a:ext>
              <a:ext uri="{C183D7F6-B498-43B3-948B-1728B52AA6E4}">
                <adec:decorative xmlns:adec="http://schemas.microsoft.com/office/drawing/2017/decorative" val="0"/>
              </a:ext>
            </a:extLst>
          </p:cNvPr>
          <p:cNvSpPr/>
          <p:nvPr/>
        </p:nvSpPr>
        <p:spPr bwMode="auto">
          <a:xfrm>
            <a:off x="6844007" y="2414234"/>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200" dirty="0">
                <a:solidFill>
                  <a:schemeClr val="tx1"/>
                </a:solidFill>
                <a:latin typeface="+mj-lt"/>
                <a:cs typeface="Segoe UI Semilight" panose="020B0402040204020203" pitchFamily="34" charset="0"/>
              </a:rPr>
              <a:t>What do you</a:t>
            </a:r>
            <a:br>
              <a:rPr lang="en-US" sz="2200" dirty="0">
                <a:solidFill>
                  <a:schemeClr val="tx1"/>
                </a:solidFill>
                <a:latin typeface="+mj-lt"/>
                <a:cs typeface="Segoe UI Semilight" panose="020B0402040204020203" pitchFamily="34" charset="0"/>
              </a:rPr>
            </a:br>
            <a:r>
              <a:rPr lang="en-US" sz="2200" dirty="0">
                <a:solidFill>
                  <a:schemeClr val="tx1"/>
                </a:solidFill>
                <a:latin typeface="+mj-lt"/>
                <a:cs typeface="Segoe UI Semilight" panose="020B0402040204020203" pitchFamily="34" charset="0"/>
              </a:rPr>
              <a:t>or don't you like about the tools?</a:t>
            </a:r>
          </a:p>
        </p:txBody>
      </p:sp>
      <p:sp>
        <p:nvSpPr>
          <p:cNvPr id="56" name="TextBox 55">
            <a:extLst>
              <a:ext uri="{FF2B5EF4-FFF2-40B4-BE49-F238E27FC236}">
                <a16:creationId xmlns:a16="http://schemas.microsoft.com/office/drawing/2014/main" id="{5E0678B2-70C6-4554-ABDD-CB3783A5EE29}"/>
              </a:ext>
            </a:extLst>
          </p:cNvPr>
          <p:cNvSpPr txBox="1"/>
          <p:nvPr/>
        </p:nvSpPr>
        <p:spPr>
          <a:xfrm>
            <a:off x="418646" y="1392974"/>
            <a:ext cx="11599184" cy="738664"/>
          </a:xfrm>
          <a:prstGeom prst="rect">
            <a:avLst/>
          </a:prstGeom>
          <a:noFill/>
        </p:spPr>
        <p:txBody>
          <a:bodyPr wrap="square" lIns="0" tIns="0" rIns="0" bIns="0" rtlCol="0" anchor="ctr">
            <a:spAutoFit/>
          </a:bodyPr>
          <a:lstStyle/>
          <a:p>
            <a:pPr algn="ctr"/>
            <a:r>
              <a:rPr lang="en-US" sz="2400">
                <a:solidFill>
                  <a:schemeClr val="tx2"/>
                </a:solidFill>
                <a:latin typeface="+mj-lt"/>
              </a:rPr>
              <a:t>Azure DevOps can be integrated with a wide range of existing tooling</a:t>
            </a:r>
            <a:br>
              <a:rPr lang="en-US" sz="2400">
                <a:solidFill>
                  <a:schemeClr val="tx2"/>
                </a:solidFill>
                <a:latin typeface="+mj-lt"/>
              </a:rPr>
            </a:br>
            <a:r>
              <a:rPr lang="en-US" sz="2400">
                <a:solidFill>
                  <a:schemeClr val="tx2"/>
                </a:solidFill>
                <a:latin typeface="+mj-lt"/>
              </a:rPr>
              <a:t>that is used for checking code quality during builds</a:t>
            </a:r>
          </a:p>
        </p:txBody>
      </p:sp>
    </p:spTree>
    <p:extLst>
      <p:ext uri="{BB962C8B-B14F-4D97-AF65-F5344CB8AC3E}">
        <p14:creationId xmlns:p14="http://schemas.microsoft.com/office/powerpoint/2010/main" val="14880899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C93F-DD28-4E50-9E4B-6295314A4CB2}"/>
              </a:ext>
            </a:extLst>
          </p:cNvPr>
          <p:cNvSpPr>
            <a:spLocks noGrp="1"/>
          </p:cNvSpPr>
          <p:nvPr>
            <p:ph type="title"/>
          </p:nvPr>
        </p:nvSpPr>
        <p:spPr>
          <a:xfrm>
            <a:off x="465138" y="632779"/>
            <a:ext cx="11533187" cy="411162"/>
          </a:xfrm>
        </p:spPr>
        <p:txBody>
          <a:bodyPr/>
          <a:lstStyle/>
          <a:p>
            <a:r>
              <a:rPr lang="en-US" dirty="0"/>
              <a:t>Measuring and managing technical debt</a:t>
            </a:r>
          </a:p>
        </p:txBody>
      </p:sp>
      <p:sp>
        <p:nvSpPr>
          <p:cNvPr id="6" name="Rectangle 5">
            <a:extLst>
              <a:ext uri="{FF2B5EF4-FFF2-40B4-BE49-F238E27FC236}">
                <a16:creationId xmlns:a16="http://schemas.microsoft.com/office/drawing/2014/main" id="{7A8DAE71-BBDA-4F16-8D28-7F2BFECB7713}"/>
              </a:ext>
              <a:ext uri="{C183D7F6-B498-43B3-948B-1728B52AA6E4}">
                <adec:decorative xmlns:adec="http://schemas.microsoft.com/office/drawing/2017/decorative" val="1"/>
              </a:ext>
            </a:extLst>
          </p:cNvPr>
          <p:cNvSpPr/>
          <p:nvPr/>
        </p:nvSpPr>
        <p:spPr bwMode="auto">
          <a:xfrm>
            <a:off x="427038" y="1192213"/>
            <a:ext cx="11571287" cy="53530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from the video. The SonarCloud Results page is shown with Bugs, Vulnerability, Code Smell, and Security Hotspot">
            <a:extLst>
              <a:ext uri="{FF2B5EF4-FFF2-40B4-BE49-F238E27FC236}">
                <a16:creationId xmlns:a16="http://schemas.microsoft.com/office/drawing/2014/main" id="{7D34617A-3A1F-4BDB-A3BE-61676A168C5E}"/>
              </a:ext>
            </a:extLst>
          </p:cNvPr>
          <p:cNvPicPr>
            <a:picLocks noChangeAspect="1"/>
          </p:cNvPicPr>
          <p:nvPr/>
        </p:nvPicPr>
        <p:blipFill>
          <a:blip r:embed="rId3"/>
          <a:stretch>
            <a:fillRect/>
          </a:stretch>
        </p:blipFill>
        <p:spPr>
          <a:xfrm>
            <a:off x="643339" y="1364344"/>
            <a:ext cx="11138684" cy="5008790"/>
          </a:xfrm>
          <a:prstGeom prst="rect">
            <a:avLst/>
          </a:prstGeom>
          <a:ln w="6350">
            <a:noFill/>
          </a:ln>
        </p:spPr>
      </p:pic>
    </p:spTree>
    <p:extLst>
      <p:ext uri="{BB962C8B-B14F-4D97-AF65-F5344CB8AC3E}">
        <p14:creationId xmlns:p14="http://schemas.microsoft.com/office/powerpoint/2010/main" val="31963071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9577-DD8B-4759-A84A-2E7047D53F1A}"/>
              </a:ext>
            </a:extLst>
          </p:cNvPr>
          <p:cNvSpPr>
            <a:spLocks noGrp="1"/>
          </p:cNvSpPr>
          <p:nvPr>
            <p:ph type="title"/>
          </p:nvPr>
        </p:nvSpPr>
        <p:spPr>
          <a:xfrm>
            <a:off x="465138" y="632779"/>
            <a:ext cx="11533187" cy="411162"/>
          </a:xfrm>
        </p:spPr>
        <p:txBody>
          <a:bodyPr/>
          <a:lstStyle/>
          <a:p>
            <a:r>
              <a:rPr lang="en-US" dirty="0"/>
              <a:t>Integrating other code quality tools</a:t>
            </a:r>
          </a:p>
        </p:txBody>
      </p:sp>
      <p:sp>
        <p:nvSpPr>
          <p:cNvPr id="9" name="TextBox 8">
            <a:extLst>
              <a:ext uri="{FF2B5EF4-FFF2-40B4-BE49-F238E27FC236}">
                <a16:creationId xmlns:a16="http://schemas.microsoft.com/office/drawing/2014/main" id="{C4701F3F-5096-4CE4-86E1-831D7C0F61D4}"/>
              </a:ext>
            </a:extLst>
          </p:cNvPr>
          <p:cNvSpPr txBox="1"/>
          <p:nvPr/>
        </p:nvSpPr>
        <p:spPr>
          <a:xfrm>
            <a:off x="427038" y="1604029"/>
            <a:ext cx="5691187" cy="4941233"/>
          </a:xfrm>
          <a:prstGeom prst="rect">
            <a:avLst/>
          </a:prstGeom>
          <a:solidFill>
            <a:schemeClr val="bg1">
              <a:lumMod val="95000"/>
            </a:schemeClr>
          </a:solidFill>
          <a:ln w="19050">
            <a:noFill/>
          </a:ln>
        </p:spPr>
        <p:txBody>
          <a:bodyPr wrap="square" lIns="182880" tIns="137160" rIns="182880" bIns="137160" anchor="t">
            <a:noAutofit/>
          </a:bodyPr>
          <a:lstStyle/>
          <a:p>
            <a:pPr marL="0" marR="0" lvl="0" indent="0" algn="l" defTabSz="932742" rtl="0" eaLnBrk="1" fontAlgn="auto" latinLnBrk="0" hangingPunct="1">
              <a:spcBef>
                <a:spcPts val="3000"/>
              </a:spcBef>
              <a:spcAft>
                <a:spcPts val="0"/>
              </a:spcAft>
              <a:buClrTx/>
              <a:buSzPct val="90000"/>
              <a:buFont typeface="Wingdings" panose="05000000000000000000" pitchFamily="2" charset="2"/>
              <a:buNone/>
              <a:tabLst/>
              <a:defRPr/>
            </a:pPr>
            <a:r>
              <a:rPr kumimoji="0" lang="en-US" sz="2400" b="0" i="0" u="none" strike="noStrike" kern="1200" cap="none" normalizeH="0" baseline="0" noProof="0" dirty="0" err="1">
                <a:ln>
                  <a:noFill/>
                </a:ln>
                <a:effectLst/>
                <a:uLnTx/>
                <a:uFillTx/>
                <a:ea typeface="+mn-ea"/>
                <a:cs typeface="+mn-cs"/>
              </a:rPr>
              <a:t>NDepend</a:t>
            </a:r>
            <a:r>
              <a:rPr kumimoji="0" lang="en-US" sz="2400" b="0" i="0" u="none" strike="noStrike" kern="1200" cap="none" normalizeH="0" baseline="0" noProof="0" dirty="0">
                <a:ln>
                  <a:noFill/>
                </a:ln>
                <a:effectLst/>
                <a:uLnTx/>
                <a:uFillTx/>
                <a:ea typeface="+mn-ea"/>
                <a:cs typeface="+mn-cs"/>
              </a:rPr>
              <a:t> is a Visual Studio extension that assesses the amount of technical debt that a developer has added during a recent development period, typically in the last hour</a:t>
            </a:r>
            <a:r>
              <a:rPr lang="en-US" sz="2400" dirty="0"/>
              <a:t>.</a:t>
            </a:r>
            <a:endParaRPr kumimoji="0" lang="en-US" sz="2400" b="0" i="0" u="none" strike="noStrike" kern="1200" cap="none" normalizeH="0" baseline="0" noProof="0" dirty="0">
              <a:ln>
                <a:noFill/>
              </a:ln>
              <a:effectLst/>
              <a:uLnTx/>
              <a:uFillTx/>
              <a:ea typeface="+mn-ea"/>
              <a:cs typeface="+mn-cs"/>
            </a:endParaRPr>
          </a:p>
          <a:p>
            <a:pPr marL="0" marR="0" lvl="0" indent="0" algn="l" defTabSz="932742" rtl="0" eaLnBrk="1" fontAlgn="auto" latinLnBrk="0" hangingPunct="1">
              <a:spcBef>
                <a:spcPts val="3000"/>
              </a:spcBef>
              <a:spcAft>
                <a:spcPts val="0"/>
              </a:spcAft>
              <a:buClrTx/>
              <a:buSzPct val="90000"/>
              <a:buFont typeface="Wingdings" panose="05000000000000000000" pitchFamily="2" charset="2"/>
              <a:buNone/>
              <a:tabLst/>
              <a:defRPr/>
            </a:pPr>
            <a:r>
              <a:rPr kumimoji="0" lang="en-US" sz="2400" b="0" i="0" u="none" strike="noStrike" kern="1200" cap="none" normalizeH="0" baseline="0" noProof="0" dirty="0" err="1">
                <a:ln>
                  <a:noFill/>
                </a:ln>
                <a:effectLst/>
                <a:uLnTx/>
                <a:uFillTx/>
                <a:ea typeface="+mn-ea"/>
                <a:cs typeface="+mn-cs"/>
              </a:rPr>
              <a:t>Resharper</a:t>
            </a:r>
            <a:r>
              <a:rPr kumimoji="0" lang="en-US" sz="2400" b="0" i="0" u="none" strike="noStrike" kern="1200" cap="none" normalizeH="0" baseline="0" noProof="0" dirty="0">
                <a:ln>
                  <a:noFill/>
                </a:ln>
                <a:effectLst/>
                <a:uLnTx/>
                <a:uFillTx/>
                <a:ea typeface="+mn-ea"/>
                <a:cs typeface="+mn-cs"/>
              </a:rPr>
              <a:t> Code Quality Analysis is a command line tool and can be set to automatically fail builds when code quality issues are found</a:t>
            </a:r>
            <a:r>
              <a:rPr lang="en-US" sz="2400" dirty="0"/>
              <a:t>.</a:t>
            </a:r>
            <a:endParaRPr lang="en-US" sz="2400" b="0" i="0" u="none" strike="noStrike" kern="1200" cap="none" normalizeH="0" baseline="0" noProof="0" dirty="0">
              <a:ln>
                <a:noFill/>
              </a:ln>
              <a:effectLst/>
              <a:uLnTx/>
              <a:uFillTx/>
              <a:cs typeface="Segoe UI"/>
            </a:endParaRPr>
          </a:p>
        </p:txBody>
      </p:sp>
      <p:sp>
        <p:nvSpPr>
          <p:cNvPr id="10" name="TextBox 9">
            <a:extLst>
              <a:ext uri="{FF2B5EF4-FFF2-40B4-BE49-F238E27FC236}">
                <a16:creationId xmlns:a16="http://schemas.microsoft.com/office/drawing/2014/main" id="{792939B9-9479-4CE4-B395-F8611E98335F}"/>
              </a:ext>
              <a:ext uri="{C183D7F6-B498-43B3-948B-1728B52AA6E4}">
                <adec:decorative xmlns:adec="http://schemas.microsoft.com/office/drawing/2017/decorative" val="1"/>
              </a:ext>
            </a:extLst>
          </p:cNvPr>
          <p:cNvSpPr txBox="1"/>
          <p:nvPr/>
        </p:nvSpPr>
        <p:spPr>
          <a:xfrm>
            <a:off x="6284686" y="1604029"/>
            <a:ext cx="5713639" cy="4941233"/>
          </a:xfrm>
          <a:prstGeom prst="rect">
            <a:avLst/>
          </a:prstGeom>
          <a:noFill/>
          <a:ln w="19050">
            <a:solidFill>
              <a:schemeClr val="tx2"/>
            </a:solidFill>
          </a:ln>
        </p:spPr>
        <p:txBody>
          <a:bodyPr wrap="square" lIns="182880" tIns="137160" rIns="182880" bIns="137160">
            <a:noAutofit/>
          </a:bodyPr>
          <a:lstStyle/>
          <a:p>
            <a:pPr marL="0" marR="0" lvl="0" indent="0" algn="l" defTabSz="932742" rtl="0" eaLnBrk="1" fontAlgn="auto" latinLnBrk="0" hangingPunct="1">
              <a:spcBef>
                <a:spcPts val="2400"/>
              </a:spcBef>
              <a:spcAft>
                <a:spcPts val="0"/>
              </a:spcAft>
              <a:buClrTx/>
              <a:buSzPct val="90000"/>
              <a:buFont typeface="Wingdings" panose="05000000000000000000" pitchFamily="2" charset="2"/>
              <a:buNone/>
              <a:tabLst/>
              <a:defRPr/>
            </a:pPr>
            <a:endParaRPr kumimoji="0" lang="en-US" sz="2400" b="0" i="0" u="none" strike="noStrike" kern="1200" cap="none" normalizeH="0" baseline="0" noProof="0">
              <a:ln>
                <a:noFill/>
              </a:ln>
              <a:effectLst/>
              <a:uLnTx/>
              <a:uFillTx/>
              <a:ea typeface="+mn-ea"/>
              <a:cs typeface="+mn-cs"/>
            </a:endParaRPr>
          </a:p>
        </p:txBody>
      </p:sp>
      <p:pic>
        <p:nvPicPr>
          <p:cNvPr id="5" name="Picture 4" descr="Screenshot of the MarketPlace. Results are shown for a search on the term quality. Included are Resharper Code Quality Analysis and NDepend for TFS">
            <a:extLst>
              <a:ext uri="{FF2B5EF4-FFF2-40B4-BE49-F238E27FC236}">
                <a16:creationId xmlns:a16="http://schemas.microsoft.com/office/drawing/2014/main" id="{7951B350-1FDF-4A50-98A2-B7971989F6C5}"/>
              </a:ext>
            </a:extLst>
          </p:cNvPr>
          <p:cNvPicPr>
            <a:picLocks noChangeAspect="1"/>
          </p:cNvPicPr>
          <p:nvPr/>
        </p:nvPicPr>
        <p:blipFill>
          <a:blip r:embed="rId3"/>
          <a:stretch>
            <a:fillRect/>
          </a:stretch>
        </p:blipFill>
        <p:spPr>
          <a:xfrm>
            <a:off x="6872959" y="1702418"/>
            <a:ext cx="4537092" cy="4744455"/>
          </a:xfrm>
          <a:prstGeom prst="rect">
            <a:avLst/>
          </a:prstGeom>
        </p:spPr>
      </p:pic>
    </p:spTree>
    <p:extLst>
      <p:ext uri="{BB962C8B-B14F-4D97-AF65-F5344CB8AC3E}">
        <p14:creationId xmlns:p14="http://schemas.microsoft.com/office/powerpoint/2010/main" val="29509519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D75-5944-4BB1-9D5D-7CED1E8B646E}"/>
              </a:ext>
            </a:extLst>
          </p:cNvPr>
          <p:cNvSpPr>
            <a:spLocks noGrp="1"/>
          </p:cNvSpPr>
          <p:nvPr>
            <p:ph type="title"/>
          </p:nvPr>
        </p:nvSpPr>
        <p:spPr>
          <a:xfrm>
            <a:off x="465138" y="632779"/>
            <a:ext cx="11533187" cy="411162"/>
          </a:xfrm>
        </p:spPr>
        <p:txBody>
          <a:bodyPr/>
          <a:lstStyle/>
          <a:p>
            <a:r>
              <a:rPr lang="en-US" dirty="0"/>
              <a:t>Planning effective code reviews</a:t>
            </a:r>
          </a:p>
        </p:txBody>
      </p:sp>
      <p:pic>
        <p:nvPicPr>
          <p:cNvPr id="32" name="Picture 31" descr="Icon of check mark enclosed by an arc">
            <a:extLst>
              <a:ext uri="{FF2B5EF4-FFF2-40B4-BE49-F238E27FC236}">
                <a16:creationId xmlns:a16="http://schemas.microsoft.com/office/drawing/2014/main" id="{F7FEC982-58CC-4FFA-98D8-59B097889B3C}"/>
              </a:ext>
            </a:extLst>
          </p:cNvPr>
          <p:cNvPicPr>
            <a:picLocks noChangeAspect="1"/>
          </p:cNvPicPr>
          <p:nvPr/>
        </p:nvPicPr>
        <p:blipFill>
          <a:blip r:embed="rId2"/>
          <a:stretch>
            <a:fillRect/>
          </a:stretch>
        </p:blipFill>
        <p:spPr>
          <a:xfrm>
            <a:off x="450624" y="1471573"/>
            <a:ext cx="1179576" cy="1178052"/>
          </a:xfrm>
          <a:prstGeom prst="rect">
            <a:avLst/>
          </a:prstGeom>
        </p:spPr>
      </p:pic>
      <p:sp>
        <p:nvSpPr>
          <p:cNvPr id="35" name="TextBox 34">
            <a:extLst>
              <a:ext uri="{FF2B5EF4-FFF2-40B4-BE49-F238E27FC236}">
                <a16:creationId xmlns:a16="http://schemas.microsoft.com/office/drawing/2014/main" id="{AEE062A6-F5C6-4A43-9080-2CE058CD6875}"/>
              </a:ext>
            </a:extLst>
          </p:cNvPr>
          <p:cNvSpPr txBox="1"/>
          <p:nvPr/>
        </p:nvSpPr>
        <p:spPr>
          <a:xfrm>
            <a:off x="1986316" y="1722271"/>
            <a:ext cx="10023122" cy="676656"/>
          </a:xfrm>
          <a:prstGeom prst="rect">
            <a:avLst/>
          </a:prstGeom>
          <a:noFill/>
        </p:spPr>
        <p:txBody>
          <a:bodyPr wrap="square" lIns="0" tIns="0" rIns="0" bIns="0" rtlCol="0" anchor="ctr">
            <a:noAutofit/>
          </a:bodyPr>
          <a:lstStyle/>
          <a:p>
            <a:r>
              <a:rPr lang="en-US" sz="2400"/>
              <a:t>Everyone is trying to achieve better code quality</a:t>
            </a:r>
          </a:p>
        </p:txBody>
      </p:sp>
      <p:cxnSp>
        <p:nvCxnSpPr>
          <p:cNvPr id="36" name="Straight Connector 35">
            <a:extLst>
              <a:ext uri="{FF2B5EF4-FFF2-40B4-BE49-F238E27FC236}">
                <a16:creationId xmlns:a16="http://schemas.microsoft.com/office/drawing/2014/main" id="{99BFB348-80B6-4D80-AB10-6CCCF52D503D}"/>
              </a:ext>
              <a:ext uri="{C183D7F6-B498-43B3-948B-1728B52AA6E4}">
                <adec:decorative xmlns:adec="http://schemas.microsoft.com/office/drawing/2017/decorative" val="1"/>
              </a:ext>
            </a:extLst>
          </p:cNvPr>
          <p:cNvCxnSpPr>
            <a:cxnSpLocks/>
          </p:cNvCxnSpPr>
          <p:nvPr/>
        </p:nvCxnSpPr>
        <p:spPr>
          <a:xfrm>
            <a:off x="1986316" y="2896639"/>
            <a:ext cx="99451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n arrow that is branched to left and right">
            <a:extLst>
              <a:ext uri="{FF2B5EF4-FFF2-40B4-BE49-F238E27FC236}">
                <a16:creationId xmlns:a16="http://schemas.microsoft.com/office/drawing/2014/main" id="{D3BF83E1-80C0-4AD9-88F0-BAF6C72AF2D8}"/>
              </a:ext>
            </a:extLst>
          </p:cNvPr>
          <p:cNvPicPr>
            <a:picLocks noChangeAspect="1"/>
          </p:cNvPicPr>
          <p:nvPr/>
        </p:nvPicPr>
        <p:blipFill>
          <a:blip r:embed="rId3"/>
          <a:stretch>
            <a:fillRect/>
          </a:stretch>
        </p:blipFill>
        <p:spPr>
          <a:xfrm>
            <a:off x="450624" y="3143654"/>
            <a:ext cx="1179576" cy="1179576"/>
          </a:xfrm>
          <a:prstGeom prst="rect">
            <a:avLst/>
          </a:prstGeom>
        </p:spPr>
      </p:pic>
      <p:sp>
        <p:nvSpPr>
          <p:cNvPr id="37" name="TextBox 36">
            <a:extLst>
              <a:ext uri="{FF2B5EF4-FFF2-40B4-BE49-F238E27FC236}">
                <a16:creationId xmlns:a16="http://schemas.microsoft.com/office/drawing/2014/main" id="{BB383C49-C88E-45A4-8594-F17A95A30BD7}"/>
              </a:ext>
            </a:extLst>
          </p:cNvPr>
          <p:cNvSpPr txBox="1"/>
          <p:nvPr/>
        </p:nvSpPr>
        <p:spPr>
          <a:xfrm>
            <a:off x="1986316" y="3396050"/>
            <a:ext cx="10023122" cy="674784"/>
          </a:xfrm>
          <a:prstGeom prst="rect">
            <a:avLst/>
          </a:prstGeom>
          <a:noFill/>
        </p:spPr>
        <p:txBody>
          <a:bodyPr wrap="square" lIns="0" tIns="0" rIns="0" bIns="0" rtlCol="0" anchor="ctr">
            <a:noAutofit/>
          </a:bodyPr>
          <a:lstStyle/>
          <a:p>
            <a:r>
              <a:rPr lang="en-US" sz="2400" dirty="0"/>
              <a:t>Knowledge sharing</a:t>
            </a:r>
          </a:p>
        </p:txBody>
      </p:sp>
    </p:spTree>
    <p:extLst>
      <p:ext uri="{BB962C8B-B14F-4D97-AF65-F5344CB8AC3E}">
        <p14:creationId xmlns:p14="http://schemas.microsoft.com/office/powerpoint/2010/main" val="35265929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p:spPr>
        <p:txBody>
          <a:bodyPr/>
          <a:lstStyle/>
          <a:p>
            <a:r>
              <a:rPr lang="en-US"/>
              <a:t>Lesson 03: Knowledge sharing within teams</a:t>
            </a:r>
          </a:p>
        </p:txBody>
      </p:sp>
      <p:pic>
        <p:nvPicPr>
          <p:cNvPr id="2" name="Picture 1" descr="Icon of a security lock">
            <a:extLst>
              <a:ext uri="{FF2B5EF4-FFF2-40B4-BE49-F238E27FC236}">
                <a16:creationId xmlns:a16="http://schemas.microsoft.com/office/drawing/2014/main" id="{1657F62E-4537-4280-B20E-00AF627A9D38}"/>
              </a:ext>
            </a:extLst>
          </p:cNvPr>
          <p:cNvPicPr>
            <a:picLocks noChangeAspect="1"/>
          </p:cNvPicPr>
          <p:nvPr/>
        </p:nvPicPr>
        <p:blipFill>
          <a:blip r:embed="rId3"/>
          <a:stretch>
            <a:fillRect/>
          </a:stretch>
        </p:blipFill>
        <p:spPr>
          <a:xfrm>
            <a:off x="10386060" y="2778917"/>
            <a:ext cx="997662" cy="1683052"/>
          </a:xfrm>
          <a:prstGeom prst="rect">
            <a:avLst/>
          </a:prstGeom>
        </p:spPr>
      </p:pic>
    </p:spTree>
    <p:extLst>
      <p:ext uri="{BB962C8B-B14F-4D97-AF65-F5344CB8AC3E}">
        <p14:creationId xmlns:p14="http://schemas.microsoft.com/office/powerpoint/2010/main" val="15870729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36D2-3D87-49E3-BFB0-955854AE6DF8}"/>
              </a:ext>
            </a:extLst>
          </p:cNvPr>
          <p:cNvSpPr>
            <a:spLocks noGrp="1"/>
          </p:cNvSpPr>
          <p:nvPr>
            <p:ph type="title"/>
          </p:nvPr>
        </p:nvSpPr>
        <p:spPr>
          <a:xfrm>
            <a:off x="465138" y="632779"/>
            <a:ext cx="11533187" cy="411162"/>
          </a:xfrm>
        </p:spPr>
        <p:txBody>
          <a:bodyPr/>
          <a:lstStyle/>
          <a:p>
            <a:r>
              <a:rPr lang="en-US" dirty="0"/>
              <a:t>Sharing acquired knowledge within development teams</a:t>
            </a:r>
          </a:p>
        </p:txBody>
      </p:sp>
      <p:pic>
        <p:nvPicPr>
          <p:cNvPr id="51" name="Picture 50" descr="Icon of an organizational chart enclosed in a curly brackets">
            <a:extLst>
              <a:ext uri="{FF2B5EF4-FFF2-40B4-BE49-F238E27FC236}">
                <a16:creationId xmlns:a16="http://schemas.microsoft.com/office/drawing/2014/main" id="{32352FEA-AB8B-4522-8657-84D59F5C0C6A}"/>
              </a:ext>
            </a:extLst>
          </p:cNvPr>
          <p:cNvPicPr>
            <a:picLocks noChangeAspect="1"/>
          </p:cNvPicPr>
          <p:nvPr/>
        </p:nvPicPr>
        <p:blipFill>
          <a:blip r:embed="rId3"/>
          <a:srcRect l="1221" t="1152" r="1221" b="1152"/>
          <a:stretch>
            <a:fillRect/>
          </a:stretch>
        </p:blipFill>
        <p:spPr>
          <a:xfrm>
            <a:off x="450624" y="1438110"/>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9" name="Rectangle 8">
            <a:extLst>
              <a:ext uri="{FF2B5EF4-FFF2-40B4-BE49-F238E27FC236}">
                <a16:creationId xmlns:a16="http://schemas.microsoft.com/office/drawing/2014/main" id="{58806C25-781B-4AB2-B582-1CFD9D03AA0B}"/>
              </a:ext>
            </a:extLst>
          </p:cNvPr>
          <p:cNvSpPr/>
          <p:nvPr/>
        </p:nvSpPr>
        <p:spPr>
          <a:xfrm>
            <a:off x="1850044" y="1541134"/>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Organizational knowledge is acquired over time</a:t>
            </a:r>
          </a:p>
        </p:txBody>
      </p:sp>
      <p:cxnSp>
        <p:nvCxnSpPr>
          <p:cNvPr id="4" name="Straight Connector 3">
            <a:extLst>
              <a:ext uri="{FF2B5EF4-FFF2-40B4-BE49-F238E27FC236}">
                <a16:creationId xmlns:a16="http://schemas.microsoft.com/office/drawing/2014/main" id="{ACEA902D-D1A4-4B1E-BD85-9039EF08D32D}"/>
              </a:ext>
              <a:ext uri="{C183D7F6-B498-43B3-948B-1728B52AA6E4}">
                <adec:decorative xmlns:adec="http://schemas.microsoft.com/office/drawing/2017/decorative" val="1"/>
              </a:ext>
            </a:extLst>
          </p:cNvPr>
          <p:cNvCxnSpPr>
            <a:cxnSpLocks/>
          </p:cNvCxnSpPr>
          <p:nvPr/>
        </p:nvCxnSpPr>
        <p:spPr>
          <a:xfrm flipV="1">
            <a:off x="1850044" y="2758303"/>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lock pad with a cloud at the centre">
            <a:extLst>
              <a:ext uri="{FF2B5EF4-FFF2-40B4-BE49-F238E27FC236}">
                <a16:creationId xmlns:a16="http://schemas.microsoft.com/office/drawing/2014/main" id="{F5188356-E871-4411-A357-FD07311A5ABA}"/>
              </a:ext>
            </a:extLst>
          </p:cNvPr>
          <p:cNvPicPr>
            <a:picLocks noChangeAspect="1"/>
          </p:cNvPicPr>
          <p:nvPr/>
        </p:nvPicPr>
        <p:blipFill>
          <a:blip r:embed="rId4"/>
          <a:srcRect l="1221" t="1221" r="1221" b="1221"/>
          <a:stretch>
            <a:fillRect/>
          </a:stretch>
        </p:blipFill>
        <p:spPr>
          <a:xfrm>
            <a:off x="450624" y="3024362"/>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14" name="Rectangle 13">
            <a:extLst>
              <a:ext uri="{FF2B5EF4-FFF2-40B4-BE49-F238E27FC236}">
                <a16:creationId xmlns:a16="http://schemas.microsoft.com/office/drawing/2014/main" id="{A35DB36E-4583-48BB-97C5-AD4751D91EFA}"/>
              </a:ext>
            </a:extLst>
          </p:cNvPr>
          <p:cNvSpPr/>
          <p:nvPr/>
        </p:nvSpPr>
        <p:spPr>
          <a:xfrm>
            <a:off x="1850044" y="3127386"/>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solidFill>
                <a:schemeClr val="tx1"/>
              </a:solidFill>
            </a:endParaRPr>
          </a:p>
        </p:txBody>
      </p:sp>
      <p:cxnSp>
        <p:nvCxnSpPr>
          <p:cNvPr id="15" name="Straight Connector 14">
            <a:extLst>
              <a:ext uri="{FF2B5EF4-FFF2-40B4-BE49-F238E27FC236}">
                <a16:creationId xmlns:a16="http://schemas.microsoft.com/office/drawing/2014/main" id="{E5551BE7-D0DB-40D3-8491-A18F0B366D8A}"/>
              </a:ext>
              <a:ext uri="{C183D7F6-B498-43B3-948B-1728B52AA6E4}">
                <adec:decorative xmlns:adec="http://schemas.microsoft.com/office/drawing/2017/decorative" val="1"/>
              </a:ext>
            </a:extLst>
          </p:cNvPr>
          <p:cNvCxnSpPr>
            <a:cxnSpLocks/>
          </p:cNvCxnSpPr>
          <p:nvPr/>
        </p:nvCxnSpPr>
        <p:spPr>
          <a:xfrm flipV="1">
            <a:off x="1850044" y="4344555"/>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a book with a bookmark">
            <a:extLst>
              <a:ext uri="{FF2B5EF4-FFF2-40B4-BE49-F238E27FC236}">
                <a16:creationId xmlns:a16="http://schemas.microsoft.com/office/drawing/2014/main" id="{954A74E6-27B4-4139-A569-A7405BCE3B9A}"/>
              </a:ext>
            </a:extLst>
          </p:cNvPr>
          <p:cNvPicPr>
            <a:picLocks noChangeAspect="1"/>
          </p:cNvPicPr>
          <p:nvPr/>
        </p:nvPicPr>
        <p:blipFill>
          <a:blip r:embed="rId5"/>
          <a:srcRect l="1221" t="1152" r="1221" b="1152"/>
          <a:stretch>
            <a:fillRect/>
          </a:stretch>
        </p:blipFill>
        <p:spPr>
          <a:xfrm>
            <a:off x="450624" y="4610614"/>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20" name="Rectangle 19">
            <a:extLst>
              <a:ext uri="{FF2B5EF4-FFF2-40B4-BE49-F238E27FC236}">
                <a16:creationId xmlns:a16="http://schemas.microsoft.com/office/drawing/2014/main" id="{A74A5D68-0084-4A84-9355-901BFE6D8231}"/>
              </a:ext>
            </a:extLst>
          </p:cNvPr>
          <p:cNvSpPr/>
          <p:nvPr/>
        </p:nvSpPr>
        <p:spPr>
          <a:xfrm>
            <a:off x="1850044" y="4713638"/>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Relearning old lessons is wasteful and expensive</a:t>
            </a:r>
          </a:p>
        </p:txBody>
      </p:sp>
      <p:sp>
        <p:nvSpPr>
          <p:cNvPr id="11" name="Rectangle 10">
            <a:extLst>
              <a:ext uri="{FF2B5EF4-FFF2-40B4-BE49-F238E27FC236}">
                <a16:creationId xmlns:a16="http://schemas.microsoft.com/office/drawing/2014/main" id="{F5873FC5-90F8-4F06-8F09-801B92D21DD3}"/>
              </a:ext>
            </a:extLst>
          </p:cNvPr>
          <p:cNvSpPr/>
          <p:nvPr/>
        </p:nvSpPr>
        <p:spPr>
          <a:xfrm>
            <a:off x="1850044" y="3127386"/>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Organizational knowledge can easily be lost through staff turnover</a:t>
            </a:r>
          </a:p>
        </p:txBody>
      </p:sp>
    </p:spTree>
    <p:extLst>
      <p:ext uri="{BB962C8B-B14F-4D97-AF65-F5344CB8AC3E}">
        <p14:creationId xmlns:p14="http://schemas.microsoft.com/office/powerpoint/2010/main" val="15171937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F933-5921-4DD7-9360-CD836AB6F9BC}"/>
              </a:ext>
            </a:extLst>
          </p:cNvPr>
          <p:cNvSpPr>
            <a:spLocks noGrp="1"/>
          </p:cNvSpPr>
          <p:nvPr>
            <p:ph type="title"/>
          </p:nvPr>
        </p:nvSpPr>
        <p:spPr>
          <a:xfrm>
            <a:off x="465138" y="632779"/>
            <a:ext cx="11533187" cy="411162"/>
          </a:xfrm>
        </p:spPr>
        <p:txBody>
          <a:bodyPr/>
          <a:lstStyle/>
          <a:p>
            <a:r>
              <a:rPr lang="en-US" dirty="0"/>
              <a:t>Discussion: Tools for knowledge sharing</a:t>
            </a:r>
          </a:p>
        </p:txBody>
      </p:sp>
      <p:sp>
        <p:nvSpPr>
          <p:cNvPr id="3" name="Oval 2">
            <a:extLst>
              <a:ext uri="{FF2B5EF4-FFF2-40B4-BE49-F238E27FC236}">
                <a16:creationId xmlns:a16="http://schemas.microsoft.com/office/drawing/2014/main" id="{12CD040F-A468-48BF-9D76-7ACA0CB1368B}"/>
              </a:ext>
              <a:ext uri="{C183D7F6-B498-43B3-948B-1728B52AA6E4}">
                <adec:decorative xmlns:adec="http://schemas.microsoft.com/office/drawing/2017/decorative" val="0"/>
              </a:ext>
            </a:extLst>
          </p:cNvPr>
          <p:cNvSpPr/>
          <p:nvPr/>
        </p:nvSpPr>
        <p:spPr bwMode="auto">
          <a:xfrm>
            <a:off x="1649954" y="1997775"/>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200" dirty="0">
                <a:solidFill>
                  <a:schemeClr val="tx1"/>
                </a:solidFill>
                <a:latin typeface="+mj-lt"/>
                <a:cs typeface="Segoe UI Semilight" panose="020B0402040204020203" pitchFamily="34" charset="0"/>
              </a:rPr>
              <a:t>Which knowledge sharing tools do you currently use? </a:t>
            </a:r>
          </a:p>
        </p:txBody>
      </p:sp>
      <p:sp>
        <p:nvSpPr>
          <p:cNvPr id="5" name="Oval 4">
            <a:extLst>
              <a:ext uri="{FF2B5EF4-FFF2-40B4-BE49-F238E27FC236}">
                <a16:creationId xmlns:a16="http://schemas.microsoft.com/office/drawing/2014/main" id="{4DEEB079-4500-4597-8039-1090CB92FC33}"/>
              </a:ext>
              <a:ext uri="{C183D7F6-B498-43B3-948B-1728B52AA6E4}">
                <adec:decorative xmlns:adec="http://schemas.microsoft.com/office/drawing/2017/decorative" val="0"/>
              </a:ext>
            </a:extLst>
          </p:cNvPr>
          <p:cNvSpPr/>
          <p:nvPr/>
        </p:nvSpPr>
        <p:spPr bwMode="auto">
          <a:xfrm>
            <a:off x="6231731" y="1997775"/>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200" dirty="0">
                <a:solidFill>
                  <a:schemeClr val="tx1"/>
                </a:solidFill>
                <a:latin typeface="+mj-lt"/>
                <a:cs typeface="Segoe UI Semilight" panose="020B0402040204020203" pitchFamily="34" charset="0"/>
              </a:rPr>
              <a:t>What do you</a:t>
            </a:r>
            <a:br>
              <a:rPr lang="en-US" sz="2200" dirty="0">
                <a:solidFill>
                  <a:schemeClr val="tx1"/>
                </a:solidFill>
                <a:latin typeface="+mj-lt"/>
                <a:cs typeface="Segoe UI Semilight" panose="020B0402040204020203" pitchFamily="34" charset="0"/>
              </a:rPr>
            </a:br>
            <a:r>
              <a:rPr lang="en-US" sz="2200" dirty="0">
                <a:solidFill>
                  <a:schemeClr val="tx1"/>
                </a:solidFill>
                <a:latin typeface="+mj-lt"/>
                <a:cs typeface="Segoe UI Semilight" panose="020B0402040204020203" pitchFamily="34" charset="0"/>
              </a:rPr>
              <a:t>or don’t you like about the tools?</a:t>
            </a:r>
          </a:p>
        </p:txBody>
      </p:sp>
    </p:spTree>
    <p:extLst>
      <p:ext uri="{BB962C8B-B14F-4D97-AF65-F5344CB8AC3E}">
        <p14:creationId xmlns:p14="http://schemas.microsoft.com/office/powerpoint/2010/main" val="28553576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36D2-3D87-49E3-BFB0-955854AE6DF8}"/>
              </a:ext>
            </a:extLst>
          </p:cNvPr>
          <p:cNvSpPr>
            <a:spLocks noGrp="1"/>
          </p:cNvSpPr>
          <p:nvPr>
            <p:ph type="title"/>
          </p:nvPr>
        </p:nvSpPr>
        <p:spPr>
          <a:xfrm>
            <a:off x="465138" y="632779"/>
            <a:ext cx="11533187" cy="411162"/>
          </a:xfrm>
        </p:spPr>
        <p:txBody>
          <a:bodyPr/>
          <a:lstStyle/>
          <a:p>
            <a:r>
              <a:rPr lang="en-US" dirty="0"/>
              <a:t>Azure DevOps project wikis</a:t>
            </a:r>
          </a:p>
        </p:txBody>
      </p:sp>
      <p:pic>
        <p:nvPicPr>
          <p:cNvPr id="51" name="Picture 50" descr="Icon of an organizational chart enclosed in a curly brackets">
            <a:extLst>
              <a:ext uri="{FF2B5EF4-FFF2-40B4-BE49-F238E27FC236}">
                <a16:creationId xmlns:a16="http://schemas.microsoft.com/office/drawing/2014/main" id="{32352FEA-AB8B-4522-8657-84D59F5C0C6A}"/>
              </a:ext>
            </a:extLst>
          </p:cNvPr>
          <p:cNvPicPr>
            <a:picLocks noChangeAspect="1"/>
          </p:cNvPicPr>
          <p:nvPr/>
        </p:nvPicPr>
        <p:blipFill>
          <a:blip r:embed="rId3"/>
          <a:srcRect l="1221" t="1152" r="1221" b="1152"/>
          <a:stretch>
            <a:fillRect/>
          </a:stretch>
        </p:blipFill>
        <p:spPr>
          <a:xfrm>
            <a:off x="450624" y="1438110"/>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9" name="Rectangle 8">
            <a:extLst>
              <a:ext uri="{FF2B5EF4-FFF2-40B4-BE49-F238E27FC236}">
                <a16:creationId xmlns:a16="http://schemas.microsoft.com/office/drawing/2014/main" id="{58806C25-781B-4AB2-B582-1CFD9D03AA0B}"/>
              </a:ext>
            </a:extLst>
          </p:cNvPr>
          <p:cNvSpPr/>
          <p:nvPr/>
        </p:nvSpPr>
        <p:spPr>
          <a:xfrm>
            <a:off x="1850044" y="1541134"/>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Created in Azure DevOps projects, stored in a repository</a:t>
            </a:r>
          </a:p>
        </p:txBody>
      </p:sp>
      <p:sp>
        <p:nvSpPr>
          <p:cNvPr id="14" name="Rectangle 13">
            <a:extLst>
              <a:ext uri="{FF2B5EF4-FFF2-40B4-BE49-F238E27FC236}">
                <a16:creationId xmlns:a16="http://schemas.microsoft.com/office/drawing/2014/main" id="{A35DB36E-4583-48BB-97C5-AD4751D91EFA}"/>
              </a:ext>
            </a:extLst>
          </p:cNvPr>
          <p:cNvSpPr/>
          <p:nvPr/>
        </p:nvSpPr>
        <p:spPr>
          <a:xfrm>
            <a:off x="1850044" y="3127386"/>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solidFill>
                <a:schemeClr val="tx1"/>
              </a:solidFill>
            </a:endParaRPr>
          </a:p>
        </p:txBody>
      </p:sp>
      <p:pic>
        <p:nvPicPr>
          <p:cNvPr id="3" name="Picture 2">
            <a:extLst>
              <a:ext uri="{FF2B5EF4-FFF2-40B4-BE49-F238E27FC236}">
                <a16:creationId xmlns:a16="http://schemas.microsoft.com/office/drawing/2014/main" id="{A5CD7C05-C957-4C10-BB02-468BFDA8AA5F}"/>
              </a:ext>
            </a:extLst>
          </p:cNvPr>
          <p:cNvPicPr>
            <a:picLocks noChangeAspect="1"/>
          </p:cNvPicPr>
          <p:nvPr/>
        </p:nvPicPr>
        <p:blipFill>
          <a:blip r:embed="rId4"/>
          <a:stretch>
            <a:fillRect/>
          </a:stretch>
        </p:blipFill>
        <p:spPr>
          <a:xfrm>
            <a:off x="825087" y="2886413"/>
            <a:ext cx="10552381" cy="2923809"/>
          </a:xfrm>
          <a:prstGeom prst="rect">
            <a:avLst/>
          </a:prstGeom>
        </p:spPr>
      </p:pic>
    </p:spTree>
    <p:extLst>
      <p:ext uri="{BB962C8B-B14F-4D97-AF65-F5344CB8AC3E}">
        <p14:creationId xmlns:p14="http://schemas.microsoft.com/office/powerpoint/2010/main" val="40505571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3000"/>
            <a:ext cx="9240836" cy="508524"/>
          </a:xfrm>
        </p:spPr>
        <p:txBody>
          <a:bodyPr/>
          <a:lstStyle/>
          <a:p>
            <a:r>
              <a:rPr lang="en-US"/>
              <a:t>Lesson 01: Module overview</a:t>
            </a:r>
            <a:endParaRPr lang="en-US" dirty="0"/>
          </a:p>
        </p:txBody>
      </p:sp>
      <p:pic>
        <p:nvPicPr>
          <p:cNvPr id="8" name="Picture 7" descr="Icon of a magnifying glass showing a chart">
            <a:extLst>
              <a:ext uri="{FF2B5EF4-FFF2-40B4-BE49-F238E27FC236}">
                <a16:creationId xmlns:a16="http://schemas.microsoft.com/office/drawing/2014/main" id="{924DC67E-A969-4206-AD21-0BBB850C1B27}"/>
              </a:ext>
            </a:extLst>
          </p:cNvPr>
          <p:cNvPicPr>
            <a:picLocks noChangeAspect="1"/>
          </p:cNvPicPr>
          <p:nvPr/>
        </p:nvPicPr>
        <p:blipFill>
          <a:blip r:embed="rId2"/>
          <a:stretch>
            <a:fillRect/>
          </a:stretch>
        </p:blipFill>
        <p:spPr>
          <a:xfrm>
            <a:off x="10430940" y="3026782"/>
            <a:ext cx="940960" cy="940960"/>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36D2-3D87-49E3-BFB0-955854AE6DF8}"/>
              </a:ext>
            </a:extLst>
          </p:cNvPr>
          <p:cNvSpPr>
            <a:spLocks noGrp="1"/>
          </p:cNvSpPr>
          <p:nvPr>
            <p:ph type="title"/>
          </p:nvPr>
        </p:nvSpPr>
        <p:spPr>
          <a:xfrm>
            <a:off x="465138" y="632779"/>
            <a:ext cx="11533187" cy="411162"/>
          </a:xfrm>
        </p:spPr>
        <p:txBody>
          <a:bodyPr/>
          <a:lstStyle/>
          <a:p>
            <a:r>
              <a:rPr lang="en-US" dirty="0"/>
              <a:t>Wiki contents</a:t>
            </a:r>
          </a:p>
        </p:txBody>
      </p:sp>
      <p:pic>
        <p:nvPicPr>
          <p:cNvPr id="51" name="Picture 50" descr="Icon of an organizational chart enclosed in a curly brackets">
            <a:extLst>
              <a:ext uri="{FF2B5EF4-FFF2-40B4-BE49-F238E27FC236}">
                <a16:creationId xmlns:a16="http://schemas.microsoft.com/office/drawing/2014/main" id="{32352FEA-AB8B-4522-8657-84D59F5C0C6A}"/>
              </a:ext>
            </a:extLst>
          </p:cNvPr>
          <p:cNvPicPr>
            <a:picLocks noChangeAspect="1"/>
          </p:cNvPicPr>
          <p:nvPr/>
        </p:nvPicPr>
        <p:blipFill>
          <a:blip r:embed="rId3"/>
          <a:srcRect l="1221" t="1152" r="1221" b="1152"/>
          <a:stretch>
            <a:fillRect/>
          </a:stretch>
        </p:blipFill>
        <p:spPr>
          <a:xfrm>
            <a:off x="450624" y="1438110"/>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9" name="Rectangle 8">
            <a:extLst>
              <a:ext uri="{FF2B5EF4-FFF2-40B4-BE49-F238E27FC236}">
                <a16:creationId xmlns:a16="http://schemas.microsoft.com/office/drawing/2014/main" id="{58806C25-781B-4AB2-B582-1CFD9D03AA0B}"/>
              </a:ext>
            </a:extLst>
          </p:cNvPr>
          <p:cNvSpPr/>
          <p:nvPr/>
        </p:nvSpPr>
        <p:spPr>
          <a:xfrm>
            <a:off x="1850044" y="1541134"/>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Written in markdown and can contain file attachments, including videos</a:t>
            </a:r>
          </a:p>
        </p:txBody>
      </p:sp>
      <p:cxnSp>
        <p:nvCxnSpPr>
          <p:cNvPr id="4" name="Straight Connector 3">
            <a:extLst>
              <a:ext uri="{FF2B5EF4-FFF2-40B4-BE49-F238E27FC236}">
                <a16:creationId xmlns:a16="http://schemas.microsoft.com/office/drawing/2014/main" id="{ACEA902D-D1A4-4B1E-BD85-9039EF08D32D}"/>
              </a:ext>
              <a:ext uri="{C183D7F6-B498-43B3-948B-1728B52AA6E4}">
                <adec:decorative xmlns:adec="http://schemas.microsoft.com/office/drawing/2017/decorative" val="1"/>
              </a:ext>
            </a:extLst>
          </p:cNvPr>
          <p:cNvCxnSpPr>
            <a:cxnSpLocks/>
          </p:cNvCxnSpPr>
          <p:nvPr/>
        </p:nvCxnSpPr>
        <p:spPr>
          <a:xfrm flipV="1">
            <a:off x="1850044" y="2758303"/>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35DB36E-4583-48BB-97C5-AD4751D91EFA}"/>
              </a:ext>
            </a:extLst>
          </p:cNvPr>
          <p:cNvSpPr/>
          <p:nvPr/>
        </p:nvSpPr>
        <p:spPr>
          <a:xfrm>
            <a:off x="1850044" y="3127386"/>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solidFill>
                <a:schemeClr val="tx1"/>
              </a:solidFill>
            </a:endParaRPr>
          </a:p>
        </p:txBody>
      </p:sp>
      <p:pic>
        <p:nvPicPr>
          <p:cNvPr id="57" name="Picture 56" descr="Icon of a book with a bookmark">
            <a:extLst>
              <a:ext uri="{FF2B5EF4-FFF2-40B4-BE49-F238E27FC236}">
                <a16:creationId xmlns:a16="http://schemas.microsoft.com/office/drawing/2014/main" id="{954A74E6-27B4-4139-A569-A7405BCE3B9A}"/>
              </a:ext>
            </a:extLst>
          </p:cNvPr>
          <p:cNvPicPr>
            <a:picLocks noChangeAspect="1"/>
          </p:cNvPicPr>
          <p:nvPr/>
        </p:nvPicPr>
        <p:blipFill>
          <a:blip r:embed="rId4"/>
          <a:srcRect l="1221" t="1152" r="1221" b="1152"/>
          <a:stretch>
            <a:fillRect/>
          </a:stretch>
        </p:blipFill>
        <p:spPr>
          <a:xfrm>
            <a:off x="465138" y="2991471"/>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11" name="Rectangle 10">
            <a:extLst>
              <a:ext uri="{FF2B5EF4-FFF2-40B4-BE49-F238E27FC236}">
                <a16:creationId xmlns:a16="http://schemas.microsoft.com/office/drawing/2014/main" id="{F5873FC5-90F8-4F06-8F09-801B92D21DD3}"/>
              </a:ext>
            </a:extLst>
          </p:cNvPr>
          <p:cNvSpPr/>
          <p:nvPr/>
        </p:nvSpPr>
        <p:spPr>
          <a:xfrm>
            <a:off x="1801213" y="3015718"/>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Supports insertion of Mermaid diagrams</a:t>
            </a:r>
          </a:p>
        </p:txBody>
      </p:sp>
      <p:pic>
        <p:nvPicPr>
          <p:cNvPr id="3" name="Picture 2">
            <a:extLst>
              <a:ext uri="{FF2B5EF4-FFF2-40B4-BE49-F238E27FC236}">
                <a16:creationId xmlns:a16="http://schemas.microsoft.com/office/drawing/2014/main" id="{7D5070C7-F458-492B-9087-DA94A84C3EF9}"/>
              </a:ext>
            </a:extLst>
          </p:cNvPr>
          <p:cNvPicPr>
            <a:picLocks noChangeAspect="1"/>
          </p:cNvPicPr>
          <p:nvPr/>
        </p:nvPicPr>
        <p:blipFill>
          <a:blip r:embed="rId5"/>
          <a:stretch>
            <a:fillRect/>
          </a:stretch>
        </p:blipFill>
        <p:spPr>
          <a:xfrm>
            <a:off x="3795680" y="5587408"/>
            <a:ext cx="7285714" cy="1190476"/>
          </a:xfrm>
          <a:prstGeom prst="rect">
            <a:avLst/>
          </a:prstGeom>
        </p:spPr>
      </p:pic>
      <p:pic>
        <p:nvPicPr>
          <p:cNvPr id="6" name="Picture 5">
            <a:extLst>
              <a:ext uri="{FF2B5EF4-FFF2-40B4-BE49-F238E27FC236}">
                <a16:creationId xmlns:a16="http://schemas.microsoft.com/office/drawing/2014/main" id="{B651E6B6-80DE-4053-B555-2B4159408458}"/>
              </a:ext>
            </a:extLst>
          </p:cNvPr>
          <p:cNvPicPr>
            <a:picLocks noChangeAspect="1"/>
          </p:cNvPicPr>
          <p:nvPr/>
        </p:nvPicPr>
        <p:blipFill>
          <a:blip r:embed="rId6"/>
          <a:stretch>
            <a:fillRect/>
          </a:stretch>
        </p:blipFill>
        <p:spPr>
          <a:xfrm>
            <a:off x="1752382" y="3685814"/>
            <a:ext cx="10182778" cy="1767577"/>
          </a:xfrm>
          <a:prstGeom prst="rect">
            <a:avLst/>
          </a:prstGeom>
        </p:spPr>
      </p:pic>
    </p:spTree>
    <p:extLst>
      <p:ext uri="{BB962C8B-B14F-4D97-AF65-F5344CB8AC3E}">
        <p14:creationId xmlns:p14="http://schemas.microsoft.com/office/powerpoint/2010/main" val="8131221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p:spPr>
        <p:txBody>
          <a:bodyPr/>
          <a:lstStyle/>
          <a:p>
            <a:r>
              <a:rPr lang="en-US" dirty="0"/>
              <a:t>Lesson 04: </a:t>
            </a:r>
            <a:r>
              <a:rPr lang="en-AU" dirty="0"/>
              <a:t>Modernizing development environments with GitHub </a:t>
            </a:r>
            <a:r>
              <a:rPr lang="en-AU" dirty="0" err="1"/>
              <a:t>Codespaces</a:t>
            </a:r>
            <a:endParaRPr lang="en-US" dirty="0"/>
          </a:p>
        </p:txBody>
      </p:sp>
      <p:pic>
        <p:nvPicPr>
          <p:cNvPr id="2" name="Picture 1" descr="Icon of a lab flask">
            <a:extLst>
              <a:ext uri="{FF2B5EF4-FFF2-40B4-BE49-F238E27FC236}">
                <a16:creationId xmlns:a16="http://schemas.microsoft.com/office/drawing/2014/main" id="{32F3E301-5B65-4C21-A6D6-59D445307A6A}"/>
              </a:ext>
            </a:extLst>
          </p:cNvPr>
          <p:cNvPicPr>
            <a:picLocks noChangeAspect="1"/>
          </p:cNvPicPr>
          <p:nvPr/>
        </p:nvPicPr>
        <p:blipFill>
          <a:blip r:embed="rId3"/>
          <a:stretch>
            <a:fillRect/>
          </a:stretch>
        </p:blipFill>
        <p:spPr>
          <a:xfrm>
            <a:off x="10449807" y="2932260"/>
            <a:ext cx="776993" cy="1130004"/>
          </a:xfrm>
          <a:prstGeom prst="rect">
            <a:avLst/>
          </a:prstGeom>
        </p:spPr>
      </p:pic>
    </p:spTree>
    <p:extLst>
      <p:ext uri="{BB962C8B-B14F-4D97-AF65-F5344CB8AC3E}">
        <p14:creationId xmlns:p14="http://schemas.microsoft.com/office/powerpoint/2010/main" val="33120413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Developing online with GitHub </a:t>
            </a:r>
            <a:r>
              <a:rPr lang="en-US" dirty="0" err="1"/>
              <a:t>Codespaces</a:t>
            </a:r>
            <a:endParaRPr lang="en-US" dirty="0"/>
          </a:p>
        </p:txBody>
      </p:sp>
      <p:sp>
        <p:nvSpPr>
          <p:cNvPr id="4" name="TextBox 3">
            <a:extLst>
              <a:ext uri="{FF2B5EF4-FFF2-40B4-BE49-F238E27FC236}">
                <a16:creationId xmlns:a16="http://schemas.microsoft.com/office/drawing/2014/main" id="{44364B72-FE4E-41E1-A938-E81DA526ECF6}"/>
              </a:ext>
            </a:extLst>
          </p:cNvPr>
          <p:cNvSpPr txBox="1"/>
          <p:nvPr/>
        </p:nvSpPr>
        <p:spPr>
          <a:xfrm>
            <a:off x="465137" y="1386641"/>
            <a:ext cx="11533187" cy="369332"/>
          </a:xfrm>
          <a:prstGeom prst="rect">
            <a:avLst/>
          </a:prstGeom>
          <a:noFill/>
        </p:spPr>
        <p:txBody>
          <a:bodyPr wrap="square" lIns="0" tIns="0" rIns="0" bIns="0" anchor="ctr">
            <a:spAutoFit/>
          </a:bodyPr>
          <a:lstStyle/>
          <a:p>
            <a:r>
              <a:rPr lang="en-US" sz="2400" dirty="0">
                <a:latin typeface="+mj-lt"/>
              </a:rPr>
              <a:t>Cloud-based development environment hosted by GitHub</a:t>
            </a:r>
          </a:p>
        </p:txBody>
      </p:sp>
      <p:pic>
        <p:nvPicPr>
          <p:cNvPr id="110" name="Picture 109" descr="Icon of check mark enclosed by an arc">
            <a:extLst>
              <a:ext uri="{FF2B5EF4-FFF2-40B4-BE49-F238E27FC236}">
                <a16:creationId xmlns:a16="http://schemas.microsoft.com/office/drawing/2014/main" id="{79EFD212-4652-4C76-927A-5ADD364F0AE2}"/>
              </a:ext>
            </a:extLst>
          </p:cNvPr>
          <p:cNvPicPr>
            <a:picLocks noChangeAspect="1"/>
          </p:cNvPicPr>
          <p:nvPr/>
        </p:nvPicPr>
        <p:blipFill>
          <a:blip r:embed="rId3"/>
          <a:stretch>
            <a:fillRect/>
          </a:stretch>
        </p:blipFill>
        <p:spPr>
          <a:xfrm>
            <a:off x="465139" y="2201863"/>
            <a:ext cx="984504" cy="984504"/>
          </a:xfrm>
          <a:prstGeom prst="rect">
            <a:avLst/>
          </a:prstGeom>
        </p:spPr>
      </p:pic>
      <p:sp>
        <p:nvSpPr>
          <p:cNvPr id="34" name="Rectangle 33">
            <a:extLst>
              <a:ext uri="{FF2B5EF4-FFF2-40B4-BE49-F238E27FC236}">
                <a16:creationId xmlns:a16="http://schemas.microsoft.com/office/drawing/2014/main" id="{785FAB54-4410-46CC-A8FD-A7CEE6F38B47}"/>
              </a:ext>
            </a:extLst>
          </p:cNvPr>
          <p:cNvSpPr/>
          <p:nvPr/>
        </p:nvSpPr>
        <p:spPr>
          <a:xfrm>
            <a:off x="1728113" y="2058758"/>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a:solidFill>
                  <a:schemeClr val="tx1"/>
                </a:solidFill>
              </a:rPr>
              <a:t>Avoids issues with old hardware/software</a:t>
            </a:r>
          </a:p>
        </p:txBody>
      </p:sp>
      <p:cxnSp>
        <p:nvCxnSpPr>
          <p:cNvPr id="29" name="Straight Connector 28">
            <a:extLst>
              <a:ext uri="{FF2B5EF4-FFF2-40B4-BE49-F238E27FC236}">
                <a16:creationId xmlns:a16="http://schemas.microsoft.com/office/drawing/2014/main" id="{B39E8802-0BCE-4482-BCC2-FADD9C28A5EF}"/>
              </a:ext>
              <a:ext uri="{C183D7F6-B498-43B3-948B-1728B52AA6E4}">
                <adec:decorative xmlns:adec="http://schemas.microsoft.com/office/drawing/2017/decorative" val="1"/>
              </a:ext>
            </a:extLst>
          </p:cNvPr>
          <p:cNvCxnSpPr>
            <a:cxnSpLocks/>
          </p:cNvCxnSpPr>
          <p:nvPr/>
        </p:nvCxnSpPr>
        <p:spPr>
          <a:xfrm>
            <a:off x="1728114" y="3459756"/>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document">
            <a:extLst>
              <a:ext uri="{FF2B5EF4-FFF2-40B4-BE49-F238E27FC236}">
                <a16:creationId xmlns:a16="http://schemas.microsoft.com/office/drawing/2014/main" id="{3F7A608F-0CBF-4661-93AC-1E2D7AA5D3D1}"/>
              </a:ext>
            </a:extLst>
          </p:cNvPr>
          <p:cNvPicPr>
            <a:picLocks noChangeAspect="1"/>
          </p:cNvPicPr>
          <p:nvPr/>
        </p:nvPicPr>
        <p:blipFill>
          <a:blip r:embed="rId4"/>
          <a:stretch>
            <a:fillRect/>
          </a:stretch>
        </p:blipFill>
        <p:spPr>
          <a:xfrm>
            <a:off x="465139" y="3734627"/>
            <a:ext cx="984504" cy="984504"/>
          </a:xfrm>
          <a:prstGeom prst="rect">
            <a:avLst/>
          </a:prstGeom>
        </p:spPr>
      </p:pic>
      <p:sp>
        <p:nvSpPr>
          <p:cNvPr id="39" name="Rectangle 38">
            <a:extLst>
              <a:ext uri="{FF2B5EF4-FFF2-40B4-BE49-F238E27FC236}">
                <a16:creationId xmlns:a16="http://schemas.microsoft.com/office/drawing/2014/main" id="{055153E8-9C4B-4EB6-88E6-6A598EDD02F8}"/>
              </a:ext>
            </a:extLst>
          </p:cNvPr>
          <p:cNvSpPr/>
          <p:nvPr/>
        </p:nvSpPr>
        <p:spPr>
          <a:xfrm>
            <a:off x="1728113" y="3591522"/>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a:solidFill>
                  <a:schemeClr val="tx1"/>
                </a:solidFill>
              </a:rPr>
              <a:t>Highly portable</a:t>
            </a:r>
          </a:p>
        </p:txBody>
      </p:sp>
      <p:cxnSp>
        <p:nvCxnSpPr>
          <p:cNvPr id="40" name="Straight Connector 39">
            <a:extLst>
              <a:ext uri="{FF2B5EF4-FFF2-40B4-BE49-F238E27FC236}">
                <a16:creationId xmlns:a16="http://schemas.microsoft.com/office/drawing/2014/main" id="{F4805450-0A4E-49A4-9128-05466B545C35}"/>
              </a:ext>
              <a:ext uri="{C183D7F6-B498-43B3-948B-1728B52AA6E4}">
                <adec:decorative xmlns:adec="http://schemas.microsoft.com/office/drawing/2017/decorative" val="1"/>
              </a:ext>
            </a:extLst>
          </p:cNvPr>
          <p:cNvCxnSpPr>
            <a:cxnSpLocks/>
          </p:cNvCxnSpPr>
          <p:nvPr/>
        </p:nvCxnSpPr>
        <p:spPr>
          <a:xfrm>
            <a:off x="1728114" y="4911484"/>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4" name="Picture 113" descr="Icon of a gear inside a circle">
            <a:extLst>
              <a:ext uri="{FF2B5EF4-FFF2-40B4-BE49-F238E27FC236}">
                <a16:creationId xmlns:a16="http://schemas.microsoft.com/office/drawing/2014/main" id="{73F649BB-8CC5-4B81-A5ED-CEF8BF690123}"/>
              </a:ext>
            </a:extLst>
          </p:cNvPr>
          <p:cNvPicPr>
            <a:picLocks noChangeAspect="1"/>
          </p:cNvPicPr>
          <p:nvPr/>
        </p:nvPicPr>
        <p:blipFill>
          <a:blip r:embed="rId5"/>
          <a:stretch>
            <a:fillRect/>
          </a:stretch>
        </p:blipFill>
        <p:spPr>
          <a:xfrm>
            <a:off x="465139" y="5186355"/>
            <a:ext cx="984504" cy="984504"/>
          </a:xfrm>
          <a:prstGeom prst="rect">
            <a:avLst/>
          </a:prstGeom>
        </p:spPr>
      </p:pic>
      <p:sp>
        <p:nvSpPr>
          <p:cNvPr id="45" name="Rectangle 44">
            <a:extLst>
              <a:ext uri="{FF2B5EF4-FFF2-40B4-BE49-F238E27FC236}">
                <a16:creationId xmlns:a16="http://schemas.microsoft.com/office/drawing/2014/main" id="{3348440D-59CC-4661-A567-531ED200889F}"/>
              </a:ext>
            </a:extLst>
          </p:cNvPr>
          <p:cNvSpPr/>
          <p:nvPr/>
        </p:nvSpPr>
        <p:spPr>
          <a:xfrm>
            <a:off x="1728113" y="5043250"/>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a:solidFill>
                  <a:schemeClr val="tx1"/>
                </a:solidFill>
              </a:rPr>
              <a:t>Protect against proliferation of intellectual property</a:t>
            </a:r>
          </a:p>
        </p:txBody>
      </p:sp>
      <p:pic>
        <p:nvPicPr>
          <p:cNvPr id="116" name="Picture 115" descr="Icon of wrench and screw driver">
            <a:extLst>
              <a:ext uri="{FF2B5EF4-FFF2-40B4-BE49-F238E27FC236}">
                <a16:creationId xmlns:a16="http://schemas.microsoft.com/office/drawing/2014/main" id="{1A29869E-7CE8-483E-8C58-5CA9B110D051}"/>
              </a:ext>
            </a:extLst>
          </p:cNvPr>
          <p:cNvPicPr>
            <a:picLocks noChangeAspect="1"/>
          </p:cNvPicPr>
          <p:nvPr/>
        </p:nvPicPr>
        <p:blipFill>
          <a:blip r:embed="rId6"/>
          <a:stretch>
            <a:fillRect/>
          </a:stretch>
        </p:blipFill>
        <p:spPr>
          <a:xfrm>
            <a:off x="6358116" y="2201863"/>
            <a:ext cx="984504" cy="984504"/>
          </a:xfrm>
          <a:prstGeom prst="rect">
            <a:avLst/>
          </a:prstGeom>
        </p:spPr>
      </p:pic>
      <p:sp>
        <p:nvSpPr>
          <p:cNvPr id="61" name="Rectangle 60">
            <a:extLst>
              <a:ext uri="{FF2B5EF4-FFF2-40B4-BE49-F238E27FC236}">
                <a16:creationId xmlns:a16="http://schemas.microsoft.com/office/drawing/2014/main" id="{4209F97C-E264-4802-A9A5-F5C07AFA0595}"/>
              </a:ext>
            </a:extLst>
          </p:cNvPr>
          <p:cNvSpPr/>
          <p:nvPr/>
        </p:nvSpPr>
        <p:spPr>
          <a:xfrm>
            <a:off x="7621090" y="2058758"/>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a:solidFill>
                  <a:schemeClr val="tx1"/>
                </a:solidFill>
              </a:rPr>
              <a:t>Based on Visual Studio Code</a:t>
            </a:r>
          </a:p>
        </p:txBody>
      </p:sp>
      <p:cxnSp>
        <p:nvCxnSpPr>
          <p:cNvPr id="60" name="Straight Connector 59">
            <a:extLst>
              <a:ext uri="{FF2B5EF4-FFF2-40B4-BE49-F238E27FC236}">
                <a16:creationId xmlns:a16="http://schemas.microsoft.com/office/drawing/2014/main" id="{D74ADEA6-76B0-465D-8857-0DFCDC83324C}"/>
              </a:ext>
              <a:ext uri="{C183D7F6-B498-43B3-948B-1728B52AA6E4}">
                <adec:decorative xmlns:adec="http://schemas.microsoft.com/office/drawing/2017/decorative" val="1"/>
              </a:ext>
            </a:extLst>
          </p:cNvPr>
          <p:cNvCxnSpPr>
            <a:cxnSpLocks/>
          </p:cNvCxnSpPr>
          <p:nvPr/>
        </p:nvCxnSpPr>
        <p:spPr>
          <a:xfrm>
            <a:off x="7621090" y="3459756"/>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8" name="Picture 117" descr="Icon of arrow pointing in four opposite directions">
            <a:extLst>
              <a:ext uri="{FF2B5EF4-FFF2-40B4-BE49-F238E27FC236}">
                <a16:creationId xmlns:a16="http://schemas.microsoft.com/office/drawing/2014/main" id="{E197CF57-3983-4124-B241-E684F30610E3}"/>
              </a:ext>
            </a:extLst>
          </p:cNvPr>
          <p:cNvPicPr>
            <a:picLocks noChangeAspect="1"/>
          </p:cNvPicPr>
          <p:nvPr/>
        </p:nvPicPr>
        <p:blipFill>
          <a:blip r:embed="rId7"/>
          <a:stretch>
            <a:fillRect/>
          </a:stretch>
        </p:blipFill>
        <p:spPr>
          <a:xfrm>
            <a:off x="6358116" y="3734627"/>
            <a:ext cx="984504" cy="984504"/>
          </a:xfrm>
          <a:prstGeom prst="rect">
            <a:avLst/>
          </a:prstGeom>
        </p:spPr>
      </p:pic>
      <p:sp>
        <p:nvSpPr>
          <p:cNvPr id="62" name="Rectangle 61">
            <a:extLst>
              <a:ext uri="{FF2B5EF4-FFF2-40B4-BE49-F238E27FC236}">
                <a16:creationId xmlns:a16="http://schemas.microsoft.com/office/drawing/2014/main" id="{D2E40993-B7D3-45FC-A936-2C86B1B1F311}"/>
              </a:ext>
            </a:extLst>
          </p:cNvPr>
          <p:cNvSpPr/>
          <p:nvPr/>
        </p:nvSpPr>
        <p:spPr>
          <a:xfrm>
            <a:off x="7621090" y="3591522"/>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a:solidFill>
                  <a:schemeClr val="tx1"/>
                </a:solidFill>
              </a:rPr>
              <a:t>Work from PCs, tablets, Chromebooks</a:t>
            </a:r>
          </a:p>
        </p:txBody>
      </p:sp>
      <p:cxnSp>
        <p:nvCxnSpPr>
          <p:cNvPr id="63" name="Straight Connector 62">
            <a:extLst>
              <a:ext uri="{FF2B5EF4-FFF2-40B4-BE49-F238E27FC236}">
                <a16:creationId xmlns:a16="http://schemas.microsoft.com/office/drawing/2014/main" id="{976DCC76-6012-4A0B-95C6-F6EFA01EA5DE}"/>
              </a:ext>
              <a:ext uri="{C183D7F6-B498-43B3-948B-1728B52AA6E4}">
                <adec:decorative xmlns:adec="http://schemas.microsoft.com/office/drawing/2017/decorative" val="1"/>
              </a:ext>
            </a:extLst>
          </p:cNvPr>
          <p:cNvCxnSpPr>
            <a:cxnSpLocks/>
          </p:cNvCxnSpPr>
          <p:nvPr/>
        </p:nvCxnSpPr>
        <p:spPr>
          <a:xfrm>
            <a:off x="7621090" y="4911484"/>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0" name="Picture 119" descr="Icon of a key">
            <a:extLst>
              <a:ext uri="{FF2B5EF4-FFF2-40B4-BE49-F238E27FC236}">
                <a16:creationId xmlns:a16="http://schemas.microsoft.com/office/drawing/2014/main" id="{0E574A5D-9F39-4E30-9901-0C9678711E0F}"/>
              </a:ext>
            </a:extLst>
          </p:cNvPr>
          <p:cNvPicPr>
            <a:picLocks noChangeAspect="1"/>
          </p:cNvPicPr>
          <p:nvPr/>
        </p:nvPicPr>
        <p:blipFill>
          <a:blip r:embed="rId8"/>
          <a:stretch>
            <a:fillRect/>
          </a:stretch>
        </p:blipFill>
        <p:spPr>
          <a:xfrm>
            <a:off x="6358116" y="5186355"/>
            <a:ext cx="984504" cy="984504"/>
          </a:xfrm>
          <a:prstGeom prst="rect">
            <a:avLst/>
          </a:prstGeom>
        </p:spPr>
      </p:pic>
      <p:sp>
        <p:nvSpPr>
          <p:cNvPr id="64" name="Rectangle 63">
            <a:extLst>
              <a:ext uri="{FF2B5EF4-FFF2-40B4-BE49-F238E27FC236}">
                <a16:creationId xmlns:a16="http://schemas.microsoft.com/office/drawing/2014/main" id="{90956B50-E1DC-44D2-B5F4-1E09CB357C7D}"/>
              </a:ext>
            </a:extLst>
          </p:cNvPr>
          <p:cNvSpPr/>
          <p:nvPr/>
        </p:nvSpPr>
        <p:spPr>
          <a:xfrm>
            <a:off x="7621090" y="5043250"/>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a:solidFill>
                  <a:schemeClr val="tx1"/>
                </a:solidFill>
              </a:rPr>
              <a:t>Connect to </a:t>
            </a:r>
            <a:r>
              <a:rPr lang="en-US" sz="2400" dirty="0" err="1">
                <a:solidFill>
                  <a:schemeClr val="tx1"/>
                </a:solidFill>
              </a:rPr>
              <a:t>Codespaces</a:t>
            </a:r>
            <a:r>
              <a:rPr lang="en-US" sz="2400" dirty="0">
                <a:solidFill>
                  <a:schemeClr val="tx1"/>
                </a:solidFill>
              </a:rPr>
              <a:t> from Visual Studio Code</a:t>
            </a:r>
          </a:p>
        </p:txBody>
      </p:sp>
    </p:spTree>
    <p:extLst>
      <p:ext uri="{BB962C8B-B14F-4D97-AF65-F5344CB8AC3E}">
        <p14:creationId xmlns:p14="http://schemas.microsoft.com/office/powerpoint/2010/main" val="427045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p:spPr>
        <p:txBody>
          <a:bodyPr/>
          <a:lstStyle/>
          <a:p>
            <a:r>
              <a:rPr lang="en-US" dirty="0"/>
              <a:t>Lesson 05: Lab</a:t>
            </a:r>
          </a:p>
        </p:txBody>
      </p:sp>
      <p:pic>
        <p:nvPicPr>
          <p:cNvPr id="2" name="Picture 1" descr="Icon of a lab flask">
            <a:extLst>
              <a:ext uri="{FF2B5EF4-FFF2-40B4-BE49-F238E27FC236}">
                <a16:creationId xmlns:a16="http://schemas.microsoft.com/office/drawing/2014/main" id="{32F3E301-5B65-4C21-A6D6-59D445307A6A}"/>
              </a:ext>
            </a:extLst>
          </p:cNvPr>
          <p:cNvPicPr>
            <a:picLocks noChangeAspect="1"/>
          </p:cNvPicPr>
          <p:nvPr/>
        </p:nvPicPr>
        <p:blipFill>
          <a:blip r:embed="rId3"/>
          <a:stretch>
            <a:fillRect/>
          </a:stretch>
        </p:blipFill>
        <p:spPr>
          <a:xfrm>
            <a:off x="10449807" y="2932260"/>
            <a:ext cx="776993" cy="1130004"/>
          </a:xfrm>
          <a:prstGeom prst="rect">
            <a:avLst/>
          </a:prstGeom>
        </p:spPr>
      </p:pic>
    </p:spTree>
    <p:extLst>
      <p:ext uri="{BB962C8B-B14F-4D97-AF65-F5344CB8AC3E}">
        <p14:creationId xmlns:p14="http://schemas.microsoft.com/office/powerpoint/2010/main" val="34618167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Lab: Sharing team knowledge using Azure project wikis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create and configure wiki in an Azure DevOps, including managing markdown content and creating a Mermaid diagram.</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pPr marL="342900" indent="-342900">
              <a:buFont typeface="Arial" panose="020B0604020202020204" pitchFamily="34" charset="0"/>
              <a:buChar char="•"/>
            </a:pPr>
            <a:r>
              <a:rPr lang="en-US" dirty="0"/>
              <a:t>Create a wiki in an Azure Project</a:t>
            </a:r>
          </a:p>
          <a:p>
            <a:pPr marL="342900" indent="-342900">
              <a:buFont typeface="Arial" panose="020B0604020202020204" pitchFamily="34" charset="0"/>
              <a:buChar char="•"/>
            </a:pPr>
            <a:r>
              <a:rPr lang="en-US" dirty="0"/>
              <a:t>Add and edit markdown</a:t>
            </a:r>
          </a:p>
          <a:p>
            <a:pPr marL="342900" indent="-342900">
              <a:buFont typeface="Arial" panose="020B0604020202020204" pitchFamily="34" charset="0"/>
              <a:buChar char="•"/>
            </a:pPr>
            <a:r>
              <a:rPr lang="en-US" dirty="0"/>
              <a:t>Create a Mermaid diagram</a:t>
            </a:r>
          </a:p>
          <a:p>
            <a:endParaRPr lang="en-US" dirty="0"/>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1792873357"/>
              </p:ext>
            </p:extLst>
          </p:nvPr>
        </p:nvGraphicFramePr>
        <p:xfrm>
          <a:off x="8117828" y="3616275"/>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p:spPr>
        <p:txBody>
          <a:bodyPr/>
          <a:lstStyle/>
          <a:p>
            <a:r>
              <a:rPr lang="en-US"/>
              <a:t>Lesson 06: Module review and takeaways</a:t>
            </a:r>
          </a:p>
        </p:txBody>
      </p:sp>
      <p:pic>
        <p:nvPicPr>
          <p:cNvPr id="6" name="Picture 5" descr="Icon of a document with a checkmark">
            <a:extLst>
              <a:ext uri="{FF2B5EF4-FFF2-40B4-BE49-F238E27FC236}">
                <a16:creationId xmlns:a16="http://schemas.microsoft.com/office/drawing/2014/main" id="{2E3E2FCF-1976-4EC2-8664-A3315D2671DA}"/>
              </a:ext>
            </a:extLst>
          </p:cNvPr>
          <p:cNvPicPr>
            <a:picLocks noChangeAspect="1"/>
          </p:cNvPicPr>
          <p:nvPr/>
        </p:nvPicPr>
        <p:blipFill>
          <a:blip r:embed="rId3"/>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82338106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65138" y="632779"/>
            <a:ext cx="11533187" cy="411162"/>
          </a:xfrm>
        </p:spPr>
        <p:txBody>
          <a:bodyPr/>
          <a:lstStyle/>
          <a:p>
            <a:r>
              <a:rPr lang="en-US" dirty="0"/>
              <a:t>What did you learn?</a:t>
            </a:r>
          </a:p>
        </p:txBody>
      </p:sp>
      <p:pic>
        <p:nvPicPr>
          <p:cNvPr id="27" name="Picture 26" descr="Icon of check mark enclosed by an arc">
            <a:extLst>
              <a:ext uri="{FF2B5EF4-FFF2-40B4-BE49-F238E27FC236}">
                <a16:creationId xmlns:a16="http://schemas.microsoft.com/office/drawing/2014/main" id="{A436F9A7-0C26-48A5-B175-461C1A95BF93}"/>
              </a:ext>
            </a:extLst>
          </p:cNvPr>
          <p:cNvPicPr>
            <a:picLocks noChangeAspect="1"/>
          </p:cNvPicPr>
          <p:nvPr/>
        </p:nvPicPr>
        <p:blipFill>
          <a:blip r:embed="rId2"/>
          <a:stretch>
            <a:fillRect/>
          </a:stretch>
        </p:blipFill>
        <p:spPr>
          <a:xfrm>
            <a:off x="465138" y="1471573"/>
            <a:ext cx="1179576" cy="1178052"/>
          </a:xfrm>
          <a:prstGeom prst="rect">
            <a:avLst/>
          </a:prstGeom>
        </p:spPr>
      </p:pic>
      <p:sp>
        <p:nvSpPr>
          <p:cNvPr id="24" name="TextBox 23">
            <a:extLst>
              <a:ext uri="{FF2B5EF4-FFF2-40B4-BE49-F238E27FC236}">
                <a16:creationId xmlns:a16="http://schemas.microsoft.com/office/drawing/2014/main" id="{DC427916-826E-46ED-A380-7AAFD9D04303}"/>
              </a:ext>
            </a:extLst>
          </p:cNvPr>
          <p:cNvSpPr txBox="1"/>
          <p:nvPr/>
        </p:nvSpPr>
        <p:spPr>
          <a:xfrm>
            <a:off x="1915886" y="1722101"/>
            <a:ext cx="10093552" cy="676656"/>
          </a:xfrm>
          <a:prstGeom prst="rect">
            <a:avLst/>
          </a:prstGeom>
          <a:noFill/>
        </p:spPr>
        <p:txBody>
          <a:bodyPr wrap="square" lIns="0" tIns="0" rIns="0" bIns="0" rtlCol="0" anchor="ctr">
            <a:noAutofit/>
          </a:bodyPr>
          <a:lstStyle/>
          <a:p>
            <a:r>
              <a:rPr lang="en-US" sz="2400" dirty="0"/>
              <a:t>Identify technical debt</a:t>
            </a:r>
          </a:p>
        </p:txBody>
      </p:sp>
      <p:cxnSp>
        <p:nvCxnSpPr>
          <p:cNvPr id="25" name="Straight Connector 24">
            <a:extLst>
              <a:ext uri="{FF2B5EF4-FFF2-40B4-BE49-F238E27FC236}">
                <a16:creationId xmlns:a16="http://schemas.microsoft.com/office/drawing/2014/main" id="{EB14AF0A-0FE8-46E7-860E-79BBCD717134}"/>
              </a:ext>
              <a:ext uri="{C183D7F6-B498-43B3-948B-1728B52AA6E4}">
                <adec:decorative xmlns:adec="http://schemas.microsoft.com/office/drawing/2017/decorative" val="1"/>
              </a:ext>
            </a:extLst>
          </p:cNvPr>
          <p:cNvCxnSpPr>
            <a:cxnSpLocks/>
          </p:cNvCxnSpPr>
          <p:nvPr/>
        </p:nvCxnSpPr>
        <p:spPr>
          <a:xfrm>
            <a:off x="1916434" y="2896938"/>
            <a:ext cx="100150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three gears with varying sizes">
            <a:extLst>
              <a:ext uri="{FF2B5EF4-FFF2-40B4-BE49-F238E27FC236}">
                <a16:creationId xmlns:a16="http://schemas.microsoft.com/office/drawing/2014/main" id="{05EDE942-B31B-44B9-B2DF-6F4212BDF17C}"/>
              </a:ext>
            </a:extLst>
          </p:cNvPr>
          <p:cNvPicPr>
            <a:picLocks noChangeAspect="1"/>
          </p:cNvPicPr>
          <p:nvPr/>
        </p:nvPicPr>
        <p:blipFill>
          <a:blip r:embed="rId3"/>
          <a:stretch>
            <a:fillRect/>
          </a:stretch>
        </p:blipFill>
        <p:spPr>
          <a:xfrm>
            <a:off x="465138" y="3143654"/>
            <a:ext cx="1179576" cy="1179576"/>
          </a:xfrm>
          <a:prstGeom prst="rect">
            <a:avLst/>
          </a:prstGeom>
        </p:spPr>
      </p:pic>
      <p:sp>
        <p:nvSpPr>
          <p:cNvPr id="26" name="TextBox 25">
            <a:extLst>
              <a:ext uri="{FF2B5EF4-FFF2-40B4-BE49-F238E27FC236}">
                <a16:creationId xmlns:a16="http://schemas.microsoft.com/office/drawing/2014/main" id="{2F54753F-1386-4EA9-BD8C-E485F7FACA37}"/>
              </a:ext>
            </a:extLst>
          </p:cNvPr>
          <p:cNvSpPr txBox="1"/>
          <p:nvPr/>
        </p:nvSpPr>
        <p:spPr>
          <a:xfrm>
            <a:off x="1915886" y="3395118"/>
            <a:ext cx="10093552" cy="674784"/>
          </a:xfrm>
          <a:prstGeom prst="rect">
            <a:avLst/>
          </a:prstGeom>
          <a:noFill/>
        </p:spPr>
        <p:txBody>
          <a:bodyPr wrap="square" lIns="0" tIns="0" rIns="0" bIns="0" rtlCol="0" anchor="ctr">
            <a:noAutofit/>
          </a:bodyPr>
          <a:lstStyle/>
          <a:p>
            <a:r>
              <a:rPr lang="en-US" sz="2400" dirty="0"/>
              <a:t>Build organizational knowledge on code quality</a:t>
            </a:r>
          </a:p>
        </p:txBody>
      </p:sp>
    </p:spTree>
    <p:extLst>
      <p:ext uri="{BB962C8B-B14F-4D97-AF65-F5344CB8AC3E}">
        <p14:creationId xmlns:p14="http://schemas.microsoft.com/office/powerpoint/2010/main" val="329924150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65138" y="632779"/>
            <a:ext cx="11533187" cy="411162"/>
          </a:xfrm>
        </p:spPr>
        <p:txBody>
          <a:bodyPr/>
          <a:lstStyle/>
          <a:p>
            <a:r>
              <a:rPr lang="en-US" dirty="0"/>
              <a:t>Module review questions</a:t>
            </a:r>
          </a:p>
        </p:txBody>
      </p:sp>
      <p:pic>
        <p:nvPicPr>
          <p:cNvPr id="3" name="Picture 2">
            <a:extLst>
              <a:ext uri="{FF2B5EF4-FFF2-40B4-BE49-F238E27FC236}">
                <a16:creationId xmlns:a16="http://schemas.microsoft.com/office/drawing/2014/main" id="{1E42C1A1-4391-4C1C-83B0-0EB37C1D34E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915924" cy="915924"/>
          </a:xfrm>
          <a:prstGeom prst="rect">
            <a:avLst/>
          </a:prstGeom>
        </p:spPr>
      </p:pic>
      <p:sp>
        <p:nvSpPr>
          <p:cNvPr id="4" name="Oval 3">
            <a:extLst>
              <a:ext uri="{FF2B5EF4-FFF2-40B4-BE49-F238E27FC236}">
                <a16:creationId xmlns:a16="http://schemas.microsoft.com/office/drawing/2014/main" id="{9889FE49-EFE8-4280-85DB-4C24A4DE1A28}"/>
              </a:ext>
            </a:extLst>
          </p:cNvPr>
          <p:cNvSpPr/>
          <p:nvPr/>
        </p:nvSpPr>
        <p:spPr bwMode="auto">
          <a:xfrm rot="10800000" flipV="1">
            <a:off x="499585" y="126113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1</a:t>
            </a:r>
          </a:p>
        </p:txBody>
      </p:sp>
      <p:sp>
        <p:nvSpPr>
          <p:cNvPr id="5" name="TextBox 4">
            <a:extLst>
              <a:ext uri="{FF2B5EF4-FFF2-40B4-BE49-F238E27FC236}">
                <a16:creationId xmlns:a16="http://schemas.microsoft.com/office/drawing/2014/main" id="{FB169815-A172-4C96-971E-45ABFFAEA522}"/>
              </a:ext>
            </a:extLst>
          </p:cNvPr>
          <p:cNvSpPr txBox="1"/>
          <p:nvPr/>
        </p:nvSpPr>
        <p:spPr>
          <a:xfrm>
            <a:off x="1556656" y="1238695"/>
            <a:ext cx="10442448" cy="822960"/>
          </a:xfrm>
          <a:prstGeom prst="rect">
            <a:avLst/>
          </a:prstGeom>
          <a:noFill/>
        </p:spPr>
        <p:txBody>
          <a:bodyPr wrap="square" lIns="0" tIns="0" rIns="0" bIns="0" rtlCol="0" anchor="ctr">
            <a:noAutofit/>
          </a:bodyPr>
          <a:lstStyle/>
          <a:p>
            <a:r>
              <a:rPr lang="en-US" sz="2000" dirty="0"/>
              <a:t>What are Mermaid diagrams?</a:t>
            </a:r>
          </a:p>
        </p:txBody>
      </p:sp>
      <p:cxnSp>
        <p:nvCxnSpPr>
          <p:cNvPr id="6" name="Straight Connector 5">
            <a:extLst>
              <a:ext uri="{FF2B5EF4-FFF2-40B4-BE49-F238E27FC236}">
                <a16:creationId xmlns:a16="http://schemas.microsoft.com/office/drawing/2014/main" id="{30DC7752-535D-4784-9B5D-54614984D17B}"/>
              </a:ext>
              <a:ext uri="{C183D7F6-B498-43B3-948B-1728B52AA6E4}">
                <adec:decorative xmlns:adec="http://schemas.microsoft.com/office/drawing/2017/decorative" val="1"/>
              </a:ext>
            </a:extLst>
          </p:cNvPr>
          <p:cNvCxnSpPr>
            <a:cxnSpLocks/>
          </p:cNvCxnSpPr>
          <p:nvPr/>
        </p:nvCxnSpPr>
        <p:spPr>
          <a:xfrm>
            <a:off x="1556656" y="2205030"/>
            <a:ext cx="10442448"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6466AA2-F564-4C19-990B-6DAFCF521C4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01923"/>
            <a:ext cx="915924" cy="915924"/>
          </a:xfrm>
          <a:prstGeom prst="rect">
            <a:avLst/>
          </a:prstGeom>
        </p:spPr>
      </p:pic>
      <p:sp>
        <p:nvSpPr>
          <p:cNvPr id="10" name="Oval 9">
            <a:extLst>
              <a:ext uri="{FF2B5EF4-FFF2-40B4-BE49-F238E27FC236}">
                <a16:creationId xmlns:a16="http://schemas.microsoft.com/office/drawing/2014/main" id="{DE6B0E77-C209-4A17-BA67-961E1A3DC72C}"/>
              </a:ext>
            </a:extLst>
          </p:cNvPr>
          <p:cNvSpPr/>
          <p:nvPr/>
        </p:nvSpPr>
        <p:spPr bwMode="auto">
          <a:xfrm rot="10800000" flipV="1">
            <a:off x="499585" y="237084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8" name="TextBox 7">
            <a:extLst>
              <a:ext uri="{FF2B5EF4-FFF2-40B4-BE49-F238E27FC236}">
                <a16:creationId xmlns:a16="http://schemas.microsoft.com/office/drawing/2014/main" id="{741AE0A9-0C62-448E-8DCF-A2AF1C461CB0}"/>
              </a:ext>
            </a:extLst>
          </p:cNvPr>
          <p:cNvSpPr txBox="1"/>
          <p:nvPr/>
        </p:nvSpPr>
        <p:spPr>
          <a:xfrm>
            <a:off x="1556656" y="2348405"/>
            <a:ext cx="10442448" cy="822960"/>
          </a:xfrm>
          <a:prstGeom prst="rect">
            <a:avLst/>
          </a:prstGeom>
          <a:noFill/>
        </p:spPr>
        <p:txBody>
          <a:bodyPr wrap="square" lIns="0" tIns="0" rIns="0" bIns="0" rtlCol="0" anchor="ctr">
            <a:noAutofit/>
          </a:bodyPr>
          <a:lstStyle/>
          <a:p>
            <a:r>
              <a:rPr lang="en-US" sz="2000" dirty="0"/>
              <a:t>What are code smells? Give an example of a code smell. </a:t>
            </a:r>
          </a:p>
        </p:txBody>
      </p:sp>
      <p:cxnSp>
        <p:nvCxnSpPr>
          <p:cNvPr id="9" name="Straight Connector 8">
            <a:extLst>
              <a:ext uri="{FF2B5EF4-FFF2-40B4-BE49-F238E27FC236}">
                <a16:creationId xmlns:a16="http://schemas.microsoft.com/office/drawing/2014/main" id="{A25D93EB-FD52-465C-B617-D0503AC060D9}"/>
              </a:ext>
              <a:ext uri="{C183D7F6-B498-43B3-948B-1728B52AA6E4}">
                <adec:decorative xmlns:adec="http://schemas.microsoft.com/office/drawing/2017/decorative" val="1"/>
              </a:ext>
            </a:extLst>
          </p:cNvPr>
          <p:cNvCxnSpPr>
            <a:cxnSpLocks/>
          </p:cNvCxnSpPr>
          <p:nvPr/>
        </p:nvCxnSpPr>
        <p:spPr>
          <a:xfrm>
            <a:off x="1556656" y="3314740"/>
            <a:ext cx="10442448"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2388079-234C-477E-A343-BEEF189B251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411633"/>
            <a:ext cx="915924" cy="915924"/>
          </a:xfrm>
          <a:prstGeom prst="rect">
            <a:avLst/>
          </a:prstGeom>
        </p:spPr>
      </p:pic>
      <p:sp>
        <p:nvSpPr>
          <p:cNvPr id="16" name="Oval 15">
            <a:extLst>
              <a:ext uri="{FF2B5EF4-FFF2-40B4-BE49-F238E27FC236}">
                <a16:creationId xmlns:a16="http://schemas.microsoft.com/office/drawing/2014/main" id="{1E260882-53BD-4258-8743-EA47B550FAC9}"/>
              </a:ext>
            </a:extLst>
          </p:cNvPr>
          <p:cNvSpPr/>
          <p:nvPr/>
        </p:nvSpPr>
        <p:spPr bwMode="auto">
          <a:xfrm rot="10800000" flipV="1">
            <a:off x="499585" y="348055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11" name="Rectangle 10">
            <a:extLst>
              <a:ext uri="{FF2B5EF4-FFF2-40B4-BE49-F238E27FC236}">
                <a16:creationId xmlns:a16="http://schemas.microsoft.com/office/drawing/2014/main" id="{5EB0E3A2-A16F-486A-B1F6-F2EDF9F24EA8}"/>
              </a:ext>
            </a:extLst>
          </p:cNvPr>
          <p:cNvSpPr/>
          <p:nvPr/>
        </p:nvSpPr>
        <p:spPr>
          <a:xfrm>
            <a:off x="1556656" y="3458115"/>
            <a:ext cx="10442448" cy="822960"/>
          </a:xfrm>
          <a:prstGeom prst="rect">
            <a:avLst/>
          </a:prstGeom>
        </p:spPr>
        <p:txBody>
          <a:bodyPr wrap="square" lIns="0" tIns="0" rIns="0" bIns="0" anchor="ctr">
            <a:noAutofit/>
          </a:bodyPr>
          <a:lstStyle/>
          <a:p>
            <a:r>
              <a:rPr lang="en-US" sz="2000" dirty="0"/>
              <a:t>You are using Azure Repos for your application source code repository. You want to create an audit of open-source libraries that you have used. Which tool could you use?</a:t>
            </a:r>
          </a:p>
        </p:txBody>
      </p:sp>
      <p:cxnSp>
        <p:nvCxnSpPr>
          <p:cNvPr id="12" name="Straight Connector 11">
            <a:extLst>
              <a:ext uri="{FF2B5EF4-FFF2-40B4-BE49-F238E27FC236}">
                <a16:creationId xmlns:a16="http://schemas.microsoft.com/office/drawing/2014/main" id="{34F1396F-F87F-469E-A039-D6BD4C3434F7}"/>
              </a:ext>
              <a:ext uri="{C183D7F6-B498-43B3-948B-1728B52AA6E4}">
                <adec:decorative xmlns:adec="http://schemas.microsoft.com/office/drawing/2017/decorative" val="1"/>
              </a:ext>
            </a:extLst>
          </p:cNvPr>
          <p:cNvCxnSpPr>
            <a:cxnSpLocks/>
          </p:cNvCxnSpPr>
          <p:nvPr/>
        </p:nvCxnSpPr>
        <p:spPr>
          <a:xfrm>
            <a:off x="1556656" y="4424450"/>
            <a:ext cx="10442448"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0E3C52B9-F763-40CA-890C-253F4CF1B5B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21343"/>
            <a:ext cx="915924" cy="915924"/>
          </a:xfrm>
          <a:prstGeom prst="rect">
            <a:avLst/>
          </a:prstGeom>
        </p:spPr>
      </p:pic>
      <p:sp>
        <p:nvSpPr>
          <p:cNvPr id="22" name="Oval 21">
            <a:extLst>
              <a:ext uri="{FF2B5EF4-FFF2-40B4-BE49-F238E27FC236}">
                <a16:creationId xmlns:a16="http://schemas.microsoft.com/office/drawing/2014/main" id="{C9BADFA6-9D00-4D4B-BFDB-01827337AE92}"/>
              </a:ext>
            </a:extLst>
          </p:cNvPr>
          <p:cNvSpPr/>
          <p:nvPr/>
        </p:nvSpPr>
        <p:spPr bwMode="auto">
          <a:xfrm rot="10800000" flipV="1">
            <a:off x="499585" y="459026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4</a:t>
            </a:r>
          </a:p>
        </p:txBody>
      </p:sp>
      <p:sp>
        <p:nvSpPr>
          <p:cNvPr id="14" name="Rectangle 13">
            <a:extLst>
              <a:ext uri="{FF2B5EF4-FFF2-40B4-BE49-F238E27FC236}">
                <a16:creationId xmlns:a16="http://schemas.microsoft.com/office/drawing/2014/main" id="{B9233BB0-9A4A-460D-AE99-3CFC5C8565F9}"/>
              </a:ext>
            </a:extLst>
          </p:cNvPr>
          <p:cNvSpPr/>
          <p:nvPr/>
        </p:nvSpPr>
        <p:spPr>
          <a:xfrm>
            <a:off x="1556656" y="4567825"/>
            <a:ext cx="10442448" cy="822960"/>
          </a:xfrm>
          <a:prstGeom prst="rect">
            <a:avLst/>
          </a:prstGeom>
        </p:spPr>
        <p:txBody>
          <a:bodyPr wrap="square" lIns="0" tIns="0" rIns="0" bIns="0" anchor="ctr">
            <a:noAutofit/>
          </a:bodyPr>
          <a:lstStyle/>
          <a:p>
            <a:r>
              <a:rPr lang="en-US" sz="2000"/>
              <a:t>Name three attributes of high-quality code</a:t>
            </a:r>
          </a:p>
        </p:txBody>
      </p:sp>
      <p:cxnSp>
        <p:nvCxnSpPr>
          <p:cNvPr id="15" name="Straight Connector 14">
            <a:extLst>
              <a:ext uri="{FF2B5EF4-FFF2-40B4-BE49-F238E27FC236}">
                <a16:creationId xmlns:a16="http://schemas.microsoft.com/office/drawing/2014/main" id="{9A568FD3-E5E8-46AE-9291-0098FFB204C8}"/>
              </a:ext>
              <a:ext uri="{C183D7F6-B498-43B3-948B-1728B52AA6E4}">
                <adec:decorative xmlns:adec="http://schemas.microsoft.com/office/drawing/2017/decorative" val="1"/>
              </a:ext>
            </a:extLst>
          </p:cNvPr>
          <p:cNvCxnSpPr>
            <a:cxnSpLocks/>
          </p:cNvCxnSpPr>
          <p:nvPr/>
        </p:nvCxnSpPr>
        <p:spPr>
          <a:xfrm>
            <a:off x="1556656" y="5534160"/>
            <a:ext cx="10442448"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5EC9BE0E-78D9-4814-918D-AFC82A2EA40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31055"/>
            <a:ext cx="915924" cy="915924"/>
          </a:xfrm>
          <a:prstGeom prst="rect">
            <a:avLst/>
          </a:prstGeom>
        </p:spPr>
      </p:pic>
      <p:sp>
        <p:nvSpPr>
          <p:cNvPr id="26" name="Oval 25">
            <a:extLst>
              <a:ext uri="{FF2B5EF4-FFF2-40B4-BE49-F238E27FC236}">
                <a16:creationId xmlns:a16="http://schemas.microsoft.com/office/drawing/2014/main" id="{51E1A2A3-F011-4A14-A5FB-848D66C63D66}"/>
              </a:ext>
            </a:extLst>
          </p:cNvPr>
          <p:cNvSpPr/>
          <p:nvPr/>
        </p:nvSpPr>
        <p:spPr bwMode="auto">
          <a:xfrm rot="10800000" flipV="1">
            <a:off x="499585" y="5699974"/>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5</a:t>
            </a:r>
          </a:p>
        </p:txBody>
      </p:sp>
      <p:sp>
        <p:nvSpPr>
          <p:cNvPr id="17" name="Rectangle 16">
            <a:extLst>
              <a:ext uri="{FF2B5EF4-FFF2-40B4-BE49-F238E27FC236}">
                <a16:creationId xmlns:a16="http://schemas.microsoft.com/office/drawing/2014/main" id="{11269CC3-9EF6-407D-B320-4643A2B2AF42}"/>
              </a:ext>
            </a:extLst>
          </p:cNvPr>
          <p:cNvSpPr/>
          <p:nvPr/>
        </p:nvSpPr>
        <p:spPr>
          <a:xfrm>
            <a:off x="1556656" y="5677537"/>
            <a:ext cx="10442448" cy="822960"/>
          </a:xfrm>
          <a:prstGeom prst="rect">
            <a:avLst/>
          </a:prstGeom>
        </p:spPr>
        <p:txBody>
          <a:bodyPr wrap="square" lIns="0" tIns="0" rIns="0" bIns="0" anchor="ctr">
            <a:noAutofit/>
          </a:bodyPr>
          <a:lstStyle/>
          <a:p>
            <a:r>
              <a:rPr lang="en-US" sz="2000"/>
              <a:t>You are using Azure Repos for your application source code repository. You want to perform code quality checks. Which tool could you use?</a:t>
            </a:r>
          </a:p>
        </p:txBody>
      </p:sp>
    </p:spTree>
    <p:extLst>
      <p:ext uri="{BB962C8B-B14F-4D97-AF65-F5344CB8AC3E}">
        <p14:creationId xmlns:p14="http://schemas.microsoft.com/office/powerpoint/2010/main" val="176820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wrap="square">
            <a:spAutoFit/>
          </a:bodyPr>
          <a:lstStyle/>
          <a:p>
            <a:r>
              <a:rPr lang="en-US" dirty="0"/>
              <a:t>Module overview</a:t>
            </a:r>
          </a:p>
        </p:txBody>
      </p:sp>
      <p:pic>
        <p:nvPicPr>
          <p:cNvPr id="3" name="Picture 2" descr="Icon of a magnifying glass">
            <a:extLst>
              <a:ext uri="{FF2B5EF4-FFF2-40B4-BE49-F238E27FC236}">
                <a16:creationId xmlns:a16="http://schemas.microsoft.com/office/drawing/2014/main" id="{120BE5EF-87F7-455E-A79C-2A5B2C78CE10}"/>
              </a:ext>
            </a:extLst>
          </p:cNvPr>
          <p:cNvPicPr>
            <a:picLocks noChangeAspect="1"/>
          </p:cNvPicPr>
          <p:nvPr/>
        </p:nvPicPr>
        <p:blipFill>
          <a:blip r:embed="rId2"/>
          <a:stretch>
            <a:fillRect/>
          </a:stretch>
        </p:blipFill>
        <p:spPr>
          <a:xfrm>
            <a:off x="432373" y="1224381"/>
            <a:ext cx="877824" cy="877824"/>
          </a:xfrm>
          <a:prstGeom prst="rect">
            <a:avLst/>
          </a:prstGeom>
        </p:spPr>
      </p:pic>
      <p:sp>
        <p:nvSpPr>
          <p:cNvPr id="27" name="TextBox 26">
            <a:extLst>
              <a:ext uri="{FF2B5EF4-FFF2-40B4-BE49-F238E27FC236}">
                <a16:creationId xmlns:a16="http://schemas.microsoft.com/office/drawing/2014/main" id="{CED8B643-81C2-4689-A196-93F407FFE345}"/>
              </a:ext>
            </a:extLst>
          </p:cNvPr>
          <p:cNvSpPr txBox="1"/>
          <p:nvPr/>
        </p:nvSpPr>
        <p:spPr>
          <a:xfrm>
            <a:off x="1679344" y="1434693"/>
            <a:ext cx="6947260" cy="457200"/>
          </a:xfrm>
          <a:prstGeom prst="rect">
            <a:avLst/>
          </a:prstGeom>
          <a:noFill/>
        </p:spPr>
        <p:txBody>
          <a:bodyPr wrap="square" lIns="0" tIns="0" rIns="0" bIns="0" rtlCol="0" anchor="ctr">
            <a:noAutofit/>
          </a:bodyPr>
          <a:lstStyle/>
          <a:p>
            <a:r>
              <a:rPr lang="en-US" sz="2400" dirty="0"/>
              <a:t>Lesson 1: Module overview</a:t>
            </a:r>
          </a:p>
        </p:txBody>
      </p:sp>
      <p:cxnSp>
        <p:nvCxnSpPr>
          <p:cNvPr id="15" name="Straight Connector 14">
            <a:extLst>
              <a:ext uri="{FF2B5EF4-FFF2-40B4-BE49-F238E27FC236}">
                <a16:creationId xmlns:a16="http://schemas.microsoft.com/office/drawing/2014/main" id="{AE203FE9-40C3-4BF5-8275-926B50E466CD}"/>
              </a:ext>
              <a:ext uri="{C183D7F6-B498-43B3-948B-1728B52AA6E4}">
                <adec:decorative xmlns:adec="http://schemas.microsoft.com/office/drawing/2017/decorative" val="1"/>
              </a:ext>
            </a:extLst>
          </p:cNvPr>
          <p:cNvCxnSpPr>
            <a:cxnSpLocks/>
          </p:cNvCxnSpPr>
          <p:nvPr/>
        </p:nvCxnSpPr>
        <p:spPr>
          <a:xfrm>
            <a:off x="1721796" y="2206591"/>
            <a:ext cx="102876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coding brackets">
            <a:extLst>
              <a:ext uri="{FF2B5EF4-FFF2-40B4-BE49-F238E27FC236}">
                <a16:creationId xmlns:a16="http://schemas.microsoft.com/office/drawing/2014/main" id="{F7316BC9-A90D-46B6-ACBD-289E087A1AEF}"/>
              </a:ext>
            </a:extLst>
          </p:cNvPr>
          <p:cNvPicPr>
            <a:picLocks noChangeAspect="1"/>
          </p:cNvPicPr>
          <p:nvPr/>
        </p:nvPicPr>
        <p:blipFill>
          <a:blip r:embed="rId3"/>
          <a:stretch>
            <a:fillRect/>
          </a:stretch>
        </p:blipFill>
        <p:spPr>
          <a:xfrm>
            <a:off x="432373" y="2310977"/>
            <a:ext cx="877824" cy="877824"/>
          </a:xfrm>
          <a:prstGeom prst="rect">
            <a:avLst/>
          </a:prstGeom>
        </p:spPr>
      </p:pic>
      <p:sp>
        <p:nvSpPr>
          <p:cNvPr id="31" name="TextBox 30">
            <a:extLst>
              <a:ext uri="{FF2B5EF4-FFF2-40B4-BE49-F238E27FC236}">
                <a16:creationId xmlns:a16="http://schemas.microsoft.com/office/drawing/2014/main" id="{800B01F7-263F-4EB0-BEFA-A66989DA00AD}"/>
              </a:ext>
            </a:extLst>
          </p:cNvPr>
          <p:cNvSpPr txBox="1"/>
          <p:nvPr/>
        </p:nvSpPr>
        <p:spPr>
          <a:xfrm>
            <a:off x="1679344" y="2521289"/>
            <a:ext cx="6947260" cy="457200"/>
          </a:xfrm>
          <a:prstGeom prst="rect">
            <a:avLst/>
          </a:prstGeom>
          <a:noFill/>
        </p:spPr>
        <p:txBody>
          <a:bodyPr wrap="square" lIns="0" tIns="0" rIns="0" bIns="0" rtlCol="0" anchor="ctr">
            <a:noAutofit/>
          </a:bodyPr>
          <a:lstStyle/>
          <a:p>
            <a:r>
              <a:rPr lang="en-US" sz="2400" dirty="0"/>
              <a:t>Lesson 2: Identifying technical debt</a:t>
            </a:r>
          </a:p>
        </p:txBody>
      </p:sp>
      <p:cxnSp>
        <p:nvCxnSpPr>
          <p:cNvPr id="18" name="Straight Connector 17">
            <a:extLst>
              <a:ext uri="{FF2B5EF4-FFF2-40B4-BE49-F238E27FC236}">
                <a16:creationId xmlns:a16="http://schemas.microsoft.com/office/drawing/2014/main" id="{43045FF2-1A26-4C4F-9FF7-8D519E9ABA65}"/>
              </a:ext>
              <a:ext uri="{C183D7F6-B498-43B3-948B-1728B52AA6E4}">
                <adec:decorative xmlns:adec="http://schemas.microsoft.com/office/drawing/2017/decorative" val="1"/>
              </a:ext>
            </a:extLst>
          </p:cNvPr>
          <p:cNvCxnSpPr>
            <a:cxnSpLocks/>
          </p:cNvCxnSpPr>
          <p:nvPr/>
        </p:nvCxnSpPr>
        <p:spPr>
          <a:xfrm>
            <a:off x="1721796" y="3293187"/>
            <a:ext cx="102876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ecurity lock">
            <a:extLst>
              <a:ext uri="{FF2B5EF4-FFF2-40B4-BE49-F238E27FC236}">
                <a16:creationId xmlns:a16="http://schemas.microsoft.com/office/drawing/2014/main" id="{6F0AB206-8D8C-4D14-8E38-C1F234388310}"/>
              </a:ext>
            </a:extLst>
          </p:cNvPr>
          <p:cNvPicPr>
            <a:picLocks noChangeAspect="1"/>
          </p:cNvPicPr>
          <p:nvPr/>
        </p:nvPicPr>
        <p:blipFill>
          <a:blip r:embed="rId4"/>
          <a:stretch>
            <a:fillRect/>
          </a:stretch>
        </p:blipFill>
        <p:spPr>
          <a:xfrm>
            <a:off x="432373" y="3397573"/>
            <a:ext cx="877824" cy="877824"/>
          </a:xfrm>
          <a:prstGeom prst="rect">
            <a:avLst/>
          </a:prstGeom>
        </p:spPr>
      </p:pic>
      <p:sp>
        <p:nvSpPr>
          <p:cNvPr id="35" name="TextBox 34">
            <a:extLst>
              <a:ext uri="{FF2B5EF4-FFF2-40B4-BE49-F238E27FC236}">
                <a16:creationId xmlns:a16="http://schemas.microsoft.com/office/drawing/2014/main" id="{A565D04F-2097-4049-9581-527361F1C356}"/>
              </a:ext>
            </a:extLst>
          </p:cNvPr>
          <p:cNvSpPr txBox="1"/>
          <p:nvPr/>
        </p:nvSpPr>
        <p:spPr>
          <a:xfrm>
            <a:off x="1679344" y="3607885"/>
            <a:ext cx="6947260" cy="457200"/>
          </a:xfrm>
          <a:prstGeom prst="rect">
            <a:avLst/>
          </a:prstGeom>
          <a:noFill/>
        </p:spPr>
        <p:txBody>
          <a:bodyPr wrap="square" lIns="0" tIns="0" rIns="0" bIns="0" rtlCol="0" anchor="ctr">
            <a:noAutofit/>
          </a:bodyPr>
          <a:lstStyle/>
          <a:p>
            <a:r>
              <a:rPr lang="en-US" sz="2400" dirty="0"/>
              <a:t>Lesson 3: Knowledge sharing within teams</a:t>
            </a:r>
          </a:p>
        </p:txBody>
      </p:sp>
      <p:cxnSp>
        <p:nvCxnSpPr>
          <p:cNvPr id="19" name="Straight Connector 18">
            <a:extLst>
              <a:ext uri="{FF2B5EF4-FFF2-40B4-BE49-F238E27FC236}">
                <a16:creationId xmlns:a16="http://schemas.microsoft.com/office/drawing/2014/main" id="{8125DBEB-234E-4602-B69F-33BCCA32C1FB}"/>
              </a:ext>
              <a:ext uri="{C183D7F6-B498-43B3-948B-1728B52AA6E4}">
                <adec:decorative xmlns:adec="http://schemas.microsoft.com/office/drawing/2017/decorative" val="1"/>
              </a:ext>
            </a:extLst>
          </p:cNvPr>
          <p:cNvCxnSpPr>
            <a:cxnSpLocks/>
          </p:cNvCxnSpPr>
          <p:nvPr/>
        </p:nvCxnSpPr>
        <p:spPr>
          <a:xfrm>
            <a:off x="1721796" y="4379783"/>
            <a:ext cx="102876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lab flask">
            <a:extLst>
              <a:ext uri="{FF2B5EF4-FFF2-40B4-BE49-F238E27FC236}">
                <a16:creationId xmlns:a16="http://schemas.microsoft.com/office/drawing/2014/main" id="{118B5291-30F9-407A-9FB7-D70442B9B19E}"/>
              </a:ext>
            </a:extLst>
          </p:cNvPr>
          <p:cNvPicPr>
            <a:picLocks noChangeAspect="1"/>
          </p:cNvPicPr>
          <p:nvPr/>
        </p:nvPicPr>
        <p:blipFill>
          <a:blip r:embed="rId5"/>
          <a:stretch>
            <a:fillRect/>
          </a:stretch>
        </p:blipFill>
        <p:spPr>
          <a:xfrm>
            <a:off x="432373" y="4484169"/>
            <a:ext cx="877824" cy="877824"/>
          </a:xfrm>
          <a:prstGeom prst="rect">
            <a:avLst/>
          </a:prstGeom>
        </p:spPr>
      </p:pic>
      <p:sp>
        <p:nvSpPr>
          <p:cNvPr id="39" name="TextBox 38">
            <a:extLst>
              <a:ext uri="{FF2B5EF4-FFF2-40B4-BE49-F238E27FC236}">
                <a16:creationId xmlns:a16="http://schemas.microsoft.com/office/drawing/2014/main" id="{998FD439-CF0D-4E9F-A11D-D622E2954158}"/>
              </a:ext>
            </a:extLst>
          </p:cNvPr>
          <p:cNvSpPr txBox="1"/>
          <p:nvPr/>
        </p:nvSpPr>
        <p:spPr>
          <a:xfrm>
            <a:off x="1679344" y="4694481"/>
            <a:ext cx="6947260" cy="457200"/>
          </a:xfrm>
          <a:prstGeom prst="rect">
            <a:avLst/>
          </a:prstGeom>
          <a:noFill/>
        </p:spPr>
        <p:txBody>
          <a:bodyPr wrap="square" lIns="0" tIns="0" rIns="0" bIns="0" rtlCol="0" anchor="ctr">
            <a:noAutofit/>
          </a:bodyPr>
          <a:lstStyle/>
          <a:p>
            <a:r>
              <a:rPr lang="en-US" sz="2400"/>
              <a:t>Lesson 4: Lab</a:t>
            </a:r>
          </a:p>
        </p:txBody>
      </p:sp>
      <p:cxnSp>
        <p:nvCxnSpPr>
          <p:cNvPr id="20" name="Straight Connector 19">
            <a:extLst>
              <a:ext uri="{FF2B5EF4-FFF2-40B4-BE49-F238E27FC236}">
                <a16:creationId xmlns:a16="http://schemas.microsoft.com/office/drawing/2014/main" id="{F906EF0B-7241-4FB0-B1D8-B2D14C678F26}"/>
              </a:ext>
              <a:ext uri="{C183D7F6-B498-43B3-948B-1728B52AA6E4}">
                <adec:decorative xmlns:adec="http://schemas.microsoft.com/office/drawing/2017/decorative" val="1"/>
              </a:ext>
            </a:extLst>
          </p:cNvPr>
          <p:cNvCxnSpPr>
            <a:cxnSpLocks/>
          </p:cNvCxnSpPr>
          <p:nvPr/>
        </p:nvCxnSpPr>
        <p:spPr>
          <a:xfrm>
            <a:off x="1721796" y="5466379"/>
            <a:ext cx="102876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document with a checkmark">
            <a:extLst>
              <a:ext uri="{FF2B5EF4-FFF2-40B4-BE49-F238E27FC236}">
                <a16:creationId xmlns:a16="http://schemas.microsoft.com/office/drawing/2014/main" id="{0DC85A80-F305-4E60-B9F2-A0A1C6BF761F}"/>
              </a:ext>
            </a:extLst>
          </p:cNvPr>
          <p:cNvPicPr>
            <a:picLocks noChangeAspect="1"/>
          </p:cNvPicPr>
          <p:nvPr/>
        </p:nvPicPr>
        <p:blipFill>
          <a:blip r:embed="rId6"/>
          <a:stretch>
            <a:fillRect/>
          </a:stretch>
        </p:blipFill>
        <p:spPr>
          <a:xfrm>
            <a:off x="432373" y="5570768"/>
            <a:ext cx="877824" cy="877824"/>
          </a:xfrm>
          <a:prstGeom prst="rect">
            <a:avLst/>
          </a:prstGeom>
        </p:spPr>
      </p:pic>
      <p:sp>
        <p:nvSpPr>
          <p:cNvPr id="43" name="TextBox 42">
            <a:extLst>
              <a:ext uri="{FF2B5EF4-FFF2-40B4-BE49-F238E27FC236}">
                <a16:creationId xmlns:a16="http://schemas.microsoft.com/office/drawing/2014/main" id="{B8EE59C0-3B75-454E-8E7B-8287A7AB9855}"/>
              </a:ext>
            </a:extLst>
          </p:cNvPr>
          <p:cNvSpPr txBox="1"/>
          <p:nvPr/>
        </p:nvSpPr>
        <p:spPr>
          <a:xfrm>
            <a:off x="1679344" y="5781080"/>
            <a:ext cx="6947260" cy="457200"/>
          </a:xfrm>
          <a:prstGeom prst="rect">
            <a:avLst/>
          </a:prstGeom>
          <a:noFill/>
        </p:spPr>
        <p:txBody>
          <a:bodyPr wrap="square" lIns="0" tIns="0" rIns="0" bIns="0" rtlCol="0" anchor="ctr">
            <a:noAutofit/>
          </a:bodyPr>
          <a:lstStyle/>
          <a:p>
            <a:r>
              <a:rPr lang="en-US" sz="2400" dirty="0"/>
              <a:t>Lesson 5: Module review and takeaways</a:t>
            </a:r>
          </a:p>
        </p:txBody>
      </p:sp>
    </p:spTree>
    <p:extLst>
      <p:ext uri="{BB962C8B-B14F-4D97-AF65-F5344CB8AC3E}">
        <p14:creationId xmlns:p14="http://schemas.microsoft.com/office/powerpoint/2010/main" val="16637505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Learning objectives</a:t>
            </a:r>
          </a:p>
        </p:txBody>
      </p:sp>
      <p:sp>
        <p:nvSpPr>
          <p:cNvPr id="18" name="TextBox 17">
            <a:extLst>
              <a:ext uri="{FF2B5EF4-FFF2-40B4-BE49-F238E27FC236}">
                <a16:creationId xmlns:a16="http://schemas.microsoft.com/office/drawing/2014/main" id="{BABFEC42-ECB6-451D-9264-B977D2B7029B}"/>
              </a:ext>
            </a:extLst>
          </p:cNvPr>
          <p:cNvSpPr txBox="1"/>
          <p:nvPr/>
        </p:nvSpPr>
        <p:spPr>
          <a:xfrm>
            <a:off x="465137" y="1204664"/>
            <a:ext cx="7837487" cy="369332"/>
          </a:xfrm>
          <a:prstGeom prst="rect">
            <a:avLst/>
          </a:prstGeom>
          <a:noFill/>
        </p:spPr>
        <p:txBody>
          <a:bodyPr wrap="square" lIns="0" tIns="0" rIns="0" bIns="0" anchor="ctr">
            <a:spAutoFit/>
          </a:bodyPr>
          <a:lstStyle/>
          <a:p>
            <a:r>
              <a:rPr lang="en-US" sz="2400">
                <a:latin typeface="+mj-lt"/>
              </a:rPr>
              <a:t>After completing this module, students will be able to:</a:t>
            </a:r>
          </a:p>
        </p:txBody>
      </p:sp>
      <p:pic>
        <p:nvPicPr>
          <p:cNvPr id="75" name="Picture 74" descr="Icon of a screen with line charts">
            <a:extLst>
              <a:ext uri="{FF2B5EF4-FFF2-40B4-BE49-F238E27FC236}">
                <a16:creationId xmlns:a16="http://schemas.microsoft.com/office/drawing/2014/main" id="{A97439B6-BE9A-4BB5-9D82-C8B31AB7C608}"/>
              </a:ext>
            </a:extLst>
          </p:cNvPr>
          <p:cNvPicPr>
            <a:picLocks noChangeAspect="1"/>
          </p:cNvPicPr>
          <p:nvPr/>
        </p:nvPicPr>
        <p:blipFill>
          <a:blip r:embed="rId2"/>
          <a:stretch>
            <a:fillRect/>
          </a:stretch>
        </p:blipFill>
        <p:spPr>
          <a:xfrm>
            <a:off x="453849" y="1904835"/>
            <a:ext cx="1080516" cy="1078992"/>
          </a:xfrm>
          <a:prstGeom prst="rect">
            <a:avLst/>
          </a:prstGeom>
        </p:spPr>
      </p:pic>
      <p:sp>
        <p:nvSpPr>
          <p:cNvPr id="23" name="Rectangle 22">
            <a:extLst>
              <a:ext uri="{FF2B5EF4-FFF2-40B4-BE49-F238E27FC236}">
                <a16:creationId xmlns:a16="http://schemas.microsoft.com/office/drawing/2014/main" id="{6D104A82-523F-45E1-A201-0AAB94EDE94A}"/>
              </a:ext>
            </a:extLst>
          </p:cNvPr>
          <p:cNvSpPr/>
          <p:nvPr/>
        </p:nvSpPr>
        <p:spPr>
          <a:xfrm>
            <a:off x="1814309" y="1747914"/>
            <a:ext cx="10170124" cy="13917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Identify technical debt</a:t>
            </a:r>
          </a:p>
        </p:txBody>
      </p:sp>
      <p:cxnSp>
        <p:nvCxnSpPr>
          <p:cNvPr id="24" name="Straight Connector 23">
            <a:extLst>
              <a:ext uri="{FF2B5EF4-FFF2-40B4-BE49-F238E27FC236}">
                <a16:creationId xmlns:a16="http://schemas.microsoft.com/office/drawing/2014/main" id="{459A8211-A688-40D6-B7D6-F92262E3151A}"/>
              </a:ext>
              <a:ext uri="{C183D7F6-B498-43B3-948B-1728B52AA6E4}">
                <adec:decorative xmlns:adec="http://schemas.microsoft.com/office/drawing/2017/decorative" val="1"/>
              </a:ext>
            </a:extLst>
          </p:cNvPr>
          <p:cNvCxnSpPr>
            <a:cxnSpLocks/>
          </p:cNvCxnSpPr>
          <p:nvPr/>
        </p:nvCxnSpPr>
        <p:spPr>
          <a:xfrm>
            <a:off x="1814309" y="3283939"/>
            <a:ext cx="101951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lock pad with a cloud at the centre">
            <a:extLst>
              <a:ext uri="{FF2B5EF4-FFF2-40B4-BE49-F238E27FC236}">
                <a16:creationId xmlns:a16="http://schemas.microsoft.com/office/drawing/2014/main" id="{65AAFE6E-42BB-440A-961A-5DC7A362EF8C}"/>
              </a:ext>
            </a:extLst>
          </p:cNvPr>
          <p:cNvPicPr>
            <a:picLocks noChangeAspect="1"/>
          </p:cNvPicPr>
          <p:nvPr/>
        </p:nvPicPr>
        <p:blipFill>
          <a:blip r:embed="rId3"/>
          <a:stretch>
            <a:fillRect/>
          </a:stretch>
        </p:blipFill>
        <p:spPr>
          <a:xfrm>
            <a:off x="453849" y="3584052"/>
            <a:ext cx="1080516" cy="1080516"/>
          </a:xfrm>
          <a:prstGeom prst="rect">
            <a:avLst/>
          </a:prstGeom>
        </p:spPr>
      </p:pic>
      <p:sp>
        <p:nvSpPr>
          <p:cNvPr id="29" name="Rectangle 28">
            <a:extLst>
              <a:ext uri="{FF2B5EF4-FFF2-40B4-BE49-F238E27FC236}">
                <a16:creationId xmlns:a16="http://schemas.microsoft.com/office/drawing/2014/main" id="{F7D69BC9-1E8C-406A-A1D8-766D5102DCD9}"/>
              </a:ext>
            </a:extLst>
          </p:cNvPr>
          <p:cNvSpPr/>
          <p:nvPr/>
        </p:nvSpPr>
        <p:spPr>
          <a:xfrm>
            <a:off x="1814309" y="3428655"/>
            <a:ext cx="10170124" cy="13917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Build organizational knowledge on code quality</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p:spPr>
        <p:txBody>
          <a:bodyPr/>
          <a:lstStyle/>
          <a:p>
            <a:r>
              <a:rPr lang="en-US"/>
              <a:t>Lesson 02: Identifying technical debt</a:t>
            </a:r>
            <a:endParaRPr lang="en-US" dirty="0"/>
          </a:p>
        </p:txBody>
      </p:sp>
      <p:pic>
        <p:nvPicPr>
          <p:cNvPr id="6" name="Picture 5" descr="Icon of coding brackets">
            <a:extLst>
              <a:ext uri="{FF2B5EF4-FFF2-40B4-BE49-F238E27FC236}">
                <a16:creationId xmlns:a16="http://schemas.microsoft.com/office/drawing/2014/main" id="{16F2E629-0E46-4E14-A66D-ED08483E5D0E}"/>
              </a:ext>
            </a:extLst>
          </p:cNvPr>
          <p:cNvPicPr>
            <a:picLocks noChangeAspect="1"/>
          </p:cNvPicPr>
          <p:nvPr/>
        </p:nvPicPr>
        <p:blipFill>
          <a:blip r:embed="rId3"/>
          <a:stretch>
            <a:fillRect/>
          </a:stretch>
        </p:blipFill>
        <p:spPr>
          <a:xfrm>
            <a:off x="10381664" y="2995032"/>
            <a:ext cx="1080660" cy="1080660"/>
          </a:xfrm>
          <a:prstGeom prst="rect">
            <a:avLst/>
          </a:prstGeom>
        </p:spPr>
      </p:pic>
    </p:spTree>
    <p:extLst>
      <p:ext uri="{BB962C8B-B14F-4D97-AF65-F5344CB8AC3E}">
        <p14:creationId xmlns:p14="http://schemas.microsoft.com/office/powerpoint/2010/main" val="36358529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Code quality defined</a:t>
            </a:r>
          </a:p>
        </p:txBody>
      </p:sp>
      <p:sp>
        <p:nvSpPr>
          <p:cNvPr id="4" name="TextBox 3">
            <a:extLst>
              <a:ext uri="{FF2B5EF4-FFF2-40B4-BE49-F238E27FC236}">
                <a16:creationId xmlns:a16="http://schemas.microsoft.com/office/drawing/2014/main" id="{44364B72-FE4E-41E1-A938-E81DA526ECF6}"/>
              </a:ext>
            </a:extLst>
          </p:cNvPr>
          <p:cNvSpPr txBox="1"/>
          <p:nvPr/>
        </p:nvSpPr>
        <p:spPr>
          <a:xfrm>
            <a:off x="465137" y="1201975"/>
            <a:ext cx="11533187" cy="738664"/>
          </a:xfrm>
          <a:prstGeom prst="rect">
            <a:avLst/>
          </a:prstGeom>
          <a:noFill/>
        </p:spPr>
        <p:txBody>
          <a:bodyPr wrap="square" lIns="0" tIns="0" rIns="0" bIns="0" anchor="ctr">
            <a:spAutoFit/>
          </a:bodyPr>
          <a:lstStyle/>
          <a:p>
            <a:r>
              <a:rPr lang="en-US" sz="2400">
                <a:latin typeface="+mj-lt"/>
              </a:rPr>
              <a:t>Short deadlines, a lack of coding standards, and poor technical skills can lead to code that is NOT:</a:t>
            </a:r>
          </a:p>
        </p:txBody>
      </p:sp>
      <p:pic>
        <p:nvPicPr>
          <p:cNvPr id="110" name="Picture 109" descr="Icon of check mark enclosed by an arc">
            <a:extLst>
              <a:ext uri="{FF2B5EF4-FFF2-40B4-BE49-F238E27FC236}">
                <a16:creationId xmlns:a16="http://schemas.microsoft.com/office/drawing/2014/main" id="{79EFD212-4652-4C76-927A-5ADD364F0AE2}"/>
              </a:ext>
            </a:extLst>
          </p:cNvPr>
          <p:cNvPicPr>
            <a:picLocks noChangeAspect="1"/>
          </p:cNvPicPr>
          <p:nvPr/>
        </p:nvPicPr>
        <p:blipFill>
          <a:blip r:embed="rId3"/>
          <a:stretch>
            <a:fillRect/>
          </a:stretch>
        </p:blipFill>
        <p:spPr>
          <a:xfrm>
            <a:off x="465139" y="2201863"/>
            <a:ext cx="984504" cy="984504"/>
          </a:xfrm>
          <a:prstGeom prst="rect">
            <a:avLst/>
          </a:prstGeom>
        </p:spPr>
      </p:pic>
      <p:sp>
        <p:nvSpPr>
          <p:cNvPr id="34" name="Rectangle 33">
            <a:extLst>
              <a:ext uri="{FF2B5EF4-FFF2-40B4-BE49-F238E27FC236}">
                <a16:creationId xmlns:a16="http://schemas.microsoft.com/office/drawing/2014/main" id="{785FAB54-4410-46CC-A8FD-A7CEE6F38B47}"/>
              </a:ext>
            </a:extLst>
          </p:cNvPr>
          <p:cNvSpPr/>
          <p:nvPr/>
        </p:nvSpPr>
        <p:spPr>
          <a:xfrm>
            <a:off x="1728113" y="2058758"/>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Clear and readable</a:t>
            </a:r>
          </a:p>
        </p:txBody>
      </p:sp>
      <p:cxnSp>
        <p:nvCxnSpPr>
          <p:cNvPr id="29" name="Straight Connector 28">
            <a:extLst>
              <a:ext uri="{FF2B5EF4-FFF2-40B4-BE49-F238E27FC236}">
                <a16:creationId xmlns:a16="http://schemas.microsoft.com/office/drawing/2014/main" id="{B39E8802-0BCE-4482-BCC2-FADD9C28A5EF}"/>
              </a:ext>
              <a:ext uri="{C183D7F6-B498-43B3-948B-1728B52AA6E4}">
                <adec:decorative xmlns:adec="http://schemas.microsoft.com/office/drawing/2017/decorative" val="1"/>
              </a:ext>
            </a:extLst>
          </p:cNvPr>
          <p:cNvCxnSpPr>
            <a:cxnSpLocks/>
          </p:cNvCxnSpPr>
          <p:nvPr/>
        </p:nvCxnSpPr>
        <p:spPr>
          <a:xfrm>
            <a:off x="1728114" y="3459756"/>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document">
            <a:extLst>
              <a:ext uri="{FF2B5EF4-FFF2-40B4-BE49-F238E27FC236}">
                <a16:creationId xmlns:a16="http://schemas.microsoft.com/office/drawing/2014/main" id="{3F7A608F-0CBF-4661-93AC-1E2D7AA5D3D1}"/>
              </a:ext>
            </a:extLst>
          </p:cNvPr>
          <p:cNvPicPr>
            <a:picLocks noChangeAspect="1"/>
          </p:cNvPicPr>
          <p:nvPr/>
        </p:nvPicPr>
        <p:blipFill>
          <a:blip r:embed="rId4"/>
          <a:stretch>
            <a:fillRect/>
          </a:stretch>
        </p:blipFill>
        <p:spPr>
          <a:xfrm>
            <a:off x="465139" y="3734627"/>
            <a:ext cx="984504" cy="984504"/>
          </a:xfrm>
          <a:prstGeom prst="rect">
            <a:avLst/>
          </a:prstGeom>
        </p:spPr>
      </p:pic>
      <p:sp>
        <p:nvSpPr>
          <p:cNvPr id="39" name="Rectangle 38">
            <a:extLst>
              <a:ext uri="{FF2B5EF4-FFF2-40B4-BE49-F238E27FC236}">
                <a16:creationId xmlns:a16="http://schemas.microsoft.com/office/drawing/2014/main" id="{055153E8-9C4B-4EB6-88E6-6A598EDD02F8}"/>
              </a:ext>
            </a:extLst>
          </p:cNvPr>
          <p:cNvSpPr/>
          <p:nvPr/>
        </p:nvSpPr>
        <p:spPr>
          <a:xfrm>
            <a:off x="1728113" y="3591522"/>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Documented</a:t>
            </a:r>
          </a:p>
        </p:txBody>
      </p:sp>
      <p:cxnSp>
        <p:nvCxnSpPr>
          <p:cNvPr id="40" name="Straight Connector 39">
            <a:extLst>
              <a:ext uri="{FF2B5EF4-FFF2-40B4-BE49-F238E27FC236}">
                <a16:creationId xmlns:a16="http://schemas.microsoft.com/office/drawing/2014/main" id="{F4805450-0A4E-49A4-9128-05466B545C35}"/>
              </a:ext>
              <a:ext uri="{C183D7F6-B498-43B3-948B-1728B52AA6E4}">
                <adec:decorative xmlns:adec="http://schemas.microsoft.com/office/drawing/2017/decorative" val="1"/>
              </a:ext>
            </a:extLst>
          </p:cNvPr>
          <p:cNvCxnSpPr>
            <a:cxnSpLocks/>
          </p:cNvCxnSpPr>
          <p:nvPr/>
        </p:nvCxnSpPr>
        <p:spPr>
          <a:xfrm>
            <a:off x="1728114" y="4911484"/>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4" name="Picture 113" descr="Icon of a gear inside a circle">
            <a:extLst>
              <a:ext uri="{FF2B5EF4-FFF2-40B4-BE49-F238E27FC236}">
                <a16:creationId xmlns:a16="http://schemas.microsoft.com/office/drawing/2014/main" id="{73F649BB-8CC5-4B81-A5ED-CEF8BF690123}"/>
              </a:ext>
            </a:extLst>
          </p:cNvPr>
          <p:cNvPicPr>
            <a:picLocks noChangeAspect="1"/>
          </p:cNvPicPr>
          <p:nvPr/>
        </p:nvPicPr>
        <p:blipFill>
          <a:blip r:embed="rId5"/>
          <a:stretch>
            <a:fillRect/>
          </a:stretch>
        </p:blipFill>
        <p:spPr>
          <a:xfrm>
            <a:off x="465139" y="5186355"/>
            <a:ext cx="984504" cy="984504"/>
          </a:xfrm>
          <a:prstGeom prst="rect">
            <a:avLst/>
          </a:prstGeom>
        </p:spPr>
      </p:pic>
      <p:sp>
        <p:nvSpPr>
          <p:cNvPr id="45" name="Rectangle 44">
            <a:extLst>
              <a:ext uri="{FF2B5EF4-FFF2-40B4-BE49-F238E27FC236}">
                <a16:creationId xmlns:a16="http://schemas.microsoft.com/office/drawing/2014/main" id="{3348440D-59CC-4661-A567-531ED200889F}"/>
              </a:ext>
            </a:extLst>
          </p:cNvPr>
          <p:cNvSpPr/>
          <p:nvPr/>
        </p:nvSpPr>
        <p:spPr>
          <a:xfrm>
            <a:off x="1728113" y="5043250"/>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Efficient</a:t>
            </a:r>
          </a:p>
        </p:txBody>
      </p:sp>
      <p:pic>
        <p:nvPicPr>
          <p:cNvPr id="116" name="Picture 115" descr="Icon of wrench and screw driver">
            <a:extLst>
              <a:ext uri="{FF2B5EF4-FFF2-40B4-BE49-F238E27FC236}">
                <a16:creationId xmlns:a16="http://schemas.microsoft.com/office/drawing/2014/main" id="{1A29869E-7CE8-483E-8C58-5CA9B110D051}"/>
              </a:ext>
            </a:extLst>
          </p:cNvPr>
          <p:cNvPicPr>
            <a:picLocks noChangeAspect="1"/>
          </p:cNvPicPr>
          <p:nvPr/>
        </p:nvPicPr>
        <p:blipFill>
          <a:blip r:embed="rId6"/>
          <a:stretch>
            <a:fillRect/>
          </a:stretch>
        </p:blipFill>
        <p:spPr>
          <a:xfrm>
            <a:off x="6358116" y="2201863"/>
            <a:ext cx="984504" cy="984504"/>
          </a:xfrm>
          <a:prstGeom prst="rect">
            <a:avLst/>
          </a:prstGeom>
        </p:spPr>
      </p:pic>
      <p:sp>
        <p:nvSpPr>
          <p:cNvPr id="61" name="Rectangle 60">
            <a:extLst>
              <a:ext uri="{FF2B5EF4-FFF2-40B4-BE49-F238E27FC236}">
                <a16:creationId xmlns:a16="http://schemas.microsoft.com/office/drawing/2014/main" id="{4209F97C-E264-4802-A9A5-F5C07AFA0595}"/>
              </a:ext>
            </a:extLst>
          </p:cNvPr>
          <p:cNvSpPr/>
          <p:nvPr/>
        </p:nvSpPr>
        <p:spPr>
          <a:xfrm>
            <a:off x="7621090" y="2058758"/>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Maintainable</a:t>
            </a:r>
          </a:p>
        </p:txBody>
      </p:sp>
      <p:cxnSp>
        <p:nvCxnSpPr>
          <p:cNvPr id="60" name="Straight Connector 59">
            <a:extLst>
              <a:ext uri="{FF2B5EF4-FFF2-40B4-BE49-F238E27FC236}">
                <a16:creationId xmlns:a16="http://schemas.microsoft.com/office/drawing/2014/main" id="{D74ADEA6-76B0-465D-8857-0DFCDC83324C}"/>
              </a:ext>
              <a:ext uri="{C183D7F6-B498-43B3-948B-1728B52AA6E4}">
                <adec:decorative xmlns:adec="http://schemas.microsoft.com/office/drawing/2017/decorative" val="1"/>
              </a:ext>
            </a:extLst>
          </p:cNvPr>
          <p:cNvCxnSpPr>
            <a:cxnSpLocks/>
          </p:cNvCxnSpPr>
          <p:nvPr/>
        </p:nvCxnSpPr>
        <p:spPr>
          <a:xfrm>
            <a:off x="7621090" y="3459756"/>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8" name="Picture 117" descr="Icon of arrow pointing in four opposite directions">
            <a:extLst>
              <a:ext uri="{FF2B5EF4-FFF2-40B4-BE49-F238E27FC236}">
                <a16:creationId xmlns:a16="http://schemas.microsoft.com/office/drawing/2014/main" id="{E197CF57-3983-4124-B241-E684F30610E3}"/>
              </a:ext>
            </a:extLst>
          </p:cNvPr>
          <p:cNvPicPr>
            <a:picLocks noChangeAspect="1"/>
          </p:cNvPicPr>
          <p:nvPr/>
        </p:nvPicPr>
        <p:blipFill>
          <a:blip r:embed="rId7"/>
          <a:stretch>
            <a:fillRect/>
          </a:stretch>
        </p:blipFill>
        <p:spPr>
          <a:xfrm>
            <a:off x="6358116" y="3734627"/>
            <a:ext cx="984504" cy="984504"/>
          </a:xfrm>
          <a:prstGeom prst="rect">
            <a:avLst/>
          </a:prstGeom>
        </p:spPr>
      </p:pic>
      <p:sp>
        <p:nvSpPr>
          <p:cNvPr id="62" name="Rectangle 61">
            <a:extLst>
              <a:ext uri="{FF2B5EF4-FFF2-40B4-BE49-F238E27FC236}">
                <a16:creationId xmlns:a16="http://schemas.microsoft.com/office/drawing/2014/main" id="{D2E40993-B7D3-45FC-A936-2C86B1B1F311}"/>
              </a:ext>
            </a:extLst>
          </p:cNvPr>
          <p:cNvSpPr/>
          <p:nvPr/>
        </p:nvSpPr>
        <p:spPr>
          <a:xfrm>
            <a:off x="7621090" y="3591522"/>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Extensible</a:t>
            </a:r>
          </a:p>
        </p:txBody>
      </p:sp>
      <p:cxnSp>
        <p:nvCxnSpPr>
          <p:cNvPr id="63" name="Straight Connector 62">
            <a:extLst>
              <a:ext uri="{FF2B5EF4-FFF2-40B4-BE49-F238E27FC236}">
                <a16:creationId xmlns:a16="http://schemas.microsoft.com/office/drawing/2014/main" id="{976DCC76-6012-4A0B-95C6-F6EFA01EA5DE}"/>
              </a:ext>
              <a:ext uri="{C183D7F6-B498-43B3-948B-1728B52AA6E4}">
                <adec:decorative xmlns:adec="http://schemas.microsoft.com/office/drawing/2017/decorative" val="1"/>
              </a:ext>
            </a:extLst>
          </p:cNvPr>
          <p:cNvCxnSpPr>
            <a:cxnSpLocks/>
          </p:cNvCxnSpPr>
          <p:nvPr/>
        </p:nvCxnSpPr>
        <p:spPr>
          <a:xfrm>
            <a:off x="7621090" y="4911484"/>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0" name="Picture 119" descr="Icon of a key">
            <a:extLst>
              <a:ext uri="{FF2B5EF4-FFF2-40B4-BE49-F238E27FC236}">
                <a16:creationId xmlns:a16="http://schemas.microsoft.com/office/drawing/2014/main" id="{0E574A5D-9F39-4E30-9901-0C9678711E0F}"/>
              </a:ext>
            </a:extLst>
          </p:cNvPr>
          <p:cNvPicPr>
            <a:picLocks noChangeAspect="1"/>
          </p:cNvPicPr>
          <p:nvPr/>
        </p:nvPicPr>
        <p:blipFill>
          <a:blip r:embed="rId8"/>
          <a:stretch>
            <a:fillRect/>
          </a:stretch>
        </p:blipFill>
        <p:spPr>
          <a:xfrm>
            <a:off x="6358116" y="5186355"/>
            <a:ext cx="984504" cy="984504"/>
          </a:xfrm>
          <a:prstGeom prst="rect">
            <a:avLst/>
          </a:prstGeom>
        </p:spPr>
      </p:pic>
      <p:sp>
        <p:nvSpPr>
          <p:cNvPr id="64" name="Rectangle 63">
            <a:extLst>
              <a:ext uri="{FF2B5EF4-FFF2-40B4-BE49-F238E27FC236}">
                <a16:creationId xmlns:a16="http://schemas.microsoft.com/office/drawing/2014/main" id="{90956B50-E1DC-44D2-B5F4-1E09CB357C7D}"/>
              </a:ext>
            </a:extLst>
          </p:cNvPr>
          <p:cNvSpPr/>
          <p:nvPr/>
        </p:nvSpPr>
        <p:spPr>
          <a:xfrm>
            <a:off x="7621090" y="5043250"/>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Secure</a:t>
            </a:r>
          </a:p>
        </p:txBody>
      </p:sp>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Complexity metrics</a:t>
            </a:r>
          </a:p>
        </p:txBody>
      </p:sp>
      <p:sp>
        <p:nvSpPr>
          <p:cNvPr id="4" name="TextBox 3">
            <a:extLst>
              <a:ext uri="{FF2B5EF4-FFF2-40B4-BE49-F238E27FC236}">
                <a16:creationId xmlns:a16="http://schemas.microsoft.com/office/drawing/2014/main" id="{F90B8F01-129E-4AD3-8DEE-96BA43AEC8DA}"/>
              </a:ext>
            </a:extLst>
          </p:cNvPr>
          <p:cNvSpPr txBox="1"/>
          <p:nvPr/>
        </p:nvSpPr>
        <p:spPr>
          <a:xfrm>
            <a:off x="465138" y="1192213"/>
            <a:ext cx="11544300" cy="369332"/>
          </a:xfrm>
          <a:prstGeom prst="rect">
            <a:avLst/>
          </a:prstGeom>
          <a:noFill/>
        </p:spPr>
        <p:txBody>
          <a:bodyPr wrap="square" lIns="0" tIns="0" rIns="0" bIns="0" anchor="ctr">
            <a:spAutoFit/>
          </a:bodyPr>
          <a:lstStyle/>
          <a:p>
            <a:r>
              <a:rPr lang="en-US" sz="2400" dirty="0">
                <a:latin typeface="+mj-lt"/>
              </a:rPr>
              <a:t>A few of the most important complexity-related metrics:</a:t>
            </a:r>
          </a:p>
        </p:txBody>
      </p:sp>
      <p:sp>
        <p:nvSpPr>
          <p:cNvPr id="5" name="Rectangle 4">
            <a:extLst>
              <a:ext uri="{FF2B5EF4-FFF2-40B4-BE49-F238E27FC236}">
                <a16:creationId xmlns:a16="http://schemas.microsoft.com/office/drawing/2014/main" id="{C1D911A0-0FBA-4DC5-88CA-58152C6C5E7C}"/>
              </a:ext>
            </a:extLst>
          </p:cNvPr>
          <p:cNvSpPr/>
          <p:nvPr/>
        </p:nvSpPr>
        <p:spPr>
          <a:xfrm>
            <a:off x="521676" y="1886383"/>
            <a:ext cx="5710055" cy="368481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342900" marR="0" lvl="1" indent="-342900" algn="l" defTabSz="932742" rtl="0" eaLnBrk="1" fontAlgn="auto" latinLnBrk="0" hangingPunct="1">
              <a:spcBef>
                <a:spcPts val="600"/>
              </a:spcBef>
              <a:spcAft>
                <a:spcPts val="600"/>
              </a:spcAft>
              <a:buClrTx/>
              <a:buSzTx/>
              <a:buFont typeface="Arial"/>
              <a:buChar char="•"/>
              <a:tabLst/>
              <a:defRPr/>
            </a:pPr>
            <a:r>
              <a:rPr kumimoji="0" lang="en-US" sz="2000" b="0" i="0" u="none" strike="noStrike" kern="1200" cap="none" normalizeH="0" baseline="0" noProof="0" dirty="0">
                <a:ln>
                  <a:noFill/>
                </a:ln>
                <a:solidFill>
                  <a:schemeClr val="tx1"/>
                </a:solidFill>
                <a:effectLst/>
                <a:uLnTx/>
                <a:uFillTx/>
                <a:ea typeface="+mn-ea"/>
                <a:cs typeface="+mn-cs"/>
              </a:rPr>
              <a:t>Program vocabulary</a:t>
            </a:r>
            <a:endParaRPr lang="en-US">
              <a:ea typeface="+mn-ea"/>
              <a:cs typeface="+mn-cs"/>
            </a:endParaRPr>
          </a:p>
          <a:p>
            <a:pPr marL="342900" marR="0" lvl="1" indent="-342900" algn="l" defTabSz="932742" rtl="0" eaLnBrk="1" fontAlgn="auto" latinLnBrk="0" hangingPunct="1">
              <a:spcBef>
                <a:spcPts val="600"/>
              </a:spcBef>
              <a:spcAft>
                <a:spcPts val="600"/>
              </a:spcAft>
              <a:buClrTx/>
              <a:buSzTx/>
              <a:buFont typeface="Arial"/>
              <a:buChar char="•"/>
              <a:tabLst/>
              <a:defRPr/>
            </a:pPr>
            <a:r>
              <a:rPr kumimoji="0" lang="en-US" sz="2000" b="0" i="0" u="none" strike="noStrike" kern="1200" cap="none" normalizeH="0" baseline="0" noProof="0" dirty="0">
                <a:ln>
                  <a:noFill/>
                </a:ln>
                <a:solidFill>
                  <a:schemeClr val="tx1"/>
                </a:solidFill>
                <a:effectLst/>
                <a:uLnTx/>
                <a:uFillTx/>
                <a:ea typeface="+mn-ea"/>
                <a:cs typeface="+mn-cs"/>
              </a:rPr>
              <a:t>Calculated program length</a:t>
            </a:r>
            <a:endParaRPr lang="en-US" sz="2000" b="0" i="0" u="none" strike="noStrike" kern="1200" cap="none" normalizeH="0" baseline="0" noProof="0" dirty="0">
              <a:ln>
                <a:noFill/>
              </a:ln>
              <a:solidFill>
                <a:schemeClr val="tx1"/>
              </a:solidFill>
              <a:effectLst/>
              <a:uLnTx/>
              <a:uFillTx/>
              <a:cs typeface="Segoe UI"/>
            </a:endParaRPr>
          </a:p>
          <a:p>
            <a:pPr marL="342900" marR="0" lvl="1" indent="-342900" algn="l" defTabSz="932742" rtl="0" eaLnBrk="1" fontAlgn="auto" latinLnBrk="0" hangingPunct="1">
              <a:spcBef>
                <a:spcPts val="600"/>
              </a:spcBef>
              <a:spcAft>
                <a:spcPts val="600"/>
              </a:spcAft>
              <a:buClrTx/>
              <a:buSzTx/>
              <a:buFont typeface="Arial"/>
              <a:buChar char="•"/>
              <a:tabLst/>
              <a:defRPr/>
            </a:pPr>
            <a:r>
              <a:rPr kumimoji="0" lang="en-US" sz="2000" b="0" i="0" u="none" strike="noStrike" kern="1200" cap="none" normalizeH="0" baseline="0" noProof="0" dirty="0">
                <a:ln>
                  <a:noFill/>
                </a:ln>
                <a:solidFill>
                  <a:schemeClr val="tx1"/>
                </a:solidFill>
                <a:effectLst/>
                <a:uLnTx/>
                <a:uFillTx/>
                <a:ea typeface="+mn-ea"/>
                <a:cs typeface="+mn-cs"/>
              </a:rPr>
              <a:t>Volume</a:t>
            </a:r>
            <a:endParaRPr lang="en-US" sz="2000" b="0" i="0" u="none" strike="noStrike" kern="1200" cap="none" normalizeH="0" baseline="0" noProof="0" dirty="0">
              <a:ln>
                <a:noFill/>
              </a:ln>
              <a:solidFill>
                <a:schemeClr val="tx1"/>
              </a:solidFill>
              <a:effectLst/>
              <a:uLnTx/>
              <a:uFillTx/>
              <a:cs typeface="Segoe UI"/>
            </a:endParaRPr>
          </a:p>
          <a:p>
            <a:pPr marL="342900" marR="0" lvl="1" indent="-342900" algn="l" defTabSz="932742" rtl="0" eaLnBrk="1" fontAlgn="auto" latinLnBrk="0" hangingPunct="1">
              <a:spcBef>
                <a:spcPts val="600"/>
              </a:spcBef>
              <a:spcAft>
                <a:spcPts val="600"/>
              </a:spcAft>
              <a:buClrTx/>
              <a:buSzTx/>
              <a:buFont typeface="Arial"/>
              <a:buChar char="•"/>
              <a:tabLst/>
              <a:defRPr/>
            </a:pPr>
            <a:r>
              <a:rPr kumimoji="0" lang="en-US" sz="2000" b="0" i="0" u="none" strike="noStrike" kern="1200" cap="none" normalizeH="0" baseline="0" noProof="0" dirty="0">
                <a:ln>
                  <a:noFill/>
                </a:ln>
                <a:solidFill>
                  <a:schemeClr val="tx1"/>
                </a:solidFill>
                <a:effectLst/>
                <a:uLnTx/>
                <a:uFillTx/>
                <a:ea typeface="+mn-ea"/>
                <a:cs typeface="+mn-cs"/>
              </a:rPr>
              <a:t>Difficulty</a:t>
            </a:r>
            <a:endParaRPr lang="en-US" sz="2000" b="0" i="0" u="none" strike="noStrike" kern="1200" cap="none" normalizeH="0" baseline="0" noProof="0" dirty="0">
              <a:ln>
                <a:noFill/>
              </a:ln>
              <a:solidFill>
                <a:schemeClr val="tx1"/>
              </a:solidFill>
              <a:effectLst/>
              <a:uLnTx/>
              <a:uFillTx/>
              <a:cs typeface="Segoe UI"/>
            </a:endParaRPr>
          </a:p>
          <a:p>
            <a:pPr marL="342900" marR="0" lvl="1" indent="-342900" algn="l" defTabSz="932742" rtl="0" eaLnBrk="1" fontAlgn="auto" latinLnBrk="0" hangingPunct="1">
              <a:spcBef>
                <a:spcPts val="600"/>
              </a:spcBef>
              <a:spcAft>
                <a:spcPts val="600"/>
              </a:spcAft>
              <a:buClrTx/>
              <a:buSzTx/>
              <a:buFont typeface="Arial"/>
              <a:buChar char="•"/>
              <a:tabLst/>
              <a:defRPr/>
            </a:pPr>
            <a:r>
              <a:rPr kumimoji="0" lang="en-US" sz="2000" b="0" i="0" u="none" strike="noStrike" kern="1200" cap="none" normalizeH="0" baseline="0" noProof="0" dirty="0">
                <a:ln>
                  <a:noFill/>
                </a:ln>
                <a:solidFill>
                  <a:schemeClr val="tx1"/>
                </a:solidFill>
                <a:effectLst/>
                <a:uLnTx/>
                <a:uFillTx/>
                <a:ea typeface="+mn-ea"/>
                <a:cs typeface="+mn-cs"/>
              </a:rPr>
              <a:t>Effort</a:t>
            </a:r>
            <a:endParaRPr lang="en-US" sz="2200" b="0" i="0" u="none" strike="noStrike" kern="1200" cap="none" normalizeH="0" baseline="0" noProof="0" dirty="0">
              <a:ln>
                <a:noFill/>
              </a:ln>
              <a:solidFill>
                <a:schemeClr val="tx1"/>
              </a:solidFill>
              <a:effectLst/>
              <a:uLnTx/>
              <a:uFillTx/>
              <a:cs typeface="Segoe UI"/>
            </a:endParaRPr>
          </a:p>
        </p:txBody>
      </p:sp>
      <p:pic>
        <p:nvPicPr>
          <p:cNvPr id="22" name="Picture 21" descr="Icon of circles showing complexity">
            <a:extLst>
              <a:ext uri="{FF2B5EF4-FFF2-40B4-BE49-F238E27FC236}">
                <a16:creationId xmlns:a16="http://schemas.microsoft.com/office/drawing/2014/main" id="{ABC8F794-11E8-49AC-AA09-39F850C4773C}"/>
              </a:ext>
            </a:extLst>
          </p:cNvPr>
          <p:cNvPicPr>
            <a:picLocks noChangeAspect="1"/>
          </p:cNvPicPr>
          <p:nvPr/>
        </p:nvPicPr>
        <p:blipFill>
          <a:blip r:embed="rId3"/>
          <a:srcRect l="1397" t="1397" r="1397" b="1397"/>
          <a:stretch>
            <a:fillRect/>
          </a:stretch>
        </p:blipFill>
        <p:spPr>
          <a:xfrm>
            <a:off x="4987028" y="4316484"/>
            <a:ext cx="957006" cy="957006"/>
          </a:xfrm>
          <a:custGeom>
            <a:avLst/>
            <a:gdLst>
              <a:gd name="connsiteX0" fmla="*/ 478503 w 957006"/>
              <a:gd name="connsiteY0" fmla="*/ 0 h 957006"/>
              <a:gd name="connsiteX1" fmla="*/ 957006 w 957006"/>
              <a:gd name="connsiteY1" fmla="*/ 478503 h 957006"/>
              <a:gd name="connsiteX2" fmla="*/ 478503 w 957006"/>
              <a:gd name="connsiteY2" fmla="*/ 957006 h 957006"/>
              <a:gd name="connsiteX3" fmla="*/ 0 w 957006"/>
              <a:gd name="connsiteY3" fmla="*/ 478503 h 957006"/>
              <a:gd name="connsiteX4" fmla="*/ 478503 w 957006"/>
              <a:gd name="connsiteY4" fmla="*/ 0 h 9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006" h="957006">
                <a:moveTo>
                  <a:pt x="478503" y="0"/>
                </a:moveTo>
                <a:cubicBezTo>
                  <a:pt x="742773" y="0"/>
                  <a:pt x="957006" y="214233"/>
                  <a:pt x="957006" y="478503"/>
                </a:cubicBezTo>
                <a:cubicBezTo>
                  <a:pt x="957006" y="742773"/>
                  <a:pt x="742773" y="957006"/>
                  <a:pt x="478503" y="957006"/>
                </a:cubicBezTo>
                <a:cubicBezTo>
                  <a:pt x="214233" y="957006"/>
                  <a:pt x="0" y="742773"/>
                  <a:pt x="0" y="478503"/>
                </a:cubicBezTo>
                <a:cubicBezTo>
                  <a:pt x="0" y="214233"/>
                  <a:pt x="214233" y="0"/>
                  <a:pt x="478503" y="0"/>
                </a:cubicBezTo>
                <a:close/>
              </a:path>
            </a:pathLst>
          </a:custGeom>
        </p:spPr>
      </p:pic>
    </p:spTree>
    <p:extLst>
      <p:ext uri="{BB962C8B-B14F-4D97-AF65-F5344CB8AC3E}">
        <p14:creationId xmlns:p14="http://schemas.microsoft.com/office/powerpoint/2010/main" val="394653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Measuring and managing quality metrics</a:t>
            </a:r>
          </a:p>
        </p:txBody>
      </p:sp>
      <p:pic>
        <p:nvPicPr>
          <p:cNvPr id="3" name="Picture 2" descr="Icon of four squares building with lines ">
            <a:extLst>
              <a:ext uri="{FF2B5EF4-FFF2-40B4-BE49-F238E27FC236}">
                <a16:creationId xmlns:a16="http://schemas.microsoft.com/office/drawing/2014/main" id="{28BC85F6-4438-40AC-B3EE-E9D4131E2BB0}"/>
              </a:ext>
            </a:extLst>
          </p:cNvPr>
          <p:cNvPicPr>
            <a:picLocks noChangeAspect="1"/>
          </p:cNvPicPr>
          <p:nvPr/>
        </p:nvPicPr>
        <p:blipFill>
          <a:blip r:embed="rId3"/>
          <a:stretch>
            <a:fillRect/>
          </a:stretch>
        </p:blipFill>
        <p:spPr>
          <a:xfrm>
            <a:off x="431429" y="1169082"/>
            <a:ext cx="973484" cy="950976"/>
          </a:xfrm>
          <a:prstGeom prst="rect">
            <a:avLst/>
          </a:prstGeom>
        </p:spPr>
      </p:pic>
      <p:sp>
        <p:nvSpPr>
          <p:cNvPr id="55" name="Rectangle 54">
            <a:extLst>
              <a:ext uri="{FF2B5EF4-FFF2-40B4-BE49-F238E27FC236}">
                <a16:creationId xmlns:a16="http://schemas.microsoft.com/office/drawing/2014/main" id="{7E98E618-386A-4448-A591-F6C58938BA53}"/>
              </a:ext>
            </a:extLst>
          </p:cNvPr>
          <p:cNvSpPr/>
          <p:nvPr/>
        </p:nvSpPr>
        <p:spPr>
          <a:xfrm>
            <a:off x="1628775" y="1323664"/>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Failed builds percentage</a:t>
            </a:r>
          </a:p>
        </p:txBody>
      </p:sp>
      <p:cxnSp>
        <p:nvCxnSpPr>
          <p:cNvPr id="56" name="Straight Connector 55">
            <a:extLst>
              <a:ext uri="{FF2B5EF4-FFF2-40B4-BE49-F238E27FC236}">
                <a16:creationId xmlns:a16="http://schemas.microsoft.com/office/drawing/2014/main" id="{D8F03C2F-7460-4AE2-86C6-609B1C47076F}"/>
              </a:ext>
              <a:ext uri="{C183D7F6-B498-43B3-948B-1728B52AA6E4}">
                <adec:decorative xmlns:adec="http://schemas.microsoft.com/office/drawing/2017/decorative" val="1"/>
              </a:ext>
            </a:extLst>
          </p:cNvPr>
          <p:cNvCxnSpPr>
            <a:cxnSpLocks/>
          </p:cNvCxnSpPr>
          <p:nvPr/>
        </p:nvCxnSpPr>
        <p:spPr>
          <a:xfrm>
            <a:off x="1628775" y="2198873"/>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rrow positioned diagonally">
            <a:extLst>
              <a:ext uri="{FF2B5EF4-FFF2-40B4-BE49-F238E27FC236}">
                <a16:creationId xmlns:a16="http://schemas.microsoft.com/office/drawing/2014/main" id="{0C4559CD-3A04-42D1-9E86-A647D2284745}"/>
              </a:ext>
            </a:extLst>
          </p:cNvPr>
          <p:cNvPicPr>
            <a:picLocks noChangeAspect="1"/>
          </p:cNvPicPr>
          <p:nvPr/>
        </p:nvPicPr>
        <p:blipFill>
          <a:blip r:embed="rId4"/>
          <a:stretch>
            <a:fillRect/>
          </a:stretch>
        </p:blipFill>
        <p:spPr>
          <a:xfrm>
            <a:off x="431429" y="2277688"/>
            <a:ext cx="949097" cy="950976"/>
          </a:xfrm>
          <a:prstGeom prst="rect">
            <a:avLst/>
          </a:prstGeom>
        </p:spPr>
      </p:pic>
      <p:sp>
        <p:nvSpPr>
          <p:cNvPr id="61" name="Rectangle 60">
            <a:extLst>
              <a:ext uri="{FF2B5EF4-FFF2-40B4-BE49-F238E27FC236}">
                <a16:creationId xmlns:a16="http://schemas.microsoft.com/office/drawing/2014/main" id="{84F69D22-C114-424B-9500-1BE9AAA71E6F}"/>
              </a:ext>
            </a:extLst>
          </p:cNvPr>
          <p:cNvSpPr/>
          <p:nvPr/>
        </p:nvSpPr>
        <p:spPr>
          <a:xfrm>
            <a:off x="1628775" y="2432269"/>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Failed deployments percentage</a:t>
            </a:r>
          </a:p>
        </p:txBody>
      </p:sp>
      <p:cxnSp>
        <p:nvCxnSpPr>
          <p:cNvPr id="62" name="Straight Connector 61">
            <a:extLst>
              <a:ext uri="{FF2B5EF4-FFF2-40B4-BE49-F238E27FC236}">
                <a16:creationId xmlns:a16="http://schemas.microsoft.com/office/drawing/2014/main" id="{FA10F6C9-7039-4143-944E-55E7F6CB9C6E}"/>
              </a:ext>
              <a:ext uri="{C183D7F6-B498-43B3-948B-1728B52AA6E4}">
                <adec:decorative xmlns:adec="http://schemas.microsoft.com/office/drawing/2017/decorative" val="1"/>
              </a:ext>
            </a:extLst>
          </p:cNvPr>
          <p:cNvCxnSpPr>
            <a:cxnSpLocks/>
          </p:cNvCxnSpPr>
          <p:nvPr/>
        </p:nvCxnSpPr>
        <p:spPr>
          <a:xfrm>
            <a:off x="1628775" y="3307479"/>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rrow pointing in four opposite directions">
            <a:extLst>
              <a:ext uri="{FF2B5EF4-FFF2-40B4-BE49-F238E27FC236}">
                <a16:creationId xmlns:a16="http://schemas.microsoft.com/office/drawing/2014/main" id="{71B4FA1D-9AEE-4B09-B411-C5C2126E0B21}"/>
              </a:ext>
            </a:extLst>
          </p:cNvPr>
          <p:cNvPicPr>
            <a:picLocks noChangeAspect="1"/>
          </p:cNvPicPr>
          <p:nvPr/>
        </p:nvPicPr>
        <p:blipFill>
          <a:blip r:embed="rId5"/>
          <a:stretch>
            <a:fillRect/>
          </a:stretch>
        </p:blipFill>
        <p:spPr>
          <a:xfrm>
            <a:off x="431429" y="3386294"/>
            <a:ext cx="947225" cy="950976"/>
          </a:xfrm>
          <a:prstGeom prst="rect">
            <a:avLst/>
          </a:prstGeom>
        </p:spPr>
      </p:pic>
      <p:sp>
        <p:nvSpPr>
          <p:cNvPr id="67" name="Rectangle 66">
            <a:extLst>
              <a:ext uri="{FF2B5EF4-FFF2-40B4-BE49-F238E27FC236}">
                <a16:creationId xmlns:a16="http://schemas.microsoft.com/office/drawing/2014/main" id="{4344FA40-3780-40AA-92E3-5A19F6DDD361}"/>
              </a:ext>
            </a:extLst>
          </p:cNvPr>
          <p:cNvSpPr/>
          <p:nvPr/>
        </p:nvSpPr>
        <p:spPr>
          <a:xfrm>
            <a:off x="1628775" y="3540874"/>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Ticket volume</a:t>
            </a:r>
          </a:p>
        </p:txBody>
      </p:sp>
      <p:cxnSp>
        <p:nvCxnSpPr>
          <p:cNvPr id="68" name="Straight Connector 67">
            <a:extLst>
              <a:ext uri="{FF2B5EF4-FFF2-40B4-BE49-F238E27FC236}">
                <a16:creationId xmlns:a16="http://schemas.microsoft.com/office/drawing/2014/main" id="{176B8798-5B41-4826-BC74-4DC63D43D242}"/>
              </a:ext>
              <a:ext uri="{C183D7F6-B498-43B3-948B-1728B52AA6E4}">
                <adec:decorative xmlns:adec="http://schemas.microsoft.com/office/drawing/2017/decorative" val="1"/>
              </a:ext>
            </a:extLst>
          </p:cNvPr>
          <p:cNvCxnSpPr>
            <a:cxnSpLocks/>
          </p:cNvCxnSpPr>
          <p:nvPr/>
        </p:nvCxnSpPr>
        <p:spPr>
          <a:xfrm>
            <a:off x="1628775" y="4416085"/>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line fluctuating">
            <a:extLst>
              <a:ext uri="{FF2B5EF4-FFF2-40B4-BE49-F238E27FC236}">
                <a16:creationId xmlns:a16="http://schemas.microsoft.com/office/drawing/2014/main" id="{B72AB14A-DE92-4D4C-9EBF-EE0F98D5A1D9}"/>
              </a:ext>
            </a:extLst>
          </p:cNvPr>
          <p:cNvPicPr>
            <a:picLocks noChangeAspect="1"/>
          </p:cNvPicPr>
          <p:nvPr/>
        </p:nvPicPr>
        <p:blipFill>
          <a:blip r:embed="rId6"/>
          <a:stretch>
            <a:fillRect/>
          </a:stretch>
        </p:blipFill>
        <p:spPr>
          <a:xfrm>
            <a:off x="431430" y="4494900"/>
            <a:ext cx="943489" cy="950976"/>
          </a:xfrm>
          <a:prstGeom prst="rect">
            <a:avLst/>
          </a:prstGeom>
        </p:spPr>
      </p:pic>
      <p:sp>
        <p:nvSpPr>
          <p:cNvPr id="73" name="Rectangle 72">
            <a:extLst>
              <a:ext uri="{FF2B5EF4-FFF2-40B4-BE49-F238E27FC236}">
                <a16:creationId xmlns:a16="http://schemas.microsoft.com/office/drawing/2014/main" id="{9583D41D-5E8B-4FD3-97B6-D1D559BC0D55}"/>
              </a:ext>
            </a:extLst>
          </p:cNvPr>
          <p:cNvSpPr/>
          <p:nvPr/>
        </p:nvSpPr>
        <p:spPr>
          <a:xfrm>
            <a:off x="1628775" y="4649479"/>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Bug bounce percentage</a:t>
            </a:r>
          </a:p>
        </p:txBody>
      </p:sp>
      <p:cxnSp>
        <p:nvCxnSpPr>
          <p:cNvPr id="74" name="Straight Connector 73">
            <a:extLst>
              <a:ext uri="{FF2B5EF4-FFF2-40B4-BE49-F238E27FC236}">
                <a16:creationId xmlns:a16="http://schemas.microsoft.com/office/drawing/2014/main" id="{D9AB2BE1-1370-4707-823C-85400C132610}"/>
              </a:ext>
              <a:ext uri="{C183D7F6-B498-43B3-948B-1728B52AA6E4}">
                <adec:decorative xmlns:adec="http://schemas.microsoft.com/office/drawing/2017/decorative" val="1"/>
              </a:ext>
            </a:extLst>
          </p:cNvPr>
          <p:cNvCxnSpPr>
            <a:cxnSpLocks/>
          </p:cNvCxnSpPr>
          <p:nvPr/>
        </p:nvCxnSpPr>
        <p:spPr>
          <a:xfrm>
            <a:off x="1628775" y="5524691"/>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a series of bars with a person in front">
            <a:extLst>
              <a:ext uri="{FF2B5EF4-FFF2-40B4-BE49-F238E27FC236}">
                <a16:creationId xmlns:a16="http://schemas.microsoft.com/office/drawing/2014/main" id="{8A5FFFBB-76D5-4185-BC7D-970F057A6E1D}"/>
              </a:ext>
            </a:extLst>
          </p:cNvPr>
          <p:cNvPicPr>
            <a:picLocks noChangeAspect="1"/>
          </p:cNvPicPr>
          <p:nvPr/>
        </p:nvPicPr>
        <p:blipFill>
          <a:blip r:embed="rId7"/>
          <a:stretch>
            <a:fillRect/>
          </a:stretch>
        </p:blipFill>
        <p:spPr>
          <a:xfrm>
            <a:off x="431428" y="5603503"/>
            <a:ext cx="950976" cy="950976"/>
          </a:xfrm>
          <a:prstGeom prst="rect">
            <a:avLst/>
          </a:prstGeom>
        </p:spPr>
      </p:pic>
      <p:sp>
        <p:nvSpPr>
          <p:cNvPr id="79" name="Rectangle 78">
            <a:extLst>
              <a:ext uri="{FF2B5EF4-FFF2-40B4-BE49-F238E27FC236}">
                <a16:creationId xmlns:a16="http://schemas.microsoft.com/office/drawing/2014/main" id="{26E538D0-5B07-4902-BB30-D57B97F181EE}"/>
              </a:ext>
            </a:extLst>
          </p:cNvPr>
          <p:cNvSpPr/>
          <p:nvPr/>
        </p:nvSpPr>
        <p:spPr>
          <a:xfrm>
            <a:off x="1628775" y="5758085"/>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Unplanned work percentage</a:t>
            </a:r>
          </a:p>
        </p:txBody>
      </p:sp>
    </p:spTree>
    <p:extLst>
      <p:ext uri="{BB962C8B-B14F-4D97-AF65-F5344CB8AC3E}">
        <p14:creationId xmlns:p14="http://schemas.microsoft.com/office/powerpoint/2010/main" val="4626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a:xfrm>
            <a:off x="465138" y="632779"/>
            <a:ext cx="6257941" cy="439465"/>
          </a:xfrm>
        </p:spPr>
        <p:txBody>
          <a:bodyPr/>
          <a:lstStyle/>
          <a:p>
            <a:r>
              <a:rPr lang="en-US" dirty="0"/>
              <a:t>Technical debt defined</a:t>
            </a:r>
          </a:p>
        </p:txBody>
      </p:sp>
      <p:pic>
        <p:nvPicPr>
          <p:cNvPr id="5" name="Picture 4" descr="Icon of gears of different sizes depicting technical">
            <a:extLst>
              <a:ext uri="{FF2B5EF4-FFF2-40B4-BE49-F238E27FC236}">
                <a16:creationId xmlns:a16="http://schemas.microsoft.com/office/drawing/2014/main" id="{EF6E6A0D-DC50-411E-8C4C-E7B785C25E70}"/>
              </a:ext>
            </a:extLst>
          </p:cNvPr>
          <p:cNvPicPr>
            <a:picLocks noChangeAspect="1"/>
          </p:cNvPicPr>
          <p:nvPr/>
        </p:nvPicPr>
        <p:blipFill>
          <a:blip r:embed="rId2"/>
          <a:stretch>
            <a:fillRect/>
          </a:stretch>
        </p:blipFill>
        <p:spPr>
          <a:xfrm>
            <a:off x="431429" y="1672895"/>
            <a:ext cx="1091184" cy="1092708"/>
          </a:xfrm>
          <a:prstGeom prst="rect">
            <a:avLst/>
          </a:prstGeom>
        </p:spPr>
      </p:pic>
      <p:sp>
        <p:nvSpPr>
          <p:cNvPr id="6" name="Rectangle 5">
            <a:extLst>
              <a:ext uri="{FF2B5EF4-FFF2-40B4-BE49-F238E27FC236}">
                <a16:creationId xmlns:a16="http://schemas.microsoft.com/office/drawing/2014/main" id="{AE1B9D74-812E-43FF-AC06-FA14100FEFFE}"/>
              </a:ext>
            </a:extLst>
          </p:cNvPr>
          <p:cNvSpPr/>
          <p:nvPr/>
        </p:nvSpPr>
        <p:spPr>
          <a:xfrm>
            <a:off x="1729776" y="1849917"/>
            <a:ext cx="10275270"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Technical Debt describes the future penalty that you incur today by making easy or quick choices in software development practices.</a:t>
            </a:r>
          </a:p>
        </p:txBody>
      </p:sp>
    </p:spTree>
    <p:extLst>
      <p:ext uri="{BB962C8B-B14F-4D97-AF65-F5344CB8AC3E}">
        <p14:creationId xmlns:p14="http://schemas.microsoft.com/office/powerpoint/2010/main" val="383551242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CA7CF53-EDB2-4468-94EC-87B4299BE9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310</TotalTime>
  <Words>1553</Words>
  <Application>Microsoft Office PowerPoint</Application>
  <PresentationFormat>Custom</PresentationFormat>
  <Paragraphs>184</Paragraphs>
  <Slides>27</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Consolas</vt:lpstr>
      <vt:lpstr>Segoe UI</vt:lpstr>
      <vt:lpstr>Segoe UI Light</vt:lpstr>
      <vt:lpstr>Segoe UI Semibold</vt:lpstr>
      <vt:lpstr>Wingdings</vt:lpstr>
      <vt:lpstr>Azure 1</vt:lpstr>
      <vt:lpstr>AZ-400.00 Module 03:  Managing Technical Debt</vt:lpstr>
      <vt:lpstr>Lesson 01: Module overview</vt:lpstr>
      <vt:lpstr>Module overview</vt:lpstr>
      <vt:lpstr>Learning objectives</vt:lpstr>
      <vt:lpstr>Lesson 02: Identifying technical debt</vt:lpstr>
      <vt:lpstr>Code quality defined</vt:lpstr>
      <vt:lpstr>Complexity metrics</vt:lpstr>
      <vt:lpstr>Measuring and managing quality metrics</vt:lpstr>
      <vt:lpstr>Technical debt defined</vt:lpstr>
      <vt:lpstr>Sources and impacts of technical debt</vt:lpstr>
      <vt:lpstr>Using automated testing to measure technical debt</vt:lpstr>
      <vt:lpstr>Discussion: Code quality tooling</vt:lpstr>
      <vt:lpstr>Measuring and managing technical debt</vt:lpstr>
      <vt:lpstr>Integrating other code quality tools</vt:lpstr>
      <vt:lpstr>Planning effective code reviews</vt:lpstr>
      <vt:lpstr>Lesson 03: Knowledge sharing within teams</vt:lpstr>
      <vt:lpstr>Sharing acquired knowledge within development teams</vt:lpstr>
      <vt:lpstr>Discussion: Tools for knowledge sharing</vt:lpstr>
      <vt:lpstr>Azure DevOps project wikis</vt:lpstr>
      <vt:lpstr>Wiki contents</vt:lpstr>
      <vt:lpstr>Lesson 04: Modernizing development environments with GitHub Codespaces</vt:lpstr>
      <vt:lpstr>Developing online with GitHub Codespaces</vt:lpstr>
      <vt:lpstr>Lesson 05: Lab</vt:lpstr>
      <vt:lpstr>Lab: Sharing team knowledge using Azure project wikis</vt:lpstr>
      <vt:lpstr>Lesson 06: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 Module 07:  Managing code quality and security policies</dc:title>
  <dc:creator/>
  <cp:lastModifiedBy>Kimberly Rasmusson-Anderson</cp:lastModifiedBy>
  <cp:revision>101</cp:revision>
  <dcterms:created xsi:type="dcterms:W3CDTF">2020-04-30T00:33:59Z</dcterms:created>
  <dcterms:modified xsi:type="dcterms:W3CDTF">2021-05-13T19:17:55Z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