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7"/>
  </p:notesMasterIdLst>
  <p:handoutMasterIdLst>
    <p:handoutMasterId r:id="rId38"/>
  </p:handoutMasterIdLst>
  <p:sldIdLst>
    <p:sldId id="2583" r:id="rId5"/>
    <p:sldId id="1944" r:id="rId6"/>
    <p:sldId id="2584" r:id="rId7"/>
    <p:sldId id="1946" r:id="rId8"/>
    <p:sldId id="1865" r:id="rId9"/>
    <p:sldId id="1878" r:id="rId10"/>
    <p:sldId id="2589" r:id="rId11"/>
    <p:sldId id="1927" r:id="rId12"/>
    <p:sldId id="1928" r:id="rId13"/>
    <p:sldId id="1913" r:id="rId14"/>
    <p:sldId id="1940" r:id="rId15"/>
    <p:sldId id="1914" r:id="rId16"/>
    <p:sldId id="2591" r:id="rId17"/>
    <p:sldId id="1930" r:id="rId18"/>
    <p:sldId id="1916" r:id="rId19"/>
    <p:sldId id="1941" r:id="rId20"/>
    <p:sldId id="2585" r:id="rId21"/>
    <p:sldId id="1931" r:id="rId22"/>
    <p:sldId id="1917" r:id="rId23"/>
    <p:sldId id="1918" r:id="rId24"/>
    <p:sldId id="1932" r:id="rId25"/>
    <p:sldId id="1919" r:id="rId26"/>
    <p:sldId id="2590" r:id="rId27"/>
    <p:sldId id="1942" r:id="rId28"/>
    <p:sldId id="2586" r:id="rId29"/>
    <p:sldId id="2587" r:id="rId30"/>
    <p:sldId id="2588" r:id="rId31"/>
    <p:sldId id="1938" r:id="rId32"/>
    <p:sldId id="2592" r:id="rId33"/>
    <p:sldId id="1947" r:id="rId34"/>
    <p:sldId id="1948" r:id="rId35"/>
    <p:sldId id="1905"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F839C-A4BB-4C1E-85EC-C2EFECB49A0C}" v="9" dt="2020-07-15T12:21:13.608"/>
    <p1510:client id="{A66FBBB1-CD6C-F596-6F5A-9212661FA209}" v="272" dt="2020-12-10T19:08:21.683"/>
    <p1510:client id="{ED101016-648A-415C-B90D-69C1EDC93908}" v="14" dt="2020-07-15T14:14:56.944"/>
    <p1510:client id="{F4ABCDC0-83FE-47EA-97AF-C84E5498965A}" v="4" dt="2020-07-14T17:11:44.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1" autoAdjust="0"/>
    <p:restoredTop sz="78496" autoAdjust="0"/>
  </p:normalViewPr>
  <p:slideViewPr>
    <p:cSldViewPr snapToGrid="0">
      <p:cViewPr varScale="1">
        <p:scale>
          <a:sx n="88" d="100"/>
          <a:sy n="88" d="100"/>
        </p:scale>
        <p:origin x="1506" y="78"/>
      </p:cViewPr>
      <p:guideLst/>
    </p:cSldViewPr>
  </p:slideViewPr>
  <p:notesTextViewPr>
    <p:cViewPr>
      <p:scale>
        <a:sx n="1" d="1"/>
        <a:sy n="1" d="1"/>
      </p:scale>
      <p:origin x="0" y="0"/>
    </p:cViewPr>
  </p:notesTextViewPr>
  <p:sorterViewPr>
    <p:cViewPr>
      <p:scale>
        <a:sx n="100" d="100"/>
        <a:sy n="100" d="100"/>
      </p:scale>
      <p:origin x="0" y="-387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30</c:v>
                </c:pt>
                <c:pt idx="1">
                  <c:v>30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30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2:18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2517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3078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304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solidFill>
                  <a:schemeClr val="tx1"/>
                </a:solidFill>
              </a:rPr>
              <a:t>Q1 Answer: </a:t>
            </a:r>
            <a:r>
              <a:rPr lang="en-US" b="0" dirty="0">
                <a:solidFill>
                  <a:schemeClr val="tx1"/>
                </a:solidFill>
              </a:rPr>
              <a:t>Trunk-based development, </a:t>
            </a:r>
            <a:r>
              <a:rPr lang="en-US" b="0" dirty="0" err="1">
                <a:solidFill>
                  <a:schemeClr val="tx1"/>
                </a:solidFill>
              </a:rPr>
              <a:t>GitFlow</a:t>
            </a:r>
            <a:r>
              <a:rPr lang="en-US" b="0" dirty="0">
                <a:solidFill>
                  <a:schemeClr val="tx1"/>
                </a:solidFill>
              </a:rPr>
              <a:t> branching, and Forking workflow</a:t>
            </a:r>
          </a:p>
          <a:p>
            <a:pPr marL="0" indent="0">
              <a:buFont typeface="Arial" panose="020B0604020202020204" pitchFamily="34" charset="0"/>
              <a:buNone/>
            </a:pPr>
            <a:r>
              <a:rPr lang="en-US" b="1" dirty="0"/>
              <a:t>Q2 Answer: </a:t>
            </a:r>
            <a:r>
              <a:rPr lang="en-US" dirty="0"/>
              <a:t>A mechanism that allows arbitrary code to be run before, or after, certain Git lifecycle events occur. Use Git hooks to enforce policies, ensure consistency, and control your environment. Can be either client-side or server-side.</a:t>
            </a:r>
          </a:p>
          <a:p>
            <a:pPr marL="0" indent="0">
              <a:buFont typeface="Arial" panose="020B0604020202020204" pitchFamily="34" charset="0"/>
              <a:buNone/>
            </a:pPr>
            <a:r>
              <a:rPr lang="en-US" b="1" dirty="0"/>
              <a:t>Q3 Answer: </a:t>
            </a:r>
            <a:r>
              <a:rPr lang="en-US" b="0" dirty="0"/>
              <a:t>Best practices: u</a:t>
            </a:r>
            <a:r>
              <a:rPr lang="en-US" dirty="0">
                <a:solidFill>
                  <a:schemeClr val="tx1"/>
                </a:solidFill>
              </a:rPr>
              <a:t>se a package management system for DLLs, library files, and other dependent files, don't commit the binaries, logs, tracing output or diagnostic data from your builds, don't commit large, frequently updated binary assets, and use </a:t>
            </a:r>
            <a:r>
              <a:rPr lang="en-US" dirty="0">
                <a:solidFill>
                  <a:schemeClr val="dk1"/>
                </a:solidFill>
              </a:rPr>
              <a:t>diffable plain text formats, such as JSON, for configuration information. For large files, use Git LFS. </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lnSpc>
                <a:spcPct val="150000"/>
              </a:lnSpc>
              <a:buFont typeface="Arial" panose="020B0604020202020204" pitchFamily="34" charset="0"/>
              <a:buNone/>
            </a:pPr>
            <a:endParaRPr lang="en-US" b="1" dirty="0">
              <a:solidFill>
                <a:schemeClr val="tx1"/>
              </a:solidFill>
            </a:endParaRPr>
          </a:p>
          <a:p>
            <a:pPr marL="0" marR="0" lvl="0" indent="0" algn="l" defTabSz="914367" rtl="0" eaLnBrk="1" fontAlgn="auto" latinLnBrk="0" hangingPunct="1">
              <a:lnSpc>
                <a:spcPct val="150000"/>
              </a:lnSpc>
              <a:spcBef>
                <a:spcPts val="0"/>
              </a:spcBef>
              <a:spcAft>
                <a:spcPts val="333"/>
              </a:spcAft>
              <a:buClrTx/>
              <a:buSzTx/>
              <a:buFont typeface="Arial" panose="020B0604020202020204" pitchFamily="34" charset="0"/>
              <a:buNone/>
              <a:tabLst/>
              <a:defRPr/>
            </a:pPr>
            <a:endParaRPr lang="en-US" dirty="0"/>
          </a:p>
          <a:p>
            <a:pPr marL="0" indent="0">
              <a:lnSpc>
                <a:spcPct val="150000"/>
              </a:lnSpc>
              <a:buFont typeface="Arial" panose="020B0604020202020204" pitchFamily="34" charset="0"/>
              <a:buNone/>
            </a:pPr>
            <a:endParaRPr lang="en-US" dirty="0">
              <a:solidFill>
                <a:schemeClr val="tx1"/>
              </a:solidFill>
            </a:endParaRPr>
          </a:p>
          <a:p>
            <a:endParaRPr lang="en-US"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09206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9137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ontent with Capti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636714-2DF5-4363-84EB-A9A000F2524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12" name="Title 1">
            <a:extLst>
              <a:ext uri="{FF2B5EF4-FFF2-40B4-BE49-F238E27FC236}">
                <a16:creationId xmlns:a16="http://schemas.microsoft.com/office/drawing/2014/main" id="{87D6C5C6-BA34-4131-8FCB-0AC4DE592688}"/>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Tree>
    <p:extLst>
      <p:ext uri="{BB962C8B-B14F-4D97-AF65-F5344CB8AC3E}">
        <p14:creationId xmlns:p14="http://schemas.microsoft.com/office/powerpoint/2010/main" val="3057500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441276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74461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 id="2147484625" r:id="rId1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png"/><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6.wmf"/><Relationship Id="rId4" Type="http://schemas.openxmlformats.org/officeDocument/2006/relationships/image" Target="../media/image52.wmf"/></Relationships>
</file>

<file path=ppt/slides/_rels/slide3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6.wmf"/><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a:lstStyle/>
          <a:p>
            <a:r>
              <a:rPr lang="en-US" dirty="0"/>
              <a:t>AZ-400.00</a:t>
            </a:r>
            <a:br>
              <a:rPr lang="en-US" dirty="0"/>
            </a:br>
            <a:r>
              <a:rPr lang="en-US" dirty="0"/>
              <a:t>Module 4:</a:t>
            </a:r>
            <a:br>
              <a:rPr lang="en-US" dirty="0"/>
            </a:br>
            <a:r>
              <a:rPr lang="en-US" dirty="0"/>
              <a:t>Working with Git for Enterprise DevOps</a:t>
            </a:r>
          </a:p>
        </p:txBody>
      </p:sp>
    </p:spTree>
    <p:extLst>
      <p:ext uri="{BB962C8B-B14F-4D97-AF65-F5344CB8AC3E}">
        <p14:creationId xmlns:p14="http://schemas.microsoft.com/office/powerpoint/2010/main" val="21482900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7141-EDED-4D67-BB83-8015C5E485B9}"/>
              </a:ext>
            </a:extLst>
          </p:cNvPr>
          <p:cNvSpPr>
            <a:spLocks noGrp="1"/>
          </p:cNvSpPr>
          <p:nvPr>
            <p:ph type="title"/>
          </p:nvPr>
        </p:nvSpPr>
        <p:spPr>
          <a:xfrm>
            <a:off x="427038" y="632779"/>
            <a:ext cx="11571287" cy="411162"/>
          </a:xfrm>
        </p:spPr>
        <p:txBody>
          <a:bodyPr/>
          <a:lstStyle/>
          <a:p>
            <a:r>
              <a:rPr lang="en-US"/>
              <a:t>Feature branch workflow</a:t>
            </a:r>
          </a:p>
        </p:txBody>
      </p:sp>
      <p:sp>
        <p:nvSpPr>
          <p:cNvPr id="61" name="Freeform: Shape 60">
            <a:extLst>
              <a:ext uri="{FF2B5EF4-FFF2-40B4-BE49-F238E27FC236}">
                <a16:creationId xmlns:a16="http://schemas.microsoft.com/office/drawing/2014/main" id="{EFBBA86D-DB58-4F77-8C0D-94E416B7954D}"/>
              </a:ext>
            </a:extLst>
          </p:cNvPr>
          <p:cNvSpPr/>
          <p:nvPr/>
        </p:nvSpPr>
        <p:spPr>
          <a:xfrm>
            <a:off x="428013" y="2006954"/>
            <a:ext cx="1787216" cy="1810512"/>
          </a:xfrm>
          <a:custGeom>
            <a:avLst/>
            <a:gdLst>
              <a:gd name="connsiteX0" fmla="*/ 906557 w 1787216"/>
              <a:gd name="connsiteY0" fmla="*/ 0 h 1810512"/>
              <a:gd name="connsiteX1" fmla="*/ 1741872 w 1787216"/>
              <a:gd name="connsiteY1" fmla="*/ 552890 h 1810512"/>
              <a:gd name="connsiteX2" fmla="*/ 1787216 w 1787216"/>
              <a:gd name="connsiteY2" fmla="*/ 698753 h 1810512"/>
              <a:gd name="connsiteX3" fmla="*/ 1755999 w 1787216"/>
              <a:gd name="connsiteY3" fmla="*/ 715698 h 1810512"/>
              <a:gd name="connsiteX4" fmla="*/ 1655211 w 1787216"/>
              <a:gd name="connsiteY4" fmla="*/ 905256 h 1810512"/>
              <a:gd name="connsiteX5" fmla="*/ 1755999 w 1787216"/>
              <a:gd name="connsiteY5" fmla="*/ 1094815 h 1810512"/>
              <a:gd name="connsiteX6" fmla="*/ 1787216 w 1787216"/>
              <a:gd name="connsiteY6" fmla="*/ 1111759 h 1810512"/>
              <a:gd name="connsiteX7" fmla="*/ 1741872 w 1787216"/>
              <a:gd name="connsiteY7" fmla="*/ 1257623 h 1810512"/>
              <a:gd name="connsiteX8" fmla="*/ 906557 w 1787216"/>
              <a:gd name="connsiteY8" fmla="*/ 1810512 h 1810512"/>
              <a:gd name="connsiteX9" fmla="*/ 0 w 1787216"/>
              <a:gd name="connsiteY9" fmla="*/ 905256 h 1810512"/>
              <a:gd name="connsiteX10" fmla="*/ 906557 w 1787216"/>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6" h="1810512">
                <a:moveTo>
                  <a:pt x="906557" y="0"/>
                </a:moveTo>
                <a:cubicBezTo>
                  <a:pt x="1282066" y="0"/>
                  <a:pt x="1604250" y="227980"/>
                  <a:pt x="1741872" y="552890"/>
                </a:cubicBezTo>
                <a:lnTo>
                  <a:pt x="1787216" y="698753"/>
                </a:lnTo>
                <a:lnTo>
                  <a:pt x="1755999" y="715698"/>
                </a:lnTo>
                <a:cubicBezTo>
                  <a:pt x="1695191" y="756779"/>
                  <a:pt x="1655211" y="826349"/>
                  <a:pt x="1655211" y="905256"/>
                </a:cubicBezTo>
                <a:cubicBezTo>
                  <a:pt x="1655211" y="984164"/>
                  <a:pt x="1695191" y="1053734"/>
                  <a:pt x="1755999" y="1094815"/>
                </a:cubicBezTo>
                <a:lnTo>
                  <a:pt x="1787216" y="1111759"/>
                </a:lnTo>
                <a:lnTo>
                  <a:pt x="1741872" y="1257623"/>
                </a:lnTo>
                <a:cubicBezTo>
                  <a:pt x="1604250" y="1582533"/>
                  <a:pt x="1282066" y="1810512"/>
                  <a:pt x="906557" y="1810512"/>
                </a:cubicBezTo>
                <a:cubicBezTo>
                  <a:pt x="405879" y="1810512"/>
                  <a:pt x="0" y="1405215"/>
                  <a:pt x="0" y="905256"/>
                </a:cubicBezTo>
                <a:cubicBezTo>
                  <a:pt x="0" y="405297"/>
                  <a:pt x="405879" y="0"/>
                  <a:pt x="906557"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Create a branch</a:t>
            </a:r>
          </a:p>
        </p:txBody>
      </p:sp>
      <p:sp>
        <p:nvSpPr>
          <p:cNvPr id="5" name="Arrow: Right 4" descr="Arrow pointing right">
            <a:extLst>
              <a:ext uri="{FF2B5EF4-FFF2-40B4-BE49-F238E27FC236}">
                <a16:creationId xmlns:a16="http://schemas.microsoft.com/office/drawing/2014/main" id="{25B9B5C6-EC24-4338-AEFB-A30480ABD283}"/>
              </a:ext>
            </a:extLst>
          </p:cNvPr>
          <p:cNvSpPr/>
          <p:nvPr/>
        </p:nvSpPr>
        <p:spPr bwMode="auto">
          <a:xfrm>
            <a:off x="2192868"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Shape 62">
            <a:extLst>
              <a:ext uri="{FF2B5EF4-FFF2-40B4-BE49-F238E27FC236}">
                <a16:creationId xmlns:a16="http://schemas.microsoft.com/office/drawing/2014/main" id="{DED9B929-E39A-4502-90F5-027D9E5BBD53}"/>
              </a:ext>
            </a:extLst>
          </p:cNvPr>
          <p:cNvSpPr/>
          <p:nvPr/>
        </p:nvSpPr>
        <p:spPr>
          <a:xfrm>
            <a:off x="2408418"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7 w 1761318"/>
              <a:gd name="connsiteY11" fmla="*/ 1094815 h 1810512"/>
              <a:gd name="connsiteX12" fmla="*/ 132005 w 1761318"/>
              <a:gd name="connsiteY12" fmla="*/ 905256 h 1810512"/>
              <a:gd name="connsiteX13" fmla="*/ 31217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7" y="1582533"/>
                  <a:pt x="45344" y="1257623"/>
                </a:cubicBezTo>
                <a:lnTo>
                  <a:pt x="0" y="1111759"/>
                </a:lnTo>
                <a:lnTo>
                  <a:pt x="31217" y="1094815"/>
                </a:lnTo>
                <a:cubicBezTo>
                  <a:pt x="92025" y="1053734"/>
                  <a:pt x="132005" y="984164"/>
                  <a:pt x="132005" y="905256"/>
                </a:cubicBezTo>
                <a:cubicBezTo>
                  <a:pt x="132005" y="826349"/>
                  <a:pt x="92025" y="756779"/>
                  <a:pt x="31217"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Add</a:t>
            </a:r>
            <a:br>
              <a:rPr lang="en-US" sz="2000" kern="1200">
                <a:solidFill>
                  <a:schemeClr val="tx1"/>
                </a:solidFill>
                <a:latin typeface="+mj-lt"/>
              </a:rPr>
            </a:br>
            <a:r>
              <a:rPr lang="en-US" sz="2000" kern="1200">
                <a:solidFill>
                  <a:schemeClr val="tx1"/>
                </a:solidFill>
                <a:latin typeface="+mj-lt"/>
              </a:rPr>
              <a:t>commits</a:t>
            </a:r>
          </a:p>
        </p:txBody>
      </p:sp>
      <p:sp>
        <p:nvSpPr>
          <p:cNvPr id="46" name="Arrow: Right 45" descr="Arrow pointing right">
            <a:extLst>
              <a:ext uri="{FF2B5EF4-FFF2-40B4-BE49-F238E27FC236}">
                <a16:creationId xmlns:a16="http://schemas.microsoft.com/office/drawing/2014/main" id="{10EA568D-7A78-4F2C-A2FB-0CBB1A269BC0}"/>
              </a:ext>
            </a:extLst>
          </p:cNvPr>
          <p:cNvSpPr/>
          <p:nvPr/>
        </p:nvSpPr>
        <p:spPr bwMode="auto">
          <a:xfrm>
            <a:off x="4147375"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Shape 63">
            <a:extLst>
              <a:ext uri="{FF2B5EF4-FFF2-40B4-BE49-F238E27FC236}">
                <a16:creationId xmlns:a16="http://schemas.microsoft.com/office/drawing/2014/main" id="{4A4FD295-D32D-4AB9-8127-C5858624B24D}"/>
              </a:ext>
            </a:extLst>
          </p:cNvPr>
          <p:cNvSpPr/>
          <p:nvPr/>
        </p:nvSpPr>
        <p:spPr>
          <a:xfrm>
            <a:off x="4362925"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Open</a:t>
            </a:r>
            <a:br>
              <a:rPr lang="en-US" sz="2000" kern="1200">
                <a:solidFill>
                  <a:schemeClr val="tx1"/>
                </a:solidFill>
                <a:latin typeface="+mj-lt"/>
              </a:rPr>
            </a:br>
            <a:r>
              <a:rPr lang="en-US" sz="2000" kern="1200">
                <a:solidFill>
                  <a:schemeClr val="tx1"/>
                </a:solidFill>
                <a:latin typeface="+mj-lt"/>
              </a:rPr>
              <a:t>a pull</a:t>
            </a:r>
            <a:br>
              <a:rPr lang="en-US" sz="2000" kern="1200">
                <a:solidFill>
                  <a:schemeClr val="tx1"/>
                </a:solidFill>
                <a:latin typeface="+mj-lt"/>
              </a:rPr>
            </a:br>
            <a:r>
              <a:rPr lang="en-US" sz="2000" kern="1200">
                <a:solidFill>
                  <a:schemeClr val="tx1"/>
                </a:solidFill>
                <a:latin typeface="+mj-lt"/>
              </a:rPr>
              <a:t>request</a:t>
            </a:r>
          </a:p>
        </p:txBody>
      </p:sp>
      <p:sp>
        <p:nvSpPr>
          <p:cNvPr id="49" name="Arrow: Right 48" descr="Arrow pointing right">
            <a:extLst>
              <a:ext uri="{FF2B5EF4-FFF2-40B4-BE49-F238E27FC236}">
                <a16:creationId xmlns:a16="http://schemas.microsoft.com/office/drawing/2014/main" id="{F4E6621E-964D-4E2D-9C1A-4D0CDFA89FF4}"/>
              </a:ext>
            </a:extLst>
          </p:cNvPr>
          <p:cNvSpPr/>
          <p:nvPr/>
        </p:nvSpPr>
        <p:spPr bwMode="auto">
          <a:xfrm>
            <a:off x="6101882"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Shape 64">
            <a:extLst>
              <a:ext uri="{FF2B5EF4-FFF2-40B4-BE49-F238E27FC236}">
                <a16:creationId xmlns:a16="http://schemas.microsoft.com/office/drawing/2014/main" id="{D6B9B533-2FBA-4BD3-A416-AC64DEE78499}"/>
              </a:ext>
            </a:extLst>
          </p:cNvPr>
          <p:cNvSpPr/>
          <p:nvPr/>
        </p:nvSpPr>
        <p:spPr>
          <a:xfrm>
            <a:off x="6317432"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Discuss</a:t>
            </a:r>
            <a:br>
              <a:rPr lang="en-US" sz="2000" kern="1200">
                <a:solidFill>
                  <a:schemeClr val="tx1"/>
                </a:solidFill>
                <a:latin typeface="+mj-lt"/>
              </a:rPr>
            </a:br>
            <a:r>
              <a:rPr lang="en-US" sz="2000" kern="1200">
                <a:solidFill>
                  <a:schemeClr val="tx1"/>
                </a:solidFill>
                <a:latin typeface="+mj-lt"/>
              </a:rPr>
              <a:t>and review your code</a:t>
            </a:r>
          </a:p>
        </p:txBody>
      </p:sp>
      <p:sp>
        <p:nvSpPr>
          <p:cNvPr id="52" name="Arrow: Right 51" descr="Arrow pointing right">
            <a:extLst>
              <a:ext uri="{FF2B5EF4-FFF2-40B4-BE49-F238E27FC236}">
                <a16:creationId xmlns:a16="http://schemas.microsoft.com/office/drawing/2014/main" id="{EF56701E-108A-47F4-B3F0-572A3315CA68}"/>
              </a:ext>
            </a:extLst>
          </p:cNvPr>
          <p:cNvSpPr/>
          <p:nvPr/>
        </p:nvSpPr>
        <p:spPr bwMode="auto">
          <a:xfrm>
            <a:off x="8056389"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86EF47A6-76CA-4A49-AC70-83804DBF94B1}"/>
              </a:ext>
            </a:extLst>
          </p:cNvPr>
          <p:cNvSpPr/>
          <p:nvPr/>
        </p:nvSpPr>
        <p:spPr>
          <a:xfrm>
            <a:off x="8271939"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6"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6"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Deploy</a:t>
            </a:r>
          </a:p>
        </p:txBody>
      </p:sp>
      <p:sp>
        <p:nvSpPr>
          <p:cNvPr id="55" name="Arrow: Right 54" descr="Arrow pointing right">
            <a:extLst>
              <a:ext uri="{FF2B5EF4-FFF2-40B4-BE49-F238E27FC236}">
                <a16:creationId xmlns:a16="http://schemas.microsoft.com/office/drawing/2014/main" id="{8D52F599-A4C8-4A7A-8A3F-0EB7D47A6F0B}"/>
              </a:ext>
            </a:extLst>
          </p:cNvPr>
          <p:cNvSpPr/>
          <p:nvPr/>
        </p:nvSpPr>
        <p:spPr bwMode="auto">
          <a:xfrm>
            <a:off x="10010896"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Freeform: Shape 66">
            <a:extLst>
              <a:ext uri="{FF2B5EF4-FFF2-40B4-BE49-F238E27FC236}">
                <a16:creationId xmlns:a16="http://schemas.microsoft.com/office/drawing/2014/main" id="{16E3EFFB-6AC3-4A70-84BA-101CE199E050}"/>
              </a:ext>
            </a:extLst>
          </p:cNvPr>
          <p:cNvSpPr/>
          <p:nvPr/>
        </p:nvSpPr>
        <p:spPr>
          <a:xfrm>
            <a:off x="10226449" y="2006954"/>
            <a:ext cx="1787215" cy="1810512"/>
          </a:xfrm>
          <a:custGeom>
            <a:avLst/>
            <a:gdLst>
              <a:gd name="connsiteX0" fmla="*/ 880658 w 1787215"/>
              <a:gd name="connsiteY0" fmla="*/ 0 h 1810512"/>
              <a:gd name="connsiteX1" fmla="*/ 1787215 w 1787215"/>
              <a:gd name="connsiteY1" fmla="*/ 905256 h 1810512"/>
              <a:gd name="connsiteX2" fmla="*/ 880658 w 1787215"/>
              <a:gd name="connsiteY2" fmla="*/ 1810512 h 1810512"/>
              <a:gd name="connsiteX3" fmla="*/ 45343 w 1787215"/>
              <a:gd name="connsiteY3" fmla="*/ 1257623 h 1810512"/>
              <a:gd name="connsiteX4" fmla="*/ 0 w 1787215"/>
              <a:gd name="connsiteY4" fmla="*/ 1111761 h 1810512"/>
              <a:gd name="connsiteX5" fmla="*/ 31220 w 1787215"/>
              <a:gd name="connsiteY5" fmla="*/ 1094815 h 1810512"/>
              <a:gd name="connsiteX6" fmla="*/ 132008 w 1787215"/>
              <a:gd name="connsiteY6" fmla="*/ 905256 h 1810512"/>
              <a:gd name="connsiteX7" fmla="*/ 31220 w 1787215"/>
              <a:gd name="connsiteY7" fmla="*/ 715698 h 1810512"/>
              <a:gd name="connsiteX8" fmla="*/ 0 w 1787215"/>
              <a:gd name="connsiteY8" fmla="*/ 698751 h 1810512"/>
              <a:gd name="connsiteX9" fmla="*/ 45343 w 1787215"/>
              <a:gd name="connsiteY9" fmla="*/ 552890 h 1810512"/>
              <a:gd name="connsiteX10" fmla="*/ 880658 w 1787215"/>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5" h="1810512">
                <a:moveTo>
                  <a:pt x="880658" y="0"/>
                </a:moveTo>
                <a:cubicBezTo>
                  <a:pt x="1381336" y="0"/>
                  <a:pt x="1787215" y="405297"/>
                  <a:pt x="1787215" y="905256"/>
                </a:cubicBezTo>
                <a:cubicBezTo>
                  <a:pt x="1787215" y="1405215"/>
                  <a:pt x="1381336" y="1810512"/>
                  <a:pt x="880658" y="1810512"/>
                </a:cubicBezTo>
                <a:cubicBezTo>
                  <a:pt x="505150" y="1810512"/>
                  <a:pt x="182965" y="1582533"/>
                  <a:pt x="45343" y="1257623"/>
                </a:cubicBezTo>
                <a:lnTo>
                  <a:pt x="0" y="1111761"/>
                </a:lnTo>
                <a:lnTo>
                  <a:pt x="31220" y="1094815"/>
                </a:lnTo>
                <a:cubicBezTo>
                  <a:pt x="92028" y="1053734"/>
                  <a:pt x="132008" y="984164"/>
                  <a:pt x="132008" y="905256"/>
                </a:cubicBezTo>
                <a:cubicBezTo>
                  <a:pt x="132008" y="826349"/>
                  <a:pt x="92028" y="756779"/>
                  <a:pt x="31220" y="715698"/>
                </a:cubicBezTo>
                <a:lnTo>
                  <a:pt x="0" y="698751"/>
                </a:lnTo>
                <a:lnTo>
                  <a:pt x="45343" y="552890"/>
                </a:lnTo>
                <a:cubicBezTo>
                  <a:pt x="182965" y="227980"/>
                  <a:pt x="505150" y="0"/>
                  <a:pt x="880658"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Merge</a:t>
            </a:r>
          </a:p>
        </p:txBody>
      </p:sp>
      <p:sp>
        <p:nvSpPr>
          <p:cNvPr id="16" name="Rectangle 15">
            <a:extLst>
              <a:ext uri="{FF2B5EF4-FFF2-40B4-BE49-F238E27FC236}">
                <a16:creationId xmlns:a16="http://schemas.microsoft.com/office/drawing/2014/main" id="{D5FF59AC-EB04-4F95-87B7-342F56341AAA}"/>
              </a:ext>
            </a:extLst>
          </p:cNvPr>
          <p:cNvSpPr/>
          <p:nvPr/>
        </p:nvSpPr>
        <p:spPr>
          <a:xfrm>
            <a:off x="428012"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All feature development should take place in a dedicated branch instead of the master branch</a:t>
            </a:r>
          </a:p>
        </p:txBody>
      </p:sp>
      <p:sp>
        <p:nvSpPr>
          <p:cNvPr id="17" name="Rectangle 16">
            <a:extLst>
              <a:ext uri="{FF2B5EF4-FFF2-40B4-BE49-F238E27FC236}">
                <a16:creationId xmlns:a16="http://schemas.microsoft.com/office/drawing/2014/main" id="{ECCC2D66-AE95-428B-8967-8CB816009D08}"/>
              </a:ext>
            </a:extLst>
          </p:cNvPr>
          <p:cNvSpPr/>
          <p:nvPr/>
        </p:nvSpPr>
        <p:spPr>
          <a:xfrm>
            <a:off x="4339968"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Encapsulating feature development leverages pull requests, which are a way to initiate discussions around a branch.</a:t>
            </a:r>
          </a:p>
        </p:txBody>
      </p:sp>
      <p:sp>
        <p:nvSpPr>
          <p:cNvPr id="18" name="Rectangle 17">
            <a:extLst>
              <a:ext uri="{FF2B5EF4-FFF2-40B4-BE49-F238E27FC236}">
                <a16:creationId xmlns:a16="http://schemas.microsoft.com/office/drawing/2014/main" id="{0CB0AEF3-1C59-4C3F-A04C-466E36B60200}"/>
              </a:ext>
            </a:extLst>
          </p:cNvPr>
          <p:cNvSpPr/>
          <p:nvPr/>
        </p:nvSpPr>
        <p:spPr>
          <a:xfrm>
            <a:off x="8251924"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Share a feature with others without touching any official code.</a:t>
            </a:r>
          </a:p>
        </p:txBody>
      </p:sp>
    </p:spTree>
    <p:extLst>
      <p:ext uri="{BB962C8B-B14F-4D97-AF65-F5344CB8AC3E}">
        <p14:creationId xmlns:p14="http://schemas.microsoft.com/office/powerpoint/2010/main" val="26057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dirty="0"/>
              <a:t>Git Branching Model for continuous delivery</a:t>
            </a:r>
          </a:p>
        </p:txBody>
      </p:sp>
      <p:sp>
        <p:nvSpPr>
          <p:cNvPr id="3" name="Rectangle 2">
            <a:extLst>
              <a:ext uri="{FF2B5EF4-FFF2-40B4-BE49-F238E27FC236}">
                <a16:creationId xmlns:a16="http://schemas.microsoft.com/office/drawing/2014/main" id="{8071DAE8-3342-4421-95F8-CD3CE911FD76}"/>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928669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D202-9940-4DC5-A9DA-C8AB6F405677}"/>
              </a:ext>
            </a:extLst>
          </p:cNvPr>
          <p:cNvSpPr>
            <a:spLocks noGrp="1"/>
          </p:cNvSpPr>
          <p:nvPr>
            <p:ph type="title"/>
          </p:nvPr>
        </p:nvSpPr>
        <p:spPr>
          <a:xfrm>
            <a:off x="427038" y="632779"/>
            <a:ext cx="11571287" cy="411162"/>
          </a:xfrm>
        </p:spPr>
        <p:txBody>
          <a:bodyPr/>
          <a:lstStyle/>
          <a:p>
            <a:r>
              <a:rPr lang="en-US" err="1"/>
              <a:t>GitFlow</a:t>
            </a:r>
            <a:r>
              <a:rPr lang="en-US"/>
              <a:t> branch workflow</a:t>
            </a:r>
          </a:p>
        </p:txBody>
      </p:sp>
      <p:sp>
        <p:nvSpPr>
          <p:cNvPr id="29" name="Rectangle 28">
            <a:extLst>
              <a:ext uri="{FF2B5EF4-FFF2-40B4-BE49-F238E27FC236}">
                <a16:creationId xmlns:a16="http://schemas.microsoft.com/office/drawing/2014/main" id="{46EE7B7E-6CFA-4645-83FD-B703C4CC42CF}"/>
              </a:ext>
              <a:ext uri="{C183D7F6-B498-43B3-948B-1728B52AA6E4}">
                <adec:decorative xmlns:adec="http://schemas.microsoft.com/office/drawing/2017/decorative" val="1"/>
              </a:ext>
            </a:extLst>
          </p:cNvPr>
          <p:cNvSpPr/>
          <p:nvPr/>
        </p:nvSpPr>
        <p:spPr bwMode="auto">
          <a:xfrm>
            <a:off x="427038" y="1446212"/>
            <a:ext cx="11582400" cy="3731331"/>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8A2E2A4-5C31-489E-995E-22F6C5F87FAB}"/>
              </a:ext>
              <a:ext uri="{C183D7F6-B498-43B3-948B-1728B52AA6E4}">
                <adec:decorative xmlns:adec="http://schemas.microsoft.com/office/drawing/2017/decorative" val="0"/>
              </a:ext>
            </a:extLst>
          </p:cNvPr>
          <p:cNvSpPr/>
          <p:nvPr/>
        </p:nvSpPr>
        <p:spPr>
          <a:xfrm>
            <a:off x="573521"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dirty="0">
                <a:solidFill>
                  <a:schemeClr val="tx1"/>
                </a:solidFill>
                <a:latin typeface="+mj-lt"/>
              </a:rPr>
              <a:t>Master</a:t>
            </a:r>
          </a:p>
        </p:txBody>
      </p:sp>
      <p:cxnSp>
        <p:nvCxnSpPr>
          <p:cNvPr id="18" name="Straight Arrow Connector 17" descr="Arrow pointing from Master to Create a Develop branch">
            <a:extLst>
              <a:ext uri="{FF2B5EF4-FFF2-40B4-BE49-F238E27FC236}">
                <a16:creationId xmlns:a16="http://schemas.microsoft.com/office/drawing/2014/main" id="{75873E87-D8A4-4A91-816A-368FB3C6A47E}"/>
              </a:ext>
              <a:ext uri="{C183D7F6-B498-43B3-948B-1728B52AA6E4}">
                <adec:decorative xmlns:adec="http://schemas.microsoft.com/office/drawing/2017/decorative" val="0"/>
              </a:ext>
            </a:extLst>
          </p:cNvPr>
          <p:cNvCxnSpPr>
            <a:cxnSpLocks/>
            <a:stCxn id="8" idx="3"/>
            <a:endCxn id="9" idx="1"/>
          </p:cNvCxnSpPr>
          <p:nvPr/>
        </p:nvCxnSpPr>
        <p:spPr>
          <a:xfrm>
            <a:off x="1779548" y="3270977"/>
            <a:ext cx="297360"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8C9112-5041-428A-8B0B-7340A459C9E7}"/>
              </a:ext>
              <a:ext uri="{C183D7F6-B498-43B3-948B-1728B52AA6E4}">
                <adec:decorative xmlns:adec="http://schemas.microsoft.com/office/drawing/2017/decorative" val="0"/>
              </a:ext>
            </a:extLst>
          </p:cNvPr>
          <p:cNvSpPr/>
          <p:nvPr/>
        </p:nvSpPr>
        <p:spPr>
          <a:xfrm>
            <a:off x="2076908"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42" tIns="92342" rIns="92342" bIns="92342" numCol="1" spcCol="1270" anchor="ctr" anchorCtr="0">
            <a:noAutofit/>
          </a:bodyPr>
          <a:lstStyle/>
          <a:p>
            <a:pPr algn="ctr" defTabSz="544015">
              <a:lnSpc>
                <a:spcPct val="90000"/>
              </a:lnSpc>
              <a:spcBef>
                <a:spcPct val="0"/>
              </a:spcBef>
              <a:spcAft>
                <a:spcPct val="35000"/>
              </a:spcAft>
            </a:pPr>
            <a:r>
              <a:rPr lang="en-US" sz="1600">
                <a:solidFill>
                  <a:schemeClr val="tx1"/>
                </a:solidFill>
                <a:latin typeface="+mj-lt"/>
              </a:rPr>
              <a:t>Create a Develop branch</a:t>
            </a:r>
          </a:p>
        </p:txBody>
      </p:sp>
      <p:cxnSp>
        <p:nvCxnSpPr>
          <p:cNvPr id="42" name="Straight Arrow Connector 41" descr="Arrow pointing from Create a Develop branch to Create a Release branch">
            <a:extLst>
              <a:ext uri="{FF2B5EF4-FFF2-40B4-BE49-F238E27FC236}">
                <a16:creationId xmlns:a16="http://schemas.microsoft.com/office/drawing/2014/main" id="{E0AB254D-744E-4853-A9E9-27E33A04E7AC}"/>
              </a:ext>
              <a:ext uri="{C183D7F6-B498-43B3-948B-1728B52AA6E4}">
                <adec:decorative xmlns:adec="http://schemas.microsoft.com/office/drawing/2017/decorative" val="0"/>
              </a:ext>
            </a:extLst>
          </p:cNvPr>
          <p:cNvCxnSpPr>
            <a:cxnSpLocks/>
            <a:stCxn id="9" idx="0"/>
            <a:endCxn id="10" idx="1"/>
          </p:cNvCxnSpPr>
          <p:nvPr/>
        </p:nvCxnSpPr>
        <p:spPr>
          <a:xfrm rot="5400000" flipH="1" flipV="1">
            <a:off x="3015942" y="2147719"/>
            <a:ext cx="228332" cy="900373"/>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1F564AD-6660-41F3-91BE-62BAC8C08CCC}"/>
              </a:ext>
              <a:ext uri="{C183D7F6-B498-43B3-948B-1728B52AA6E4}">
                <adec:decorative xmlns:adec="http://schemas.microsoft.com/office/drawing/2017/decorative" val="0"/>
              </a:ext>
            </a:extLst>
          </p:cNvPr>
          <p:cNvSpPr/>
          <p:nvPr/>
        </p:nvSpPr>
        <p:spPr>
          <a:xfrm>
            <a:off x="3580295" y="1924833"/>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Create a Release branch</a:t>
            </a:r>
          </a:p>
        </p:txBody>
      </p:sp>
      <p:cxnSp>
        <p:nvCxnSpPr>
          <p:cNvPr id="30" name="Straight Arrow Connector 29" descr="Arrow pointing from Create a Release branch to Merge back">
            <a:extLst>
              <a:ext uri="{FF2B5EF4-FFF2-40B4-BE49-F238E27FC236}">
                <a16:creationId xmlns:a16="http://schemas.microsoft.com/office/drawing/2014/main" id="{94E4F4D5-E1DF-4BB6-AA6C-EF7BA7ADCCD0}"/>
              </a:ext>
              <a:ext uri="{C183D7F6-B498-43B3-948B-1728B52AA6E4}">
                <adec:decorative xmlns:adec="http://schemas.microsoft.com/office/drawing/2017/decorative" val="0"/>
              </a:ext>
            </a:extLst>
          </p:cNvPr>
          <p:cNvCxnSpPr>
            <a:cxnSpLocks/>
            <a:stCxn id="10" idx="3"/>
            <a:endCxn id="13" idx="1"/>
          </p:cNvCxnSpPr>
          <p:nvPr/>
        </p:nvCxnSpPr>
        <p:spPr>
          <a:xfrm>
            <a:off x="4786322" y="2483739"/>
            <a:ext cx="1026482"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8930FF4-75E0-4134-AFCC-9BC391D5C951}"/>
              </a:ext>
              <a:ext uri="{C183D7F6-B498-43B3-948B-1728B52AA6E4}">
                <adec:decorative xmlns:adec="http://schemas.microsoft.com/office/drawing/2017/decorative" val="0"/>
              </a:ext>
            </a:extLst>
          </p:cNvPr>
          <p:cNvSpPr/>
          <p:nvPr/>
        </p:nvSpPr>
        <p:spPr>
          <a:xfrm>
            <a:off x="4842363" y="2207623"/>
            <a:ext cx="914400" cy="215444"/>
          </a:xfrm>
          <a:prstGeom prst="rect">
            <a:avLst/>
          </a:prstGeom>
        </p:spPr>
        <p:txBody>
          <a:bodyPr wrap="square" lIns="0" tIns="0" rIns="0" bIns="0" anchor="ctr">
            <a:spAutoFit/>
          </a:bodyPr>
          <a:lstStyle/>
          <a:p>
            <a:pPr algn="ctr"/>
            <a:r>
              <a:rPr lang="en-US" sz="1400"/>
              <a:t>Complete</a:t>
            </a:r>
          </a:p>
        </p:txBody>
      </p:sp>
      <p:sp>
        <p:nvSpPr>
          <p:cNvPr id="13" name="Rectangle 12">
            <a:extLst>
              <a:ext uri="{FF2B5EF4-FFF2-40B4-BE49-F238E27FC236}">
                <a16:creationId xmlns:a16="http://schemas.microsoft.com/office/drawing/2014/main" id="{8756D413-45DC-4FB7-B8CE-FF454CA7859A}"/>
              </a:ext>
              <a:ext uri="{C183D7F6-B498-43B3-948B-1728B52AA6E4}">
                <adec:decorative xmlns:adec="http://schemas.microsoft.com/office/drawing/2017/decorative" val="0"/>
              </a:ext>
            </a:extLst>
          </p:cNvPr>
          <p:cNvSpPr/>
          <p:nvPr/>
        </p:nvSpPr>
        <p:spPr>
          <a:xfrm>
            <a:off x="5812804" y="1924833"/>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42" tIns="92342" rIns="92342" bIns="92342" numCol="1" spcCol="1270" anchor="ctr" anchorCtr="0">
            <a:noAutofit/>
          </a:bodyPr>
          <a:lstStyle/>
          <a:p>
            <a:pPr algn="ctr" defTabSz="544015">
              <a:lnSpc>
                <a:spcPct val="90000"/>
              </a:lnSpc>
              <a:spcBef>
                <a:spcPct val="0"/>
              </a:spcBef>
              <a:spcAft>
                <a:spcPct val="35000"/>
              </a:spcAft>
            </a:pPr>
            <a:r>
              <a:rPr lang="en-US" sz="1600">
                <a:solidFill>
                  <a:schemeClr val="tx1"/>
                </a:solidFill>
                <a:latin typeface="+mj-lt"/>
              </a:rPr>
              <a:t>Merge back</a:t>
            </a:r>
          </a:p>
        </p:txBody>
      </p:sp>
      <p:cxnSp>
        <p:nvCxnSpPr>
          <p:cNvPr id="38" name="Straight Arrow Connector 37" descr="Arrow pointing from Merge back to Issue with the Master?">
            <a:extLst>
              <a:ext uri="{FF2B5EF4-FFF2-40B4-BE49-F238E27FC236}">
                <a16:creationId xmlns:a16="http://schemas.microsoft.com/office/drawing/2014/main" id="{7ADBE374-6BAB-41EA-B010-6480BFBD05A3}"/>
              </a:ext>
              <a:ext uri="{C183D7F6-B498-43B3-948B-1728B52AA6E4}">
                <adec:decorative xmlns:adec="http://schemas.microsoft.com/office/drawing/2017/decorative" val="0"/>
              </a:ext>
            </a:extLst>
          </p:cNvPr>
          <p:cNvCxnSpPr>
            <a:cxnSpLocks/>
            <a:stCxn id="13" idx="3"/>
            <a:endCxn id="14" idx="0"/>
          </p:cNvCxnSpPr>
          <p:nvPr/>
        </p:nvCxnSpPr>
        <p:spPr>
          <a:xfrm>
            <a:off x="7018831" y="2483739"/>
            <a:ext cx="972401" cy="228332"/>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rrow pointing from Create a Develop branch to Create a Feature branch">
            <a:extLst>
              <a:ext uri="{FF2B5EF4-FFF2-40B4-BE49-F238E27FC236}">
                <a16:creationId xmlns:a16="http://schemas.microsoft.com/office/drawing/2014/main" id="{4EA75EBE-C274-4E32-B3BB-8B101D74F300}"/>
              </a:ext>
              <a:ext uri="{C183D7F6-B498-43B3-948B-1728B52AA6E4}">
                <adec:decorative xmlns:adec="http://schemas.microsoft.com/office/drawing/2017/decorative" val="0"/>
              </a:ext>
            </a:extLst>
          </p:cNvPr>
          <p:cNvCxnSpPr>
            <a:cxnSpLocks/>
            <a:stCxn id="9" idx="2"/>
            <a:endCxn id="11" idx="1"/>
          </p:cNvCxnSpPr>
          <p:nvPr/>
        </p:nvCxnSpPr>
        <p:spPr>
          <a:xfrm rot="16200000" flipH="1">
            <a:off x="2975042" y="3534762"/>
            <a:ext cx="310132" cy="900373"/>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E03AEE9-1A45-496D-BC99-5F18B11D0FE9}"/>
              </a:ext>
              <a:ext uri="{C183D7F6-B498-43B3-948B-1728B52AA6E4}">
                <adec:decorative xmlns:adec="http://schemas.microsoft.com/office/drawing/2017/decorative" val="0"/>
              </a:ext>
            </a:extLst>
          </p:cNvPr>
          <p:cNvSpPr/>
          <p:nvPr/>
        </p:nvSpPr>
        <p:spPr>
          <a:xfrm>
            <a:off x="3580295" y="3581109"/>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Create a Feature branch</a:t>
            </a:r>
          </a:p>
        </p:txBody>
      </p:sp>
      <p:cxnSp>
        <p:nvCxnSpPr>
          <p:cNvPr id="33" name="Straight Arrow Connector 32" descr="Arrow pointing from Create a Feature branch to Merge back">
            <a:extLst>
              <a:ext uri="{FF2B5EF4-FFF2-40B4-BE49-F238E27FC236}">
                <a16:creationId xmlns:a16="http://schemas.microsoft.com/office/drawing/2014/main" id="{14A4569E-6963-49E1-9707-52AED5157597}"/>
              </a:ext>
              <a:ext uri="{C183D7F6-B498-43B3-948B-1728B52AA6E4}">
                <adec:decorative xmlns:adec="http://schemas.microsoft.com/office/drawing/2017/decorative" val="0"/>
              </a:ext>
            </a:extLst>
          </p:cNvPr>
          <p:cNvCxnSpPr>
            <a:cxnSpLocks/>
            <a:stCxn id="11" idx="3"/>
            <a:endCxn id="12" idx="1"/>
          </p:cNvCxnSpPr>
          <p:nvPr/>
        </p:nvCxnSpPr>
        <p:spPr>
          <a:xfrm>
            <a:off x="4786322" y="4140015"/>
            <a:ext cx="102881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B0372F-BF71-4C1E-BF09-8696EB038080}"/>
              </a:ext>
              <a:ext uri="{C183D7F6-B498-43B3-948B-1728B52AA6E4}">
                <adec:decorative xmlns:adec="http://schemas.microsoft.com/office/drawing/2017/decorative" val="0"/>
              </a:ext>
            </a:extLst>
          </p:cNvPr>
          <p:cNvSpPr/>
          <p:nvPr/>
        </p:nvSpPr>
        <p:spPr>
          <a:xfrm>
            <a:off x="4843531" y="3873738"/>
            <a:ext cx="914400" cy="215444"/>
          </a:xfrm>
          <a:prstGeom prst="rect">
            <a:avLst/>
          </a:prstGeom>
        </p:spPr>
        <p:txBody>
          <a:bodyPr wrap="square" lIns="0" tIns="0" rIns="0" bIns="0" anchor="ctr">
            <a:spAutoFit/>
          </a:bodyPr>
          <a:lstStyle/>
          <a:p>
            <a:pPr algn="ctr"/>
            <a:r>
              <a:rPr lang="en-US" sz="1400"/>
              <a:t>Complete</a:t>
            </a:r>
          </a:p>
        </p:txBody>
      </p:sp>
      <p:sp>
        <p:nvSpPr>
          <p:cNvPr id="12" name="Rectangle 11">
            <a:extLst>
              <a:ext uri="{FF2B5EF4-FFF2-40B4-BE49-F238E27FC236}">
                <a16:creationId xmlns:a16="http://schemas.microsoft.com/office/drawing/2014/main" id="{FE327BBD-E538-45C7-AD71-8895D610EB80}"/>
              </a:ext>
              <a:ext uri="{C183D7F6-B498-43B3-948B-1728B52AA6E4}">
                <adec:decorative xmlns:adec="http://schemas.microsoft.com/office/drawing/2017/decorative" val="0"/>
              </a:ext>
            </a:extLst>
          </p:cNvPr>
          <p:cNvSpPr/>
          <p:nvPr/>
        </p:nvSpPr>
        <p:spPr>
          <a:xfrm>
            <a:off x="5815139" y="3581109"/>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Merge back</a:t>
            </a:r>
          </a:p>
        </p:txBody>
      </p:sp>
      <p:cxnSp>
        <p:nvCxnSpPr>
          <p:cNvPr id="41" name="Straight Arrow Connector 40" descr="Arrow pointing from Merge back to Issue with the Master? ">
            <a:extLst>
              <a:ext uri="{FF2B5EF4-FFF2-40B4-BE49-F238E27FC236}">
                <a16:creationId xmlns:a16="http://schemas.microsoft.com/office/drawing/2014/main" id="{4BF9AAA6-4F2B-4533-981F-8432906CBBA0}"/>
              </a:ext>
              <a:ext uri="{C183D7F6-B498-43B3-948B-1728B52AA6E4}">
                <adec:decorative xmlns:adec="http://schemas.microsoft.com/office/drawing/2017/decorative" val="0"/>
              </a:ext>
            </a:extLst>
          </p:cNvPr>
          <p:cNvCxnSpPr>
            <a:cxnSpLocks/>
            <a:stCxn id="12" idx="3"/>
            <a:endCxn id="14" idx="2"/>
          </p:cNvCxnSpPr>
          <p:nvPr/>
        </p:nvCxnSpPr>
        <p:spPr>
          <a:xfrm flipV="1">
            <a:off x="7021166" y="3829883"/>
            <a:ext cx="970066" cy="310132"/>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13B6AC4-A43D-43EB-8C09-EE2D3EEF25E6}"/>
              </a:ext>
              <a:ext uri="{C183D7F6-B498-43B3-948B-1728B52AA6E4}">
                <adec:decorative xmlns:adec="http://schemas.microsoft.com/office/drawing/2017/decorative" val="0"/>
              </a:ext>
            </a:extLst>
          </p:cNvPr>
          <p:cNvSpPr/>
          <p:nvPr/>
        </p:nvSpPr>
        <p:spPr>
          <a:xfrm>
            <a:off x="7388218"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Issue</a:t>
            </a:r>
            <a:br>
              <a:rPr lang="en-US" sz="1600">
                <a:solidFill>
                  <a:schemeClr val="tx1"/>
                </a:solidFill>
                <a:latin typeface="+mj-lt"/>
              </a:rPr>
            </a:br>
            <a:r>
              <a:rPr lang="en-US" sz="1600">
                <a:solidFill>
                  <a:schemeClr val="tx1"/>
                </a:solidFill>
                <a:latin typeface="+mj-lt"/>
              </a:rPr>
              <a:t>with the Master?</a:t>
            </a:r>
          </a:p>
        </p:txBody>
      </p:sp>
      <p:cxnSp>
        <p:nvCxnSpPr>
          <p:cNvPr id="44" name="Straight Arrow Connector 43" descr="Arrow pointing from Issue with the Master? to Hotfix branch">
            <a:extLst>
              <a:ext uri="{FF2B5EF4-FFF2-40B4-BE49-F238E27FC236}">
                <a16:creationId xmlns:a16="http://schemas.microsoft.com/office/drawing/2014/main" id="{45DE1D85-028C-45CF-ABF4-7147C34002D6}"/>
              </a:ext>
              <a:ext uri="{C183D7F6-B498-43B3-948B-1728B52AA6E4}">
                <adec:decorative xmlns:adec="http://schemas.microsoft.com/office/drawing/2017/decorative" val="0"/>
              </a:ext>
            </a:extLst>
          </p:cNvPr>
          <p:cNvCxnSpPr>
            <a:cxnSpLocks/>
            <a:stCxn id="14" idx="3"/>
            <a:endCxn id="15" idx="1"/>
          </p:cNvCxnSpPr>
          <p:nvPr/>
        </p:nvCxnSpPr>
        <p:spPr>
          <a:xfrm>
            <a:off x="8594245" y="3270977"/>
            <a:ext cx="36938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3BD04A7-9CBE-4660-920A-A8F0CB2EC22B}"/>
              </a:ext>
              <a:ext uri="{C183D7F6-B498-43B3-948B-1728B52AA6E4}">
                <adec:decorative xmlns:adec="http://schemas.microsoft.com/office/drawing/2017/decorative" val="0"/>
              </a:ext>
            </a:extLst>
          </p:cNvPr>
          <p:cNvSpPr/>
          <p:nvPr/>
        </p:nvSpPr>
        <p:spPr>
          <a:xfrm>
            <a:off x="8963632"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Hotfix branch</a:t>
            </a:r>
          </a:p>
        </p:txBody>
      </p:sp>
      <p:cxnSp>
        <p:nvCxnSpPr>
          <p:cNvPr id="54" name="Straight Arrow Connector 53" descr="Arrow pointing from Hotfix branch to Merge back to Develop and Master">
            <a:extLst>
              <a:ext uri="{FF2B5EF4-FFF2-40B4-BE49-F238E27FC236}">
                <a16:creationId xmlns:a16="http://schemas.microsoft.com/office/drawing/2014/main" id="{6AB9DD03-967D-4EEF-B704-296CEF5C3312}"/>
              </a:ext>
              <a:ext uri="{C183D7F6-B498-43B3-948B-1728B52AA6E4}">
                <adec:decorative xmlns:adec="http://schemas.microsoft.com/office/drawing/2017/decorative" val="0"/>
              </a:ext>
            </a:extLst>
          </p:cNvPr>
          <p:cNvCxnSpPr>
            <a:cxnSpLocks/>
            <a:stCxn id="15" idx="3"/>
            <a:endCxn id="16" idx="1"/>
          </p:cNvCxnSpPr>
          <p:nvPr/>
        </p:nvCxnSpPr>
        <p:spPr>
          <a:xfrm>
            <a:off x="10169659" y="3270977"/>
            <a:ext cx="36938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837242-CB2A-4B3E-B8B9-B499C2383EFB}"/>
              </a:ext>
              <a:ext uri="{C183D7F6-B498-43B3-948B-1728B52AA6E4}">
                <adec:decorative xmlns:adec="http://schemas.microsoft.com/office/drawing/2017/decorative" val="0"/>
              </a:ext>
            </a:extLst>
          </p:cNvPr>
          <p:cNvSpPr/>
          <p:nvPr/>
        </p:nvSpPr>
        <p:spPr>
          <a:xfrm>
            <a:off x="10539046" y="2712071"/>
            <a:ext cx="1323909"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Merge back to Develop and Master</a:t>
            </a:r>
          </a:p>
        </p:txBody>
      </p:sp>
      <p:sp>
        <p:nvSpPr>
          <p:cNvPr id="6" name="Rectangle 5">
            <a:extLst>
              <a:ext uri="{FF2B5EF4-FFF2-40B4-BE49-F238E27FC236}">
                <a16:creationId xmlns:a16="http://schemas.microsoft.com/office/drawing/2014/main" id="{B33C0846-CEDA-462F-B9EE-096A8B302BC1}"/>
              </a:ext>
            </a:extLst>
          </p:cNvPr>
          <p:cNvSpPr/>
          <p:nvPr/>
        </p:nvSpPr>
        <p:spPr bwMode="auto">
          <a:xfrm>
            <a:off x="430023" y="5317251"/>
            <a:ext cx="5721035" cy="12187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err="1">
                <a:solidFill>
                  <a:schemeClr val="tx1"/>
                </a:solidFill>
              </a:rPr>
              <a:t>GitFlow</a:t>
            </a:r>
            <a:r>
              <a:rPr lang="en-US" sz="2400">
                <a:solidFill>
                  <a:schemeClr val="tx1"/>
                </a:solidFill>
              </a:rPr>
              <a:t> is great for a release-based software workflow.</a:t>
            </a:r>
          </a:p>
        </p:txBody>
      </p:sp>
      <p:sp>
        <p:nvSpPr>
          <p:cNvPr id="27" name="Rectangle 26">
            <a:extLst>
              <a:ext uri="{FF2B5EF4-FFF2-40B4-BE49-F238E27FC236}">
                <a16:creationId xmlns:a16="http://schemas.microsoft.com/office/drawing/2014/main" id="{652F0EAD-EC0C-41E9-940B-FD25A6880335}"/>
              </a:ext>
            </a:extLst>
          </p:cNvPr>
          <p:cNvSpPr/>
          <p:nvPr/>
        </p:nvSpPr>
        <p:spPr bwMode="auto">
          <a:xfrm>
            <a:off x="6277290" y="5317251"/>
            <a:ext cx="5721035" cy="12187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err="1">
                <a:solidFill>
                  <a:schemeClr val="tx1"/>
                </a:solidFill>
              </a:rPr>
              <a:t>GitFlow</a:t>
            </a:r>
            <a:r>
              <a:rPr lang="en-US" sz="2400">
                <a:solidFill>
                  <a:schemeClr val="tx1"/>
                </a:solidFill>
              </a:rPr>
              <a:t> offers a dedicated channel for hotfixes to production.</a:t>
            </a:r>
          </a:p>
        </p:txBody>
      </p:sp>
    </p:spTree>
    <p:extLst>
      <p:ext uri="{BB962C8B-B14F-4D97-AF65-F5344CB8AC3E}">
        <p14:creationId xmlns:p14="http://schemas.microsoft.com/office/powerpoint/2010/main" val="11481840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2525-4A3B-4B5E-B209-364C6C474A6B}"/>
              </a:ext>
            </a:extLst>
          </p:cNvPr>
          <p:cNvSpPr>
            <a:spLocks noGrp="1"/>
          </p:cNvSpPr>
          <p:nvPr>
            <p:ph type="title"/>
          </p:nvPr>
        </p:nvSpPr>
        <p:spPr>
          <a:xfrm>
            <a:off x="427038" y="632779"/>
            <a:ext cx="11571287" cy="411162"/>
          </a:xfrm>
        </p:spPr>
        <p:txBody>
          <a:bodyPr/>
          <a:lstStyle/>
          <a:p>
            <a:r>
              <a:rPr lang="en-US"/>
              <a:t>Forking workflow</a:t>
            </a:r>
            <a:endParaRPr lang="en-US" dirty="0"/>
          </a:p>
        </p:txBody>
      </p:sp>
      <p:pic>
        <p:nvPicPr>
          <p:cNvPr id="27" name="Picture 26">
            <a:extLst>
              <a:ext uri="{FF2B5EF4-FFF2-40B4-BE49-F238E27FC236}">
                <a16:creationId xmlns:a16="http://schemas.microsoft.com/office/drawing/2014/main" id="{32EFF8AE-EB90-421F-8A49-6B06633F59C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7068" y="1200150"/>
            <a:ext cx="873252" cy="871728"/>
          </a:xfrm>
          <a:prstGeom prst="rect">
            <a:avLst/>
          </a:prstGeom>
        </p:spPr>
      </p:pic>
      <p:sp>
        <p:nvSpPr>
          <p:cNvPr id="7" name="Rectangle 6">
            <a:extLst>
              <a:ext uri="{FF2B5EF4-FFF2-40B4-BE49-F238E27FC236}">
                <a16:creationId xmlns:a16="http://schemas.microsoft.com/office/drawing/2014/main" id="{6CAD40A6-CDFC-4944-AAE1-E9A81591F4D1}"/>
              </a:ext>
            </a:extLst>
          </p:cNvPr>
          <p:cNvSpPr/>
          <p:nvPr/>
        </p:nvSpPr>
        <p:spPr>
          <a:xfrm>
            <a:off x="1512421" y="1482125"/>
            <a:ext cx="8970490" cy="307777"/>
          </a:xfrm>
          <a:prstGeom prst="rect">
            <a:avLst/>
          </a:prstGeom>
        </p:spPr>
        <p:txBody>
          <a:bodyPr wrap="square" lIns="0" tIns="0" rIns="0" bIns="0" anchor="ctr">
            <a:spAutoFit/>
          </a:bodyPr>
          <a:lstStyle/>
          <a:p>
            <a:r>
              <a:rPr lang="en-US" sz="2000" dirty="0"/>
              <a:t>Forking workflow gives every developer their own server-side repository</a:t>
            </a:r>
          </a:p>
        </p:txBody>
      </p:sp>
      <p:pic>
        <p:nvPicPr>
          <p:cNvPr id="51" name="Picture 50">
            <a:extLst>
              <a:ext uri="{FF2B5EF4-FFF2-40B4-BE49-F238E27FC236}">
                <a16:creationId xmlns:a16="http://schemas.microsoft.com/office/drawing/2014/main" id="{0C73EBB3-14AA-4AAE-92EA-485A238685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7068" y="2191590"/>
            <a:ext cx="873252" cy="873252"/>
          </a:xfrm>
          <a:prstGeom prst="rect">
            <a:avLst/>
          </a:prstGeom>
        </p:spPr>
      </p:pic>
      <p:sp>
        <p:nvSpPr>
          <p:cNvPr id="20" name="Rectangle 19">
            <a:extLst>
              <a:ext uri="{FF2B5EF4-FFF2-40B4-BE49-F238E27FC236}">
                <a16:creationId xmlns:a16="http://schemas.microsoft.com/office/drawing/2014/main" id="{71DC3A58-397D-4C92-B283-6D70E4934EBC}"/>
              </a:ext>
            </a:extLst>
          </p:cNvPr>
          <p:cNvSpPr/>
          <p:nvPr/>
        </p:nvSpPr>
        <p:spPr>
          <a:xfrm>
            <a:off x="1528475" y="2320439"/>
            <a:ext cx="10450932" cy="615553"/>
          </a:xfrm>
          <a:prstGeom prst="rect">
            <a:avLst/>
          </a:prstGeom>
        </p:spPr>
        <p:txBody>
          <a:bodyPr wrap="square" lIns="0" tIns="0" rIns="0" bIns="0" anchor="ctr">
            <a:spAutoFit/>
          </a:bodyPr>
          <a:lstStyle/>
          <a:p>
            <a:r>
              <a:rPr lang="en-US" sz="2000"/>
              <a:t>Each contributor has not one, but two Git repositories: a private local one and a public server-side one</a:t>
            </a:r>
          </a:p>
        </p:txBody>
      </p:sp>
      <p:pic>
        <p:nvPicPr>
          <p:cNvPr id="67" name="Picture 66">
            <a:extLst>
              <a:ext uri="{FF2B5EF4-FFF2-40B4-BE49-F238E27FC236}">
                <a16:creationId xmlns:a16="http://schemas.microsoft.com/office/drawing/2014/main" id="{09538F86-AA31-406B-A52A-9056ECCE725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068" y="3184554"/>
            <a:ext cx="873252" cy="873252"/>
          </a:xfrm>
          <a:prstGeom prst="rect">
            <a:avLst/>
          </a:prstGeom>
        </p:spPr>
      </p:pic>
      <p:sp>
        <p:nvSpPr>
          <p:cNvPr id="21" name="Rectangle 20">
            <a:extLst>
              <a:ext uri="{FF2B5EF4-FFF2-40B4-BE49-F238E27FC236}">
                <a16:creationId xmlns:a16="http://schemas.microsoft.com/office/drawing/2014/main" id="{1C067175-CB09-4218-975D-FAB865671CC4}"/>
              </a:ext>
            </a:extLst>
          </p:cNvPr>
          <p:cNvSpPr/>
          <p:nvPr/>
        </p:nvSpPr>
        <p:spPr>
          <a:xfrm>
            <a:off x="1528475" y="3255420"/>
            <a:ext cx="10450932" cy="731520"/>
          </a:xfrm>
          <a:prstGeom prst="rect">
            <a:avLst/>
          </a:prstGeom>
        </p:spPr>
        <p:txBody>
          <a:bodyPr wrap="square" lIns="0" tIns="0" rIns="0" bIns="0" anchor="ctr">
            <a:noAutofit/>
          </a:bodyPr>
          <a:lstStyle/>
          <a:p>
            <a:r>
              <a:rPr lang="en-US" sz="2000" dirty="0"/>
              <a:t>Most often seen in public open-source projects</a:t>
            </a:r>
          </a:p>
        </p:txBody>
      </p:sp>
      <p:pic>
        <p:nvPicPr>
          <p:cNvPr id="74" name="Picture 73">
            <a:extLst>
              <a:ext uri="{FF2B5EF4-FFF2-40B4-BE49-F238E27FC236}">
                <a16:creationId xmlns:a16="http://schemas.microsoft.com/office/drawing/2014/main" id="{000A7B8B-B25D-49E6-B903-96EA640AA09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7068" y="4177518"/>
            <a:ext cx="873252" cy="873252"/>
          </a:xfrm>
          <a:prstGeom prst="rect">
            <a:avLst/>
          </a:prstGeom>
        </p:spPr>
      </p:pic>
      <p:sp>
        <p:nvSpPr>
          <p:cNvPr id="22" name="Rectangle 21">
            <a:extLst>
              <a:ext uri="{FF2B5EF4-FFF2-40B4-BE49-F238E27FC236}">
                <a16:creationId xmlns:a16="http://schemas.microsoft.com/office/drawing/2014/main" id="{646B0B59-E5B2-41C6-9E80-F13BA89913D4}"/>
              </a:ext>
            </a:extLst>
          </p:cNvPr>
          <p:cNvSpPr/>
          <p:nvPr/>
        </p:nvSpPr>
        <p:spPr>
          <a:xfrm>
            <a:off x="1528475" y="4306367"/>
            <a:ext cx="10450932" cy="615553"/>
          </a:xfrm>
          <a:prstGeom prst="rect">
            <a:avLst/>
          </a:prstGeom>
        </p:spPr>
        <p:txBody>
          <a:bodyPr wrap="square" lIns="0" tIns="0" rIns="0" bIns="0" anchor="ctr">
            <a:spAutoFit/>
          </a:bodyPr>
          <a:lstStyle/>
          <a:p>
            <a:r>
              <a:rPr lang="en-US" sz="2000"/>
              <a:t>Contributions can be integrated without the need for everybody to push to a single central repository</a:t>
            </a:r>
          </a:p>
        </p:txBody>
      </p:sp>
      <p:pic>
        <p:nvPicPr>
          <p:cNvPr id="79" name="Picture 78">
            <a:extLst>
              <a:ext uri="{FF2B5EF4-FFF2-40B4-BE49-F238E27FC236}">
                <a16:creationId xmlns:a16="http://schemas.microsoft.com/office/drawing/2014/main" id="{AA4A66A5-8E76-4EB3-8A18-26C1CAD383B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7068" y="5170479"/>
            <a:ext cx="873252" cy="871728"/>
          </a:xfrm>
          <a:prstGeom prst="rect">
            <a:avLst/>
          </a:prstGeom>
        </p:spPr>
      </p:pic>
      <p:sp>
        <p:nvSpPr>
          <p:cNvPr id="23" name="Rectangle 22">
            <a:extLst>
              <a:ext uri="{FF2B5EF4-FFF2-40B4-BE49-F238E27FC236}">
                <a16:creationId xmlns:a16="http://schemas.microsoft.com/office/drawing/2014/main" id="{3DFB2B47-423F-48E4-AC14-CA02A465ABD8}"/>
              </a:ext>
            </a:extLst>
          </p:cNvPr>
          <p:cNvSpPr/>
          <p:nvPr/>
        </p:nvSpPr>
        <p:spPr>
          <a:xfrm>
            <a:off x="1497793" y="5452454"/>
            <a:ext cx="7621606" cy="307777"/>
          </a:xfrm>
          <a:prstGeom prst="rect">
            <a:avLst/>
          </a:prstGeom>
        </p:spPr>
        <p:txBody>
          <a:bodyPr wrap="square" lIns="0" tIns="0" rIns="0" bIns="0" anchor="ctr">
            <a:spAutoFit/>
          </a:bodyPr>
          <a:lstStyle/>
          <a:p>
            <a:r>
              <a:rPr lang="en-US" sz="2000" dirty="0"/>
              <a:t>Typically follows a branching model based on the </a:t>
            </a:r>
            <a:r>
              <a:rPr lang="en-US" sz="2000" dirty="0" err="1"/>
              <a:t>GitFlow</a:t>
            </a:r>
            <a:r>
              <a:rPr lang="en-US" sz="2000" dirty="0"/>
              <a:t> workflow</a:t>
            </a:r>
          </a:p>
        </p:txBody>
      </p:sp>
      <p:sp>
        <p:nvSpPr>
          <p:cNvPr id="4" name="Freeform: Shape 3">
            <a:extLst>
              <a:ext uri="{FF2B5EF4-FFF2-40B4-BE49-F238E27FC236}">
                <a16:creationId xmlns:a16="http://schemas.microsoft.com/office/drawing/2014/main" id="{DA503770-8BA6-4E4E-9D31-F96448DA73D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cs typeface="Segoe UI Semibold" panose="020B0702040204020203" pitchFamily="34" charset="0"/>
              </a:rPr>
              <a:t>Forked repositories use the standard git </a:t>
            </a:r>
            <a:r>
              <a:rPr lang="en-US" sz="2000" dirty="0">
                <a:solidFill>
                  <a:schemeClr val="tx1"/>
                </a:solidFill>
                <a:latin typeface="+mj-lt"/>
                <a:cs typeface="Segoe UI Semibold" panose="020B0702040204020203" pitchFamily="34" charset="0"/>
              </a:rPr>
              <a:t>clone </a:t>
            </a:r>
            <a:r>
              <a:rPr lang="en-US" sz="2000" dirty="0">
                <a:solidFill>
                  <a:schemeClr val="tx1"/>
                </a:solidFill>
                <a:cs typeface="Segoe UI Semibold" panose="020B0702040204020203" pitchFamily="34" charset="0"/>
              </a:rPr>
              <a:t>command</a:t>
            </a:r>
          </a:p>
        </p:txBody>
      </p:sp>
      <p:pic>
        <p:nvPicPr>
          <p:cNvPr id="9" name="Picture 8" descr="A tick mark">
            <a:extLst>
              <a:ext uri="{FF2B5EF4-FFF2-40B4-BE49-F238E27FC236}">
                <a16:creationId xmlns:a16="http://schemas.microsoft.com/office/drawing/2014/main" id="{FBD37E59-2121-4254-B37F-DA97E940551B}"/>
              </a:ext>
            </a:extLst>
          </p:cNvPr>
          <p:cNvPicPr>
            <a:picLocks noChangeAspect="1"/>
          </p:cNvPicPr>
          <p:nvPr/>
        </p:nvPicPr>
        <p:blipFill>
          <a:blip r:embed="rId7"/>
          <a:stretch>
            <a:fillRect/>
          </a:stretch>
        </p:blipFill>
        <p:spPr>
          <a:xfrm>
            <a:off x="427038" y="6212113"/>
            <a:ext cx="786452" cy="780356"/>
          </a:xfrm>
          <a:prstGeom prst="rect">
            <a:avLst/>
          </a:prstGeom>
        </p:spPr>
      </p:pic>
      <p:pic>
        <p:nvPicPr>
          <p:cNvPr id="8" name="Picture 7">
            <a:extLst>
              <a:ext uri="{FF2B5EF4-FFF2-40B4-BE49-F238E27FC236}">
                <a16:creationId xmlns:a16="http://schemas.microsoft.com/office/drawing/2014/main" id="{96CF52B0-6D48-4E5F-8F02-17BEFEFB622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497793" y="2100295"/>
            <a:ext cx="10527792" cy="2999232"/>
          </a:xfrm>
          <a:prstGeom prst="rect">
            <a:avLst/>
          </a:prstGeom>
        </p:spPr>
      </p:pic>
    </p:spTree>
    <p:extLst>
      <p:ext uri="{BB962C8B-B14F-4D97-AF65-F5344CB8AC3E}">
        <p14:creationId xmlns:p14="http://schemas.microsoft.com/office/powerpoint/2010/main" val="8241398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04: Collaborating with pull requests</a:t>
            </a:r>
          </a:p>
        </p:txBody>
      </p:sp>
      <p:pic>
        <p:nvPicPr>
          <p:cNvPr id="3" name="Picture 2" descr="Icon of coding brackets">
            <a:extLst>
              <a:ext uri="{FF2B5EF4-FFF2-40B4-BE49-F238E27FC236}">
                <a16:creationId xmlns:a16="http://schemas.microsoft.com/office/drawing/2014/main" id="{401FA2D7-31B8-4930-83D4-F392DAC08BE3}"/>
              </a:ext>
            </a:extLst>
          </p:cNvPr>
          <p:cNvPicPr>
            <a:picLocks noChangeAspect="1"/>
          </p:cNvPicPr>
          <p:nvPr/>
        </p:nvPicPr>
        <p:blipFill>
          <a:blip r:embed="rId2"/>
          <a:stretch>
            <a:fillRect/>
          </a:stretch>
        </p:blipFill>
        <p:spPr>
          <a:xfrm>
            <a:off x="10346708" y="2935500"/>
            <a:ext cx="1123524" cy="1123524"/>
          </a:xfrm>
          <a:prstGeom prst="rect">
            <a:avLst/>
          </a:prstGeom>
        </p:spPr>
      </p:pic>
    </p:spTree>
    <p:extLst>
      <p:ext uri="{BB962C8B-B14F-4D97-AF65-F5344CB8AC3E}">
        <p14:creationId xmlns:p14="http://schemas.microsoft.com/office/powerpoint/2010/main" val="15373480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7031-C088-47B0-8148-28E3C5092A6D}"/>
              </a:ext>
            </a:extLst>
          </p:cNvPr>
          <p:cNvSpPr>
            <a:spLocks noGrp="1"/>
          </p:cNvSpPr>
          <p:nvPr>
            <p:ph type="title"/>
          </p:nvPr>
        </p:nvSpPr>
        <p:spPr>
          <a:xfrm>
            <a:off x="427038" y="632779"/>
            <a:ext cx="11571287" cy="411162"/>
          </a:xfrm>
        </p:spPr>
        <p:txBody>
          <a:bodyPr/>
          <a:lstStyle/>
          <a:p>
            <a:r>
              <a:rPr lang="en-US"/>
              <a:t>Collaborating with pull requests</a:t>
            </a:r>
          </a:p>
        </p:txBody>
      </p:sp>
      <p:sp>
        <p:nvSpPr>
          <p:cNvPr id="12" name="Rectangle 11">
            <a:extLst>
              <a:ext uri="{FF2B5EF4-FFF2-40B4-BE49-F238E27FC236}">
                <a16:creationId xmlns:a16="http://schemas.microsoft.com/office/drawing/2014/main" id="{10450673-A676-4359-8DD5-101A494B731A}"/>
              </a:ext>
              <a:ext uri="{C183D7F6-B498-43B3-948B-1728B52AA6E4}">
                <adec:decorative xmlns:adec="http://schemas.microsoft.com/office/drawing/2017/decorative" val="1"/>
              </a:ext>
            </a:extLst>
          </p:cNvPr>
          <p:cNvSpPr/>
          <p:nvPr/>
        </p:nvSpPr>
        <p:spPr bwMode="auto">
          <a:xfrm>
            <a:off x="427038" y="1192212"/>
            <a:ext cx="11582400" cy="394366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showing branch, discuss, and merge">
            <a:extLst>
              <a:ext uri="{FF2B5EF4-FFF2-40B4-BE49-F238E27FC236}">
                <a16:creationId xmlns:a16="http://schemas.microsoft.com/office/drawing/2014/main" id="{30A5D33A-DBB3-46B6-9B9E-DCE7527FCDFD}"/>
              </a:ext>
            </a:extLst>
          </p:cNvPr>
          <p:cNvPicPr>
            <a:picLocks noChangeAspect="1"/>
          </p:cNvPicPr>
          <p:nvPr/>
        </p:nvPicPr>
        <p:blipFill rotWithShape="1">
          <a:blip r:embed="rId2"/>
          <a:srcRect l="1013" t="741" r="1524"/>
          <a:stretch/>
        </p:blipFill>
        <p:spPr>
          <a:xfrm>
            <a:off x="472440" y="1295399"/>
            <a:ext cx="11475720" cy="3770812"/>
          </a:xfrm>
          <a:prstGeom prst="rect">
            <a:avLst/>
          </a:prstGeom>
        </p:spPr>
      </p:pic>
      <p:sp>
        <p:nvSpPr>
          <p:cNvPr id="8" name="Freeform: Shape 7">
            <a:extLst>
              <a:ext uri="{FF2B5EF4-FFF2-40B4-BE49-F238E27FC236}">
                <a16:creationId xmlns:a16="http://schemas.microsoft.com/office/drawing/2014/main" id="{50C1FEE9-6CAD-4B00-8D5B-F5EB21101249}"/>
              </a:ext>
            </a:extLst>
          </p:cNvPr>
          <p:cNvSpPr/>
          <p:nvPr/>
        </p:nvSpPr>
        <p:spPr>
          <a:xfrm>
            <a:off x="42703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Pull requests let you tell others about changes.</a:t>
            </a:r>
          </a:p>
        </p:txBody>
      </p:sp>
      <p:sp>
        <p:nvSpPr>
          <p:cNvPr id="9" name="Freeform: Shape 8">
            <a:extLst>
              <a:ext uri="{FF2B5EF4-FFF2-40B4-BE49-F238E27FC236}">
                <a16:creationId xmlns:a16="http://schemas.microsoft.com/office/drawing/2014/main" id="{A3BB05DB-2659-4B39-AADE-F0D13BA83974}"/>
              </a:ext>
            </a:extLst>
          </p:cNvPr>
          <p:cNvSpPr/>
          <p:nvPr/>
        </p:nvSpPr>
        <p:spPr>
          <a:xfrm>
            <a:off x="3351630"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Collaboration using</a:t>
            </a:r>
            <a:br>
              <a:rPr lang="en-US">
                <a:solidFill>
                  <a:schemeClr val="tx1"/>
                </a:solidFill>
                <a:latin typeface="+mj-lt"/>
              </a:rPr>
            </a:br>
            <a:r>
              <a:rPr lang="en-US">
                <a:solidFill>
                  <a:schemeClr val="tx1"/>
                </a:solidFill>
                <a:latin typeface="+mj-lt"/>
              </a:rPr>
              <a:t>the Shared Repository Model</a:t>
            </a:r>
          </a:p>
        </p:txBody>
      </p:sp>
      <p:sp>
        <p:nvSpPr>
          <p:cNvPr id="10" name="Freeform: Shape 9">
            <a:extLst>
              <a:ext uri="{FF2B5EF4-FFF2-40B4-BE49-F238E27FC236}">
                <a16:creationId xmlns:a16="http://schemas.microsoft.com/office/drawing/2014/main" id="{4BCA008C-950D-4DBB-B6A4-EAE05DE42BB1}"/>
              </a:ext>
            </a:extLst>
          </p:cNvPr>
          <p:cNvSpPr/>
          <p:nvPr/>
        </p:nvSpPr>
        <p:spPr>
          <a:xfrm>
            <a:off x="6276223"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Review and merge</a:t>
            </a:r>
            <a:br>
              <a:rPr lang="en-US" dirty="0">
                <a:latin typeface="+mj-lt"/>
              </a:rPr>
            </a:br>
            <a:r>
              <a:rPr lang="en-US">
                <a:solidFill>
                  <a:schemeClr val="tx1"/>
                </a:solidFill>
                <a:latin typeface="+mj-lt"/>
              </a:rPr>
              <a:t>your code in a single collaborative process.</a:t>
            </a:r>
          </a:p>
        </p:txBody>
      </p:sp>
      <p:sp>
        <p:nvSpPr>
          <p:cNvPr id="11" name="Freeform: Shape 10">
            <a:extLst>
              <a:ext uri="{FF2B5EF4-FFF2-40B4-BE49-F238E27FC236}">
                <a16:creationId xmlns:a16="http://schemas.microsoft.com/office/drawing/2014/main" id="{2BE63391-101C-4820-9EEF-3050A9C8169B}"/>
              </a:ext>
            </a:extLst>
          </p:cNvPr>
          <p:cNvSpPr/>
          <p:nvPr/>
        </p:nvSpPr>
        <p:spPr>
          <a:xfrm>
            <a:off x="920081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Be sure to provide good feedback and protect branches with policies.</a:t>
            </a:r>
          </a:p>
        </p:txBody>
      </p:sp>
    </p:spTree>
    <p:extLst>
      <p:ext uri="{BB962C8B-B14F-4D97-AF65-F5344CB8AC3E}">
        <p14:creationId xmlns:p14="http://schemas.microsoft.com/office/powerpoint/2010/main" val="6432575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a:t>Azure Repos collaborating with pull requests</a:t>
            </a:r>
          </a:p>
        </p:txBody>
      </p:sp>
      <p:sp>
        <p:nvSpPr>
          <p:cNvPr id="4" name="Rectangle 3">
            <a:extLst>
              <a:ext uri="{FF2B5EF4-FFF2-40B4-BE49-F238E27FC236}">
                <a16:creationId xmlns:a16="http://schemas.microsoft.com/office/drawing/2014/main" id="{69935C7D-A819-4361-8C62-03FD1663CE48}"/>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519950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a:xfrm>
            <a:off x="427038" y="632779"/>
            <a:ext cx="11571287" cy="411162"/>
          </a:xfrm>
        </p:spPr>
        <p:txBody>
          <a:bodyPr/>
          <a:lstStyle/>
          <a:p>
            <a:r>
              <a:rPr lang="en-US"/>
              <a:t>Git Hub mobile for pull request approvals</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35734" y="1599427"/>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App can render Markdown, images, PDF files</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35734" y="3038404"/>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Manage pull requests directly within the app</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5782503"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Comments can be added  (including using emoji short codes)</a:t>
            </a:r>
          </a:p>
        </p:txBody>
      </p:sp>
      <p:pic>
        <p:nvPicPr>
          <p:cNvPr id="3" name="Picture 2">
            <a:extLst>
              <a:ext uri="{FF2B5EF4-FFF2-40B4-BE49-F238E27FC236}">
                <a16:creationId xmlns:a16="http://schemas.microsoft.com/office/drawing/2014/main" id="{C5D05EF1-0ECA-4D43-865A-AE21CF512441}"/>
              </a:ext>
            </a:extLst>
          </p:cNvPr>
          <p:cNvPicPr>
            <a:picLocks noChangeAspect="1"/>
          </p:cNvPicPr>
          <p:nvPr/>
        </p:nvPicPr>
        <p:blipFill>
          <a:blip r:embed="rId2"/>
          <a:stretch>
            <a:fillRect/>
          </a:stretch>
        </p:blipFill>
        <p:spPr>
          <a:xfrm>
            <a:off x="7785970" y="632779"/>
            <a:ext cx="4223467" cy="5615647"/>
          </a:xfrm>
          <a:prstGeom prst="rect">
            <a:avLst/>
          </a:prstGeom>
        </p:spPr>
      </p:pic>
    </p:spTree>
    <p:extLst>
      <p:ext uri="{BB962C8B-B14F-4D97-AF65-F5344CB8AC3E}">
        <p14:creationId xmlns:p14="http://schemas.microsoft.com/office/powerpoint/2010/main" val="41512140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Lesson 05: Why care about Git hooks ?</a:t>
            </a:r>
          </a:p>
        </p:txBody>
      </p:sp>
      <p:pic>
        <p:nvPicPr>
          <p:cNvPr id="3" name="Picture 2" descr="Icon of a heart">
            <a:extLst>
              <a:ext uri="{FF2B5EF4-FFF2-40B4-BE49-F238E27FC236}">
                <a16:creationId xmlns:a16="http://schemas.microsoft.com/office/drawing/2014/main" id="{3065A701-D32B-4A90-9528-F7D514982263}"/>
              </a:ext>
            </a:extLst>
          </p:cNvPr>
          <p:cNvPicPr>
            <a:picLocks noChangeAspect="1"/>
          </p:cNvPicPr>
          <p:nvPr/>
        </p:nvPicPr>
        <p:blipFill>
          <a:blip r:embed="rId2"/>
          <a:stretch>
            <a:fillRect/>
          </a:stretch>
        </p:blipFill>
        <p:spPr>
          <a:xfrm>
            <a:off x="10315575" y="2965565"/>
            <a:ext cx="1171862" cy="1063394"/>
          </a:xfrm>
          <a:prstGeom prst="rect">
            <a:avLst/>
          </a:prstGeom>
        </p:spPr>
      </p:pic>
    </p:spTree>
    <p:extLst>
      <p:ext uri="{BB962C8B-B14F-4D97-AF65-F5344CB8AC3E}">
        <p14:creationId xmlns:p14="http://schemas.microsoft.com/office/powerpoint/2010/main" val="14430658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a:xfrm>
            <a:off x="427038" y="632779"/>
            <a:ext cx="11571287" cy="411162"/>
          </a:xfrm>
        </p:spPr>
        <p:txBody>
          <a:bodyPr/>
          <a:lstStyle/>
          <a:p>
            <a:r>
              <a:rPr lang="en-US" dirty="0"/>
              <a:t>Why care about Git hooks?</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35734" y="1599427"/>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A mechanism that allows arbitrary code to be run before, or after, certain Git lifecycle events occur</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35734" y="3038404"/>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solidFill>
                <a:latin typeface="+mj-lt"/>
              </a:rPr>
              <a:t>Use Git hooks to enforce policies, ensure consistency, and control your environment</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Can be either client-side or server-side</a:t>
            </a:r>
          </a:p>
        </p:txBody>
      </p:sp>
      <p:sp>
        <p:nvSpPr>
          <p:cNvPr id="9" name="Rectangle 8">
            <a:extLst>
              <a:ext uri="{FF2B5EF4-FFF2-40B4-BE49-F238E27FC236}">
                <a16:creationId xmlns:a16="http://schemas.microsoft.com/office/drawing/2014/main" id="{123A75A9-DF82-4F87-B594-DC238D64F2C8}"/>
              </a:ext>
              <a:ext uri="{C183D7F6-B498-43B3-948B-1728B52AA6E4}">
                <adec:decorative xmlns:adec="http://schemas.microsoft.com/office/drawing/2017/decorative" val="1"/>
              </a:ext>
            </a:extLst>
          </p:cNvPr>
          <p:cNvSpPr/>
          <p:nvPr/>
        </p:nvSpPr>
        <p:spPr bwMode="auto">
          <a:xfrm>
            <a:off x="9151630" y="1599427"/>
            <a:ext cx="2842288" cy="4178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of GitHook files">
            <a:extLst>
              <a:ext uri="{FF2B5EF4-FFF2-40B4-BE49-F238E27FC236}">
                <a16:creationId xmlns:a16="http://schemas.microsoft.com/office/drawing/2014/main" id="{87ADD97A-A471-459D-8964-AA1E68E66E0D}"/>
              </a:ext>
            </a:extLst>
          </p:cNvPr>
          <p:cNvPicPr>
            <a:picLocks noChangeAspect="1"/>
          </p:cNvPicPr>
          <p:nvPr/>
        </p:nvPicPr>
        <p:blipFill rotWithShape="1">
          <a:blip r:embed="rId2"/>
          <a:srcRect r="8165"/>
          <a:stretch/>
        </p:blipFill>
        <p:spPr>
          <a:xfrm>
            <a:off x="9168293" y="1659030"/>
            <a:ext cx="2808963" cy="4059094"/>
          </a:xfrm>
          <a:prstGeom prst="rect">
            <a:avLst/>
          </a:prstGeom>
          <a:ln>
            <a:noFill/>
          </a:ln>
        </p:spPr>
      </p:pic>
    </p:spTree>
    <p:extLst>
      <p:ext uri="{BB962C8B-B14F-4D97-AF65-F5344CB8AC3E}">
        <p14:creationId xmlns:p14="http://schemas.microsoft.com/office/powerpoint/2010/main" val="9885905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01: Module overview</a:t>
            </a:r>
            <a:endParaRPr lang="en-US" dirty="0"/>
          </a:p>
        </p:txBody>
      </p:sp>
      <p:pic>
        <p:nvPicPr>
          <p:cNvPr id="2" name="Picture 1" descr="Icon of a magnifying glass">
            <a:extLst>
              <a:ext uri="{FF2B5EF4-FFF2-40B4-BE49-F238E27FC236}">
                <a16:creationId xmlns:a16="http://schemas.microsoft.com/office/drawing/2014/main" id="{430A0EBE-9285-45A0-8BAF-42FBBFC4C5D9}"/>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dirty="0"/>
              <a:t>Git hooks in action</a:t>
            </a:r>
          </a:p>
        </p:txBody>
      </p:sp>
      <p:sp>
        <p:nvSpPr>
          <p:cNvPr id="3" name="Rectangle 2">
            <a:extLst>
              <a:ext uri="{FF2B5EF4-FFF2-40B4-BE49-F238E27FC236}">
                <a16:creationId xmlns:a16="http://schemas.microsoft.com/office/drawing/2014/main" id="{B2F88263-9ED5-4A6E-ACC0-4DCEB5729039}"/>
              </a:ext>
            </a:extLst>
          </p:cNvPr>
          <p:cNvSpPr/>
          <p:nvPr/>
        </p:nvSpPr>
        <p:spPr>
          <a:xfrm>
            <a:off x="437489"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dirty="0">
                <a:latin typeface="+mj-lt"/>
              </a:rPr>
              <a:t>Will my code:</a:t>
            </a:r>
          </a:p>
          <a:p>
            <a:pPr marL="0" lvl="1">
              <a:spcBef>
                <a:spcPts val="400"/>
              </a:spcBef>
              <a:spcAft>
                <a:spcPts val="800"/>
              </a:spcAft>
            </a:pPr>
            <a:r>
              <a:rPr lang="en-US" sz="2000" dirty="0"/>
              <a:t>Break other code?</a:t>
            </a:r>
          </a:p>
          <a:p>
            <a:pPr marL="0" lvl="1">
              <a:spcBef>
                <a:spcPts val="400"/>
              </a:spcBef>
              <a:spcAft>
                <a:spcPts val="800"/>
              </a:spcAft>
            </a:pPr>
            <a:r>
              <a:rPr lang="en-US" sz="2000" dirty="0"/>
              <a:t>Introduce code quality issues?</a:t>
            </a:r>
          </a:p>
          <a:p>
            <a:pPr marL="0" lvl="1">
              <a:spcBef>
                <a:spcPts val="400"/>
              </a:spcBef>
              <a:spcAft>
                <a:spcPts val="800"/>
              </a:spcAft>
            </a:pPr>
            <a:r>
              <a:rPr lang="en-US" sz="2000" dirty="0"/>
              <a:t>Drop the code coverage?</a:t>
            </a:r>
          </a:p>
          <a:p>
            <a:pPr marL="0" lvl="1">
              <a:spcBef>
                <a:spcPts val="400"/>
              </a:spcBef>
              <a:spcAft>
                <a:spcPts val="800"/>
              </a:spcAft>
            </a:pPr>
            <a:r>
              <a:rPr lang="en-US" sz="2000" dirty="0"/>
              <a:t>Take on a new dependency?</a:t>
            </a:r>
          </a:p>
        </p:txBody>
      </p:sp>
      <p:sp>
        <p:nvSpPr>
          <p:cNvPr id="38" name="Rectangle 37">
            <a:extLst>
              <a:ext uri="{FF2B5EF4-FFF2-40B4-BE49-F238E27FC236}">
                <a16:creationId xmlns:a16="http://schemas.microsoft.com/office/drawing/2014/main" id="{0C73E427-9273-4488-A30D-4AB50E0D1E0A}"/>
              </a:ext>
            </a:extLst>
          </p:cNvPr>
          <p:cNvSpPr/>
          <p:nvPr/>
        </p:nvSpPr>
        <p:spPr>
          <a:xfrm>
            <a:off x="6336294"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a:latin typeface="+mj-lt"/>
              </a:rPr>
              <a:t>Will the incoming code:</a:t>
            </a:r>
          </a:p>
          <a:p>
            <a:pPr marL="0" lvl="1">
              <a:spcBef>
                <a:spcPts val="400"/>
              </a:spcBef>
              <a:spcAft>
                <a:spcPts val="800"/>
              </a:spcAft>
            </a:pPr>
            <a:r>
              <a:rPr lang="en-US" sz="2000"/>
              <a:t>Break my code?</a:t>
            </a:r>
          </a:p>
          <a:p>
            <a:pPr marL="0" lvl="1">
              <a:spcBef>
                <a:spcPts val="400"/>
              </a:spcBef>
              <a:spcAft>
                <a:spcPts val="800"/>
              </a:spcAft>
            </a:pPr>
            <a:r>
              <a:rPr lang="en-US" sz="2000"/>
              <a:t>Introduce code quality issues?</a:t>
            </a:r>
          </a:p>
          <a:p>
            <a:pPr marL="0" lvl="1">
              <a:spcBef>
                <a:spcPts val="400"/>
              </a:spcBef>
              <a:spcAft>
                <a:spcPts val="800"/>
              </a:spcAft>
            </a:pPr>
            <a:r>
              <a:rPr lang="en-US" sz="2000"/>
              <a:t>Drop the code coverage?</a:t>
            </a:r>
          </a:p>
          <a:p>
            <a:pPr marL="0" lvl="1">
              <a:spcBef>
                <a:spcPts val="400"/>
              </a:spcBef>
              <a:spcAft>
                <a:spcPts val="800"/>
              </a:spcAft>
            </a:pPr>
            <a:r>
              <a:rPr lang="en-US" sz="2000"/>
              <a:t>Take on a new dependency?</a:t>
            </a:r>
            <a:endParaRPr lang="en-US"/>
          </a:p>
        </p:txBody>
      </p:sp>
    </p:spTree>
    <p:extLst>
      <p:ext uri="{BB962C8B-B14F-4D97-AF65-F5344CB8AC3E}">
        <p14:creationId xmlns:p14="http://schemas.microsoft.com/office/powerpoint/2010/main" val="29559063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06: Fostering inner source</a:t>
            </a:r>
          </a:p>
        </p:txBody>
      </p:sp>
      <p:pic>
        <p:nvPicPr>
          <p:cNvPr id="3" name="Picture 2" descr="Icon of a person sitting in a desk">
            <a:extLst>
              <a:ext uri="{FF2B5EF4-FFF2-40B4-BE49-F238E27FC236}">
                <a16:creationId xmlns:a16="http://schemas.microsoft.com/office/drawing/2014/main" id="{06ECA808-57D2-42E1-8D21-EB25AC477D0F}"/>
              </a:ext>
            </a:extLst>
          </p:cNvPr>
          <p:cNvPicPr>
            <a:picLocks noChangeAspect="1"/>
          </p:cNvPicPr>
          <p:nvPr/>
        </p:nvPicPr>
        <p:blipFill>
          <a:blip r:embed="rId2"/>
          <a:stretch>
            <a:fillRect/>
          </a:stretch>
        </p:blipFill>
        <p:spPr>
          <a:xfrm>
            <a:off x="10305899" y="2911400"/>
            <a:ext cx="1171725" cy="1171725"/>
          </a:xfrm>
          <a:prstGeom prst="rect">
            <a:avLst/>
          </a:prstGeom>
        </p:spPr>
      </p:pic>
    </p:spTree>
    <p:extLst>
      <p:ext uri="{BB962C8B-B14F-4D97-AF65-F5344CB8AC3E}">
        <p14:creationId xmlns:p14="http://schemas.microsoft.com/office/powerpoint/2010/main" val="63576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a:t>Fostering inner source</a:t>
            </a:r>
          </a:p>
        </p:txBody>
      </p:sp>
      <p:pic>
        <p:nvPicPr>
          <p:cNvPr id="37" name="Picture 36" descr="Icon of a person with a bar chart ">
            <a:extLst>
              <a:ext uri="{FF2B5EF4-FFF2-40B4-BE49-F238E27FC236}">
                <a16:creationId xmlns:a16="http://schemas.microsoft.com/office/drawing/2014/main" id="{50562ECA-608A-49EC-881F-FAE0B81DAD7E}"/>
              </a:ext>
            </a:extLst>
          </p:cNvPr>
          <p:cNvPicPr>
            <a:picLocks noChangeAspect="1"/>
          </p:cNvPicPr>
          <p:nvPr/>
        </p:nvPicPr>
        <p:blipFill>
          <a:blip r:embed="rId2"/>
          <a:stretch>
            <a:fillRect/>
          </a:stretch>
        </p:blipFill>
        <p:spPr>
          <a:xfrm>
            <a:off x="439522" y="1427973"/>
            <a:ext cx="1150620" cy="1149096"/>
          </a:xfrm>
          <a:prstGeom prst="rect">
            <a:avLst/>
          </a:prstGeom>
        </p:spPr>
      </p:pic>
      <p:sp>
        <p:nvSpPr>
          <p:cNvPr id="14" name="Rectangle 13">
            <a:extLst>
              <a:ext uri="{FF2B5EF4-FFF2-40B4-BE49-F238E27FC236}">
                <a16:creationId xmlns:a16="http://schemas.microsoft.com/office/drawing/2014/main" id="{15538BD3-F94D-4FDA-BED9-D10A4033CC79}"/>
              </a:ext>
            </a:extLst>
          </p:cNvPr>
          <p:cNvSpPr/>
          <p:nvPr/>
        </p:nvSpPr>
        <p:spPr bwMode="auto">
          <a:xfrm>
            <a:off x="1804987" y="148131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Fork-based pull request workflows allow anybody to contribute. </a:t>
            </a:r>
          </a:p>
        </p:txBody>
      </p:sp>
      <p:cxnSp>
        <p:nvCxnSpPr>
          <p:cNvPr id="19" name="Straight Connector 18">
            <a:extLst>
              <a:ext uri="{FF2B5EF4-FFF2-40B4-BE49-F238E27FC236}">
                <a16:creationId xmlns:a16="http://schemas.microsoft.com/office/drawing/2014/main" id="{7F80FAB1-0F26-492A-97E3-2AC832C8C9BE}"/>
              </a:ext>
              <a:ext uri="{C183D7F6-B498-43B3-948B-1728B52AA6E4}">
                <adec:decorative xmlns:adec="http://schemas.microsoft.com/office/drawing/2017/decorative" val="1"/>
              </a:ext>
            </a:extLst>
          </p:cNvPr>
          <p:cNvCxnSpPr>
            <a:cxnSpLocks/>
          </p:cNvCxnSpPr>
          <p:nvPr/>
        </p:nvCxnSpPr>
        <p:spPr>
          <a:xfrm>
            <a:off x="1804987" y="2764184"/>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three circles enclosed by outward pointing chevrons on left and right">
            <a:extLst>
              <a:ext uri="{FF2B5EF4-FFF2-40B4-BE49-F238E27FC236}">
                <a16:creationId xmlns:a16="http://schemas.microsoft.com/office/drawing/2014/main" id="{475CB02F-8A9F-4E85-8912-3C4EE5355B7E}"/>
              </a:ext>
            </a:extLst>
          </p:cNvPr>
          <p:cNvPicPr>
            <a:picLocks noChangeAspect="1"/>
          </p:cNvPicPr>
          <p:nvPr/>
        </p:nvPicPr>
        <p:blipFill>
          <a:blip r:embed="rId3"/>
          <a:stretch>
            <a:fillRect/>
          </a:stretch>
        </p:blipFill>
        <p:spPr>
          <a:xfrm>
            <a:off x="439522" y="2951299"/>
            <a:ext cx="1150620" cy="1149096"/>
          </a:xfrm>
          <a:prstGeom prst="rect">
            <a:avLst/>
          </a:prstGeom>
        </p:spPr>
      </p:pic>
      <p:sp>
        <p:nvSpPr>
          <p:cNvPr id="16" name="Rectangle 15">
            <a:extLst>
              <a:ext uri="{FF2B5EF4-FFF2-40B4-BE49-F238E27FC236}">
                <a16:creationId xmlns:a16="http://schemas.microsoft.com/office/drawing/2014/main" id="{99C26690-623E-481E-B6E4-5D7261D45E42}"/>
              </a:ext>
            </a:extLst>
          </p:cNvPr>
          <p:cNvSpPr/>
          <p:nvPr/>
        </p:nvSpPr>
        <p:spPr bwMode="auto">
          <a:xfrm>
            <a:off x="1804987" y="3003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latin typeface="+mj-lt"/>
              </a:rPr>
              <a:t>Inner source </a:t>
            </a:r>
            <a:r>
              <a:rPr lang="en-US" sz="2800" dirty="0">
                <a:solidFill>
                  <a:schemeClr val="tx1"/>
                </a:solidFill>
              </a:rPr>
              <a:t>brings all the benefits of open-source software development inside your firewall.</a:t>
            </a:r>
          </a:p>
        </p:txBody>
      </p:sp>
      <p:cxnSp>
        <p:nvCxnSpPr>
          <p:cNvPr id="20" name="Straight Connector 19">
            <a:extLst>
              <a:ext uri="{FF2B5EF4-FFF2-40B4-BE49-F238E27FC236}">
                <a16:creationId xmlns:a16="http://schemas.microsoft.com/office/drawing/2014/main" id="{993D5CB7-0ADF-4DD6-AEA4-5F2ECCA1A2CD}"/>
              </a:ext>
              <a:ext uri="{C183D7F6-B498-43B3-948B-1728B52AA6E4}">
                <adec:decorative xmlns:adec="http://schemas.microsoft.com/office/drawing/2017/decorative" val="1"/>
              </a:ext>
            </a:extLst>
          </p:cNvPr>
          <p:cNvCxnSpPr>
            <a:cxnSpLocks/>
          </p:cNvCxnSpPr>
          <p:nvPr/>
        </p:nvCxnSpPr>
        <p:spPr>
          <a:xfrm>
            <a:off x="1804987" y="4287510"/>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small circles connected by lines forming a big circle">
            <a:extLst>
              <a:ext uri="{FF2B5EF4-FFF2-40B4-BE49-F238E27FC236}">
                <a16:creationId xmlns:a16="http://schemas.microsoft.com/office/drawing/2014/main" id="{C94BB84F-BB6D-4671-9EDC-B14EF3F0C30F}"/>
              </a:ext>
            </a:extLst>
          </p:cNvPr>
          <p:cNvPicPr>
            <a:picLocks noChangeAspect="1"/>
          </p:cNvPicPr>
          <p:nvPr/>
        </p:nvPicPr>
        <p:blipFill>
          <a:blip r:embed="rId4"/>
          <a:stretch>
            <a:fillRect/>
          </a:stretch>
        </p:blipFill>
        <p:spPr>
          <a:xfrm>
            <a:off x="439522" y="4474626"/>
            <a:ext cx="1150620" cy="1149096"/>
          </a:xfrm>
          <a:prstGeom prst="rect">
            <a:avLst/>
          </a:prstGeom>
        </p:spPr>
      </p:pic>
      <p:sp>
        <p:nvSpPr>
          <p:cNvPr id="18" name="Rectangle 17">
            <a:extLst>
              <a:ext uri="{FF2B5EF4-FFF2-40B4-BE49-F238E27FC236}">
                <a16:creationId xmlns:a16="http://schemas.microsoft.com/office/drawing/2014/main" id="{C1037BDC-F5BF-4CBC-BE16-50F9E9838721}"/>
              </a:ext>
            </a:extLst>
          </p:cNvPr>
          <p:cNvSpPr/>
          <p:nvPr/>
        </p:nvSpPr>
        <p:spPr bwMode="auto">
          <a:xfrm>
            <a:off x="1804987" y="4527966"/>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a:solidFill>
                  <a:schemeClr val="tx1"/>
                </a:solidFill>
              </a:rPr>
              <a:t>We recommend the forking workflow for large numbers of casual or occasional committers.</a:t>
            </a:r>
          </a:p>
        </p:txBody>
      </p:sp>
    </p:spTree>
    <p:extLst>
      <p:ext uri="{BB962C8B-B14F-4D97-AF65-F5344CB8AC3E}">
        <p14:creationId xmlns:p14="http://schemas.microsoft.com/office/powerpoint/2010/main" val="23022150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a:t>Implementing the fork workflow</a:t>
            </a:r>
          </a:p>
        </p:txBody>
      </p:sp>
      <p:sp>
        <p:nvSpPr>
          <p:cNvPr id="11" name="Text Placeholder 2">
            <a:extLst>
              <a:ext uri="{FF2B5EF4-FFF2-40B4-BE49-F238E27FC236}">
                <a16:creationId xmlns:a16="http://schemas.microsoft.com/office/drawing/2014/main" id="{4A01973D-F77A-4D02-B88A-15AB6137C2F9}"/>
              </a:ext>
            </a:extLst>
          </p:cNvPr>
          <p:cNvSpPr txBox="1">
            <a:spLocks/>
          </p:cNvSpPr>
          <p:nvPr/>
        </p:nvSpPr>
        <p:spPr>
          <a:xfrm>
            <a:off x="436564" y="1684583"/>
            <a:ext cx="5506834" cy="4439960"/>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What’s in a fork?</a:t>
            </a:r>
          </a:p>
          <a:p>
            <a:pPr>
              <a:spcBef>
                <a:spcPts val="1200"/>
              </a:spcBef>
            </a:pPr>
            <a:r>
              <a:rPr lang="en-US" sz="2200" spc="0" dirty="0"/>
              <a:t>Sharing code between forks</a:t>
            </a:r>
          </a:p>
          <a:p>
            <a:pPr>
              <a:spcBef>
                <a:spcPts val="1200"/>
              </a:spcBef>
            </a:pPr>
            <a:r>
              <a:rPr lang="en-US" sz="2200" spc="0" dirty="0"/>
              <a:t>Choosing between branches and forks</a:t>
            </a:r>
          </a:p>
          <a:p>
            <a:pPr>
              <a:spcBef>
                <a:spcPts val="1200"/>
              </a:spcBef>
            </a:pPr>
            <a:r>
              <a:rPr lang="en-US" sz="2200" spc="0" dirty="0"/>
              <a:t>The </a:t>
            </a:r>
            <a:r>
              <a:rPr lang="en-US" sz="2200" spc="0" dirty="0">
                <a:solidFill>
                  <a:schemeClr val="tx1"/>
                </a:solidFill>
              </a:rPr>
              <a:t>forking</a:t>
            </a:r>
            <a:r>
              <a:rPr lang="en-US" sz="2200" spc="0" dirty="0"/>
              <a:t> workflow:</a:t>
            </a:r>
          </a:p>
          <a:p>
            <a:pPr marL="285750" lvl="1" indent="-285750">
              <a:spcBef>
                <a:spcPts val="300"/>
              </a:spcBef>
              <a:spcAft>
                <a:spcPts val="600"/>
              </a:spcAft>
              <a:buFont typeface="Arial"/>
              <a:buChar char="•"/>
            </a:pPr>
            <a:r>
              <a:rPr lang="en-US" sz="1800" dirty="0"/>
              <a:t>Create a fork</a:t>
            </a:r>
            <a:endParaRPr lang="en-US" sz="1800" dirty="0">
              <a:cs typeface="Segoe UI"/>
            </a:endParaRPr>
          </a:p>
          <a:p>
            <a:pPr marL="285750" lvl="1" indent="-285750">
              <a:spcBef>
                <a:spcPts val="300"/>
              </a:spcBef>
              <a:spcAft>
                <a:spcPts val="600"/>
              </a:spcAft>
              <a:buFont typeface="Arial"/>
              <a:buChar char="•"/>
            </a:pPr>
            <a:r>
              <a:rPr lang="en-US" sz="1800" dirty="0"/>
              <a:t>Clone it locally</a:t>
            </a:r>
            <a:endParaRPr lang="en-US" sz="1800" dirty="0">
              <a:cs typeface="Segoe UI"/>
            </a:endParaRPr>
          </a:p>
          <a:p>
            <a:pPr marL="285750" lvl="1" indent="-285750">
              <a:spcBef>
                <a:spcPts val="300"/>
              </a:spcBef>
              <a:spcAft>
                <a:spcPts val="600"/>
              </a:spcAft>
              <a:buFont typeface="Arial"/>
              <a:buChar char="•"/>
            </a:pPr>
            <a:r>
              <a:rPr lang="en-US" sz="1800" dirty="0"/>
              <a:t>Make your changes locally and push them</a:t>
            </a:r>
            <a:br>
              <a:rPr lang="en-US" sz="1800" dirty="0"/>
            </a:br>
            <a:r>
              <a:rPr lang="en-US" sz="1800" dirty="0"/>
              <a:t>to a branch</a:t>
            </a:r>
            <a:endParaRPr lang="en-US" sz="1800" dirty="0">
              <a:cs typeface="Segoe UI"/>
            </a:endParaRPr>
          </a:p>
          <a:p>
            <a:pPr marL="285750" lvl="1" indent="-285750">
              <a:spcBef>
                <a:spcPts val="300"/>
              </a:spcBef>
              <a:spcAft>
                <a:spcPts val="600"/>
              </a:spcAft>
              <a:buFont typeface="Arial"/>
              <a:buChar char="•"/>
            </a:pPr>
            <a:r>
              <a:rPr lang="en-US" sz="1800" dirty="0"/>
              <a:t>Create and complete a PR to upstream</a:t>
            </a:r>
            <a:endParaRPr lang="en-US" sz="1800" dirty="0">
              <a:cs typeface="Segoe UI"/>
            </a:endParaRPr>
          </a:p>
          <a:p>
            <a:pPr marL="285750" lvl="1" indent="-285750">
              <a:spcBef>
                <a:spcPts val="300"/>
              </a:spcBef>
              <a:spcAft>
                <a:spcPts val="600"/>
              </a:spcAft>
              <a:buFont typeface="Arial"/>
              <a:buChar char="•"/>
            </a:pPr>
            <a:r>
              <a:rPr lang="en-US" sz="1800" dirty="0"/>
              <a:t>Sync your fork to the latest from upstream</a:t>
            </a:r>
            <a:endParaRPr lang="en-US" sz="1800" dirty="0">
              <a:cs typeface="Segoe UI"/>
            </a:endParaRPr>
          </a:p>
        </p:txBody>
      </p:sp>
      <p:sp>
        <p:nvSpPr>
          <p:cNvPr id="12" name="Rectangle 11">
            <a:extLst>
              <a:ext uri="{FF2B5EF4-FFF2-40B4-BE49-F238E27FC236}">
                <a16:creationId xmlns:a16="http://schemas.microsoft.com/office/drawing/2014/main" id="{A801C750-D146-4BBD-90CC-407FBDE782DB}"/>
              </a:ext>
              <a:ext uri="{C183D7F6-B498-43B3-948B-1728B52AA6E4}">
                <adec:decorative xmlns:adec="http://schemas.microsoft.com/office/drawing/2017/decorative" val="1"/>
              </a:ext>
            </a:extLst>
          </p:cNvPr>
          <p:cNvSpPr/>
          <p:nvPr/>
        </p:nvSpPr>
        <p:spPr bwMode="auto">
          <a:xfrm>
            <a:off x="6493078" y="1043940"/>
            <a:ext cx="5274380" cy="50806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11869337-FA3A-4347-9D65-1FA6BFD89CA9}"/>
              </a:ext>
            </a:extLst>
          </p:cNvPr>
          <p:cNvPicPr>
            <a:picLocks noChangeAspect="1"/>
          </p:cNvPicPr>
          <p:nvPr/>
        </p:nvPicPr>
        <p:blipFill>
          <a:blip r:embed="rId2"/>
          <a:stretch>
            <a:fillRect/>
          </a:stretch>
        </p:blipFill>
        <p:spPr>
          <a:xfrm>
            <a:off x="6630268" y="1188680"/>
            <a:ext cx="5000000" cy="4761905"/>
          </a:xfrm>
          <a:prstGeom prst="rect">
            <a:avLst/>
          </a:prstGeom>
        </p:spPr>
      </p:pic>
    </p:spTree>
    <p:extLst>
      <p:ext uri="{BB962C8B-B14F-4D97-AF65-F5344CB8AC3E}">
        <p14:creationId xmlns:p14="http://schemas.microsoft.com/office/powerpoint/2010/main" val="13320171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a:xfrm>
            <a:off x="465138" y="632779"/>
            <a:ext cx="11533187" cy="411162"/>
          </a:xfrm>
        </p:spPr>
        <p:txBody>
          <a:bodyPr/>
          <a:lstStyle/>
          <a:p>
            <a:r>
              <a:rPr lang="en-US"/>
              <a:t>Inner source with forks</a:t>
            </a:r>
          </a:p>
        </p:txBody>
      </p:sp>
      <p:sp>
        <p:nvSpPr>
          <p:cNvPr id="3" name="Rectangle 2">
            <a:extLst>
              <a:ext uri="{FF2B5EF4-FFF2-40B4-BE49-F238E27FC236}">
                <a16:creationId xmlns:a16="http://schemas.microsoft.com/office/drawing/2014/main" id="{C3324BBB-27DB-4211-B416-D63EA598ABC3}"/>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07443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Lesson 07: Managing Git Repositories</a:t>
            </a:r>
          </a:p>
        </p:txBody>
      </p:sp>
      <p:pic>
        <p:nvPicPr>
          <p:cNvPr id="3" name="Picture 2" descr="Icon of a person sitting in a desk">
            <a:extLst>
              <a:ext uri="{FF2B5EF4-FFF2-40B4-BE49-F238E27FC236}">
                <a16:creationId xmlns:a16="http://schemas.microsoft.com/office/drawing/2014/main" id="{06ECA808-57D2-42E1-8D21-EB25AC477D0F}"/>
              </a:ext>
            </a:extLst>
          </p:cNvPr>
          <p:cNvPicPr>
            <a:picLocks noChangeAspect="1"/>
          </p:cNvPicPr>
          <p:nvPr/>
        </p:nvPicPr>
        <p:blipFill>
          <a:blip r:embed="rId2"/>
          <a:stretch>
            <a:fillRect/>
          </a:stretch>
        </p:blipFill>
        <p:spPr>
          <a:xfrm>
            <a:off x="10305899" y="2911400"/>
            <a:ext cx="1171725" cy="1171725"/>
          </a:xfrm>
          <a:prstGeom prst="rect">
            <a:avLst/>
          </a:prstGeom>
        </p:spPr>
      </p:pic>
    </p:spTree>
    <p:extLst>
      <p:ext uri="{BB962C8B-B14F-4D97-AF65-F5344CB8AC3E}">
        <p14:creationId xmlns:p14="http://schemas.microsoft.com/office/powerpoint/2010/main" val="725283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a:t>Working with large repositories</a:t>
            </a:r>
          </a:p>
        </p:txBody>
      </p:sp>
      <p:pic>
        <p:nvPicPr>
          <p:cNvPr id="37" name="Picture 36" descr="Icon of a person with a bar chart ">
            <a:extLst>
              <a:ext uri="{FF2B5EF4-FFF2-40B4-BE49-F238E27FC236}">
                <a16:creationId xmlns:a16="http://schemas.microsoft.com/office/drawing/2014/main" id="{50562ECA-608A-49EC-881F-FAE0B81DAD7E}"/>
              </a:ext>
            </a:extLst>
          </p:cNvPr>
          <p:cNvPicPr>
            <a:picLocks noChangeAspect="1"/>
          </p:cNvPicPr>
          <p:nvPr/>
        </p:nvPicPr>
        <p:blipFill>
          <a:blip r:embed="rId2"/>
          <a:stretch>
            <a:fillRect/>
          </a:stretch>
        </p:blipFill>
        <p:spPr>
          <a:xfrm>
            <a:off x="439522" y="1427973"/>
            <a:ext cx="1150620" cy="1149096"/>
          </a:xfrm>
          <a:prstGeom prst="rect">
            <a:avLst/>
          </a:prstGeom>
        </p:spPr>
      </p:pic>
      <p:sp>
        <p:nvSpPr>
          <p:cNvPr id="14" name="Rectangle 13">
            <a:extLst>
              <a:ext uri="{FF2B5EF4-FFF2-40B4-BE49-F238E27FC236}">
                <a16:creationId xmlns:a16="http://schemas.microsoft.com/office/drawing/2014/main" id="{15538BD3-F94D-4FDA-BED9-D10A4033CC79}"/>
              </a:ext>
            </a:extLst>
          </p:cNvPr>
          <p:cNvSpPr/>
          <p:nvPr/>
        </p:nvSpPr>
        <p:spPr bwMode="auto">
          <a:xfrm>
            <a:off x="1804987" y="148131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Two common causes: long history and large binary files</a:t>
            </a:r>
          </a:p>
        </p:txBody>
      </p:sp>
      <p:cxnSp>
        <p:nvCxnSpPr>
          <p:cNvPr id="19" name="Straight Connector 18">
            <a:extLst>
              <a:ext uri="{FF2B5EF4-FFF2-40B4-BE49-F238E27FC236}">
                <a16:creationId xmlns:a16="http://schemas.microsoft.com/office/drawing/2014/main" id="{7F80FAB1-0F26-492A-97E3-2AC832C8C9BE}"/>
              </a:ext>
              <a:ext uri="{C183D7F6-B498-43B3-948B-1728B52AA6E4}">
                <adec:decorative xmlns:adec="http://schemas.microsoft.com/office/drawing/2017/decorative" val="1"/>
              </a:ext>
            </a:extLst>
          </p:cNvPr>
          <p:cNvCxnSpPr>
            <a:cxnSpLocks/>
          </p:cNvCxnSpPr>
          <p:nvPr/>
        </p:nvCxnSpPr>
        <p:spPr>
          <a:xfrm>
            <a:off x="1804987" y="2764184"/>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three circles enclosed by outward pointing chevrons on left and right">
            <a:extLst>
              <a:ext uri="{FF2B5EF4-FFF2-40B4-BE49-F238E27FC236}">
                <a16:creationId xmlns:a16="http://schemas.microsoft.com/office/drawing/2014/main" id="{475CB02F-8A9F-4E85-8912-3C4EE5355B7E}"/>
              </a:ext>
            </a:extLst>
          </p:cNvPr>
          <p:cNvPicPr>
            <a:picLocks noChangeAspect="1"/>
          </p:cNvPicPr>
          <p:nvPr/>
        </p:nvPicPr>
        <p:blipFill>
          <a:blip r:embed="rId3"/>
          <a:stretch>
            <a:fillRect/>
          </a:stretch>
        </p:blipFill>
        <p:spPr>
          <a:xfrm>
            <a:off x="439522" y="2951299"/>
            <a:ext cx="1150620" cy="1149096"/>
          </a:xfrm>
          <a:prstGeom prst="rect">
            <a:avLst/>
          </a:prstGeom>
        </p:spPr>
      </p:pic>
      <p:sp>
        <p:nvSpPr>
          <p:cNvPr id="16" name="Rectangle 15">
            <a:extLst>
              <a:ext uri="{FF2B5EF4-FFF2-40B4-BE49-F238E27FC236}">
                <a16:creationId xmlns:a16="http://schemas.microsoft.com/office/drawing/2014/main" id="{99C26690-623E-481E-B6E4-5D7261D45E42}"/>
              </a:ext>
            </a:extLst>
          </p:cNvPr>
          <p:cNvSpPr/>
          <p:nvPr/>
        </p:nvSpPr>
        <p:spPr bwMode="auto">
          <a:xfrm>
            <a:off x="1804987" y="3003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Long history: use shallow clones</a:t>
            </a:r>
            <a:br>
              <a:rPr lang="en-US" sz="2800" dirty="0">
                <a:solidFill>
                  <a:schemeClr val="tx1"/>
                </a:solidFill>
              </a:rPr>
            </a:br>
            <a:r>
              <a:rPr lang="en-US" sz="2800" dirty="0">
                <a:solidFill>
                  <a:schemeClr val="tx1"/>
                </a:solidFill>
                <a:latin typeface="Courier New" panose="02070309020205020404" pitchFamily="49" charset="0"/>
                <a:cs typeface="Courier New" panose="02070309020205020404" pitchFamily="49" charset="0"/>
              </a:rPr>
              <a:t>git clone –depth [depth] [clone-</a:t>
            </a:r>
            <a:r>
              <a:rPr lang="en-US" sz="2800" dirty="0" err="1">
                <a:solidFill>
                  <a:schemeClr val="tx1"/>
                </a:solidFill>
                <a:latin typeface="Courier New" panose="02070309020205020404" pitchFamily="49" charset="0"/>
                <a:cs typeface="Courier New" panose="02070309020205020404" pitchFamily="49" charset="0"/>
              </a:rPr>
              <a:t>url</a:t>
            </a:r>
            <a:r>
              <a:rPr lang="en-US" sz="2800" dirty="0">
                <a:solidFill>
                  <a:schemeClr val="tx1"/>
                </a:solidFill>
                <a:latin typeface="Courier New" panose="02070309020205020404" pitchFamily="49" charset="0"/>
                <a:cs typeface="Courier New" panose="02070309020205020404" pitchFamily="49" charset="0"/>
              </a:rPr>
              <a:t>]</a:t>
            </a:r>
          </a:p>
        </p:txBody>
      </p:sp>
      <p:cxnSp>
        <p:nvCxnSpPr>
          <p:cNvPr id="20" name="Straight Connector 19">
            <a:extLst>
              <a:ext uri="{FF2B5EF4-FFF2-40B4-BE49-F238E27FC236}">
                <a16:creationId xmlns:a16="http://schemas.microsoft.com/office/drawing/2014/main" id="{993D5CB7-0ADF-4DD6-AEA4-5F2ECCA1A2CD}"/>
              </a:ext>
              <a:ext uri="{C183D7F6-B498-43B3-948B-1728B52AA6E4}">
                <adec:decorative xmlns:adec="http://schemas.microsoft.com/office/drawing/2017/decorative" val="1"/>
              </a:ext>
            </a:extLst>
          </p:cNvPr>
          <p:cNvCxnSpPr>
            <a:cxnSpLocks/>
          </p:cNvCxnSpPr>
          <p:nvPr/>
        </p:nvCxnSpPr>
        <p:spPr>
          <a:xfrm>
            <a:off x="1804987" y="4287510"/>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small circles connected by lines forming a big circle">
            <a:extLst>
              <a:ext uri="{FF2B5EF4-FFF2-40B4-BE49-F238E27FC236}">
                <a16:creationId xmlns:a16="http://schemas.microsoft.com/office/drawing/2014/main" id="{C94BB84F-BB6D-4671-9EDC-B14EF3F0C30F}"/>
              </a:ext>
            </a:extLst>
          </p:cNvPr>
          <p:cNvPicPr>
            <a:picLocks noChangeAspect="1"/>
          </p:cNvPicPr>
          <p:nvPr/>
        </p:nvPicPr>
        <p:blipFill>
          <a:blip r:embed="rId4"/>
          <a:stretch>
            <a:fillRect/>
          </a:stretch>
        </p:blipFill>
        <p:spPr>
          <a:xfrm>
            <a:off x="439522" y="4474626"/>
            <a:ext cx="1150620" cy="1149096"/>
          </a:xfrm>
          <a:prstGeom prst="rect">
            <a:avLst/>
          </a:prstGeom>
        </p:spPr>
      </p:pic>
      <p:sp>
        <p:nvSpPr>
          <p:cNvPr id="18" name="Rectangle 17">
            <a:extLst>
              <a:ext uri="{FF2B5EF4-FFF2-40B4-BE49-F238E27FC236}">
                <a16:creationId xmlns:a16="http://schemas.microsoft.com/office/drawing/2014/main" id="{C1037BDC-F5BF-4CBC-BE16-50F9E9838721}"/>
              </a:ext>
            </a:extLst>
          </p:cNvPr>
          <p:cNvSpPr/>
          <p:nvPr/>
        </p:nvSpPr>
        <p:spPr bwMode="auto">
          <a:xfrm>
            <a:off x="1804987" y="4527966"/>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rPr>
              <a:t>Large binary files: use Git Virtual File System (GVFS)</a:t>
            </a:r>
          </a:p>
        </p:txBody>
      </p:sp>
    </p:spTree>
    <p:extLst>
      <p:ext uri="{BB962C8B-B14F-4D97-AF65-F5344CB8AC3E}">
        <p14:creationId xmlns:p14="http://schemas.microsoft.com/office/powerpoint/2010/main" val="28362450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a:xfrm>
            <a:off x="427038" y="632779"/>
            <a:ext cx="11571287" cy="411162"/>
          </a:xfrm>
        </p:spPr>
        <p:txBody>
          <a:bodyPr/>
          <a:lstStyle/>
          <a:p>
            <a:r>
              <a:rPr lang="en-US"/>
              <a:t>Purging repository data</a:t>
            </a:r>
          </a:p>
        </p:txBody>
      </p:sp>
      <p:sp>
        <p:nvSpPr>
          <p:cNvPr id="11" name="Text Placeholder 2">
            <a:extLst>
              <a:ext uri="{FF2B5EF4-FFF2-40B4-BE49-F238E27FC236}">
                <a16:creationId xmlns:a16="http://schemas.microsoft.com/office/drawing/2014/main" id="{4A01973D-F77A-4D02-B88A-15AB6137C2F9}"/>
              </a:ext>
            </a:extLst>
          </p:cNvPr>
          <p:cNvSpPr txBox="1">
            <a:spLocks/>
          </p:cNvSpPr>
          <p:nvPr/>
        </p:nvSpPr>
        <p:spPr>
          <a:xfrm>
            <a:off x="436564" y="1684584"/>
            <a:ext cx="5964236" cy="3025680"/>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Might need to delete files from repository:</a:t>
            </a:r>
          </a:p>
          <a:p>
            <a:pPr>
              <a:spcBef>
                <a:spcPts val="1200"/>
              </a:spcBef>
            </a:pPr>
            <a:r>
              <a:rPr lang="en-US" sz="2200" spc="0" dirty="0"/>
              <a:t>- Reduce repository size</a:t>
            </a:r>
          </a:p>
          <a:p>
            <a:pPr>
              <a:spcBef>
                <a:spcPts val="1200"/>
              </a:spcBef>
            </a:pPr>
            <a:r>
              <a:rPr lang="en-US" sz="2200" spc="0" dirty="0"/>
              <a:t>- Remove accidentally committed large file</a:t>
            </a:r>
          </a:p>
          <a:p>
            <a:pPr>
              <a:spcBef>
                <a:spcPts val="1200"/>
              </a:spcBef>
            </a:pPr>
            <a:r>
              <a:rPr lang="en-US" sz="2200" spc="0" dirty="0"/>
              <a:t>- Remove committed file with sensitive data (passwords, keys)</a:t>
            </a:r>
            <a:endParaRPr lang="en-US" sz="1800" spc="0" dirty="0"/>
          </a:p>
        </p:txBody>
      </p:sp>
      <p:pic>
        <p:nvPicPr>
          <p:cNvPr id="6" name="Picture 5">
            <a:extLst>
              <a:ext uri="{FF2B5EF4-FFF2-40B4-BE49-F238E27FC236}">
                <a16:creationId xmlns:a16="http://schemas.microsoft.com/office/drawing/2014/main" id="{BC99ADA6-F4D7-460E-B11F-F557857BA455}"/>
              </a:ext>
            </a:extLst>
          </p:cNvPr>
          <p:cNvPicPr>
            <a:picLocks noChangeAspect="1"/>
          </p:cNvPicPr>
          <p:nvPr/>
        </p:nvPicPr>
        <p:blipFill>
          <a:blip r:embed="rId2"/>
          <a:stretch>
            <a:fillRect/>
          </a:stretch>
        </p:blipFill>
        <p:spPr>
          <a:xfrm>
            <a:off x="6584409" y="3772033"/>
            <a:ext cx="5331406" cy="411162"/>
          </a:xfrm>
          <a:prstGeom prst="rect">
            <a:avLst/>
          </a:prstGeom>
        </p:spPr>
      </p:pic>
      <p:pic>
        <p:nvPicPr>
          <p:cNvPr id="7" name="Picture 6">
            <a:extLst>
              <a:ext uri="{FF2B5EF4-FFF2-40B4-BE49-F238E27FC236}">
                <a16:creationId xmlns:a16="http://schemas.microsoft.com/office/drawing/2014/main" id="{B097E0F1-176F-42CD-A0F2-D566BBB388FF}"/>
              </a:ext>
            </a:extLst>
          </p:cNvPr>
          <p:cNvPicPr>
            <a:picLocks noChangeAspect="1"/>
          </p:cNvPicPr>
          <p:nvPr/>
        </p:nvPicPr>
        <p:blipFill>
          <a:blip r:embed="rId3"/>
          <a:stretch>
            <a:fillRect/>
          </a:stretch>
        </p:blipFill>
        <p:spPr>
          <a:xfrm>
            <a:off x="6584409" y="4353922"/>
            <a:ext cx="5331405" cy="356341"/>
          </a:xfrm>
          <a:prstGeom prst="rect">
            <a:avLst/>
          </a:prstGeom>
        </p:spPr>
      </p:pic>
      <p:sp>
        <p:nvSpPr>
          <p:cNvPr id="8" name="Text Placeholder 2">
            <a:extLst>
              <a:ext uri="{FF2B5EF4-FFF2-40B4-BE49-F238E27FC236}">
                <a16:creationId xmlns:a16="http://schemas.microsoft.com/office/drawing/2014/main" id="{3171819E-D116-4E2B-B3C6-6D335EE92A3B}"/>
              </a:ext>
            </a:extLst>
          </p:cNvPr>
          <p:cNvSpPr txBox="1">
            <a:spLocks/>
          </p:cNvSpPr>
          <p:nvPr/>
        </p:nvSpPr>
        <p:spPr>
          <a:xfrm>
            <a:off x="6584409" y="1684583"/>
            <a:ext cx="5331405" cy="1916723"/>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Use:</a:t>
            </a:r>
          </a:p>
          <a:p>
            <a:pPr>
              <a:spcBef>
                <a:spcPts val="1200"/>
              </a:spcBef>
            </a:pPr>
            <a:r>
              <a:rPr lang="en-US" sz="2200" spc="0" dirty="0"/>
              <a:t>- filter-branch command</a:t>
            </a:r>
          </a:p>
          <a:p>
            <a:pPr>
              <a:spcBef>
                <a:spcPts val="1200"/>
              </a:spcBef>
            </a:pPr>
            <a:r>
              <a:rPr lang="en-US" sz="2200" spc="0" dirty="0"/>
              <a:t>- BFG Repo-Cleaner</a:t>
            </a:r>
          </a:p>
        </p:txBody>
      </p:sp>
    </p:spTree>
    <p:extLst>
      <p:ext uri="{BB962C8B-B14F-4D97-AF65-F5344CB8AC3E}">
        <p14:creationId xmlns:p14="http://schemas.microsoft.com/office/powerpoint/2010/main" val="698390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dirty="0"/>
              <a:t>Lesson 08: Lab</a:t>
            </a:r>
          </a:p>
        </p:txBody>
      </p:sp>
      <p:pic>
        <p:nvPicPr>
          <p:cNvPr id="6" name="Picture 5" descr="Icon of a lab flask">
            <a:extLst>
              <a:ext uri="{FF2B5EF4-FFF2-40B4-BE49-F238E27FC236}">
                <a16:creationId xmlns:a16="http://schemas.microsoft.com/office/drawing/2014/main" id="{CF1A2161-FF7E-4846-A7BB-F594A4F87B68}"/>
              </a:ext>
            </a:extLst>
          </p:cNvPr>
          <p:cNvPicPr>
            <a:picLocks noChangeAspect="1"/>
          </p:cNvPicPr>
          <p:nvPr/>
        </p:nvPicPr>
        <p:blipFill>
          <a:blip r:embed="rId2"/>
          <a:stretch>
            <a:fillRect/>
          </a:stretch>
        </p:blipFill>
        <p:spPr>
          <a:xfrm>
            <a:off x="10446700" y="2829735"/>
            <a:ext cx="917986" cy="1335054"/>
          </a:xfrm>
          <a:prstGeom prst="rect">
            <a:avLst/>
          </a:prstGeom>
        </p:spPr>
      </p:pic>
    </p:spTree>
    <p:extLst>
      <p:ext uri="{BB962C8B-B14F-4D97-AF65-F5344CB8AC3E}">
        <p14:creationId xmlns:p14="http://schemas.microsoft.com/office/powerpoint/2010/main" val="199910809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Version controlling with Git in Azure Repos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learn how to work with branches and repositories in Azure DevOps.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Work with branches in Azure Repos</a:t>
            </a:r>
          </a:p>
          <a:p>
            <a:pPr marL="342900" indent="-342900">
              <a:buFont typeface="Arial" panose="020B0604020202020204" pitchFamily="34" charset="0"/>
              <a:buChar char="•"/>
            </a:pPr>
            <a:r>
              <a:rPr lang="en-US" dirty="0"/>
              <a:t>Work with repositories in Azure Repos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23985866"/>
              </p:ext>
            </p:extLst>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a:t>Module overview</a:t>
            </a:r>
            <a:endParaRPr lang="en-US" dirty="0"/>
          </a:p>
        </p:txBody>
      </p:sp>
      <p:pic>
        <p:nvPicPr>
          <p:cNvPr id="92" name="Picture 91" descr="Icon of a magnifying glass">
            <a:extLst>
              <a:ext uri="{FF2B5EF4-FFF2-40B4-BE49-F238E27FC236}">
                <a16:creationId xmlns:a16="http://schemas.microsoft.com/office/drawing/2014/main" id="{934F4BE7-96E7-4360-9475-50B6C8EC976B}"/>
              </a:ext>
            </a:extLst>
          </p:cNvPr>
          <p:cNvPicPr>
            <a:picLocks noChangeAspect="1"/>
          </p:cNvPicPr>
          <p:nvPr/>
        </p:nvPicPr>
        <p:blipFill>
          <a:blip r:embed="rId2"/>
          <a:stretch>
            <a:fillRect/>
          </a:stretch>
        </p:blipFill>
        <p:spPr>
          <a:xfrm>
            <a:off x="374175" y="1106056"/>
            <a:ext cx="950976" cy="950976"/>
          </a:xfrm>
          <a:prstGeom prst="rect">
            <a:avLst/>
          </a:prstGeom>
        </p:spPr>
      </p:pic>
      <p:sp>
        <p:nvSpPr>
          <p:cNvPr id="90" name="TextBox 89">
            <a:extLst>
              <a:ext uri="{FF2B5EF4-FFF2-40B4-BE49-F238E27FC236}">
                <a16:creationId xmlns:a16="http://schemas.microsoft.com/office/drawing/2014/main" id="{4780BDFE-6E2A-4005-857D-0B1C33F25505}"/>
              </a:ext>
            </a:extLst>
          </p:cNvPr>
          <p:cNvSpPr txBox="1"/>
          <p:nvPr/>
        </p:nvSpPr>
        <p:spPr>
          <a:xfrm>
            <a:off x="1520825" y="1336316"/>
            <a:ext cx="4450728"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124" name="Straight Connector 123">
            <a:extLst>
              <a:ext uri="{FF2B5EF4-FFF2-40B4-BE49-F238E27FC236}">
                <a16:creationId xmlns:a16="http://schemas.microsoft.com/office/drawing/2014/main" id="{6EDF57AA-5F39-4E8A-B104-BC5EF0AA0A46}"/>
              </a:ext>
              <a:ext uri="{C183D7F6-B498-43B3-948B-1728B52AA6E4}">
                <adec:decorative xmlns:adec="http://schemas.microsoft.com/office/drawing/2017/decorative" val="1"/>
              </a:ext>
            </a:extLst>
          </p:cNvPr>
          <p:cNvCxnSpPr>
            <a:cxnSpLocks/>
          </p:cNvCxnSpPr>
          <p:nvPr/>
        </p:nvCxnSpPr>
        <p:spPr>
          <a:xfrm>
            <a:off x="1520825" y="2057032"/>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4" name="Picture 93" descr="Icon of a rectangle, a square and a circle in a straight line">
            <a:extLst>
              <a:ext uri="{FF2B5EF4-FFF2-40B4-BE49-F238E27FC236}">
                <a16:creationId xmlns:a16="http://schemas.microsoft.com/office/drawing/2014/main" id="{D6CE29F9-A55C-40FC-92CE-F5685BE14E14}"/>
              </a:ext>
            </a:extLst>
          </p:cNvPr>
          <p:cNvPicPr>
            <a:picLocks noChangeAspect="1"/>
          </p:cNvPicPr>
          <p:nvPr/>
        </p:nvPicPr>
        <p:blipFill>
          <a:blip r:embed="rId3"/>
          <a:stretch>
            <a:fillRect/>
          </a:stretch>
        </p:blipFill>
        <p:spPr>
          <a:xfrm>
            <a:off x="407167" y="2119147"/>
            <a:ext cx="950975" cy="950976"/>
          </a:xfrm>
          <a:prstGeom prst="rect">
            <a:avLst/>
          </a:prstGeom>
        </p:spPr>
      </p:pic>
      <p:sp>
        <p:nvSpPr>
          <p:cNvPr id="117" name="TextBox 116">
            <a:extLst>
              <a:ext uri="{FF2B5EF4-FFF2-40B4-BE49-F238E27FC236}">
                <a16:creationId xmlns:a16="http://schemas.microsoft.com/office/drawing/2014/main" id="{31196F95-B853-4921-BA55-ECC953EBCF37}"/>
              </a:ext>
            </a:extLst>
          </p:cNvPr>
          <p:cNvSpPr txBox="1"/>
          <p:nvPr/>
        </p:nvSpPr>
        <p:spPr>
          <a:xfrm>
            <a:off x="1484964" y="2217681"/>
            <a:ext cx="4450728" cy="738664"/>
          </a:xfrm>
          <a:prstGeom prst="rect">
            <a:avLst/>
          </a:prstGeom>
          <a:noFill/>
        </p:spPr>
        <p:txBody>
          <a:bodyPr wrap="square" lIns="0" tIns="0" rIns="0" bIns="0" rtlCol="0" anchor="ctr">
            <a:spAutoFit/>
          </a:bodyPr>
          <a:lstStyle/>
          <a:p>
            <a:pPr>
              <a:spcAft>
                <a:spcPts val="600"/>
              </a:spcAft>
            </a:pPr>
            <a:r>
              <a:rPr lang="en-US" sz="2400" dirty="0"/>
              <a:t>Lesson 2: How to structure your Git Repo</a:t>
            </a:r>
          </a:p>
        </p:txBody>
      </p:sp>
      <p:cxnSp>
        <p:nvCxnSpPr>
          <p:cNvPr id="125" name="Straight Connector 124">
            <a:extLst>
              <a:ext uri="{FF2B5EF4-FFF2-40B4-BE49-F238E27FC236}">
                <a16:creationId xmlns:a16="http://schemas.microsoft.com/office/drawing/2014/main" id="{AB83D085-B23F-4A2C-BD34-9EC7F8FED79E}"/>
              </a:ext>
              <a:ext uri="{C183D7F6-B498-43B3-948B-1728B52AA6E4}">
                <adec:decorative xmlns:adec="http://schemas.microsoft.com/office/drawing/2017/decorative" val="1"/>
              </a:ext>
            </a:extLst>
          </p:cNvPr>
          <p:cNvCxnSpPr>
            <a:cxnSpLocks/>
          </p:cNvCxnSpPr>
          <p:nvPr/>
        </p:nvCxnSpPr>
        <p:spPr>
          <a:xfrm>
            <a:off x="1484964" y="3070123"/>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6" name="Picture 95" descr="Icon of five circles connected by lines">
            <a:extLst>
              <a:ext uri="{FF2B5EF4-FFF2-40B4-BE49-F238E27FC236}">
                <a16:creationId xmlns:a16="http://schemas.microsoft.com/office/drawing/2014/main" id="{B79ED9B8-FCBE-42EE-96B3-C549BB23749A}"/>
              </a:ext>
            </a:extLst>
          </p:cNvPr>
          <p:cNvPicPr>
            <a:picLocks noChangeAspect="1"/>
          </p:cNvPicPr>
          <p:nvPr/>
        </p:nvPicPr>
        <p:blipFill>
          <a:blip r:embed="rId4"/>
          <a:stretch>
            <a:fillRect/>
          </a:stretch>
        </p:blipFill>
        <p:spPr>
          <a:xfrm>
            <a:off x="438150" y="3132238"/>
            <a:ext cx="950975" cy="950976"/>
          </a:xfrm>
          <a:prstGeom prst="rect">
            <a:avLst/>
          </a:prstGeom>
        </p:spPr>
      </p:pic>
      <p:sp>
        <p:nvSpPr>
          <p:cNvPr id="118" name="TextBox 117">
            <a:extLst>
              <a:ext uri="{FF2B5EF4-FFF2-40B4-BE49-F238E27FC236}">
                <a16:creationId xmlns:a16="http://schemas.microsoft.com/office/drawing/2014/main" id="{258BA698-E10A-49DA-BD63-0C998F95815C}"/>
              </a:ext>
            </a:extLst>
          </p:cNvPr>
          <p:cNvSpPr txBox="1"/>
          <p:nvPr/>
        </p:nvSpPr>
        <p:spPr>
          <a:xfrm>
            <a:off x="1520825" y="3270314"/>
            <a:ext cx="4450728" cy="738664"/>
          </a:xfrm>
          <a:prstGeom prst="rect">
            <a:avLst/>
          </a:prstGeom>
          <a:noFill/>
        </p:spPr>
        <p:txBody>
          <a:bodyPr wrap="square" lIns="0" tIns="0" rIns="0" bIns="0" rtlCol="0" anchor="ctr">
            <a:spAutoFit/>
          </a:bodyPr>
          <a:lstStyle/>
          <a:p>
            <a:pPr>
              <a:spcAft>
                <a:spcPts val="600"/>
              </a:spcAft>
            </a:pPr>
            <a:r>
              <a:rPr lang="en-US" sz="2400" dirty="0"/>
              <a:t>Lesson 3: Git branching workflows</a:t>
            </a:r>
          </a:p>
        </p:txBody>
      </p:sp>
      <p:cxnSp>
        <p:nvCxnSpPr>
          <p:cNvPr id="126" name="Straight Connector 125">
            <a:extLst>
              <a:ext uri="{FF2B5EF4-FFF2-40B4-BE49-F238E27FC236}">
                <a16:creationId xmlns:a16="http://schemas.microsoft.com/office/drawing/2014/main" id="{22B78388-7B67-4982-8EF2-01741508431C}"/>
              </a:ext>
              <a:ext uri="{C183D7F6-B498-43B3-948B-1728B52AA6E4}">
                <adec:decorative xmlns:adec="http://schemas.microsoft.com/office/drawing/2017/decorative" val="1"/>
              </a:ext>
            </a:extLst>
          </p:cNvPr>
          <p:cNvCxnSpPr>
            <a:cxnSpLocks/>
          </p:cNvCxnSpPr>
          <p:nvPr/>
        </p:nvCxnSpPr>
        <p:spPr>
          <a:xfrm>
            <a:off x="1520825" y="4140792"/>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8" name="Picture 97" descr="Icon of coding brackets">
            <a:extLst>
              <a:ext uri="{FF2B5EF4-FFF2-40B4-BE49-F238E27FC236}">
                <a16:creationId xmlns:a16="http://schemas.microsoft.com/office/drawing/2014/main" id="{FA8A0356-D621-4686-8FA4-9F9944660D6A}"/>
              </a:ext>
            </a:extLst>
          </p:cNvPr>
          <p:cNvPicPr>
            <a:picLocks noChangeAspect="1"/>
          </p:cNvPicPr>
          <p:nvPr/>
        </p:nvPicPr>
        <p:blipFill>
          <a:blip r:embed="rId5"/>
          <a:stretch>
            <a:fillRect/>
          </a:stretch>
        </p:blipFill>
        <p:spPr>
          <a:xfrm>
            <a:off x="472013" y="4140792"/>
            <a:ext cx="950975" cy="950976"/>
          </a:xfrm>
          <a:prstGeom prst="rect">
            <a:avLst/>
          </a:prstGeom>
        </p:spPr>
      </p:pic>
      <p:sp>
        <p:nvSpPr>
          <p:cNvPr id="119" name="TextBox 118">
            <a:extLst>
              <a:ext uri="{FF2B5EF4-FFF2-40B4-BE49-F238E27FC236}">
                <a16:creationId xmlns:a16="http://schemas.microsoft.com/office/drawing/2014/main" id="{D6071ED6-0603-4B4B-9C40-C86E6875349C}"/>
              </a:ext>
            </a:extLst>
          </p:cNvPr>
          <p:cNvSpPr txBox="1"/>
          <p:nvPr/>
        </p:nvSpPr>
        <p:spPr>
          <a:xfrm>
            <a:off x="1520825" y="4272607"/>
            <a:ext cx="4450728" cy="738664"/>
          </a:xfrm>
          <a:prstGeom prst="rect">
            <a:avLst/>
          </a:prstGeom>
          <a:noFill/>
        </p:spPr>
        <p:txBody>
          <a:bodyPr wrap="square" lIns="0" tIns="0" rIns="0" bIns="0" rtlCol="0" anchor="ctr">
            <a:spAutoFit/>
          </a:bodyPr>
          <a:lstStyle/>
          <a:p>
            <a:pPr>
              <a:spcAft>
                <a:spcPts val="600"/>
              </a:spcAft>
            </a:pPr>
            <a:r>
              <a:rPr lang="en-US" sz="2400" dirty="0"/>
              <a:t>Lesson 4: Collaborating with pull requests in Azure Repos</a:t>
            </a:r>
          </a:p>
        </p:txBody>
      </p:sp>
      <p:pic>
        <p:nvPicPr>
          <p:cNvPr id="113" name="Picture 112" descr="Icon of a heart">
            <a:extLst>
              <a:ext uri="{FF2B5EF4-FFF2-40B4-BE49-F238E27FC236}">
                <a16:creationId xmlns:a16="http://schemas.microsoft.com/office/drawing/2014/main" id="{30C2C6C4-7986-4BE8-A737-C90663AD0229}"/>
              </a:ext>
            </a:extLst>
          </p:cNvPr>
          <p:cNvPicPr>
            <a:picLocks noChangeAspect="1"/>
          </p:cNvPicPr>
          <p:nvPr/>
        </p:nvPicPr>
        <p:blipFill>
          <a:blip r:embed="rId6"/>
          <a:stretch>
            <a:fillRect/>
          </a:stretch>
        </p:blipFill>
        <p:spPr>
          <a:xfrm>
            <a:off x="472013" y="5149346"/>
            <a:ext cx="950976" cy="950976"/>
          </a:xfrm>
          <a:prstGeom prst="rect">
            <a:avLst/>
          </a:prstGeom>
        </p:spPr>
      </p:pic>
      <p:sp>
        <p:nvSpPr>
          <p:cNvPr id="120" name="TextBox 119">
            <a:extLst>
              <a:ext uri="{FF2B5EF4-FFF2-40B4-BE49-F238E27FC236}">
                <a16:creationId xmlns:a16="http://schemas.microsoft.com/office/drawing/2014/main" id="{33403CEA-28F4-43F9-A338-F54863458998}"/>
              </a:ext>
            </a:extLst>
          </p:cNvPr>
          <p:cNvSpPr txBox="1"/>
          <p:nvPr/>
        </p:nvSpPr>
        <p:spPr>
          <a:xfrm>
            <a:off x="1524749" y="5289036"/>
            <a:ext cx="4446804" cy="738664"/>
          </a:xfrm>
          <a:prstGeom prst="rect">
            <a:avLst/>
          </a:prstGeom>
          <a:noFill/>
        </p:spPr>
        <p:txBody>
          <a:bodyPr wrap="square" lIns="0" tIns="0" rIns="0" bIns="0" rtlCol="0" anchor="ctr">
            <a:spAutoFit/>
          </a:bodyPr>
          <a:lstStyle/>
          <a:p>
            <a:pPr>
              <a:spcAft>
                <a:spcPts val="600"/>
              </a:spcAft>
            </a:pPr>
            <a:r>
              <a:rPr lang="en-US" sz="2400" dirty="0"/>
              <a:t>Lesson 5: Why care about Git Hooks ?</a:t>
            </a:r>
          </a:p>
        </p:txBody>
      </p:sp>
      <p:cxnSp>
        <p:nvCxnSpPr>
          <p:cNvPr id="127" name="Straight Connector 126">
            <a:extLst>
              <a:ext uri="{FF2B5EF4-FFF2-40B4-BE49-F238E27FC236}">
                <a16:creationId xmlns:a16="http://schemas.microsoft.com/office/drawing/2014/main" id="{236C040A-9F7C-4300-8A6A-874C0BC3D843}"/>
              </a:ext>
              <a:ext uri="{C183D7F6-B498-43B3-948B-1728B52AA6E4}">
                <adec:decorative xmlns:adec="http://schemas.microsoft.com/office/drawing/2017/decorative" val="1"/>
              </a:ext>
            </a:extLst>
          </p:cNvPr>
          <p:cNvCxnSpPr>
            <a:cxnSpLocks/>
          </p:cNvCxnSpPr>
          <p:nvPr/>
        </p:nvCxnSpPr>
        <p:spPr>
          <a:xfrm>
            <a:off x="1520825" y="5149346"/>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person sitting in a desk">
            <a:extLst>
              <a:ext uri="{FF2B5EF4-FFF2-40B4-BE49-F238E27FC236}">
                <a16:creationId xmlns:a16="http://schemas.microsoft.com/office/drawing/2014/main" id="{E3F3CC92-267A-4DB3-A6DD-E1028CCC93FD}"/>
              </a:ext>
            </a:extLst>
          </p:cNvPr>
          <p:cNvPicPr>
            <a:picLocks noChangeAspect="1"/>
          </p:cNvPicPr>
          <p:nvPr/>
        </p:nvPicPr>
        <p:blipFill>
          <a:blip r:embed="rId7"/>
          <a:stretch>
            <a:fillRect/>
          </a:stretch>
        </p:blipFill>
        <p:spPr>
          <a:xfrm>
            <a:off x="6424510" y="1106056"/>
            <a:ext cx="950976" cy="950976"/>
          </a:xfrm>
          <a:prstGeom prst="rect">
            <a:avLst/>
          </a:prstGeom>
        </p:spPr>
      </p:pic>
      <p:sp>
        <p:nvSpPr>
          <p:cNvPr id="121" name="TextBox 120">
            <a:extLst>
              <a:ext uri="{FF2B5EF4-FFF2-40B4-BE49-F238E27FC236}">
                <a16:creationId xmlns:a16="http://schemas.microsoft.com/office/drawing/2014/main" id="{F38F365C-14F2-420C-920E-E617665225CA}"/>
              </a:ext>
            </a:extLst>
          </p:cNvPr>
          <p:cNvSpPr txBox="1"/>
          <p:nvPr/>
        </p:nvSpPr>
        <p:spPr>
          <a:xfrm>
            <a:off x="7547597" y="1336316"/>
            <a:ext cx="4446804" cy="369332"/>
          </a:xfrm>
          <a:prstGeom prst="rect">
            <a:avLst/>
          </a:prstGeom>
          <a:noFill/>
        </p:spPr>
        <p:txBody>
          <a:bodyPr wrap="square" lIns="0" tIns="0" rIns="0" bIns="0" rtlCol="0" anchor="ctr">
            <a:spAutoFit/>
          </a:bodyPr>
          <a:lstStyle/>
          <a:p>
            <a:pPr>
              <a:spcAft>
                <a:spcPts val="600"/>
              </a:spcAft>
            </a:pPr>
            <a:r>
              <a:rPr lang="en-US" sz="2400" dirty="0"/>
              <a:t>Lesson 6: Fostering inner source</a:t>
            </a:r>
          </a:p>
        </p:txBody>
      </p:sp>
      <p:cxnSp>
        <p:nvCxnSpPr>
          <p:cNvPr id="128" name="Straight Connector 127">
            <a:extLst>
              <a:ext uri="{FF2B5EF4-FFF2-40B4-BE49-F238E27FC236}">
                <a16:creationId xmlns:a16="http://schemas.microsoft.com/office/drawing/2014/main" id="{036EC33B-E64C-42C2-A0F3-FC0FEB791EA5}"/>
              </a:ext>
              <a:ext uri="{C183D7F6-B498-43B3-948B-1728B52AA6E4}">
                <adec:decorative xmlns:adec="http://schemas.microsoft.com/office/drawing/2017/decorative" val="1"/>
              </a:ext>
            </a:extLst>
          </p:cNvPr>
          <p:cNvCxnSpPr>
            <a:cxnSpLocks/>
          </p:cNvCxnSpPr>
          <p:nvPr/>
        </p:nvCxnSpPr>
        <p:spPr>
          <a:xfrm>
            <a:off x="7582504" y="3047263"/>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8" name="Picture 107" descr="Icon of a lab flask">
            <a:extLst>
              <a:ext uri="{FF2B5EF4-FFF2-40B4-BE49-F238E27FC236}">
                <a16:creationId xmlns:a16="http://schemas.microsoft.com/office/drawing/2014/main" id="{2BDFF2ED-3F9E-4739-A21B-61F6687F9C14}"/>
              </a:ext>
            </a:extLst>
          </p:cNvPr>
          <p:cNvPicPr>
            <a:picLocks noChangeAspect="1"/>
          </p:cNvPicPr>
          <p:nvPr/>
        </p:nvPicPr>
        <p:blipFill>
          <a:blip r:embed="rId8"/>
          <a:stretch>
            <a:fillRect/>
          </a:stretch>
        </p:blipFill>
        <p:spPr>
          <a:xfrm>
            <a:off x="6468557" y="3109378"/>
            <a:ext cx="950976" cy="950976"/>
          </a:xfrm>
          <a:prstGeom prst="rect">
            <a:avLst/>
          </a:prstGeom>
        </p:spPr>
      </p:pic>
      <p:sp>
        <p:nvSpPr>
          <p:cNvPr id="122" name="TextBox 121">
            <a:extLst>
              <a:ext uri="{FF2B5EF4-FFF2-40B4-BE49-F238E27FC236}">
                <a16:creationId xmlns:a16="http://schemas.microsoft.com/office/drawing/2014/main" id="{E273BD61-331E-4018-9A63-5324D7261CB0}"/>
              </a:ext>
            </a:extLst>
          </p:cNvPr>
          <p:cNvSpPr txBox="1"/>
          <p:nvPr/>
        </p:nvSpPr>
        <p:spPr>
          <a:xfrm>
            <a:off x="7547597" y="3346684"/>
            <a:ext cx="4446804" cy="369332"/>
          </a:xfrm>
          <a:prstGeom prst="rect">
            <a:avLst/>
          </a:prstGeom>
          <a:noFill/>
        </p:spPr>
        <p:txBody>
          <a:bodyPr wrap="square" lIns="0" tIns="0" rIns="0" bIns="0" rtlCol="0" anchor="ctr">
            <a:spAutoFit/>
          </a:bodyPr>
          <a:lstStyle/>
          <a:p>
            <a:pPr>
              <a:spcAft>
                <a:spcPts val="600"/>
              </a:spcAft>
            </a:pPr>
            <a:r>
              <a:rPr lang="en-US" sz="2400" dirty="0"/>
              <a:t>Lesson 8: Lab</a:t>
            </a:r>
          </a:p>
        </p:txBody>
      </p:sp>
      <p:cxnSp>
        <p:nvCxnSpPr>
          <p:cNvPr id="129" name="Straight Connector 128">
            <a:extLst>
              <a:ext uri="{FF2B5EF4-FFF2-40B4-BE49-F238E27FC236}">
                <a16:creationId xmlns:a16="http://schemas.microsoft.com/office/drawing/2014/main" id="{A38F18FF-1C98-4880-9376-7A63D5871CE1}"/>
              </a:ext>
              <a:ext uri="{C183D7F6-B498-43B3-948B-1728B52AA6E4}">
                <adec:decorative xmlns:adec="http://schemas.microsoft.com/office/drawing/2017/decorative" val="1"/>
              </a:ext>
            </a:extLst>
          </p:cNvPr>
          <p:cNvCxnSpPr>
            <a:cxnSpLocks/>
          </p:cNvCxnSpPr>
          <p:nvPr/>
        </p:nvCxnSpPr>
        <p:spPr>
          <a:xfrm>
            <a:off x="7547597" y="4093920"/>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109" descr="Icon of a document with a checkmark">
            <a:extLst>
              <a:ext uri="{FF2B5EF4-FFF2-40B4-BE49-F238E27FC236}">
                <a16:creationId xmlns:a16="http://schemas.microsoft.com/office/drawing/2014/main" id="{A17FF37A-08DE-4A12-A2D3-8F762E9E124A}"/>
              </a:ext>
            </a:extLst>
          </p:cNvPr>
          <p:cNvPicPr>
            <a:picLocks noChangeAspect="1"/>
          </p:cNvPicPr>
          <p:nvPr/>
        </p:nvPicPr>
        <p:blipFill>
          <a:blip r:embed="rId9"/>
          <a:stretch>
            <a:fillRect/>
          </a:stretch>
        </p:blipFill>
        <p:spPr>
          <a:xfrm>
            <a:off x="6454084" y="4122469"/>
            <a:ext cx="950976" cy="950976"/>
          </a:xfrm>
          <a:prstGeom prst="rect">
            <a:avLst/>
          </a:prstGeom>
        </p:spPr>
      </p:pic>
      <p:sp>
        <p:nvSpPr>
          <p:cNvPr id="123" name="TextBox 122">
            <a:extLst>
              <a:ext uri="{FF2B5EF4-FFF2-40B4-BE49-F238E27FC236}">
                <a16:creationId xmlns:a16="http://schemas.microsoft.com/office/drawing/2014/main" id="{DF5B7D9D-5822-4F51-806B-19535B259689}"/>
              </a:ext>
            </a:extLst>
          </p:cNvPr>
          <p:cNvSpPr txBox="1"/>
          <p:nvPr/>
        </p:nvSpPr>
        <p:spPr>
          <a:xfrm>
            <a:off x="7582504" y="4312616"/>
            <a:ext cx="4446804" cy="738664"/>
          </a:xfrm>
          <a:prstGeom prst="rect">
            <a:avLst/>
          </a:prstGeom>
          <a:noFill/>
        </p:spPr>
        <p:txBody>
          <a:bodyPr wrap="square" lIns="0" tIns="0" rIns="0" bIns="0" rtlCol="0" anchor="ctr">
            <a:spAutoFit/>
          </a:bodyPr>
          <a:lstStyle/>
          <a:p>
            <a:pPr>
              <a:spcAft>
                <a:spcPts val="600"/>
              </a:spcAft>
            </a:pPr>
            <a:r>
              <a:rPr lang="en-US" sz="2400" dirty="0"/>
              <a:t>Lesson 9: Module review and takeaways</a:t>
            </a:r>
          </a:p>
        </p:txBody>
      </p:sp>
      <p:cxnSp>
        <p:nvCxnSpPr>
          <p:cNvPr id="25" name="Straight Connector 24">
            <a:extLst>
              <a:ext uri="{FF2B5EF4-FFF2-40B4-BE49-F238E27FC236}">
                <a16:creationId xmlns:a16="http://schemas.microsoft.com/office/drawing/2014/main" id="{8A98875B-9E33-43BC-A880-1E5230A99F6D}"/>
              </a:ext>
              <a:ext uri="{C183D7F6-B498-43B3-948B-1728B52AA6E4}">
                <adec:decorative xmlns:adec="http://schemas.microsoft.com/office/drawing/2017/decorative" val="1"/>
              </a:ext>
            </a:extLst>
          </p:cNvPr>
          <p:cNvCxnSpPr>
            <a:cxnSpLocks/>
          </p:cNvCxnSpPr>
          <p:nvPr/>
        </p:nvCxnSpPr>
        <p:spPr>
          <a:xfrm>
            <a:off x="7547597" y="1983322"/>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0662BC1-2797-4830-859C-6B40FCBD4D0E}"/>
              </a:ext>
            </a:extLst>
          </p:cNvPr>
          <p:cNvSpPr txBox="1"/>
          <p:nvPr/>
        </p:nvSpPr>
        <p:spPr>
          <a:xfrm>
            <a:off x="7582504" y="2225878"/>
            <a:ext cx="4446804" cy="738664"/>
          </a:xfrm>
          <a:prstGeom prst="rect">
            <a:avLst/>
          </a:prstGeom>
          <a:noFill/>
        </p:spPr>
        <p:txBody>
          <a:bodyPr wrap="square" lIns="0" tIns="0" rIns="0" bIns="0" rtlCol="0" anchor="ctr">
            <a:spAutoFit/>
          </a:bodyPr>
          <a:lstStyle/>
          <a:p>
            <a:pPr>
              <a:spcAft>
                <a:spcPts val="600"/>
              </a:spcAft>
            </a:pPr>
            <a:r>
              <a:rPr lang="en-US" sz="2400" dirty="0"/>
              <a:t>Lesson 7: Managing Git Repositories</a:t>
            </a:r>
          </a:p>
        </p:txBody>
      </p:sp>
      <p:pic>
        <p:nvPicPr>
          <p:cNvPr id="27" name="Picture 26" descr="Icon of a gear depicting automation">
            <a:extLst>
              <a:ext uri="{FF2B5EF4-FFF2-40B4-BE49-F238E27FC236}">
                <a16:creationId xmlns:a16="http://schemas.microsoft.com/office/drawing/2014/main" id="{D6FF3F3C-AFE3-4021-88BA-976C7B4DBF1F}"/>
              </a:ext>
            </a:extLst>
          </p:cNvPr>
          <p:cNvPicPr>
            <a:picLocks noChangeAspect="1"/>
          </p:cNvPicPr>
          <p:nvPr/>
        </p:nvPicPr>
        <p:blipFill>
          <a:blip r:embed="rId10"/>
          <a:stretch>
            <a:fillRect/>
          </a:stretch>
        </p:blipFill>
        <p:spPr>
          <a:xfrm>
            <a:off x="6447370" y="2119147"/>
            <a:ext cx="928116" cy="928116"/>
          </a:xfrm>
          <a:prstGeom prst="rect">
            <a:avLst/>
          </a:prstGeom>
        </p:spPr>
      </p:pic>
    </p:spTree>
    <p:extLst>
      <p:ext uri="{BB962C8B-B14F-4D97-AF65-F5344CB8AC3E}">
        <p14:creationId xmlns:p14="http://schemas.microsoft.com/office/powerpoint/2010/main" val="318007140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09: Module review and takeaways</a:t>
            </a:r>
          </a:p>
        </p:txBody>
      </p:sp>
      <p:pic>
        <p:nvPicPr>
          <p:cNvPr id="2" name="Picture 1" descr="Icon of a document with a checkmark">
            <a:extLst>
              <a:ext uri="{FF2B5EF4-FFF2-40B4-BE49-F238E27FC236}">
                <a16:creationId xmlns:a16="http://schemas.microsoft.com/office/drawing/2014/main" id="{75B3B0A4-A9D9-4C39-A611-3174E55D7BED}"/>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dirty="0"/>
              <a:t>What did you learn?</a:t>
            </a:r>
          </a:p>
        </p:txBody>
      </p:sp>
      <p:pic>
        <p:nvPicPr>
          <p:cNvPr id="42" name="Picture 41" descr="Icon of a rectangle, a square and a circle in a straight line">
            <a:extLst>
              <a:ext uri="{FF2B5EF4-FFF2-40B4-BE49-F238E27FC236}">
                <a16:creationId xmlns:a16="http://schemas.microsoft.com/office/drawing/2014/main" id="{7C7AD0F6-4F64-4966-9A8D-3D9532B0FCF7}"/>
              </a:ext>
            </a:extLst>
          </p:cNvPr>
          <p:cNvPicPr>
            <a:picLocks noChangeAspect="1"/>
          </p:cNvPicPr>
          <p:nvPr/>
        </p:nvPicPr>
        <p:blipFill>
          <a:blip r:embed="rId2"/>
          <a:stretch>
            <a:fillRect/>
          </a:stretch>
        </p:blipFill>
        <p:spPr>
          <a:xfrm>
            <a:off x="431428" y="1204627"/>
            <a:ext cx="952500" cy="952500"/>
          </a:xfrm>
          <a:prstGeom prst="rect">
            <a:avLst/>
          </a:prstGeom>
        </p:spPr>
      </p:pic>
      <p:sp>
        <p:nvSpPr>
          <p:cNvPr id="20" name="Rectangle 19">
            <a:extLst>
              <a:ext uri="{FF2B5EF4-FFF2-40B4-BE49-F238E27FC236}">
                <a16:creationId xmlns:a16="http://schemas.microsoft.com/office/drawing/2014/main" id="{6F06E972-5A89-40C9-915E-321E24E4A738}"/>
              </a:ext>
            </a:extLst>
          </p:cNvPr>
          <p:cNvSpPr/>
          <p:nvPr/>
        </p:nvSpPr>
        <p:spPr>
          <a:xfrm>
            <a:off x="1587500" y="1374656"/>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Explain how to structure Git Repos</a:t>
            </a:r>
            <a:endParaRPr lang="en-IN" sz="2400" dirty="0">
              <a:solidFill>
                <a:schemeClr val="tx1"/>
              </a:solidFill>
            </a:endParaRPr>
          </a:p>
        </p:txBody>
      </p:sp>
      <p:cxnSp>
        <p:nvCxnSpPr>
          <p:cNvPr id="29" name="Straight Connector 28">
            <a:extLst>
              <a:ext uri="{FF2B5EF4-FFF2-40B4-BE49-F238E27FC236}">
                <a16:creationId xmlns:a16="http://schemas.microsoft.com/office/drawing/2014/main" id="{C498A080-5B6E-44FD-85C5-117E456C425E}"/>
              </a:ext>
              <a:ext uri="{C183D7F6-B498-43B3-948B-1728B52AA6E4}">
                <adec:decorative xmlns:adec="http://schemas.microsoft.com/office/drawing/2017/decorative" val="1"/>
              </a:ext>
            </a:extLst>
          </p:cNvPr>
          <p:cNvCxnSpPr>
            <a:cxnSpLocks/>
          </p:cNvCxnSpPr>
          <p:nvPr/>
        </p:nvCxnSpPr>
        <p:spPr>
          <a:xfrm>
            <a:off x="1587500" y="2225421"/>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five circles connected by lines">
            <a:extLst>
              <a:ext uri="{FF2B5EF4-FFF2-40B4-BE49-F238E27FC236}">
                <a16:creationId xmlns:a16="http://schemas.microsoft.com/office/drawing/2014/main" id="{BD1DC1C2-EFEF-48AB-AE06-E8B96DF3BB1B}"/>
              </a:ext>
            </a:extLst>
          </p:cNvPr>
          <p:cNvPicPr>
            <a:picLocks noChangeAspect="1"/>
          </p:cNvPicPr>
          <p:nvPr/>
        </p:nvPicPr>
        <p:blipFill>
          <a:blip r:embed="rId3"/>
          <a:stretch>
            <a:fillRect/>
          </a:stretch>
        </p:blipFill>
        <p:spPr>
          <a:xfrm>
            <a:off x="431428" y="2295239"/>
            <a:ext cx="952500" cy="952500"/>
          </a:xfrm>
          <a:prstGeom prst="rect">
            <a:avLst/>
          </a:prstGeom>
        </p:spPr>
      </p:pic>
      <p:sp>
        <p:nvSpPr>
          <p:cNvPr id="22" name="Rectangle 21">
            <a:extLst>
              <a:ext uri="{FF2B5EF4-FFF2-40B4-BE49-F238E27FC236}">
                <a16:creationId xmlns:a16="http://schemas.microsoft.com/office/drawing/2014/main" id="{C290D96B-8846-490A-8DFA-4BF60FB5301D}"/>
              </a:ext>
            </a:extLst>
          </p:cNvPr>
          <p:cNvSpPr/>
          <p:nvPr/>
        </p:nvSpPr>
        <p:spPr>
          <a:xfrm>
            <a:off x="1587500" y="2542127"/>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Describe Git branching workflows</a:t>
            </a:r>
          </a:p>
        </p:txBody>
      </p:sp>
      <p:cxnSp>
        <p:nvCxnSpPr>
          <p:cNvPr id="30" name="Straight Connector 29">
            <a:extLst>
              <a:ext uri="{FF2B5EF4-FFF2-40B4-BE49-F238E27FC236}">
                <a16:creationId xmlns:a16="http://schemas.microsoft.com/office/drawing/2014/main" id="{344D373A-7C02-4146-B2D4-04AA355C9AFA}"/>
              </a:ext>
              <a:ext uri="{C183D7F6-B498-43B3-948B-1728B52AA6E4}">
                <adec:decorative xmlns:adec="http://schemas.microsoft.com/office/drawing/2017/decorative" val="1"/>
              </a:ext>
            </a:extLst>
          </p:cNvPr>
          <p:cNvCxnSpPr>
            <a:cxnSpLocks/>
          </p:cNvCxnSpPr>
          <p:nvPr/>
        </p:nvCxnSpPr>
        <p:spPr>
          <a:xfrm>
            <a:off x="1587500" y="3316033"/>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magnifying glass">
            <a:extLst>
              <a:ext uri="{FF2B5EF4-FFF2-40B4-BE49-F238E27FC236}">
                <a16:creationId xmlns:a16="http://schemas.microsoft.com/office/drawing/2014/main" id="{C1343417-C5E5-4C14-B19B-B228639B0728}"/>
              </a:ext>
            </a:extLst>
          </p:cNvPr>
          <p:cNvPicPr>
            <a:picLocks noChangeAspect="1"/>
          </p:cNvPicPr>
          <p:nvPr/>
        </p:nvPicPr>
        <p:blipFill>
          <a:blip r:embed="rId4"/>
          <a:stretch>
            <a:fillRect/>
          </a:stretch>
        </p:blipFill>
        <p:spPr>
          <a:xfrm>
            <a:off x="431428" y="3384327"/>
            <a:ext cx="952500" cy="952500"/>
          </a:xfrm>
          <a:prstGeom prst="rect">
            <a:avLst/>
          </a:prstGeom>
        </p:spPr>
      </p:pic>
      <p:sp>
        <p:nvSpPr>
          <p:cNvPr id="24" name="Rectangle 23">
            <a:extLst>
              <a:ext uri="{FF2B5EF4-FFF2-40B4-BE49-F238E27FC236}">
                <a16:creationId xmlns:a16="http://schemas.microsoft.com/office/drawing/2014/main" id="{2C76D31E-12B1-4785-9F03-BAA4ED96F04F}"/>
              </a:ext>
            </a:extLst>
          </p:cNvPr>
          <p:cNvSpPr/>
          <p:nvPr/>
        </p:nvSpPr>
        <p:spPr>
          <a:xfrm>
            <a:off x="1587500" y="3632739"/>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Leverage pull requests for collaboration and code reviews </a:t>
            </a:r>
          </a:p>
        </p:txBody>
      </p:sp>
      <p:cxnSp>
        <p:nvCxnSpPr>
          <p:cNvPr id="31" name="Straight Connector 30">
            <a:extLst>
              <a:ext uri="{FF2B5EF4-FFF2-40B4-BE49-F238E27FC236}">
                <a16:creationId xmlns:a16="http://schemas.microsoft.com/office/drawing/2014/main" id="{37FA63FA-2278-4849-BED7-6CA24989F64C}"/>
              </a:ext>
              <a:ext uri="{C183D7F6-B498-43B3-948B-1728B52AA6E4}">
                <adec:decorative xmlns:adec="http://schemas.microsoft.com/office/drawing/2017/decorative" val="1"/>
              </a:ext>
            </a:extLst>
          </p:cNvPr>
          <p:cNvCxnSpPr>
            <a:cxnSpLocks/>
          </p:cNvCxnSpPr>
          <p:nvPr/>
        </p:nvCxnSpPr>
        <p:spPr>
          <a:xfrm>
            <a:off x="1587500" y="4406645"/>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a gear and a arrow going across it">
            <a:extLst>
              <a:ext uri="{FF2B5EF4-FFF2-40B4-BE49-F238E27FC236}">
                <a16:creationId xmlns:a16="http://schemas.microsoft.com/office/drawing/2014/main" id="{B0C0814B-63BB-4178-BBEB-C087DF40990F}"/>
              </a:ext>
            </a:extLst>
          </p:cNvPr>
          <p:cNvPicPr>
            <a:picLocks noChangeAspect="1"/>
          </p:cNvPicPr>
          <p:nvPr/>
        </p:nvPicPr>
        <p:blipFill>
          <a:blip r:embed="rId5"/>
          <a:stretch>
            <a:fillRect/>
          </a:stretch>
        </p:blipFill>
        <p:spPr>
          <a:xfrm>
            <a:off x="442858" y="4476463"/>
            <a:ext cx="950976" cy="950976"/>
          </a:xfrm>
          <a:prstGeom prst="rect">
            <a:avLst/>
          </a:prstGeom>
        </p:spPr>
      </p:pic>
      <p:sp>
        <p:nvSpPr>
          <p:cNvPr id="26" name="Rectangle 25">
            <a:extLst>
              <a:ext uri="{FF2B5EF4-FFF2-40B4-BE49-F238E27FC236}">
                <a16:creationId xmlns:a16="http://schemas.microsoft.com/office/drawing/2014/main" id="{9A46A6A7-A5E1-439F-BE86-46D767326150}"/>
              </a:ext>
            </a:extLst>
          </p:cNvPr>
          <p:cNvSpPr/>
          <p:nvPr/>
        </p:nvSpPr>
        <p:spPr>
          <a:xfrm>
            <a:off x="1587500" y="4723351"/>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Leverage Git hooks for automation </a:t>
            </a:r>
          </a:p>
        </p:txBody>
      </p:sp>
      <p:cxnSp>
        <p:nvCxnSpPr>
          <p:cNvPr id="32" name="Straight Connector 31">
            <a:extLst>
              <a:ext uri="{FF2B5EF4-FFF2-40B4-BE49-F238E27FC236}">
                <a16:creationId xmlns:a16="http://schemas.microsoft.com/office/drawing/2014/main" id="{505DF739-957B-43B7-AA9F-B79A84BE1D5B}"/>
              </a:ext>
              <a:ext uri="{C183D7F6-B498-43B3-948B-1728B52AA6E4}">
                <adec:decorative xmlns:adec="http://schemas.microsoft.com/office/drawing/2017/decorative" val="1"/>
              </a:ext>
            </a:extLst>
          </p:cNvPr>
          <p:cNvCxnSpPr>
            <a:cxnSpLocks/>
          </p:cNvCxnSpPr>
          <p:nvPr/>
        </p:nvCxnSpPr>
        <p:spPr>
          <a:xfrm>
            <a:off x="1587500" y="5497257"/>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descr="Icon of a circle with circular arrows pointing at each other's end">
            <a:extLst>
              <a:ext uri="{FF2B5EF4-FFF2-40B4-BE49-F238E27FC236}">
                <a16:creationId xmlns:a16="http://schemas.microsoft.com/office/drawing/2014/main" id="{CFDC40E1-F67C-4FD0-8194-65FF29A6AF7F}"/>
              </a:ext>
            </a:extLst>
          </p:cNvPr>
          <p:cNvPicPr>
            <a:picLocks noChangeAspect="1"/>
          </p:cNvPicPr>
          <p:nvPr/>
        </p:nvPicPr>
        <p:blipFill>
          <a:blip r:embed="rId6"/>
          <a:stretch>
            <a:fillRect/>
          </a:stretch>
        </p:blipFill>
        <p:spPr>
          <a:xfrm>
            <a:off x="432987" y="5567077"/>
            <a:ext cx="949417" cy="950976"/>
          </a:xfrm>
          <a:prstGeom prst="rect">
            <a:avLst/>
          </a:prstGeom>
        </p:spPr>
      </p:pic>
      <p:sp>
        <p:nvSpPr>
          <p:cNvPr id="28" name="Rectangle 27">
            <a:extLst>
              <a:ext uri="{FF2B5EF4-FFF2-40B4-BE49-F238E27FC236}">
                <a16:creationId xmlns:a16="http://schemas.microsoft.com/office/drawing/2014/main" id="{8537DDF0-BDF8-4FA1-8065-B178635A4A3D}"/>
              </a:ext>
            </a:extLst>
          </p:cNvPr>
          <p:cNvSpPr/>
          <p:nvPr/>
        </p:nvSpPr>
        <p:spPr>
          <a:xfrm>
            <a:off x="1587500" y="5813965"/>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Use Git to foster inner source across the organization</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a:t>Module 4 review questions</a:t>
            </a:r>
          </a:p>
        </p:txBody>
      </p:sp>
      <p:pic>
        <p:nvPicPr>
          <p:cNvPr id="4" name="Picture 3">
            <a:extLst>
              <a:ext uri="{FF2B5EF4-FFF2-40B4-BE49-F238E27FC236}">
                <a16:creationId xmlns:a16="http://schemas.microsoft.com/office/drawing/2014/main" id="{592F7CF8-633A-4D81-BB75-489DD1973A3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23727"/>
            <a:ext cx="915924" cy="915924"/>
          </a:xfrm>
          <a:prstGeom prst="rect">
            <a:avLst/>
          </a:prstGeom>
        </p:spPr>
      </p:pic>
      <p:sp>
        <p:nvSpPr>
          <p:cNvPr id="27" name="Oval 26">
            <a:extLst>
              <a:ext uri="{FF2B5EF4-FFF2-40B4-BE49-F238E27FC236}">
                <a16:creationId xmlns:a16="http://schemas.microsoft.com/office/drawing/2014/main" id="{A8E1B195-3787-4EFD-8EFD-130F2E6F545A}"/>
              </a:ext>
            </a:extLst>
          </p:cNvPr>
          <p:cNvSpPr/>
          <p:nvPr/>
        </p:nvSpPr>
        <p:spPr bwMode="auto">
          <a:xfrm rot="10800000" flipV="1">
            <a:off x="499585" y="169188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1</a:t>
            </a:r>
          </a:p>
        </p:txBody>
      </p:sp>
      <p:cxnSp>
        <p:nvCxnSpPr>
          <p:cNvPr id="22" name="Straight Connector 21">
            <a:extLst>
              <a:ext uri="{FF2B5EF4-FFF2-40B4-BE49-F238E27FC236}">
                <a16:creationId xmlns:a16="http://schemas.microsoft.com/office/drawing/2014/main" id="{CFB5397A-896F-4581-B4FD-9DF38DEE6F1A}"/>
              </a:ext>
              <a:ext uri="{C183D7F6-B498-43B3-948B-1728B52AA6E4}">
                <adec:decorative xmlns:adec="http://schemas.microsoft.com/office/drawing/2017/decorative" val="1"/>
              </a:ext>
            </a:extLst>
          </p:cNvPr>
          <p:cNvCxnSpPr>
            <a:cxnSpLocks/>
          </p:cNvCxnSpPr>
          <p:nvPr/>
        </p:nvCxnSpPr>
        <p:spPr>
          <a:xfrm>
            <a:off x="1638300" y="2691321"/>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7DE87F93-FA3D-4BC6-AC8E-0401BA36E8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842991"/>
            <a:ext cx="915924" cy="915924"/>
          </a:xfrm>
          <a:prstGeom prst="rect">
            <a:avLst/>
          </a:prstGeom>
        </p:spPr>
      </p:pic>
      <p:sp>
        <p:nvSpPr>
          <p:cNvPr id="30" name="Oval 29">
            <a:extLst>
              <a:ext uri="{FF2B5EF4-FFF2-40B4-BE49-F238E27FC236}">
                <a16:creationId xmlns:a16="http://schemas.microsoft.com/office/drawing/2014/main" id="{6612F9A9-AC49-4BE5-8079-0F047BFE7F11}"/>
              </a:ext>
            </a:extLst>
          </p:cNvPr>
          <p:cNvSpPr/>
          <p:nvPr/>
        </p:nvSpPr>
        <p:spPr bwMode="auto">
          <a:xfrm rot="10800000" flipV="1">
            <a:off x="499585" y="291267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2</a:t>
            </a:r>
          </a:p>
        </p:txBody>
      </p:sp>
      <p:sp>
        <p:nvSpPr>
          <p:cNvPr id="19" name="Rectangle 18">
            <a:extLst>
              <a:ext uri="{FF2B5EF4-FFF2-40B4-BE49-F238E27FC236}">
                <a16:creationId xmlns:a16="http://schemas.microsoft.com/office/drawing/2014/main" id="{8179F948-1585-41B2-99EE-8CF5D1A4B515}"/>
              </a:ext>
            </a:extLst>
          </p:cNvPr>
          <p:cNvSpPr/>
          <p:nvPr/>
        </p:nvSpPr>
        <p:spPr>
          <a:xfrm>
            <a:off x="1638300" y="1761269"/>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the three types of branching?</a:t>
            </a:r>
          </a:p>
        </p:txBody>
      </p:sp>
      <p:cxnSp>
        <p:nvCxnSpPr>
          <p:cNvPr id="23" name="Straight Connector 22">
            <a:extLst>
              <a:ext uri="{FF2B5EF4-FFF2-40B4-BE49-F238E27FC236}">
                <a16:creationId xmlns:a16="http://schemas.microsoft.com/office/drawing/2014/main" id="{842173ED-6577-40FB-B039-D9E1F07D8B8A}"/>
              </a:ext>
              <a:ext uri="{C183D7F6-B498-43B3-948B-1728B52AA6E4}">
                <adec:decorative xmlns:adec="http://schemas.microsoft.com/office/drawing/2017/decorative" val="1"/>
              </a:ext>
            </a:extLst>
          </p:cNvPr>
          <p:cNvCxnSpPr>
            <a:cxnSpLocks/>
          </p:cNvCxnSpPr>
          <p:nvPr/>
        </p:nvCxnSpPr>
        <p:spPr>
          <a:xfrm>
            <a:off x="1638300" y="3911347"/>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90887E1C-596B-49D3-97D7-4D9FFED04F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63779"/>
            <a:ext cx="915924" cy="915924"/>
          </a:xfrm>
          <a:prstGeom prst="rect">
            <a:avLst/>
          </a:prstGeom>
        </p:spPr>
      </p:pic>
      <p:sp>
        <p:nvSpPr>
          <p:cNvPr id="33" name="Oval 32">
            <a:extLst>
              <a:ext uri="{FF2B5EF4-FFF2-40B4-BE49-F238E27FC236}">
                <a16:creationId xmlns:a16="http://schemas.microsoft.com/office/drawing/2014/main" id="{6F6B646A-9360-4451-A15F-12A80EF40294}"/>
              </a:ext>
            </a:extLst>
          </p:cNvPr>
          <p:cNvSpPr/>
          <p:nvPr/>
        </p:nvSpPr>
        <p:spPr bwMode="auto">
          <a:xfrm rot="10800000" flipV="1">
            <a:off x="499585" y="413345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25963E6D-FF1D-4DA9-8BCE-49D4453FF89B}"/>
              </a:ext>
            </a:extLst>
          </p:cNvPr>
          <p:cNvSpPr/>
          <p:nvPr/>
        </p:nvSpPr>
        <p:spPr>
          <a:xfrm>
            <a:off x="1565752" y="2980533"/>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Git hooks?</a:t>
            </a:r>
          </a:p>
        </p:txBody>
      </p:sp>
      <p:sp>
        <p:nvSpPr>
          <p:cNvPr id="21" name="Rectangle 20">
            <a:extLst>
              <a:ext uri="{FF2B5EF4-FFF2-40B4-BE49-F238E27FC236}">
                <a16:creationId xmlns:a16="http://schemas.microsoft.com/office/drawing/2014/main" id="{C1C07B2A-9A64-40BF-A9E7-9F01B0B37B69}"/>
              </a:ext>
            </a:extLst>
          </p:cNvPr>
          <p:cNvSpPr/>
          <p:nvPr/>
        </p:nvSpPr>
        <p:spPr>
          <a:xfrm>
            <a:off x="1565752" y="4271465"/>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are some best practices when working with files in Git? What do you suggest for working with large files?</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a:t>Learning objectives</a:t>
            </a:r>
            <a:endParaRPr lang="en-US" dirty="0"/>
          </a:p>
        </p:txBody>
      </p:sp>
      <p:sp>
        <p:nvSpPr>
          <p:cNvPr id="4" name="Rectangle 3">
            <a:extLst>
              <a:ext uri="{FF2B5EF4-FFF2-40B4-BE49-F238E27FC236}">
                <a16:creationId xmlns:a16="http://schemas.microsoft.com/office/drawing/2014/main" id="{E2ED0AE5-443F-4D47-990F-2AB0E405945E}"/>
              </a:ext>
            </a:extLst>
          </p:cNvPr>
          <p:cNvSpPr/>
          <p:nvPr/>
        </p:nvSpPr>
        <p:spPr>
          <a:xfrm>
            <a:off x="457069" y="1188720"/>
            <a:ext cx="7590219" cy="369332"/>
          </a:xfrm>
          <a:prstGeom prst="rect">
            <a:avLst/>
          </a:prstGeom>
        </p:spPr>
        <p:txBody>
          <a:bodyPr wrap="none" lIns="0" tIns="0" rIns="0" bIns="0">
            <a:spAutoFit/>
          </a:bodyPr>
          <a:lstStyle/>
          <a:p>
            <a:r>
              <a:rPr lang="en-US" sz="2400" dirty="0">
                <a:latin typeface="+mj-lt"/>
              </a:rPr>
              <a:t>After completing this module, students will be able to:</a:t>
            </a:r>
          </a:p>
        </p:txBody>
      </p:sp>
      <p:pic>
        <p:nvPicPr>
          <p:cNvPr id="56" name="Picture 55" descr="Icon of a whiteboard with a cloud symbol drawn on it">
            <a:extLst>
              <a:ext uri="{FF2B5EF4-FFF2-40B4-BE49-F238E27FC236}">
                <a16:creationId xmlns:a16="http://schemas.microsoft.com/office/drawing/2014/main" id="{C0925978-3EFB-4336-AEFD-E24524A84C99}"/>
              </a:ext>
            </a:extLst>
          </p:cNvPr>
          <p:cNvPicPr>
            <a:picLocks noChangeAspect="1"/>
          </p:cNvPicPr>
          <p:nvPr/>
        </p:nvPicPr>
        <p:blipFill>
          <a:blip r:embed="rId2"/>
          <a:stretch>
            <a:fillRect/>
          </a:stretch>
        </p:blipFill>
        <p:spPr>
          <a:xfrm>
            <a:off x="457069" y="1636606"/>
            <a:ext cx="928116" cy="928116"/>
          </a:xfrm>
          <a:prstGeom prst="rect">
            <a:avLst/>
          </a:prstGeom>
        </p:spPr>
      </p:pic>
      <p:sp>
        <p:nvSpPr>
          <p:cNvPr id="8" name="Rectangle 7">
            <a:extLst>
              <a:ext uri="{FF2B5EF4-FFF2-40B4-BE49-F238E27FC236}">
                <a16:creationId xmlns:a16="http://schemas.microsoft.com/office/drawing/2014/main" id="{56412EDB-130F-4CC0-8B3B-CE0EAAB13392}"/>
              </a:ext>
            </a:extLst>
          </p:cNvPr>
          <p:cNvSpPr/>
          <p:nvPr/>
        </p:nvSpPr>
        <p:spPr>
          <a:xfrm>
            <a:off x="1612900" y="1948122"/>
            <a:ext cx="8306160" cy="305084"/>
          </a:xfrm>
          <a:prstGeom prst="rect">
            <a:avLst/>
          </a:prstGeom>
        </p:spPr>
        <p:txBody>
          <a:bodyPr wrap="square" lIns="0" tIns="0" rIns="0" bIns="0">
            <a:spAutoFit/>
          </a:bodyPr>
          <a:lstStyle/>
          <a:p>
            <a:pPr>
              <a:lnSpc>
                <a:spcPct val="107000"/>
              </a:lnSpc>
            </a:pPr>
            <a:r>
              <a:rPr lang="en-US" sz="2000" dirty="0"/>
              <a:t>Explain how to structure Git Repos </a:t>
            </a:r>
          </a:p>
        </p:txBody>
      </p:sp>
      <p:pic>
        <p:nvPicPr>
          <p:cNvPr id="63" name="Picture 62" descr="Icon of five circles connected by lines">
            <a:extLst>
              <a:ext uri="{FF2B5EF4-FFF2-40B4-BE49-F238E27FC236}">
                <a16:creationId xmlns:a16="http://schemas.microsoft.com/office/drawing/2014/main" id="{14ACC13F-2E30-4D87-A572-74FF35D9F4E7}"/>
              </a:ext>
            </a:extLst>
          </p:cNvPr>
          <p:cNvPicPr>
            <a:picLocks noChangeAspect="1"/>
          </p:cNvPicPr>
          <p:nvPr/>
        </p:nvPicPr>
        <p:blipFill>
          <a:blip r:embed="rId3"/>
          <a:stretch>
            <a:fillRect/>
          </a:stretch>
        </p:blipFill>
        <p:spPr>
          <a:xfrm>
            <a:off x="449555" y="2648448"/>
            <a:ext cx="928116" cy="929640"/>
          </a:xfrm>
          <a:prstGeom prst="rect">
            <a:avLst/>
          </a:prstGeom>
        </p:spPr>
      </p:pic>
      <p:sp>
        <p:nvSpPr>
          <p:cNvPr id="21" name="Rectangle 20">
            <a:extLst>
              <a:ext uri="{FF2B5EF4-FFF2-40B4-BE49-F238E27FC236}">
                <a16:creationId xmlns:a16="http://schemas.microsoft.com/office/drawing/2014/main" id="{DB919DE0-8969-4815-BCD7-E485105CAC08}"/>
              </a:ext>
            </a:extLst>
          </p:cNvPr>
          <p:cNvSpPr/>
          <p:nvPr/>
        </p:nvSpPr>
        <p:spPr>
          <a:xfrm>
            <a:off x="1612900" y="2960726"/>
            <a:ext cx="8306160" cy="305084"/>
          </a:xfrm>
          <a:prstGeom prst="rect">
            <a:avLst/>
          </a:prstGeom>
        </p:spPr>
        <p:txBody>
          <a:bodyPr wrap="square" lIns="0" tIns="0" rIns="0" bIns="0">
            <a:spAutoFit/>
          </a:bodyPr>
          <a:lstStyle/>
          <a:p>
            <a:pPr>
              <a:lnSpc>
                <a:spcPct val="107000"/>
              </a:lnSpc>
            </a:pPr>
            <a:r>
              <a:rPr lang="en-US" sz="2000"/>
              <a:t>Describe Git branching workflows</a:t>
            </a:r>
          </a:p>
        </p:txBody>
      </p:sp>
      <p:pic>
        <p:nvPicPr>
          <p:cNvPr id="65" name="Picture 64" descr="Icon of a magnifying glass reviewing">
            <a:extLst>
              <a:ext uri="{FF2B5EF4-FFF2-40B4-BE49-F238E27FC236}">
                <a16:creationId xmlns:a16="http://schemas.microsoft.com/office/drawing/2014/main" id="{F8183F7D-7C71-416D-A039-FD9928FA5A7A}"/>
              </a:ext>
            </a:extLst>
          </p:cNvPr>
          <p:cNvPicPr>
            <a:picLocks noChangeAspect="1"/>
          </p:cNvPicPr>
          <p:nvPr/>
        </p:nvPicPr>
        <p:blipFill>
          <a:blip r:embed="rId4"/>
          <a:stretch>
            <a:fillRect/>
          </a:stretch>
        </p:blipFill>
        <p:spPr>
          <a:xfrm>
            <a:off x="457069" y="3661814"/>
            <a:ext cx="928116" cy="928116"/>
          </a:xfrm>
          <a:prstGeom prst="rect">
            <a:avLst/>
          </a:prstGeom>
        </p:spPr>
      </p:pic>
      <p:sp>
        <p:nvSpPr>
          <p:cNvPr id="22" name="Rectangle 21">
            <a:extLst>
              <a:ext uri="{FF2B5EF4-FFF2-40B4-BE49-F238E27FC236}">
                <a16:creationId xmlns:a16="http://schemas.microsoft.com/office/drawing/2014/main" id="{2F9C8245-661E-42CF-84E0-2C819A6641C3}"/>
              </a:ext>
            </a:extLst>
          </p:cNvPr>
          <p:cNvSpPr/>
          <p:nvPr/>
        </p:nvSpPr>
        <p:spPr>
          <a:xfrm>
            <a:off x="1612900" y="3932209"/>
            <a:ext cx="8306160" cy="387326"/>
          </a:xfrm>
          <a:prstGeom prst="rect">
            <a:avLst/>
          </a:prstGeom>
        </p:spPr>
        <p:txBody>
          <a:bodyPr wrap="square" lIns="0" tIns="0" rIns="0" bIns="0">
            <a:noAutofit/>
          </a:bodyPr>
          <a:lstStyle/>
          <a:p>
            <a:pPr>
              <a:lnSpc>
                <a:spcPct val="107000"/>
              </a:lnSpc>
            </a:pPr>
            <a:r>
              <a:rPr lang="en-US" sz="2000"/>
              <a:t>Leverage pull requests for collaboration and code reviews </a:t>
            </a:r>
          </a:p>
        </p:txBody>
      </p:sp>
      <p:pic>
        <p:nvPicPr>
          <p:cNvPr id="84" name="Picture 83" descr="Icon of a gear depicting automation">
            <a:extLst>
              <a:ext uri="{FF2B5EF4-FFF2-40B4-BE49-F238E27FC236}">
                <a16:creationId xmlns:a16="http://schemas.microsoft.com/office/drawing/2014/main" id="{8D4BC78F-9A97-4261-99E2-DD3C7F3DA62F}"/>
              </a:ext>
            </a:extLst>
          </p:cNvPr>
          <p:cNvPicPr>
            <a:picLocks noChangeAspect="1"/>
          </p:cNvPicPr>
          <p:nvPr/>
        </p:nvPicPr>
        <p:blipFill>
          <a:blip r:embed="rId5"/>
          <a:stretch>
            <a:fillRect/>
          </a:stretch>
        </p:blipFill>
        <p:spPr>
          <a:xfrm>
            <a:off x="457069" y="4673656"/>
            <a:ext cx="928116" cy="928116"/>
          </a:xfrm>
          <a:prstGeom prst="rect">
            <a:avLst/>
          </a:prstGeom>
        </p:spPr>
      </p:pic>
      <p:sp>
        <p:nvSpPr>
          <p:cNvPr id="23" name="Rectangle 22">
            <a:extLst>
              <a:ext uri="{FF2B5EF4-FFF2-40B4-BE49-F238E27FC236}">
                <a16:creationId xmlns:a16="http://schemas.microsoft.com/office/drawing/2014/main" id="{65A61476-EA88-427F-87E9-1F3CACFD4955}"/>
              </a:ext>
            </a:extLst>
          </p:cNvPr>
          <p:cNvSpPr/>
          <p:nvPr/>
        </p:nvSpPr>
        <p:spPr>
          <a:xfrm>
            <a:off x="1612900" y="4985172"/>
            <a:ext cx="8306160" cy="305084"/>
          </a:xfrm>
          <a:prstGeom prst="rect">
            <a:avLst/>
          </a:prstGeom>
        </p:spPr>
        <p:txBody>
          <a:bodyPr wrap="square" lIns="0" tIns="0" rIns="0" bIns="0">
            <a:spAutoFit/>
          </a:bodyPr>
          <a:lstStyle/>
          <a:p>
            <a:pPr>
              <a:lnSpc>
                <a:spcPct val="107000"/>
              </a:lnSpc>
              <a:spcAft>
                <a:spcPts val="816"/>
              </a:spcAft>
            </a:pPr>
            <a:r>
              <a:rPr lang="en-US" sz="2000" dirty="0"/>
              <a:t>Leverage Git hooks for automation </a:t>
            </a:r>
          </a:p>
        </p:txBody>
      </p:sp>
      <p:cxnSp>
        <p:nvCxnSpPr>
          <p:cNvPr id="51" name="Straight Connector 50">
            <a:extLst>
              <a:ext uri="{FF2B5EF4-FFF2-40B4-BE49-F238E27FC236}">
                <a16:creationId xmlns:a16="http://schemas.microsoft.com/office/drawing/2014/main" id="{A38834A6-D426-4EB8-BB3D-26E88B05EB07}"/>
              </a:ext>
              <a:ext uri="{C183D7F6-B498-43B3-948B-1728B52AA6E4}">
                <adec:decorative xmlns:adec="http://schemas.microsoft.com/office/drawing/2017/decorative" val="1"/>
              </a:ext>
            </a:extLst>
          </p:cNvPr>
          <p:cNvCxnSpPr>
            <a:cxnSpLocks/>
          </p:cNvCxnSpPr>
          <p:nvPr/>
        </p:nvCxnSpPr>
        <p:spPr>
          <a:xfrm>
            <a:off x="1612900" y="2606585"/>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DEBF8B-08C0-41CC-8CFC-BA06632CAF88}"/>
              </a:ext>
              <a:ext uri="{C183D7F6-B498-43B3-948B-1728B52AA6E4}">
                <adec:decorative xmlns:adec="http://schemas.microsoft.com/office/drawing/2017/decorative" val="1"/>
              </a:ext>
            </a:extLst>
          </p:cNvPr>
          <p:cNvCxnSpPr>
            <a:cxnSpLocks/>
          </p:cNvCxnSpPr>
          <p:nvPr/>
        </p:nvCxnSpPr>
        <p:spPr>
          <a:xfrm>
            <a:off x="1612900" y="3619951"/>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860ABE0-8760-4EAF-BB2D-0B3F9742D773}"/>
              </a:ext>
              <a:ext uri="{C183D7F6-B498-43B3-948B-1728B52AA6E4}">
                <adec:decorative xmlns:adec="http://schemas.microsoft.com/office/drawing/2017/decorative" val="1"/>
              </a:ext>
            </a:extLst>
          </p:cNvPr>
          <p:cNvCxnSpPr>
            <a:cxnSpLocks/>
          </p:cNvCxnSpPr>
          <p:nvPr/>
        </p:nvCxnSpPr>
        <p:spPr>
          <a:xfrm>
            <a:off x="1612900" y="4631793"/>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46C40D0-C4DE-4C6B-94D6-1EB4A9CB59CF}"/>
              </a:ext>
              <a:ext uri="{C183D7F6-B498-43B3-948B-1728B52AA6E4}">
                <adec:decorative xmlns:adec="http://schemas.microsoft.com/office/drawing/2017/decorative" val="1"/>
              </a:ext>
            </a:extLst>
          </p:cNvPr>
          <p:cNvCxnSpPr>
            <a:cxnSpLocks/>
          </p:cNvCxnSpPr>
          <p:nvPr/>
        </p:nvCxnSpPr>
        <p:spPr>
          <a:xfrm>
            <a:off x="1612900" y="5643635"/>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circle with circular arrows pointing at each other's end">
            <a:extLst>
              <a:ext uri="{FF2B5EF4-FFF2-40B4-BE49-F238E27FC236}">
                <a16:creationId xmlns:a16="http://schemas.microsoft.com/office/drawing/2014/main" id="{FBDB045C-3108-461D-9878-08E2F6786FB5}"/>
              </a:ext>
            </a:extLst>
          </p:cNvPr>
          <p:cNvPicPr>
            <a:picLocks noChangeAspect="1"/>
          </p:cNvPicPr>
          <p:nvPr/>
        </p:nvPicPr>
        <p:blipFill>
          <a:blip r:embed="rId6"/>
          <a:stretch>
            <a:fillRect/>
          </a:stretch>
        </p:blipFill>
        <p:spPr>
          <a:xfrm>
            <a:off x="457069" y="5685499"/>
            <a:ext cx="928116" cy="929640"/>
          </a:xfrm>
          <a:prstGeom prst="rect">
            <a:avLst/>
          </a:prstGeom>
        </p:spPr>
      </p:pic>
      <p:sp>
        <p:nvSpPr>
          <p:cNvPr id="24" name="Rectangle 23">
            <a:extLst>
              <a:ext uri="{FF2B5EF4-FFF2-40B4-BE49-F238E27FC236}">
                <a16:creationId xmlns:a16="http://schemas.microsoft.com/office/drawing/2014/main" id="{F78AB926-A69C-44BC-86EA-42465FE60FEA}"/>
              </a:ext>
            </a:extLst>
          </p:cNvPr>
          <p:cNvSpPr/>
          <p:nvPr/>
        </p:nvSpPr>
        <p:spPr>
          <a:xfrm>
            <a:off x="1612900" y="5997777"/>
            <a:ext cx="8306160" cy="305084"/>
          </a:xfrm>
          <a:prstGeom prst="rect">
            <a:avLst/>
          </a:prstGeom>
        </p:spPr>
        <p:txBody>
          <a:bodyPr wrap="square" lIns="0" tIns="0" rIns="0" bIns="0">
            <a:spAutoFit/>
          </a:bodyPr>
          <a:lstStyle/>
          <a:p>
            <a:pPr>
              <a:lnSpc>
                <a:spcPct val="107000"/>
              </a:lnSpc>
              <a:spcAft>
                <a:spcPts val="816"/>
              </a:spcAft>
            </a:pPr>
            <a:r>
              <a:rPr lang="en-US" sz="2000"/>
              <a:t>Use Git to foster inner source across the organization</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02: How to structure your </a:t>
            </a:r>
            <a:r>
              <a:rPr lang="en-US" dirty="0"/>
              <a:t>Git Repo</a:t>
            </a:r>
          </a:p>
        </p:txBody>
      </p:sp>
      <p:pic>
        <p:nvPicPr>
          <p:cNvPr id="3" name="Picture 2" descr="Icon of a different shapes forming a structure">
            <a:extLst>
              <a:ext uri="{FF2B5EF4-FFF2-40B4-BE49-F238E27FC236}">
                <a16:creationId xmlns:a16="http://schemas.microsoft.com/office/drawing/2014/main" id="{5E6CCC5D-AF57-403B-BDF2-5071E73015AB}"/>
              </a:ext>
            </a:extLst>
          </p:cNvPr>
          <p:cNvPicPr>
            <a:picLocks noChangeAspect="1"/>
          </p:cNvPicPr>
          <p:nvPr/>
        </p:nvPicPr>
        <p:blipFill>
          <a:blip r:embed="rId2"/>
          <a:stretch>
            <a:fillRect/>
          </a:stretch>
        </p:blipFill>
        <p:spPr>
          <a:xfrm>
            <a:off x="10380087" y="2966112"/>
            <a:ext cx="1062300" cy="1062300"/>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dirty="0" err="1"/>
              <a:t>Monorepo</a:t>
            </a:r>
            <a:r>
              <a:rPr lang="en-US" dirty="0"/>
              <a:t> versus multiple repos</a:t>
            </a:r>
          </a:p>
        </p:txBody>
      </p:sp>
      <p:sp>
        <p:nvSpPr>
          <p:cNvPr id="15" name="Text Placeholder 4">
            <a:extLst>
              <a:ext uri="{FF2B5EF4-FFF2-40B4-BE49-F238E27FC236}">
                <a16:creationId xmlns:a16="http://schemas.microsoft.com/office/drawing/2014/main" id="{7BA6DE9F-38FB-4693-93B9-C56A76D6C87F}"/>
              </a:ext>
            </a:extLst>
          </p:cNvPr>
          <p:cNvSpPr txBox="1">
            <a:spLocks/>
          </p:cNvSpPr>
          <p:nvPr/>
        </p:nvSpPr>
        <p:spPr>
          <a:xfrm>
            <a:off x="427038" y="1229146"/>
            <a:ext cx="8339784" cy="369332"/>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repository is a place where the history of your work is stored.</a:t>
            </a:r>
          </a:p>
        </p:txBody>
      </p:sp>
      <p:sp>
        <p:nvSpPr>
          <p:cNvPr id="13" name="Text Placeholder 4">
            <a:extLst>
              <a:ext uri="{FF2B5EF4-FFF2-40B4-BE49-F238E27FC236}">
                <a16:creationId xmlns:a16="http://schemas.microsoft.com/office/drawing/2014/main" id="{8F3C6AEE-16D5-4BAC-A517-93C930558D8E}"/>
              </a:ext>
            </a:extLst>
          </p:cNvPr>
          <p:cNvSpPr txBox="1">
            <a:spLocks/>
          </p:cNvSpPr>
          <p:nvPr/>
        </p:nvSpPr>
        <p:spPr>
          <a:xfrm>
            <a:off x="427038" y="2079337"/>
            <a:ext cx="8339784" cy="369332"/>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DevOps projects can contain multiple repositories</a:t>
            </a:r>
          </a:p>
        </p:txBody>
      </p:sp>
    </p:spTree>
    <p:extLst>
      <p:ext uri="{BB962C8B-B14F-4D97-AF65-F5344CB8AC3E}">
        <p14:creationId xmlns:p14="http://schemas.microsoft.com/office/powerpoint/2010/main" val="28757754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a:t>Implementing a change log</a:t>
            </a:r>
          </a:p>
        </p:txBody>
      </p:sp>
      <p:sp>
        <p:nvSpPr>
          <p:cNvPr id="6" name="Rectangle 5">
            <a:extLst>
              <a:ext uri="{FF2B5EF4-FFF2-40B4-BE49-F238E27FC236}">
                <a16:creationId xmlns:a16="http://schemas.microsoft.com/office/drawing/2014/main" id="{5C4CE5AC-5328-4401-8EC9-8358C1646A7D}"/>
              </a:ext>
            </a:extLst>
          </p:cNvPr>
          <p:cNvSpPr/>
          <p:nvPr/>
        </p:nvSpPr>
        <p:spPr>
          <a:xfrm>
            <a:off x="427038" y="1428575"/>
            <a:ext cx="4814918" cy="247411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Track changes to a project over versions. </a:t>
            </a:r>
          </a:p>
          <a:p>
            <a:endParaRPr lang="en-US" dirty="0">
              <a:solidFill>
                <a:schemeClr val="tx1"/>
              </a:solidFill>
              <a:latin typeface="+mj-lt"/>
            </a:endParaRPr>
          </a:p>
          <a:p>
            <a:r>
              <a:rPr lang="en-US" dirty="0">
                <a:solidFill>
                  <a:schemeClr val="tx1"/>
                </a:solidFill>
                <a:latin typeface="+mj-lt"/>
              </a:rPr>
              <a:t>For each version, record:</a:t>
            </a:r>
          </a:p>
          <a:p>
            <a:pPr marL="285750" indent="-285750">
              <a:buFontTx/>
              <a:buChar char="-"/>
            </a:pPr>
            <a:r>
              <a:rPr lang="en-US" dirty="0">
                <a:solidFill>
                  <a:schemeClr val="tx1"/>
                </a:solidFill>
                <a:latin typeface="+mj-lt"/>
              </a:rPr>
              <a:t>New functionality</a:t>
            </a:r>
          </a:p>
          <a:p>
            <a:pPr marL="285750" indent="-285750">
              <a:buFontTx/>
              <a:buChar char="-"/>
            </a:pPr>
            <a:r>
              <a:rPr lang="en-US" dirty="0">
                <a:solidFill>
                  <a:schemeClr val="tx1"/>
                </a:solidFill>
                <a:latin typeface="+mj-lt"/>
              </a:rPr>
              <a:t>Changed functionality</a:t>
            </a:r>
          </a:p>
          <a:p>
            <a:pPr marL="285750" indent="-285750">
              <a:buFontTx/>
              <a:buChar char="-"/>
            </a:pPr>
            <a:r>
              <a:rPr lang="en-US" dirty="0">
                <a:solidFill>
                  <a:schemeClr val="tx1"/>
                </a:solidFill>
                <a:latin typeface="+mj-lt"/>
              </a:rPr>
              <a:t>Removed functionality</a:t>
            </a:r>
          </a:p>
        </p:txBody>
      </p:sp>
      <p:sp>
        <p:nvSpPr>
          <p:cNvPr id="7" name="Rectangle 6">
            <a:extLst>
              <a:ext uri="{FF2B5EF4-FFF2-40B4-BE49-F238E27FC236}">
                <a16:creationId xmlns:a16="http://schemas.microsoft.com/office/drawing/2014/main" id="{861DBD93-3456-4B99-BFD7-32F11BCB1F65}"/>
              </a:ext>
            </a:extLst>
          </p:cNvPr>
          <p:cNvSpPr/>
          <p:nvPr/>
        </p:nvSpPr>
        <p:spPr>
          <a:xfrm>
            <a:off x="5841009" y="1428575"/>
            <a:ext cx="4706278" cy="32249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285750" indent="-285750">
              <a:buFont typeface="Arial"/>
              <a:buChar char="•"/>
            </a:pPr>
            <a:r>
              <a:rPr lang="en-US" dirty="0">
                <a:solidFill>
                  <a:schemeClr val="tx1"/>
                </a:solidFill>
                <a:latin typeface="+mj-lt"/>
              </a:rPr>
              <a:t>Can be manually created</a:t>
            </a:r>
            <a:endParaRPr lang="en-US"/>
          </a:p>
          <a:p>
            <a:pPr marL="285750" indent="-285750">
              <a:buFont typeface="Arial"/>
              <a:buChar char="•"/>
            </a:pPr>
            <a:r>
              <a:rPr lang="en-US" dirty="0">
                <a:solidFill>
                  <a:schemeClr val="tx1"/>
                </a:solidFill>
                <a:latin typeface="+mj-lt"/>
              </a:rPr>
              <a:t>Can be automatically populated</a:t>
            </a:r>
            <a:endParaRPr lang="en-US" dirty="0">
              <a:solidFill>
                <a:schemeClr val="tx1"/>
              </a:solidFill>
              <a:latin typeface="+mj-lt"/>
              <a:cs typeface="Segoe UI Semibold"/>
            </a:endParaRPr>
          </a:p>
          <a:p>
            <a:pPr marL="285750" indent="-285750">
              <a:buFont typeface="Arial"/>
              <a:buChar char="•"/>
            </a:pPr>
            <a:r>
              <a:rPr lang="en-US" dirty="0">
                <a:solidFill>
                  <a:schemeClr val="tx1"/>
                </a:solidFill>
                <a:latin typeface="+mj-lt"/>
              </a:rPr>
              <a:t>Can be a combination of both</a:t>
            </a:r>
            <a:endParaRPr lang="en-US" dirty="0">
              <a:solidFill>
                <a:schemeClr val="tx1"/>
              </a:solidFill>
              <a:latin typeface="+mj-lt"/>
              <a:cs typeface="Segoe UI Semibold"/>
            </a:endParaRPr>
          </a:p>
          <a:p>
            <a:endParaRPr lang="en-US" dirty="0">
              <a:solidFill>
                <a:schemeClr val="tx1"/>
              </a:solidFill>
              <a:latin typeface="+mj-lt"/>
            </a:endParaRPr>
          </a:p>
          <a:p>
            <a:r>
              <a:rPr lang="en-US" dirty="0">
                <a:solidFill>
                  <a:schemeClr val="tx1"/>
                </a:solidFill>
                <a:latin typeface="+mj-lt"/>
              </a:rPr>
              <a:t>Auto:</a:t>
            </a:r>
          </a:p>
          <a:p>
            <a:pPr marL="285750" indent="-285750">
              <a:buFontTx/>
              <a:buChar char="-"/>
            </a:pPr>
            <a:r>
              <a:rPr lang="en-US" dirty="0">
                <a:solidFill>
                  <a:schemeClr val="tx1"/>
                </a:solidFill>
                <a:latin typeface="+mj-lt"/>
              </a:rPr>
              <a:t>git log</a:t>
            </a:r>
          </a:p>
          <a:p>
            <a:pPr marL="285750" indent="-285750">
              <a:buFontTx/>
              <a:buChar char="-"/>
            </a:pPr>
            <a:r>
              <a:rPr lang="en-US" dirty="0" err="1">
                <a:solidFill>
                  <a:schemeClr val="tx1"/>
                </a:solidFill>
                <a:latin typeface="+mj-lt"/>
              </a:rPr>
              <a:t>githubchangelog</a:t>
            </a:r>
            <a:endParaRPr lang="en-US" dirty="0">
              <a:solidFill>
                <a:schemeClr val="tx1"/>
              </a:solidFill>
              <a:latin typeface="+mj-lt"/>
            </a:endParaRPr>
          </a:p>
          <a:p>
            <a:pPr marL="285750" indent="-285750">
              <a:buFontTx/>
              <a:buChar char="-"/>
            </a:pPr>
            <a:r>
              <a:rPr lang="en-US" dirty="0" err="1">
                <a:solidFill>
                  <a:schemeClr val="tx1"/>
                </a:solidFill>
                <a:latin typeface="+mj-lt"/>
              </a:rPr>
              <a:t>github_changelog_generator</a:t>
            </a:r>
            <a:endParaRPr lang="en-US" dirty="0">
              <a:solidFill>
                <a:schemeClr val="tx1"/>
              </a:solidFill>
              <a:latin typeface="+mj-lt"/>
            </a:endParaRPr>
          </a:p>
          <a:p>
            <a:endParaRPr lang="en-US" dirty="0">
              <a:solidFill>
                <a:schemeClr val="tx1"/>
              </a:solidFill>
              <a:latin typeface="+mj-lt"/>
            </a:endParaRPr>
          </a:p>
        </p:txBody>
      </p:sp>
      <p:sp>
        <p:nvSpPr>
          <p:cNvPr id="10" name="Rectangle 9">
            <a:extLst>
              <a:ext uri="{FF2B5EF4-FFF2-40B4-BE49-F238E27FC236}">
                <a16:creationId xmlns:a16="http://schemas.microsoft.com/office/drawing/2014/main" id="{05C8E329-F533-4AF8-88B6-C1CFB8B10219}"/>
              </a:ext>
            </a:extLst>
          </p:cNvPr>
          <p:cNvSpPr/>
          <p:nvPr/>
        </p:nvSpPr>
        <p:spPr>
          <a:xfrm>
            <a:off x="427038" y="4287320"/>
            <a:ext cx="4814918" cy="247411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285750" indent="-285750">
              <a:buFont typeface="Arial"/>
              <a:buChar char="•"/>
            </a:pPr>
            <a:r>
              <a:rPr lang="en-US" dirty="0">
                <a:solidFill>
                  <a:schemeClr val="tx1"/>
                </a:solidFill>
                <a:latin typeface="+mj-lt"/>
              </a:rPr>
              <a:t>Preference is to always avoid dumping log entries into a change log. </a:t>
            </a:r>
            <a:endParaRPr lang="en-US">
              <a:solidFill>
                <a:schemeClr val="tx1"/>
              </a:solidFill>
              <a:latin typeface="Segoe UI"/>
              <a:cs typeface="Segoe UI"/>
            </a:endParaRPr>
          </a:p>
          <a:p>
            <a:pPr marL="285750" indent="-285750">
              <a:buFont typeface="Arial"/>
              <a:buChar char="•"/>
            </a:pPr>
            <a:r>
              <a:rPr lang="en-US" dirty="0">
                <a:solidFill>
                  <a:schemeClr val="tx1"/>
                </a:solidFill>
                <a:latin typeface="+mj-lt"/>
              </a:rPr>
              <a:t>Logs are "noisy," and so it's easy to generate a mess that is not helpful.</a:t>
            </a:r>
            <a:endParaRPr lang="en-US">
              <a:solidFill>
                <a:schemeClr val="tx1"/>
              </a:solidFill>
              <a:cs typeface="Segoe UI"/>
            </a:endParaRPr>
          </a:p>
        </p:txBody>
      </p:sp>
    </p:spTree>
    <p:extLst>
      <p:ext uri="{BB962C8B-B14F-4D97-AF65-F5344CB8AC3E}">
        <p14:creationId xmlns:p14="http://schemas.microsoft.com/office/powerpoint/2010/main" val="9071727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3000"/>
            <a:ext cx="9070923" cy="508524"/>
          </a:xfrm>
        </p:spPr>
        <p:txBody>
          <a:bodyPr/>
          <a:lstStyle/>
          <a:p>
            <a:r>
              <a:rPr lang="en-US"/>
              <a:t>Lesson 03: Git branching workflows</a:t>
            </a:r>
          </a:p>
        </p:txBody>
      </p:sp>
      <p:pic>
        <p:nvPicPr>
          <p:cNvPr id="3" name="Picture 2" descr="Icon of a structure showing a workflow">
            <a:extLst>
              <a:ext uri="{FF2B5EF4-FFF2-40B4-BE49-F238E27FC236}">
                <a16:creationId xmlns:a16="http://schemas.microsoft.com/office/drawing/2014/main" id="{8D6A449F-66D3-4887-9127-596CD8831248}"/>
              </a:ext>
            </a:extLst>
          </p:cNvPr>
          <p:cNvPicPr>
            <a:picLocks noChangeAspect="1"/>
          </p:cNvPicPr>
          <p:nvPr/>
        </p:nvPicPr>
        <p:blipFill>
          <a:blip r:embed="rId2"/>
          <a:stretch>
            <a:fillRect/>
          </a:stretch>
        </p:blipFill>
        <p:spPr>
          <a:xfrm>
            <a:off x="10333058" y="2927201"/>
            <a:ext cx="1140122" cy="1140122"/>
          </a:xfrm>
          <a:prstGeom prst="rect">
            <a:avLst/>
          </a:prstGeom>
        </p:spPr>
      </p:pic>
    </p:spTree>
    <p:extLst>
      <p:ext uri="{BB962C8B-B14F-4D97-AF65-F5344CB8AC3E}">
        <p14:creationId xmlns:p14="http://schemas.microsoft.com/office/powerpoint/2010/main" val="18462224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3FB2-3B24-4EF2-8B11-A5667897399B}"/>
              </a:ext>
            </a:extLst>
          </p:cNvPr>
          <p:cNvSpPr>
            <a:spLocks noGrp="1"/>
          </p:cNvSpPr>
          <p:nvPr>
            <p:ph type="title"/>
          </p:nvPr>
        </p:nvSpPr>
        <p:spPr>
          <a:xfrm>
            <a:off x="427038" y="632779"/>
            <a:ext cx="11571287" cy="411162"/>
          </a:xfrm>
        </p:spPr>
        <p:txBody>
          <a:bodyPr/>
          <a:lstStyle/>
          <a:p>
            <a:r>
              <a:rPr lang="en-US"/>
              <a:t>Branching workflow types</a:t>
            </a:r>
          </a:p>
        </p:txBody>
      </p:sp>
      <p:pic>
        <p:nvPicPr>
          <p:cNvPr id="48" name="Picture 47" descr="Icon of a document with a checkmark">
            <a:extLst>
              <a:ext uri="{FF2B5EF4-FFF2-40B4-BE49-F238E27FC236}">
                <a16:creationId xmlns:a16="http://schemas.microsoft.com/office/drawing/2014/main" id="{02442E80-DB33-4345-BB62-1C293E8C1107}"/>
              </a:ext>
            </a:extLst>
          </p:cNvPr>
          <p:cNvPicPr>
            <a:picLocks noChangeAspect="1"/>
          </p:cNvPicPr>
          <p:nvPr/>
        </p:nvPicPr>
        <p:blipFill>
          <a:blip r:embed="rId2"/>
          <a:stretch>
            <a:fillRect/>
          </a:stretch>
        </p:blipFill>
        <p:spPr>
          <a:xfrm>
            <a:off x="464164" y="1275442"/>
            <a:ext cx="952500" cy="952500"/>
          </a:xfrm>
          <a:prstGeom prst="rect">
            <a:avLst/>
          </a:prstGeom>
        </p:spPr>
      </p:pic>
      <p:sp>
        <p:nvSpPr>
          <p:cNvPr id="9" name="Rectangle 8">
            <a:extLst>
              <a:ext uri="{FF2B5EF4-FFF2-40B4-BE49-F238E27FC236}">
                <a16:creationId xmlns:a16="http://schemas.microsoft.com/office/drawing/2014/main" id="{9F02117E-D512-40A5-94A2-07D7CC67C3D7}"/>
              </a:ext>
            </a:extLst>
          </p:cNvPr>
          <p:cNvSpPr/>
          <p:nvPr/>
        </p:nvSpPr>
        <p:spPr>
          <a:xfrm>
            <a:off x="1683656" y="1381598"/>
            <a:ext cx="10329379" cy="738664"/>
          </a:xfrm>
          <a:prstGeom prst="rect">
            <a:avLst/>
          </a:prstGeom>
        </p:spPr>
        <p:txBody>
          <a:bodyPr wrap="square" lIns="0" tIns="0" rIns="0" bIns="0" anchor="ctr">
            <a:spAutoFit/>
          </a:bodyPr>
          <a:lstStyle/>
          <a:p>
            <a:r>
              <a:rPr lang="en-US" sz="2400" dirty="0">
                <a:latin typeface="+mj-lt"/>
              </a:rPr>
              <a:t>Feature branching </a:t>
            </a:r>
            <a:r>
              <a:rPr lang="en-US" sz="2400" dirty="0"/>
              <a:t>– All feature development should take place in a dedicated branch instead of the master branch.</a:t>
            </a:r>
          </a:p>
        </p:txBody>
      </p:sp>
      <p:cxnSp>
        <p:nvCxnSpPr>
          <p:cNvPr id="26" name="Straight Connector 25">
            <a:extLst>
              <a:ext uri="{FF2B5EF4-FFF2-40B4-BE49-F238E27FC236}">
                <a16:creationId xmlns:a16="http://schemas.microsoft.com/office/drawing/2014/main" id="{4CC808FA-C67E-4268-AF64-B626BA34F882}"/>
              </a:ext>
              <a:ext uri="{C183D7F6-B498-43B3-948B-1728B52AA6E4}">
                <adec:decorative xmlns:adec="http://schemas.microsoft.com/office/drawing/2017/decorative" val="1"/>
              </a:ext>
            </a:extLst>
          </p:cNvPr>
          <p:cNvCxnSpPr>
            <a:cxnSpLocks/>
          </p:cNvCxnSpPr>
          <p:nvPr/>
        </p:nvCxnSpPr>
        <p:spPr>
          <a:xfrm>
            <a:off x="1683657" y="2336933"/>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wave connected by circles and lines at both end">
            <a:extLst>
              <a:ext uri="{FF2B5EF4-FFF2-40B4-BE49-F238E27FC236}">
                <a16:creationId xmlns:a16="http://schemas.microsoft.com/office/drawing/2014/main" id="{753743E7-D04F-442E-B635-652D8C3A4341}"/>
              </a:ext>
            </a:extLst>
          </p:cNvPr>
          <p:cNvPicPr>
            <a:picLocks noChangeAspect="1"/>
          </p:cNvPicPr>
          <p:nvPr/>
        </p:nvPicPr>
        <p:blipFill>
          <a:blip r:embed="rId3"/>
          <a:stretch>
            <a:fillRect/>
          </a:stretch>
        </p:blipFill>
        <p:spPr>
          <a:xfrm>
            <a:off x="464164" y="2447448"/>
            <a:ext cx="952500" cy="952500"/>
          </a:xfrm>
          <a:prstGeom prst="rect">
            <a:avLst/>
          </a:prstGeom>
        </p:spPr>
      </p:pic>
      <p:sp>
        <p:nvSpPr>
          <p:cNvPr id="19" name="Rectangle 18">
            <a:extLst>
              <a:ext uri="{FF2B5EF4-FFF2-40B4-BE49-F238E27FC236}">
                <a16:creationId xmlns:a16="http://schemas.microsoft.com/office/drawing/2014/main" id="{4943AC01-85D1-4D4F-93A0-443212CA0455}"/>
              </a:ext>
            </a:extLst>
          </p:cNvPr>
          <p:cNvSpPr/>
          <p:nvPr/>
        </p:nvSpPr>
        <p:spPr>
          <a:xfrm>
            <a:off x="1683656" y="2553604"/>
            <a:ext cx="10329379" cy="738664"/>
          </a:xfrm>
          <a:prstGeom prst="rect">
            <a:avLst/>
          </a:prstGeom>
        </p:spPr>
        <p:txBody>
          <a:bodyPr wrap="square" lIns="0" tIns="0" rIns="0" bIns="0" anchor="ctr">
            <a:spAutoFit/>
          </a:bodyPr>
          <a:lstStyle/>
          <a:p>
            <a:r>
              <a:rPr lang="en-US" sz="2400" dirty="0" err="1">
                <a:latin typeface="+mj-lt"/>
              </a:rPr>
              <a:t>GitFlow</a:t>
            </a:r>
            <a:r>
              <a:rPr lang="en-US" sz="2400" dirty="0">
                <a:latin typeface="+mj-lt"/>
              </a:rPr>
              <a:t> branching </a:t>
            </a:r>
            <a:r>
              <a:rPr lang="en-US" sz="2400" dirty="0"/>
              <a:t>– A strict branching model designed around the project release.</a:t>
            </a:r>
          </a:p>
        </p:txBody>
      </p:sp>
      <p:cxnSp>
        <p:nvCxnSpPr>
          <p:cNvPr id="27" name="Straight Connector 26">
            <a:extLst>
              <a:ext uri="{FF2B5EF4-FFF2-40B4-BE49-F238E27FC236}">
                <a16:creationId xmlns:a16="http://schemas.microsoft.com/office/drawing/2014/main" id="{0BCFC7C2-56F2-4C24-8F17-79333C176A67}"/>
              </a:ext>
              <a:ext uri="{C183D7F6-B498-43B3-948B-1728B52AA6E4}">
                <adec:decorative xmlns:adec="http://schemas.microsoft.com/office/drawing/2017/decorative" val="1"/>
              </a:ext>
            </a:extLst>
          </p:cNvPr>
          <p:cNvCxnSpPr>
            <a:cxnSpLocks/>
          </p:cNvCxnSpPr>
          <p:nvPr/>
        </p:nvCxnSpPr>
        <p:spPr>
          <a:xfrm>
            <a:off x="1683657" y="3508939"/>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person sitting in a desk">
            <a:extLst>
              <a:ext uri="{FF2B5EF4-FFF2-40B4-BE49-F238E27FC236}">
                <a16:creationId xmlns:a16="http://schemas.microsoft.com/office/drawing/2014/main" id="{957F45A1-C150-4885-9E07-1395FF797280}"/>
              </a:ext>
            </a:extLst>
          </p:cNvPr>
          <p:cNvPicPr>
            <a:picLocks noChangeAspect="1"/>
          </p:cNvPicPr>
          <p:nvPr/>
        </p:nvPicPr>
        <p:blipFill>
          <a:blip r:embed="rId4"/>
          <a:stretch>
            <a:fillRect/>
          </a:stretch>
        </p:blipFill>
        <p:spPr>
          <a:xfrm>
            <a:off x="464164" y="3617930"/>
            <a:ext cx="952500" cy="952500"/>
          </a:xfrm>
          <a:prstGeom prst="rect">
            <a:avLst/>
          </a:prstGeom>
        </p:spPr>
      </p:pic>
      <p:sp>
        <p:nvSpPr>
          <p:cNvPr id="20" name="Rectangle 19">
            <a:extLst>
              <a:ext uri="{FF2B5EF4-FFF2-40B4-BE49-F238E27FC236}">
                <a16:creationId xmlns:a16="http://schemas.microsoft.com/office/drawing/2014/main" id="{D8ECFD18-8D61-4BFF-B1DA-5F807C442E89}"/>
              </a:ext>
            </a:extLst>
          </p:cNvPr>
          <p:cNvSpPr/>
          <p:nvPr/>
        </p:nvSpPr>
        <p:spPr>
          <a:xfrm>
            <a:off x="1683656" y="3910276"/>
            <a:ext cx="10329379" cy="369332"/>
          </a:xfrm>
          <a:prstGeom prst="rect">
            <a:avLst/>
          </a:prstGeom>
        </p:spPr>
        <p:txBody>
          <a:bodyPr wrap="square" lIns="0" tIns="0" rIns="0" bIns="0" anchor="t">
            <a:spAutoFit/>
          </a:bodyPr>
          <a:lstStyle/>
          <a:p>
            <a:r>
              <a:rPr lang="en-US" sz="2400" dirty="0">
                <a:latin typeface="+mj-lt"/>
              </a:rPr>
              <a:t>Forking Workflow </a:t>
            </a:r>
            <a:r>
              <a:rPr lang="en-US" sz="2400" dirty="0"/>
              <a:t>– Every developer uses a server-side repository.</a:t>
            </a:r>
          </a:p>
        </p:txBody>
      </p:sp>
      <p:cxnSp>
        <p:nvCxnSpPr>
          <p:cNvPr id="28" name="Straight Connector 27">
            <a:extLst>
              <a:ext uri="{FF2B5EF4-FFF2-40B4-BE49-F238E27FC236}">
                <a16:creationId xmlns:a16="http://schemas.microsoft.com/office/drawing/2014/main" id="{AAD53B34-028C-4B4D-8008-00E3046E271A}"/>
              </a:ext>
              <a:ext uri="{C183D7F6-B498-43B3-948B-1728B52AA6E4}">
                <adec:decorative xmlns:adec="http://schemas.microsoft.com/office/drawing/2017/decorative" val="1"/>
              </a:ext>
            </a:extLst>
          </p:cNvPr>
          <p:cNvCxnSpPr>
            <a:cxnSpLocks/>
          </p:cNvCxnSpPr>
          <p:nvPr/>
        </p:nvCxnSpPr>
        <p:spPr>
          <a:xfrm>
            <a:off x="1683657" y="4680945"/>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magnifying glass">
            <a:extLst>
              <a:ext uri="{FF2B5EF4-FFF2-40B4-BE49-F238E27FC236}">
                <a16:creationId xmlns:a16="http://schemas.microsoft.com/office/drawing/2014/main" id="{A02385AB-016E-4BE3-951D-D5876999CE4A}"/>
              </a:ext>
            </a:extLst>
          </p:cNvPr>
          <p:cNvPicPr>
            <a:picLocks noChangeAspect="1"/>
          </p:cNvPicPr>
          <p:nvPr/>
        </p:nvPicPr>
        <p:blipFill>
          <a:blip r:embed="rId5"/>
          <a:stretch>
            <a:fillRect/>
          </a:stretch>
        </p:blipFill>
        <p:spPr>
          <a:xfrm>
            <a:off x="464164" y="4955035"/>
            <a:ext cx="952500" cy="952500"/>
          </a:xfrm>
          <a:prstGeom prst="rect">
            <a:avLst/>
          </a:prstGeom>
        </p:spPr>
      </p:pic>
      <p:sp>
        <p:nvSpPr>
          <p:cNvPr id="21" name="Rectangle 20">
            <a:extLst>
              <a:ext uri="{FF2B5EF4-FFF2-40B4-BE49-F238E27FC236}">
                <a16:creationId xmlns:a16="http://schemas.microsoft.com/office/drawing/2014/main" id="{E0522E86-16E7-4884-B1CE-3A759D825D85}"/>
              </a:ext>
            </a:extLst>
          </p:cNvPr>
          <p:cNvSpPr/>
          <p:nvPr/>
        </p:nvSpPr>
        <p:spPr>
          <a:xfrm>
            <a:off x="1683656" y="4956559"/>
            <a:ext cx="10329379" cy="1561966"/>
          </a:xfrm>
          <a:prstGeom prst="rect">
            <a:avLst/>
          </a:prstGeom>
        </p:spPr>
        <p:txBody>
          <a:bodyPr wrap="square" lIns="0" tIns="0" rIns="0" bIns="0" anchor="t">
            <a:spAutoFit/>
          </a:bodyPr>
          <a:lstStyle/>
          <a:p>
            <a:r>
              <a:rPr lang="en-US" sz="2400" dirty="0">
                <a:latin typeface="+mj-lt"/>
              </a:rPr>
              <a:t>Evaluate the workflow:</a:t>
            </a:r>
          </a:p>
          <a:p>
            <a:pPr marL="342900" lvl="2" indent="-342900">
              <a:spcBef>
                <a:spcPts val="300"/>
              </a:spcBef>
              <a:spcAft>
                <a:spcPts val="600"/>
              </a:spcAft>
              <a:buFont typeface="Arial"/>
              <a:buChar char="•"/>
            </a:pPr>
            <a:r>
              <a:rPr lang="en-US" sz="2000" dirty="0"/>
              <a:t>Does this workflow scale with team size?</a:t>
            </a:r>
            <a:endParaRPr lang="en-US" sz="2000" dirty="0">
              <a:cs typeface="Segoe UI"/>
            </a:endParaRPr>
          </a:p>
          <a:p>
            <a:pPr marL="342900" lvl="2" indent="-342900">
              <a:spcBef>
                <a:spcPts val="300"/>
              </a:spcBef>
              <a:spcAft>
                <a:spcPts val="600"/>
              </a:spcAft>
              <a:buFont typeface="Arial"/>
              <a:buChar char="•"/>
            </a:pPr>
            <a:r>
              <a:rPr lang="en-US" sz="2000" dirty="0"/>
              <a:t>Is it easy to undo mistakes and errors with this workflow?</a:t>
            </a:r>
            <a:endParaRPr lang="en-US" sz="2000" dirty="0">
              <a:cs typeface="Segoe UI"/>
            </a:endParaRPr>
          </a:p>
          <a:p>
            <a:pPr marL="342900" lvl="2" indent="-342900">
              <a:spcBef>
                <a:spcPts val="300"/>
              </a:spcBef>
              <a:spcAft>
                <a:spcPts val="600"/>
              </a:spcAft>
              <a:buFont typeface="Arial"/>
              <a:buChar char="•"/>
            </a:pPr>
            <a:r>
              <a:rPr lang="en-US" sz="2000" dirty="0"/>
              <a:t>Does this workflow impose any new unnecessary cognitive overhead to the team?</a:t>
            </a:r>
            <a:endParaRPr lang="en-US" sz="2000" dirty="0">
              <a:cs typeface="Segoe UI"/>
            </a:endParaRPr>
          </a:p>
        </p:txBody>
      </p:sp>
    </p:spTree>
    <p:extLst>
      <p:ext uri="{BB962C8B-B14F-4D97-AF65-F5344CB8AC3E}">
        <p14:creationId xmlns:p14="http://schemas.microsoft.com/office/powerpoint/2010/main" val="212730702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10db0749-eddb-4627-97e5-bcd86b41c8cd"/>
    <ds:schemaRef ds:uri="http://schemas.openxmlformats.org/package/2006/metadata/core-properties"/>
    <ds:schemaRef ds:uri="a4bc753f-e3bb-4cba-8373-da173ea1515c"/>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8ACF38BA-441C-448A-83C4-A655E8232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1604</TotalTime>
  <Words>1507</Words>
  <Application>Microsoft Office PowerPoint</Application>
  <PresentationFormat>Custom</PresentationFormat>
  <Paragraphs>203</Paragraphs>
  <Slides>32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Consolas</vt:lpstr>
      <vt:lpstr>Courier New</vt:lpstr>
      <vt:lpstr>Segoe UI</vt:lpstr>
      <vt:lpstr>Segoe UI Semibold</vt:lpstr>
      <vt:lpstr>Wingdings</vt:lpstr>
      <vt:lpstr>Azure 1</vt:lpstr>
      <vt:lpstr>AZ-400.00 Module 4: Working with Git for Enterprise DevOps</vt:lpstr>
      <vt:lpstr>Lesson 01: Module overview</vt:lpstr>
      <vt:lpstr>Module overview</vt:lpstr>
      <vt:lpstr>Learning objectives</vt:lpstr>
      <vt:lpstr>Lesson 02: How to structure your Git Repo</vt:lpstr>
      <vt:lpstr>Monorepo versus multiple repos</vt:lpstr>
      <vt:lpstr>Implementing a change log</vt:lpstr>
      <vt:lpstr>Lesson 03: Git branching workflows</vt:lpstr>
      <vt:lpstr>Branching workflow types</vt:lpstr>
      <vt:lpstr>Feature branch workflow</vt:lpstr>
      <vt:lpstr>Git Branching Model for continuous delivery</vt:lpstr>
      <vt:lpstr>GitFlow branch workflow</vt:lpstr>
      <vt:lpstr>Forking workflow</vt:lpstr>
      <vt:lpstr>Lesson 04: Collaborating with pull requests</vt:lpstr>
      <vt:lpstr>Collaborating with pull requests</vt:lpstr>
      <vt:lpstr>Azure Repos collaborating with pull requests</vt:lpstr>
      <vt:lpstr>Git Hub mobile for pull request approvals</vt:lpstr>
      <vt:lpstr>Lesson 05: Why care about Git hooks ?</vt:lpstr>
      <vt:lpstr>Why care about Git hooks?</vt:lpstr>
      <vt:lpstr>Git hooks in action</vt:lpstr>
      <vt:lpstr>Lesson 06: Fostering inner source</vt:lpstr>
      <vt:lpstr>Fostering inner source</vt:lpstr>
      <vt:lpstr>Implementing the fork workflow</vt:lpstr>
      <vt:lpstr>Inner source with forks</vt:lpstr>
      <vt:lpstr>Lesson 07: Managing Git Repositories</vt:lpstr>
      <vt:lpstr>Working with large repositories</vt:lpstr>
      <vt:lpstr>Purging repository data</vt:lpstr>
      <vt:lpstr>Lesson 08: Lab</vt:lpstr>
      <vt:lpstr>Version controlling with Git in Azure Repos</vt:lpstr>
      <vt:lpstr>Lesson 09: Module review and takeaways</vt:lpstr>
      <vt:lpstr>What did you learn?</vt:lpstr>
      <vt:lpstr>Module 4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3: Scaling Git for Enterprise DevOps</dc:title>
  <dc:creator/>
  <cp:lastModifiedBy>Kimberly Rasmusson-Anderson</cp:lastModifiedBy>
  <cp:revision>112</cp:revision>
  <dcterms:created xsi:type="dcterms:W3CDTF">2020-04-30T00:33:59Z</dcterms:created>
  <dcterms:modified xsi:type="dcterms:W3CDTF">2021-05-13T19:22:55Z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