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5"/>
  </p:notesMasterIdLst>
  <p:handoutMasterIdLst>
    <p:handoutMasterId r:id="rId36"/>
  </p:handoutMasterIdLst>
  <p:sldIdLst>
    <p:sldId id="1719" r:id="rId5"/>
    <p:sldId id="2583" r:id="rId6"/>
    <p:sldId id="1670" r:id="rId7"/>
    <p:sldId id="2588" r:id="rId8"/>
    <p:sldId id="2590" r:id="rId9"/>
    <p:sldId id="2589" r:id="rId10"/>
    <p:sldId id="2592" r:id="rId11"/>
    <p:sldId id="2591" r:id="rId12"/>
    <p:sldId id="2594" r:id="rId13"/>
    <p:sldId id="2596" r:id="rId14"/>
    <p:sldId id="2595" r:id="rId15"/>
    <p:sldId id="2617" r:id="rId16"/>
    <p:sldId id="2598" r:id="rId17"/>
    <p:sldId id="2597" r:id="rId18"/>
    <p:sldId id="2599" r:id="rId19"/>
    <p:sldId id="2600" r:id="rId20"/>
    <p:sldId id="2601" r:id="rId21"/>
    <p:sldId id="2603" r:id="rId22"/>
    <p:sldId id="2616" r:id="rId23"/>
    <p:sldId id="2606" r:id="rId24"/>
    <p:sldId id="2607" r:id="rId25"/>
    <p:sldId id="2608" r:id="rId26"/>
    <p:sldId id="2609" r:id="rId27"/>
    <p:sldId id="2611" r:id="rId28"/>
    <p:sldId id="2610" r:id="rId29"/>
    <p:sldId id="1952" r:id="rId30"/>
    <p:sldId id="1947" r:id="rId31"/>
    <p:sldId id="1942" r:id="rId32"/>
    <p:sldId id="1739" r:id="rId33"/>
    <p:sldId id="1948"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89" userDrawn="1">
          <p15:clr>
            <a:srgbClr val="A4A3A4"/>
          </p15:clr>
        </p15:guide>
        <p15:guide id="2"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1F2FF"/>
    <a:srgbClr val="007E36"/>
    <a:srgbClr val="B9F5FF"/>
    <a:srgbClr val="007E39"/>
    <a:srgbClr val="87CBFF"/>
    <a:srgbClr val="EA8A23"/>
    <a:srgbClr val="96BBCD"/>
    <a:srgbClr val="000000"/>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83846-E9C4-4F9D-B945-A54B0A31CDF8}" v="2" dt="2020-07-15T15:14:35.888"/>
    <p1510:client id="{4BFFD7A9-576C-450A-ADD5-0ECEB1B07BAE}" v="1" dt="2020-07-14T17:14:00.346"/>
    <p1510:client id="{52AC73E9-01BB-A48C-9F2B-79013D146D79}" v="389" dt="2020-12-10T19:36:24.818"/>
    <p1510:client id="{9AFA8AE3-020A-49AF-B68F-56E4875F99C5}" v="458" dt="2020-07-15T14:03:30.571"/>
    <p1510:client id="{A30E8B77-2F63-4E39-AF4D-3DDE10639A55}" v="363" dt="2020-07-15T09:33:18.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1" autoAdjust="0"/>
    <p:restoredTop sz="79436" autoAdjust="0"/>
  </p:normalViewPr>
  <p:slideViewPr>
    <p:cSldViewPr snapToGrid="0">
      <p:cViewPr varScale="1">
        <p:scale>
          <a:sx n="89" d="100"/>
          <a:sy n="89" d="100"/>
        </p:scale>
        <p:origin x="1728" y="78"/>
      </p:cViewPr>
      <p:guideLst>
        <p:guide pos="989"/>
        <p:guide orient="horz" pos="2203"/>
      </p:guideLst>
    </p:cSldViewPr>
  </p:slideViewPr>
  <p:outlineViewPr>
    <p:cViewPr>
      <p:scale>
        <a:sx n="33" d="100"/>
        <a:sy n="33" d="100"/>
      </p:scale>
      <p:origin x="0" y="-5376"/>
    </p:cViewPr>
  </p:outlineViewPr>
  <p:notesTextViewPr>
    <p:cViewPr>
      <p:scale>
        <a:sx n="1" d="1"/>
        <a:sy n="1" d="1"/>
      </p:scale>
      <p:origin x="0" y="0"/>
    </p:cViewPr>
  </p:notesTextViewPr>
  <p:sorterViewPr>
    <p:cViewPr>
      <p:scale>
        <a:sx n="100" d="100"/>
        <a:sy n="100" d="100"/>
      </p:scale>
      <p:origin x="0" y="-1655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2:18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48347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Review the </a:t>
            </a:r>
            <a:r>
              <a:rPr lang="en-US" sz="900" b="0" i="0" u="none" strike="noStrike" kern="1200">
                <a:solidFill>
                  <a:schemeClr val="tx1"/>
                </a:solidFill>
                <a:effectLst/>
                <a:latin typeface="Segoe UI Light" pitchFamily="34" charset="0"/>
                <a:ea typeface="+mn-ea"/>
                <a:cs typeface="+mn-cs"/>
              </a:rPr>
              <a:t>Azure Pipelines Key terms in the student manual.</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8443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8016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kern="1200">
                <a:solidFill>
                  <a:schemeClr val="tx1"/>
                </a:solidFill>
                <a:effectLst/>
                <a:latin typeface="Segoe UI Light" pitchFamily="34" charset="0"/>
                <a:ea typeface="+mn-ea"/>
                <a:cs typeface="+mn-cs"/>
              </a:rPr>
              <a:t>Use the student manual for some typical situations where you might want to create agent pools.</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217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049334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Q1 Answer: </a:t>
            </a:r>
            <a:r>
              <a:rPr lang="en-US" b="0" dirty="0"/>
              <a:t> </a:t>
            </a:r>
            <a:r>
              <a:rPr lang="en-US" dirty="0"/>
              <a:t>Work with any language or platform - Python, Java, PHP, Ruby, C#, and Go; deploy to different types of targets at the same time; integrate with Azure deployments - container registries, virtual machines, Azure services, or any on-premises or cloud target (Microsoft Azure, Google Cloud, or Amazon cloud services); build on Windows, Linux, or Mac machines; integrate with GitHub; work with open-source projects.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Q2 Answer: </a:t>
            </a:r>
            <a:r>
              <a:rPr lang="en-US" dirty="0"/>
              <a:t>A pipeline enables a constant flow of changes into production via an automated software production line. Pipelines create a repeatable, reliable and incrementally improving process for taking software from concept to customer. </a:t>
            </a:r>
          </a:p>
          <a:p>
            <a:r>
              <a:rPr lang="en-US" b="1" dirty="0"/>
              <a:t>Q3 Answer: Microsoft-hosted agents </a:t>
            </a:r>
            <a:r>
              <a:rPr lang="en-US" dirty="0"/>
              <a:t>- Automatically take care of maintenance and upgrades. Each time you run a pipeline, you get a fresh virtual machine. The virtual machine is discarded after one use. </a:t>
            </a:r>
            <a:r>
              <a:rPr lang="en-US" b="1" dirty="0"/>
              <a:t>Self-hosted agents </a:t>
            </a:r>
            <a:r>
              <a:rPr lang="en-US" dirty="0"/>
              <a:t>– You take care of maintenance and upgrades. Give you more control to install dependent software needed. You can install the agent on Linux, macOS, Windows machines, or even in a Linux Docker container.</a:t>
            </a:r>
          </a:p>
          <a:p>
            <a:r>
              <a:rPr lang="en-US" b="1" dirty="0"/>
              <a:t>Q4 Answer: </a:t>
            </a:r>
            <a:r>
              <a:rPr lang="en-US" dirty="0"/>
              <a:t>You can organize agents into agent pools. An agent pool defines the sharing boundary. In Azure Pipelines, agent pools are scoped to the Azure DevOps organization; so you can share an agent pool across projects.</a:t>
            </a:r>
          </a:p>
          <a:p>
            <a:r>
              <a:rPr lang="en-US" b="1" dirty="0"/>
              <a:t>Q5 Answer: </a:t>
            </a:r>
            <a:r>
              <a:rPr lang="en-US" b="0" dirty="0"/>
              <a:t>YAML file and Visual Designer</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50500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11743732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88166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0447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93458089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021829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317212"/>
            <a:ext cx="9070923" cy="3600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3127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0" r:id="rId9"/>
    <p:sldLayoutId id="2147484621" r:id="rId10"/>
    <p:sldLayoutId id="2147484622" r:id="rId11"/>
    <p:sldLayoutId id="2147484624" r:id="rId12"/>
    <p:sldLayoutId id="2147484625" r:id="rId13"/>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2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48.emf"/><Relationship Id="rId1" Type="http://schemas.openxmlformats.org/officeDocument/2006/relationships/slideLayout" Target="../slideLayouts/slideLayout2.xml"/><Relationship Id="rId6" Type="http://schemas.openxmlformats.org/officeDocument/2006/relationships/image" Target="../media/image54.emf"/><Relationship Id="rId5" Type="http://schemas.openxmlformats.org/officeDocument/2006/relationships/image" Target="../media/image20.png"/><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chart" Target="../charts/chart1.xml"/><Relationship Id="rId4" Type="http://schemas.openxmlformats.org/officeDocument/2006/relationships/image" Target="../media/image58.emf"/></Relationships>
</file>

<file path=ppt/slides/_rels/slide2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e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wmf"/><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lIns="0" tIns="0" rIns="0" bIns="0" anchor="ctr">
            <a:spAutoFit/>
          </a:bodyPr>
          <a:lstStyle/>
          <a:p>
            <a:r>
              <a:rPr lang="en-US"/>
              <a:t>AZ-400.00</a:t>
            </a:r>
            <a:br>
              <a:rPr lang="en-US" dirty="0"/>
            </a:br>
            <a:r>
              <a:rPr lang="en-US" dirty="0"/>
              <a:t>Module 5:</a:t>
            </a:r>
            <a:br>
              <a:rPr lang="en-US" dirty="0"/>
            </a:br>
            <a:r>
              <a:rPr lang="en-US" dirty="0"/>
              <a:t>Configuring Azure Pipelines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137164"/>
            <a:ext cx="9070975" cy="720197"/>
          </a:xfrm>
        </p:spPr>
        <p:txBody>
          <a:bodyPr/>
          <a:lstStyle/>
          <a:p>
            <a:r>
              <a:rPr lang="en-US" dirty="0"/>
              <a:t>Lesson 04: Evaluate use of Microsoft-hosted vs self-hosted agents</a:t>
            </a:r>
          </a:p>
        </p:txBody>
      </p:sp>
      <p:pic>
        <p:nvPicPr>
          <p:cNvPr id="4" name="Picture 3" descr="Icon of a series of bars with a person in front">
            <a:extLst>
              <a:ext uri="{FF2B5EF4-FFF2-40B4-BE49-F238E27FC236}">
                <a16:creationId xmlns:a16="http://schemas.microsoft.com/office/drawing/2014/main" id="{806093B8-68DD-4998-B6C9-D9C26F40C5F5}"/>
              </a:ext>
            </a:extLst>
          </p:cNvPr>
          <p:cNvPicPr>
            <a:picLocks noChangeAspect="1"/>
          </p:cNvPicPr>
          <p:nvPr/>
        </p:nvPicPr>
        <p:blipFill>
          <a:blip r:embed="rId2">
            <a:clrChange>
              <a:clrFrom>
                <a:srgbClr val="FFFFFF"/>
              </a:clrFrom>
              <a:clrTo>
                <a:srgbClr val="FFFFFF">
                  <a:alpha val="0"/>
                </a:srgbClr>
              </a:clrTo>
            </a:clrChange>
          </a:blip>
          <a:srcRect/>
          <a:stretch/>
        </p:blipFill>
        <p:spPr>
          <a:xfrm>
            <a:off x="10521634" y="3040062"/>
            <a:ext cx="914400" cy="914400"/>
          </a:xfrm>
          <a:prstGeom prst="rect">
            <a:avLst/>
          </a:prstGeom>
        </p:spPr>
      </p:pic>
    </p:spTree>
    <p:extLst>
      <p:ext uri="{BB962C8B-B14F-4D97-AF65-F5344CB8AC3E}">
        <p14:creationId xmlns:p14="http://schemas.microsoft.com/office/powerpoint/2010/main" val="28467971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Microsoft-hosted versus self-hosted agents</a:t>
            </a:r>
          </a:p>
        </p:txBody>
      </p:sp>
      <p:sp>
        <p:nvSpPr>
          <p:cNvPr id="6" name="Rectangle 5">
            <a:extLst>
              <a:ext uri="{FF2B5EF4-FFF2-40B4-BE49-F238E27FC236}">
                <a16:creationId xmlns:a16="http://schemas.microsoft.com/office/drawing/2014/main" id="{271FA0F4-5A73-4947-B0DA-D965E78CF27B}"/>
              </a:ext>
            </a:extLst>
          </p:cNvPr>
          <p:cNvSpPr/>
          <p:nvPr/>
        </p:nvSpPr>
        <p:spPr>
          <a:xfrm>
            <a:off x="427038" y="1361562"/>
            <a:ext cx="11571287" cy="1273293"/>
          </a:xfrm>
          <a:prstGeom prst="rect">
            <a:avLst/>
          </a:prstGeom>
          <a:solidFill>
            <a:schemeClr val="bg1">
              <a:lumMod val="95000"/>
            </a:schemeClr>
          </a:solidFill>
        </p:spPr>
        <p:txBody>
          <a:bodyPr wrap="square" lIns="182880" tIns="91440" rIns="182880" bIns="91440" anchor="ctr">
            <a:noAutofit/>
          </a:bodyPr>
          <a:lstStyle/>
          <a:p>
            <a:pPr>
              <a:spcBef>
                <a:spcPts val="1200"/>
              </a:spcBef>
            </a:pPr>
            <a:r>
              <a:rPr lang="en-US" sz="2400" dirty="0">
                <a:latin typeface="+mj-lt"/>
              </a:rPr>
              <a:t>You generally need at least one agent to build or deploy your project.</a:t>
            </a:r>
          </a:p>
          <a:p>
            <a:pPr>
              <a:spcBef>
                <a:spcPts val="1200"/>
              </a:spcBef>
            </a:pPr>
            <a:r>
              <a:rPr lang="en-US" sz="2400" dirty="0">
                <a:latin typeface="+mj-lt"/>
              </a:rPr>
              <a:t>An agent is installable software that runs one build or deployment job at a time.</a:t>
            </a:r>
            <a:endParaRPr lang="en-US" sz="2400" dirty="0">
              <a:latin typeface="+mj-lt"/>
              <a:cs typeface="Segoe UI Semibold"/>
            </a:endParaRPr>
          </a:p>
        </p:txBody>
      </p:sp>
      <p:sp>
        <p:nvSpPr>
          <p:cNvPr id="7" name="Rectangle 6">
            <a:extLst>
              <a:ext uri="{FF2B5EF4-FFF2-40B4-BE49-F238E27FC236}">
                <a16:creationId xmlns:a16="http://schemas.microsoft.com/office/drawing/2014/main" id="{FAFC39D4-DBB0-4EDD-8ECD-A0E81F839083}"/>
              </a:ext>
            </a:extLst>
          </p:cNvPr>
          <p:cNvSpPr/>
          <p:nvPr/>
        </p:nvSpPr>
        <p:spPr>
          <a:xfrm>
            <a:off x="427038" y="2853154"/>
            <a:ext cx="2866619" cy="369332"/>
          </a:xfrm>
          <a:prstGeom prst="rect">
            <a:avLst/>
          </a:prstGeom>
        </p:spPr>
        <p:txBody>
          <a:bodyPr wrap="none" lIns="0" tIns="0" rIns="0" bIns="0">
            <a:spAutoFit/>
          </a:bodyPr>
          <a:lstStyle/>
          <a:p>
            <a:r>
              <a:rPr lang="en-US" sz="2400">
                <a:solidFill>
                  <a:schemeClr val="tx2"/>
                </a:solidFill>
                <a:latin typeface="+mj-lt"/>
              </a:rPr>
              <a:t>Two types of agents:</a:t>
            </a:r>
          </a:p>
        </p:txBody>
      </p:sp>
      <p:pic>
        <p:nvPicPr>
          <p:cNvPr id="21" name="Picture 20" descr="Icon of a screen with line charts">
            <a:extLst>
              <a:ext uri="{FF2B5EF4-FFF2-40B4-BE49-F238E27FC236}">
                <a16:creationId xmlns:a16="http://schemas.microsoft.com/office/drawing/2014/main" id="{7883DD6D-FD29-4C0D-B22F-FA0E6159F10F}"/>
              </a:ext>
            </a:extLst>
          </p:cNvPr>
          <p:cNvPicPr>
            <a:picLocks noChangeAspect="1"/>
          </p:cNvPicPr>
          <p:nvPr/>
        </p:nvPicPr>
        <p:blipFill>
          <a:blip r:embed="rId2"/>
          <a:stretch>
            <a:fillRect/>
          </a:stretch>
        </p:blipFill>
        <p:spPr>
          <a:xfrm>
            <a:off x="431429" y="3506036"/>
            <a:ext cx="950976" cy="950976"/>
          </a:xfrm>
          <a:prstGeom prst="rect">
            <a:avLst/>
          </a:prstGeom>
        </p:spPr>
      </p:pic>
      <p:sp>
        <p:nvSpPr>
          <p:cNvPr id="11" name="Rectangle 10">
            <a:extLst>
              <a:ext uri="{FF2B5EF4-FFF2-40B4-BE49-F238E27FC236}">
                <a16:creationId xmlns:a16="http://schemas.microsoft.com/office/drawing/2014/main" id="{B15AC1E3-CEA5-4F35-964D-B38D3DF60296}"/>
              </a:ext>
            </a:extLst>
          </p:cNvPr>
          <p:cNvSpPr/>
          <p:nvPr/>
        </p:nvSpPr>
        <p:spPr>
          <a:xfrm>
            <a:off x="1663700" y="3519859"/>
            <a:ext cx="10334625" cy="923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Microsoft-hosted agents – </a:t>
            </a:r>
            <a:r>
              <a:rPr lang="en-US" sz="2000" dirty="0">
                <a:solidFill>
                  <a:schemeClr val="tx1"/>
                </a:solidFill>
              </a:rPr>
              <a:t>Maintenance and upgrades are automatically done. Each time a pipeline is run, a fresh virtual machine (instance) is provided. There are time limits on jobs run on these agents.</a:t>
            </a: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663700" y="4655894"/>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wrench and a clipboard">
            <a:extLst>
              <a:ext uri="{FF2B5EF4-FFF2-40B4-BE49-F238E27FC236}">
                <a16:creationId xmlns:a16="http://schemas.microsoft.com/office/drawing/2014/main" id="{5A91501E-1EA1-444E-BAE4-4640EABFC027}"/>
              </a:ext>
            </a:extLst>
          </p:cNvPr>
          <p:cNvPicPr>
            <a:picLocks noChangeAspect="1"/>
          </p:cNvPicPr>
          <p:nvPr/>
        </p:nvPicPr>
        <p:blipFill>
          <a:blip r:embed="rId3"/>
          <a:stretch>
            <a:fillRect/>
          </a:stretch>
        </p:blipFill>
        <p:spPr>
          <a:xfrm>
            <a:off x="431429" y="4854014"/>
            <a:ext cx="952500" cy="952500"/>
          </a:xfrm>
          <a:prstGeom prst="rect">
            <a:avLst/>
          </a:prstGeom>
        </p:spPr>
      </p:pic>
      <p:sp>
        <p:nvSpPr>
          <p:cNvPr id="15" name="Rectangle 14">
            <a:extLst>
              <a:ext uri="{FF2B5EF4-FFF2-40B4-BE49-F238E27FC236}">
                <a16:creationId xmlns:a16="http://schemas.microsoft.com/office/drawing/2014/main" id="{A68865EC-C8DC-4F5F-AFF6-C7BAE09AC1BF}"/>
              </a:ext>
            </a:extLst>
          </p:cNvPr>
          <p:cNvSpPr/>
          <p:nvPr/>
        </p:nvSpPr>
        <p:spPr>
          <a:xfrm>
            <a:off x="1663700" y="4868599"/>
            <a:ext cx="10334625" cy="923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Self-hosted agents – </a:t>
            </a:r>
            <a:r>
              <a:rPr lang="en-US" sz="2000" dirty="0">
                <a:solidFill>
                  <a:schemeClr val="tx1"/>
                </a:solidFill>
              </a:rPr>
              <a:t>You take care of maintenance and upgrades. Give you more control to install dependent software needed. Can be installed on Linux, macOS, Windows machines, or in a Linux Docker container. There are no time limits on these jobs.</a:t>
            </a:r>
          </a:p>
        </p:txBody>
      </p:sp>
    </p:spTree>
    <p:extLst>
      <p:ext uri="{BB962C8B-B14F-4D97-AF65-F5344CB8AC3E}">
        <p14:creationId xmlns:p14="http://schemas.microsoft.com/office/powerpoint/2010/main" val="18914910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4409-1BE5-4C56-B261-C1B9CF174C12}"/>
              </a:ext>
            </a:extLst>
          </p:cNvPr>
          <p:cNvSpPr>
            <a:spLocks noGrp="1"/>
          </p:cNvSpPr>
          <p:nvPr>
            <p:ph type="title"/>
          </p:nvPr>
        </p:nvSpPr>
        <p:spPr>
          <a:xfrm>
            <a:off x="465138" y="632779"/>
            <a:ext cx="11533187" cy="411162"/>
          </a:xfrm>
        </p:spPr>
        <p:txBody>
          <a:bodyPr/>
          <a:lstStyle/>
          <a:p>
            <a:r>
              <a:rPr lang="en-US" dirty="0"/>
              <a:t>Job types</a:t>
            </a:r>
          </a:p>
        </p:txBody>
      </p:sp>
      <p:sp>
        <p:nvSpPr>
          <p:cNvPr id="7" name="Rectangle 6">
            <a:extLst>
              <a:ext uri="{FF2B5EF4-FFF2-40B4-BE49-F238E27FC236}">
                <a16:creationId xmlns:a16="http://schemas.microsoft.com/office/drawing/2014/main" id="{FAFC39D4-DBB0-4EDD-8ECD-A0E81F839083}"/>
              </a:ext>
            </a:extLst>
          </p:cNvPr>
          <p:cNvSpPr/>
          <p:nvPr/>
        </p:nvSpPr>
        <p:spPr>
          <a:xfrm>
            <a:off x="431429" y="1416334"/>
            <a:ext cx="2578911" cy="369332"/>
          </a:xfrm>
          <a:prstGeom prst="rect">
            <a:avLst/>
          </a:prstGeom>
        </p:spPr>
        <p:txBody>
          <a:bodyPr wrap="none" lIns="0" tIns="0" rIns="0" bIns="0">
            <a:spAutoFit/>
          </a:bodyPr>
          <a:lstStyle/>
          <a:p>
            <a:r>
              <a:rPr lang="en-US" sz="2400" dirty="0">
                <a:solidFill>
                  <a:schemeClr val="tx2"/>
                </a:solidFill>
                <a:latin typeface="+mj-lt"/>
              </a:rPr>
              <a:t>Four types of jobs:</a:t>
            </a:r>
          </a:p>
        </p:txBody>
      </p:sp>
      <p:sp>
        <p:nvSpPr>
          <p:cNvPr id="11" name="Rectangle 10">
            <a:extLst>
              <a:ext uri="{FF2B5EF4-FFF2-40B4-BE49-F238E27FC236}">
                <a16:creationId xmlns:a16="http://schemas.microsoft.com/office/drawing/2014/main" id="{B15AC1E3-CEA5-4F35-964D-B38D3DF60296}"/>
              </a:ext>
            </a:extLst>
          </p:cNvPr>
          <p:cNvSpPr/>
          <p:nvPr/>
        </p:nvSpPr>
        <p:spPr>
          <a:xfrm>
            <a:off x="1545366" y="2338989"/>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 pool jobs – </a:t>
            </a:r>
            <a:r>
              <a:rPr lang="en-US" sz="2000" dirty="0">
                <a:solidFill>
                  <a:schemeClr val="tx1"/>
                </a:solidFill>
              </a:rPr>
              <a:t>Jobs that run on an agent in an agent pool</a:t>
            </a:r>
          </a:p>
        </p:txBody>
      </p:sp>
      <p:cxnSp>
        <p:nvCxnSpPr>
          <p:cNvPr id="16" name="Straight Connector 15">
            <a:extLst>
              <a:ext uri="{FF2B5EF4-FFF2-40B4-BE49-F238E27FC236}">
                <a16:creationId xmlns:a16="http://schemas.microsoft.com/office/drawing/2014/main" id="{7A91397D-B411-49D4-8E1C-E9A11F8B99F1}"/>
              </a:ext>
              <a:ext uri="{C183D7F6-B498-43B3-948B-1728B52AA6E4}">
                <adec:decorative xmlns:adec="http://schemas.microsoft.com/office/drawing/2017/decorative" val="1"/>
              </a:ext>
            </a:extLst>
          </p:cNvPr>
          <p:cNvCxnSpPr>
            <a:cxnSpLocks/>
          </p:cNvCxnSpPr>
          <p:nvPr/>
        </p:nvCxnSpPr>
        <p:spPr>
          <a:xfrm>
            <a:off x="1545365" y="3063762"/>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68865EC-C8DC-4F5F-AFF6-C7BAE09AC1BF}"/>
              </a:ext>
            </a:extLst>
          </p:cNvPr>
          <p:cNvSpPr/>
          <p:nvPr/>
        </p:nvSpPr>
        <p:spPr>
          <a:xfrm>
            <a:off x="1545365" y="3509390"/>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Container jobs – </a:t>
            </a:r>
            <a:r>
              <a:rPr lang="en-US" sz="2000" dirty="0">
                <a:solidFill>
                  <a:schemeClr val="tx1"/>
                </a:solidFill>
              </a:rPr>
              <a:t>Jobs that run in a container on an agent in an agent pool</a:t>
            </a:r>
          </a:p>
        </p:txBody>
      </p:sp>
      <p:pic>
        <p:nvPicPr>
          <p:cNvPr id="10" name="Picture 9" descr="Icon of a person sitting in a desk">
            <a:extLst>
              <a:ext uri="{FF2B5EF4-FFF2-40B4-BE49-F238E27FC236}">
                <a16:creationId xmlns:a16="http://schemas.microsoft.com/office/drawing/2014/main" id="{AA1625E9-0EBA-4E6B-A6BB-11F7A37C1CDF}"/>
              </a:ext>
            </a:extLst>
          </p:cNvPr>
          <p:cNvPicPr>
            <a:picLocks noChangeAspect="1"/>
          </p:cNvPicPr>
          <p:nvPr/>
        </p:nvPicPr>
        <p:blipFill>
          <a:blip r:embed="rId2"/>
          <a:stretch>
            <a:fillRect/>
          </a:stretch>
        </p:blipFill>
        <p:spPr>
          <a:xfrm>
            <a:off x="347262" y="2158059"/>
            <a:ext cx="815340" cy="815340"/>
          </a:xfrm>
          <a:prstGeom prst="rect">
            <a:avLst/>
          </a:prstGeom>
        </p:spPr>
      </p:pic>
      <p:pic>
        <p:nvPicPr>
          <p:cNvPr id="12" name="Picture 11" descr="Icon of four squares arranged to form a square">
            <a:extLst>
              <a:ext uri="{FF2B5EF4-FFF2-40B4-BE49-F238E27FC236}">
                <a16:creationId xmlns:a16="http://schemas.microsoft.com/office/drawing/2014/main" id="{9E602023-6861-4577-83D4-A7A9D9A73DC5}"/>
              </a:ext>
            </a:extLst>
          </p:cNvPr>
          <p:cNvPicPr>
            <a:picLocks noChangeAspect="1"/>
          </p:cNvPicPr>
          <p:nvPr/>
        </p:nvPicPr>
        <p:blipFill>
          <a:blip r:embed="rId3"/>
          <a:stretch>
            <a:fillRect/>
          </a:stretch>
        </p:blipFill>
        <p:spPr>
          <a:xfrm>
            <a:off x="347262" y="3205786"/>
            <a:ext cx="815340" cy="815340"/>
          </a:xfrm>
          <a:prstGeom prst="rect">
            <a:avLst/>
          </a:prstGeom>
        </p:spPr>
      </p:pic>
      <p:pic>
        <p:nvPicPr>
          <p:cNvPr id="13" name="Picture 12" descr="Icon of a wrench and a clipboard">
            <a:extLst>
              <a:ext uri="{FF2B5EF4-FFF2-40B4-BE49-F238E27FC236}">
                <a16:creationId xmlns:a16="http://schemas.microsoft.com/office/drawing/2014/main" id="{3F52F3D8-2D8F-4E55-A0E4-58C2C0A1F44A}"/>
              </a:ext>
            </a:extLst>
          </p:cNvPr>
          <p:cNvPicPr>
            <a:picLocks noChangeAspect="1"/>
          </p:cNvPicPr>
          <p:nvPr/>
        </p:nvPicPr>
        <p:blipFill>
          <a:blip r:embed="rId4"/>
          <a:stretch>
            <a:fillRect/>
          </a:stretch>
        </p:blipFill>
        <p:spPr>
          <a:xfrm>
            <a:off x="347262" y="4253513"/>
            <a:ext cx="815340" cy="815340"/>
          </a:xfrm>
          <a:prstGeom prst="rect">
            <a:avLst/>
          </a:prstGeom>
        </p:spPr>
      </p:pic>
      <p:pic>
        <p:nvPicPr>
          <p:cNvPr id="14" name="Picture 13" descr="Icon of an arrow that is branched to left and right">
            <a:extLst>
              <a:ext uri="{FF2B5EF4-FFF2-40B4-BE49-F238E27FC236}">
                <a16:creationId xmlns:a16="http://schemas.microsoft.com/office/drawing/2014/main" id="{D4744765-344C-4634-82ED-13278CCC42F9}"/>
              </a:ext>
            </a:extLst>
          </p:cNvPr>
          <p:cNvPicPr>
            <a:picLocks noChangeAspect="1"/>
          </p:cNvPicPr>
          <p:nvPr/>
        </p:nvPicPr>
        <p:blipFill>
          <a:blip r:embed="rId5"/>
          <a:stretch>
            <a:fillRect/>
          </a:stretch>
        </p:blipFill>
        <p:spPr>
          <a:xfrm>
            <a:off x="347262" y="5301240"/>
            <a:ext cx="815340" cy="815340"/>
          </a:xfrm>
          <a:prstGeom prst="rect">
            <a:avLst/>
          </a:prstGeom>
        </p:spPr>
      </p:pic>
      <p:cxnSp>
        <p:nvCxnSpPr>
          <p:cNvPr id="18" name="Straight Connector 17">
            <a:extLst>
              <a:ext uri="{FF2B5EF4-FFF2-40B4-BE49-F238E27FC236}">
                <a16:creationId xmlns:a16="http://schemas.microsoft.com/office/drawing/2014/main" id="{4D3CB987-5353-4BD9-A2CD-FCE1945D155E}"/>
              </a:ext>
              <a:ext uri="{C183D7F6-B498-43B3-948B-1728B52AA6E4}">
                <adec:decorative xmlns:adec="http://schemas.microsoft.com/office/drawing/2017/decorative" val="1"/>
              </a:ext>
            </a:extLst>
          </p:cNvPr>
          <p:cNvCxnSpPr>
            <a:cxnSpLocks/>
          </p:cNvCxnSpPr>
          <p:nvPr/>
        </p:nvCxnSpPr>
        <p:spPr>
          <a:xfrm>
            <a:off x="1545365" y="4152078"/>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8664B9-AEA0-47D2-94A6-434041D4DA1A}"/>
              </a:ext>
              <a:ext uri="{C183D7F6-B498-43B3-948B-1728B52AA6E4}">
                <adec:decorative xmlns:adec="http://schemas.microsoft.com/office/drawing/2017/decorative" val="1"/>
              </a:ext>
            </a:extLst>
          </p:cNvPr>
          <p:cNvCxnSpPr>
            <a:cxnSpLocks/>
          </p:cNvCxnSpPr>
          <p:nvPr/>
        </p:nvCxnSpPr>
        <p:spPr>
          <a:xfrm>
            <a:off x="1545364" y="5208119"/>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F95A35-AF6C-48C8-AD5D-11B05B0C186B}"/>
              </a:ext>
            </a:extLst>
          </p:cNvPr>
          <p:cNvSpPr/>
          <p:nvPr/>
        </p:nvSpPr>
        <p:spPr>
          <a:xfrm>
            <a:off x="1545364" y="4467508"/>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Deployment group jobs – </a:t>
            </a:r>
            <a:r>
              <a:rPr lang="en-US" sz="2000" dirty="0">
                <a:solidFill>
                  <a:schemeClr val="tx1"/>
                </a:solidFill>
              </a:rPr>
              <a:t>Jobs that run on systems in a deployment group</a:t>
            </a:r>
          </a:p>
        </p:txBody>
      </p:sp>
      <p:sp>
        <p:nvSpPr>
          <p:cNvPr id="22" name="Rectangle 21">
            <a:extLst>
              <a:ext uri="{FF2B5EF4-FFF2-40B4-BE49-F238E27FC236}">
                <a16:creationId xmlns:a16="http://schemas.microsoft.com/office/drawing/2014/main" id="{3B0C6EFE-514C-44E9-8DC1-65507BA16D77}"/>
              </a:ext>
            </a:extLst>
          </p:cNvPr>
          <p:cNvSpPr/>
          <p:nvPr/>
        </p:nvSpPr>
        <p:spPr>
          <a:xfrm>
            <a:off x="1545363" y="5484020"/>
            <a:ext cx="1033462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latin typeface="+mj-lt"/>
              </a:rPr>
              <a:t>Agentless jobs – </a:t>
            </a:r>
            <a:r>
              <a:rPr lang="en-US" sz="2000" dirty="0">
                <a:solidFill>
                  <a:schemeClr val="tx1"/>
                </a:solidFill>
              </a:rPr>
              <a:t>Jobs that run on the Azure DevOps server (also called Server Jobs)</a:t>
            </a:r>
          </a:p>
        </p:txBody>
      </p:sp>
    </p:spTree>
    <p:extLst>
      <p:ext uri="{BB962C8B-B14F-4D97-AF65-F5344CB8AC3E}">
        <p14:creationId xmlns:p14="http://schemas.microsoft.com/office/powerpoint/2010/main" val="41261135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05: Agent </a:t>
            </a:r>
            <a:r>
              <a:rPr lang="en-US"/>
              <a:t>pools</a:t>
            </a:r>
          </a:p>
        </p:txBody>
      </p:sp>
      <p:pic>
        <p:nvPicPr>
          <p:cNvPr id="4" name="Picture 3" descr="Icons of a series of circles with rings enclosing a bigger circle at the centre">
            <a:extLst>
              <a:ext uri="{FF2B5EF4-FFF2-40B4-BE49-F238E27FC236}">
                <a16:creationId xmlns:a16="http://schemas.microsoft.com/office/drawing/2014/main" id="{4FC3C048-2F19-465E-B726-CF44891AA6A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32844" y="2984499"/>
            <a:ext cx="1025526" cy="1025526"/>
          </a:xfrm>
          <a:prstGeom prst="rect">
            <a:avLst/>
          </a:prstGeom>
        </p:spPr>
      </p:pic>
    </p:spTree>
    <p:extLst>
      <p:ext uri="{BB962C8B-B14F-4D97-AF65-F5344CB8AC3E}">
        <p14:creationId xmlns:p14="http://schemas.microsoft.com/office/powerpoint/2010/main" val="28573448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Agent pools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845356"/>
            <a:ext cx="11582400" cy="24907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7C972412-96B3-40DF-A7B2-1B8058F15D7D}"/>
              </a:ext>
            </a:extLst>
          </p:cNvPr>
          <p:cNvSpPr/>
          <p:nvPr/>
        </p:nvSpPr>
        <p:spPr bwMode="auto">
          <a:xfrm>
            <a:off x="609600" y="2096790"/>
            <a:ext cx="4544665"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A</a:t>
            </a:r>
          </a:p>
        </p:txBody>
      </p:sp>
      <p:sp>
        <p:nvSpPr>
          <p:cNvPr id="11" name="Rectangle: Rounded Corners 10">
            <a:extLst>
              <a:ext uri="{FF2B5EF4-FFF2-40B4-BE49-F238E27FC236}">
                <a16:creationId xmlns:a16="http://schemas.microsoft.com/office/drawing/2014/main" id="{83426134-0567-4AE0-9604-0B574637F34B}"/>
              </a:ext>
            </a:extLst>
          </p:cNvPr>
          <p:cNvSpPr/>
          <p:nvPr/>
        </p:nvSpPr>
        <p:spPr bwMode="auto">
          <a:xfrm>
            <a:off x="5270794" y="2089481"/>
            <a:ext cx="6409142" cy="1995227"/>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Pool B</a:t>
            </a:r>
          </a:p>
        </p:txBody>
      </p:sp>
      <p:sp>
        <p:nvSpPr>
          <p:cNvPr id="12" name="Rectangle: Rounded Corners 11">
            <a:extLst>
              <a:ext uri="{FF2B5EF4-FFF2-40B4-BE49-F238E27FC236}">
                <a16:creationId xmlns:a16="http://schemas.microsoft.com/office/drawing/2014/main" id="{CF191A22-72AF-473E-B644-6186D095D036}"/>
              </a:ext>
            </a:extLst>
          </p:cNvPr>
          <p:cNvSpPr/>
          <p:nvPr/>
        </p:nvSpPr>
        <p:spPr bwMode="auto">
          <a:xfrm>
            <a:off x="913476" y="2623004"/>
            <a:ext cx="6466509"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3" name="Rectangle: Rounded Corners 12">
            <a:extLst>
              <a:ext uri="{FF2B5EF4-FFF2-40B4-BE49-F238E27FC236}">
                <a16:creationId xmlns:a16="http://schemas.microsoft.com/office/drawing/2014/main" id="{C666CC7A-5C6B-49CB-8274-033DA2576788}"/>
              </a:ext>
            </a:extLst>
          </p:cNvPr>
          <p:cNvSpPr/>
          <p:nvPr/>
        </p:nvSpPr>
        <p:spPr bwMode="auto">
          <a:xfrm>
            <a:off x="1055868"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5" name="Rectangle: Rounded Corners 14">
            <a:extLst>
              <a:ext uri="{FF2B5EF4-FFF2-40B4-BE49-F238E27FC236}">
                <a16:creationId xmlns:a16="http://schemas.microsoft.com/office/drawing/2014/main" id="{98FDE853-E4E1-40D3-B3D0-24FF13FDFADD}"/>
              </a:ext>
            </a:extLst>
          </p:cNvPr>
          <p:cNvSpPr/>
          <p:nvPr/>
        </p:nvSpPr>
        <p:spPr bwMode="auto">
          <a:xfrm>
            <a:off x="3165589"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4" name="Rectangle: Rounded Corners 13">
            <a:extLst>
              <a:ext uri="{FF2B5EF4-FFF2-40B4-BE49-F238E27FC236}">
                <a16:creationId xmlns:a16="http://schemas.microsoft.com/office/drawing/2014/main" id="{262BC3F5-2503-41DA-A960-1ABE67AFA5F9}"/>
              </a:ext>
            </a:extLst>
          </p:cNvPr>
          <p:cNvSpPr/>
          <p:nvPr/>
        </p:nvSpPr>
        <p:spPr bwMode="auto">
          <a:xfrm>
            <a:off x="5275311" y="3211874"/>
            <a:ext cx="1962282"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6" name="Rectangle: Rounded Corners 15">
            <a:extLst>
              <a:ext uri="{FF2B5EF4-FFF2-40B4-BE49-F238E27FC236}">
                <a16:creationId xmlns:a16="http://schemas.microsoft.com/office/drawing/2014/main" id="{A509BD1B-2536-4E21-AF30-1B95712762DE}"/>
              </a:ext>
            </a:extLst>
          </p:cNvPr>
          <p:cNvSpPr/>
          <p:nvPr/>
        </p:nvSpPr>
        <p:spPr bwMode="auto">
          <a:xfrm>
            <a:off x="7590635" y="2615696"/>
            <a:ext cx="3902853" cy="1183981"/>
          </a:xfrm>
          <a:prstGeom prst="rect">
            <a:avLst/>
          </a:prstGeom>
          <a:solidFill>
            <a:schemeClr val="bg1"/>
          </a:solidFill>
          <a:ln w="19050">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chemeClr val="tx1"/>
                </a:solidFill>
                <a:latin typeface="+mj-lt"/>
                <a:ea typeface="Segoe UI" pitchFamily="34" charset="0"/>
                <a:cs typeface="Segoe UI" pitchFamily="34" charset="0"/>
              </a:rPr>
              <a:t>Machine</a:t>
            </a:r>
          </a:p>
        </p:txBody>
      </p:sp>
      <p:sp>
        <p:nvSpPr>
          <p:cNvPr id="18" name="Rectangle: Rounded Corners 17">
            <a:extLst>
              <a:ext uri="{FF2B5EF4-FFF2-40B4-BE49-F238E27FC236}">
                <a16:creationId xmlns:a16="http://schemas.microsoft.com/office/drawing/2014/main" id="{55F15D62-B24A-4383-9AFB-E33258DE33C9}"/>
              </a:ext>
            </a:extLst>
          </p:cNvPr>
          <p:cNvSpPr/>
          <p:nvPr/>
        </p:nvSpPr>
        <p:spPr bwMode="auto">
          <a:xfrm>
            <a:off x="7729944"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17" name="Rectangle: Rounded Corners 16">
            <a:extLst>
              <a:ext uri="{FF2B5EF4-FFF2-40B4-BE49-F238E27FC236}">
                <a16:creationId xmlns:a16="http://schemas.microsoft.com/office/drawing/2014/main" id="{87201495-AB5B-4511-97F5-0B0E800511AF}"/>
              </a:ext>
            </a:extLst>
          </p:cNvPr>
          <p:cNvSpPr/>
          <p:nvPr/>
        </p:nvSpPr>
        <p:spPr bwMode="auto">
          <a:xfrm>
            <a:off x="9605199" y="3211874"/>
            <a:ext cx="1748979"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chemeClr val="bg1"/>
                </a:solidFill>
                <a:ea typeface="Segoe UI" pitchFamily="34" charset="0"/>
                <a:cs typeface="Segoe UI" pitchFamily="34" charset="0"/>
              </a:rPr>
              <a:t>Agent</a:t>
            </a:r>
          </a:p>
        </p:txBody>
      </p:sp>
      <p:sp>
        <p:nvSpPr>
          <p:cNvPr id="7" name="Rectangle 6">
            <a:extLst>
              <a:ext uri="{FF2B5EF4-FFF2-40B4-BE49-F238E27FC236}">
                <a16:creationId xmlns:a16="http://schemas.microsoft.com/office/drawing/2014/main" id="{A59B4A72-7194-4C6F-81B1-17EA076A1E86}"/>
              </a:ext>
            </a:extLst>
          </p:cNvPr>
          <p:cNvSpPr/>
          <p:nvPr/>
        </p:nvSpPr>
        <p:spPr>
          <a:xfrm>
            <a:off x="427039"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You can organize agents into agent pools.</a:t>
            </a:r>
          </a:p>
        </p:txBody>
      </p:sp>
      <p:sp>
        <p:nvSpPr>
          <p:cNvPr id="8" name="Rectangle 7">
            <a:extLst>
              <a:ext uri="{FF2B5EF4-FFF2-40B4-BE49-F238E27FC236}">
                <a16:creationId xmlns:a16="http://schemas.microsoft.com/office/drawing/2014/main" id="{807D1B7B-31F9-466F-840D-837DF868FF9F}"/>
              </a:ext>
            </a:extLst>
          </p:cNvPr>
          <p:cNvSpPr/>
          <p:nvPr/>
        </p:nvSpPr>
        <p:spPr>
          <a:xfrm>
            <a:off x="3680632" y="4499428"/>
            <a:ext cx="3100753"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An agent pool defines the sharing boundary. </a:t>
            </a:r>
          </a:p>
        </p:txBody>
      </p:sp>
      <p:sp>
        <p:nvSpPr>
          <p:cNvPr id="9" name="Rectangle 8">
            <a:extLst>
              <a:ext uri="{FF2B5EF4-FFF2-40B4-BE49-F238E27FC236}">
                <a16:creationId xmlns:a16="http://schemas.microsoft.com/office/drawing/2014/main" id="{D52EE895-DC7A-4B76-949B-34B05F1F0D36}"/>
              </a:ext>
            </a:extLst>
          </p:cNvPr>
          <p:cNvSpPr/>
          <p:nvPr/>
        </p:nvSpPr>
        <p:spPr>
          <a:xfrm>
            <a:off x="6934226" y="4499428"/>
            <a:ext cx="5064098" cy="1581375"/>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In Azure Pipelines, agent pools are scoped to the Azure DevOps organization; so, you can share an agent pool across projects.</a:t>
            </a:r>
          </a:p>
        </p:txBody>
      </p:sp>
    </p:spTree>
    <p:extLst>
      <p:ext uri="{BB962C8B-B14F-4D97-AF65-F5344CB8AC3E}">
        <p14:creationId xmlns:p14="http://schemas.microsoft.com/office/powerpoint/2010/main" val="39778539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Predefined agent pool – Azure pipelines</a:t>
            </a:r>
          </a:p>
        </p:txBody>
      </p:sp>
      <p:sp>
        <p:nvSpPr>
          <p:cNvPr id="19" name="Rectangle 18">
            <a:extLst>
              <a:ext uri="{FF2B5EF4-FFF2-40B4-BE49-F238E27FC236}">
                <a16:creationId xmlns:a16="http://schemas.microsoft.com/office/drawing/2014/main" id="{2245C1C3-3FE4-4081-AC8B-2E387E5A2F64}"/>
              </a:ext>
            </a:extLst>
          </p:cNvPr>
          <p:cNvSpPr/>
          <p:nvPr/>
        </p:nvSpPr>
        <p:spPr>
          <a:xfrm>
            <a:off x="6270309" y="1276567"/>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VS2017  </a:t>
            </a:r>
          </a:p>
        </p:txBody>
      </p:sp>
      <p:sp>
        <p:nvSpPr>
          <p:cNvPr id="23" name="Rectangle 22">
            <a:extLst>
              <a:ext uri="{FF2B5EF4-FFF2-40B4-BE49-F238E27FC236}">
                <a16:creationId xmlns:a16="http://schemas.microsoft.com/office/drawing/2014/main" id="{5B60149E-AD2E-4627-BB10-B09CCF5A8D87}"/>
              </a:ext>
            </a:extLst>
          </p:cNvPr>
          <p:cNvSpPr/>
          <p:nvPr/>
        </p:nvSpPr>
        <p:spPr>
          <a:xfrm>
            <a:off x="6270309" y="2671003"/>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18.04</a:t>
            </a:r>
          </a:p>
        </p:txBody>
      </p:sp>
      <p:sp>
        <p:nvSpPr>
          <p:cNvPr id="27" name="Rectangle 26">
            <a:extLst>
              <a:ext uri="{FF2B5EF4-FFF2-40B4-BE49-F238E27FC236}">
                <a16:creationId xmlns:a16="http://schemas.microsoft.com/office/drawing/2014/main" id="{1CB4DBD6-ED08-4EA0-8FA4-D8F062DEC073}"/>
              </a:ext>
            </a:extLst>
          </p:cNvPr>
          <p:cNvSpPr/>
          <p:nvPr/>
        </p:nvSpPr>
        <p:spPr>
          <a:xfrm>
            <a:off x="421798" y="1296011"/>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VS2019 </a:t>
            </a:r>
          </a:p>
        </p:txBody>
      </p:sp>
      <p:sp>
        <p:nvSpPr>
          <p:cNvPr id="31" name="Rectangle 30">
            <a:extLst>
              <a:ext uri="{FF2B5EF4-FFF2-40B4-BE49-F238E27FC236}">
                <a16:creationId xmlns:a16="http://schemas.microsoft.com/office/drawing/2014/main" id="{913FAE66-57A5-4E7F-B4EA-4B82AB7D6E8F}"/>
              </a:ext>
            </a:extLst>
          </p:cNvPr>
          <p:cNvSpPr/>
          <p:nvPr/>
        </p:nvSpPr>
        <p:spPr>
          <a:xfrm>
            <a:off x="421798" y="2686856"/>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20.04</a:t>
            </a:r>
          </a:p>
        </p:txBody>
      </p:sp>
      <p:sp>
        <p:nvSpPr>
          <p:cNvPr id="35" name="Rectangle 34">
            <a:extLst>
              <a:ext uri="{FF2B5EF4-FFF2-40B4-BE49-F238E27FC236}">
                <a16:creationId xmlns:a16="http://schemas.microsoft.com/office/drawing/2014/main" id="{D16FF2AC-7CB8-4E26-933E-E0B3C428652C}"/>
              </a:ext>
            </a:extLst>
          </p:cNvPr>
          <p:cNvSpPr/>
          <p:nvPr/>
        </p:nvSpPr>
        <p:spPr>
          <a:xfrm>
            <a:off x="416558" y="4077701"/>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Ubuntu 16.04</a:t>
            </a:r>
          </a:p>
        </p:txBody>
      </p:sp>
      <p:sp>
        <p:nvSpPr>
          <p:cNvPr id="3" name="Rectangle 2">
            <a:extLst>
              <a:ext uri="{FF2B5EF4-FFF2-40B4-BE49-F238E27FC236}">
                <a16:creationId xmlns:a16="http://schemas.microsoft.com/office/drawing/2014/main" id="{3969A518-7740-43EA-8087-02EA3A7BC790}"/>
              </a:ext>
            </a:extLst>
          </p:cNvPr>
          <p:cNvSpPr/>
          <p:nvPr/>
        </p:nvSpPr>
        <p:spPr>
          <a:xfrm>
            <a:off x="416558" y="5468546"/>
            <a:ext cx="5689462"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macOS X Mojave 10.14</a:t>
            </a:r>
          </a:p>
        </p:txBody>
      </p:sp>
      <p:sp>
        <p:nvSpPr>
          <p:cNvPr id="4" name="Rectangle 3">
            <a:extLst>
              <a:ext uri="{FF2B5EF4-FFF2-40B4-BE49-F238E27FC236}">
                <a16:creationId xmlns:a16="http://schemas.microsoft.com/office/drawing/2014/main" id="{B6847D93-0126-4482-B7A7-7474835B98EA}"/>
              </a:ext>
            </a:extLst>
          </p:cNvPr>
          <p:cNvSpPr/>
          <p:nvPr/>
        </p:nvSpPr>
        <p:spPr>
          <a:xfrm>
            <a:off x="6265068" y="5468546"/>
            <a:ext cx="5699943" cy="1267888"/>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prstTxWarp prst="textNoShape">
              <a:avLst/>
            </a:prstTxWarp>
            <a:noAutofit/>
          </a:bodyPr>
          <a:lstStyle/>
          <a:p>
            <a:r>
              <a:rPr lang="en-US" sz="2400" dirty="0">
                <a:solidFill>
                  <a:schemeClr val="tx1"/>
                </a:solidFill>
                <a:latin typeface="+mj-lt"/>
              </a:rPr>
              <a:t>Hosted macOS X Catalina 10.15</a:t>
            </a:r>
          </a:p>
        </p:txBody>
      </p:sp>
    </p:spTree>
    <p:extLst>
      <p:ext uri="{BB962C8B-B14F-4D97-AF65-F5344CB8AC3E}">
        <p14:creationId xmlns:p14="http://schemas.microsoft.com/office/powerpoint/2010/main" val="10085403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AB55-CF5A-46F7-8650-E9E5D134A223}"/>
              </a:ext>
            </a:extLst>
          </p:cNvPr>
          <p:cNvSpPr>
            <a:spLocks noGrp="1"/>
          </p:cNvSpPr>
          <p:nvPr>
            <p:ph type="title"/>
          </p:nvPr>
        </p:nvSpPr>
        <p:spPr>
          <a:xfrm>
            <a:off x="465138" y="632779"/>
            <a:ext cx="11533187" cy="411162"/>
          </a:xfrm>
        </p:spPr>
        <p:txBody>
          <a:bodyPr/>
          <a:lstStyle/>
          <a:p>
            <a:r>
              <a:rPr lang="en-US" dirty="0"/>
              <a:t>Typical situations for agent pools</a:t>
            </a:r>
          </a:p>
        </p:txBody>
      </p:sp>
      <p:sp>
        <p:nvSpPr>
          <p:cNvPr id="7" name="Rectangle 6">
            <a:extLst>
              <a:ext uri="{FF2B5EF4-FFF2-40B4-BE49-F238E27FC236}">
                <a16:creationId xmlns:a16="http://schemas.microsoft.com/office/drawing/2014/main" id="{CE46E4E3-8274-49AD-9C6C-1043DD999A2C}"/>
              </a:ext>
            </a:extLst>
          </p:cNvPr>
          <p:cNvSpPr/>
          <p:nvPr/>
        </p:nvSpPr>
        <p:spPr>
          <a:xfrm>
            <a:off x="427038" y="1498060"/>
            <a:ext cx="4498141" cy="504720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800"/>
              </a:spcBef>
              <a:buFont typeface="Arial"/>
              <a:buChar char="•"/>
            </a:pPr>
            <a:r>
              <a:rPr lang="en-US" sz="2000" dirty="0">
                <a:solidFill>
                  <a:schemeClr val="tx1"/>
                </a:solidFill>
              </a:rPr>
              <a:t>You’re a member of a project and you want to use a set of machines owned by your team for running build and deployment jobs.</a:t>
            </a:r>
            <a:endParaRPr lang="en-US" sz="2000" dirty="0">
              <a:solidFill>
                <a:schemeClr val="tx1"/>
              </a:solidFill>
              <a:cs typeface="Segoe UI"/>
            </a:endParaRPr>
          </a:p>
          <a:p>
            <a:pPr marL="342900" indent="-342900">
              <a:spcBef>
                <a:spcPts val="1800"/>
              </a:spcBef>
              <a:buFont typeface="Arial"/>
              <a:buChar char="•"/>
            </a:pPr>
            <a:r>
              <a:rPr lang="en-US" sz="2000" dirty="0">
                <a:solidFill>
                  <a:schemeClr val="tx1"/>
                </a:solidFill>
              </a:rPr>
              <a:t>You’re a member of the infrastructure team and would like to set up a pool of agents</a:t>
            </a:r>
            <a:br>
              <a:rPr lang="en-US" sz="2000" dirty="0">
                <a:solidFill>
                  <a:schemeClr val="tx1"/>
                </a:solidFill>
              </a:rPr>
            </a:br>
            <a:r>
              <a:rPr lang="en-US" sz="2000" dirty="0">
                <a:solidFill>
                  <a:schemeClr val="tx1"/>
                </a:solidFill>
              </a:rPr>
              <a:t>for use in all projects.</a:t>
            </a:r>
            <a:endParaRPr lang="en-US" sz="2000" dirty="0">
              <a:solidFill>
                <a:schemeClr val="tx1"/>
              </a:solidFill>
              <a:cs typeface="Segoe UI"/>
            </a:endParaRPr>
          </a:p>
          <a:p>
            <a:pPr marL="342900" indent="-342900">
              <a:spcBef>
                <a:spcPts val="1800"/>
              </a:spcBef>
              <a:buFont typeface="Arial"/>
              <a:buChar char="•"/>
            </a:pPr>
            <a:r>
              <a:rPr lang="en-US" sz="2000" dirty="0">
                <a:solidFill>
                  <a:schemeClr val="tx1"/>
                </a:solidFill>
              </a:rPr>
              <a:t>You want to share a set of agent machines with multiple projects </a:t>
            </a:r>
            <a:br>
              <a:rPr lang="en-US" sz="2000" dirty="0">
                <a:solidFill>
                  <a:schemeClr val="tx1"/>
                </a:solidFill>
              </a:rPr>
            </a:br>
            <a:r>
              <a:rPr lang="en-US" sz="2000" dirty="0">
                <a:solidFill>
                  <a:schemeClr val="tx1"/>
                </a:solidFill>
              </a:rPr>
              <a:t>but not all of them.</a:t>
            </a:r>
            <a:endParaRPr lang="en-US" sz="2000" dirty="0">
              <a:solidFill>
                <a:schemeClr val="tx1"/>
              </a:solidFill>
              <a:cs typeface="Segoe UI"/>
            </a:endParaRPr>
          </a:p>
        </p:txBody>
      </p:sp>
      <p:grpSp>
        <p:nvGrpSpPr>
          <p:cNvPr id="4" name="Group 3" descr="On-premises Team Foundation Server&#10;or VisualStudio.com account &#10;">
            <a:extLst>
              <a:ext uri="{FF2B5EF4-FFF2-40B4-BE49-F238E27FC236}">
                <a16:creationId xmlns:a16="http://schemas.microsoft.com/office/drawing/2014/main" id="{8E14D21B-2B90-46A1-A57C-BD3471C72553}"/>
              </a:ext>
            </a:extLst>
          </p:cNvPr>
          <p:cNvGrpSpPr/>
          <p:nvPr/>
        </p:nvGrpSpPr>
        <p:grpSpPr>
          <a:xfrm>
            <a:off x="5050971" y="1484546"/>
            <a:ext cx="6958465" cy="4512748"/>
            <a:chOff x="5088835" y="2039350"/>
            <a:chExt cx="6920602" cy="4564650"/>
          </a:xfrm>
        </p:grpSpPr>
        <p:sp>
          <p:nvSpPr>
            <p:cNvPr id="6" name="Rectangle 5">
              <a:extLst>
                <a:ext uri="{FF2B5EF4-FFF2-40B4-BE49-F238E27FC236}">
                  <a16:creationId xmlns:a16="http://schemas.microsoft.com/office/drawing/2014/main" id="{7890A374-83C6-4275-958D-7424BEA65A5E}"/>
                </a:ext>
                <a:ext uri="{C183D7F6-B498-43B3-948B-1728B52AA6E4}">
                  <adec:decorative xmlns:adec="http://schemas.microsoft.com/office/drawing/2017/decorative" val="0"/>
                </a:ext>
              </a:extLst>
            </p:cNvPr>
            <p:cNvSpPr/>
            <p:nvPr/>
          </p:nvSpPr>
          <p:spPr bwMode="auto">
            <a:xfrm>
              <a:off x="5088835" y="2039350"/>
              <a:ext cx="6920602" cy="45646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chemeClr val="tx2"/>
                </a:solidFill>
                <a:latin typeface="+mj-lt"/>
              </a:endParaRPr>
            </a:p>
          </p:txBody>
        </p:sp>
        <p:grpSp>
          <p:nvGrpSpPr>
            <p:cNvPr id="3" name="Group 2" descr="On-premises Team Foundation Server&#10;or VisualStudio.com account &#10;">
              <a:extLst>
                <a:ext uri="{FF2B5EF4-FFF2-40B4-BE49-F238E27FC236}">
                  <a16:creationId xmlns:a16="http://schemas.microsoft.com/office/drawing/2014/main" id="{5BA29743-9990-4702-878A-D55C9D2F42FA}"/>
                </a:ext>
                <a:ext uri="{C183D7F6-B498-43B3-948B-1728B52AA6E4}">
                  <adec:decorative xmlns:adec="http://schemas.microsoft.com/office/drawing/2017/decorative" val="0"/>
                </a:ext>
              </a:extLst>
            </p:cNvPr>
            <p:cNvGrpSpPr/>
            <p:nvPr/>
          </p:nvGrpSpPr>
          <p:grpSpPr>
            <a:xfrm>
              <a:off x="5262381" y="2183861"/>
              <a:ext cx="6573510" cy="4293139"/>
              <a:chOff x="5262381" y="2183861"/>
              <a:chExt cx="6573510" cy="4293139"/>
            </a:xfrm>
          </p:grpSpPr>
          <p:grpSp>
            <p:nvGrpSpPr>
              <p:cNvPr id="5" name="Group 4">
                <a:extLst>
                  <a:ext uri="{FF2B5EF4-FFF2-40B4-BE49-F238E27FC236}">
                    <a16:creationId xmlns:a16="http://schemas.microsoft.com/office/drawing/2014/main" id="{80E57DB9-3F22-4D75-963F-6A8DCDDCC7C8}"/>
                  </a:ext>
                  <a:ext uri="{C183D7F6-B498-43B3-948B-1728B52AA6E4}">
                    <adec:decorative xmlns:adec="http://schemas.microsoft.com/office/drawing/2017/decorative" val="1"/>
                  </a:ext>
                </a:extLst>
              </p:cNvPr>
              <p:cNvGrpSpPr/>
              <p:nvPr/>
            </p:nvGrpSpPr>
            <p:grpSpPr>
              <a:xfrm>
                <a:off x="5262381" y="2183861"/>
                <a:ext cx="6573510" cy="1400024"/>
                <a:chOff x="609600" y="1877439"/>
                <a:chExt cx="11070336" cy="1361872"/>
              </a:xfrm>
            </p:grpSpPr>
            <p:sp>
              <p:nvSpPr>
                <p:cNvPr id="13" name="Rectangle: Rounded Corners 9">
                  <a:extLst>
                    <a:ext uri="{FF2B5EF4-FFF2-40B4-BE49-F238E27FC236}">
                      <a16:creationId xmlns:a16="http://schemas.microsoft.com/office/drawing/2014/main" id="{DC1224A7-9113-4D04-93BB-23AD3664703E}"/>
                    </a:ext>
                  </a:extLst>
                </p:cNvPr>
                <p:cNvSpPr/>
                <p:nvPr/>
              </p:nvSpPr>
              <p:spPr bwMode="auto">
                <a:xfrm>
                  <a:off x="609600" y="1882960"/>
                  <a:ext cx="4544665" cy="1356351"/>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A</a:t>
                  </a:r>
                </a:p>
              </p:txBody>
            </p:sp>
            <p:sp>
              <p:nvSpPr>
                <p:cNvPr id="14" name="Rectangle: Rounded Corners 10">
                  <a:extLst>
                    <a:ext uri="{FF2B5EF4-FFF2-40B4-BE49-F238E27FC236}">
                      <a16:creationId xmlns:a16="http://schemas.microsoft.com/office/drawing/2014/main" id="{9DF716C2-0E3B-4284-BFF3-4FB4BAFBE0EF}"/>
                    </a:ext>
                  </a:extLst>
                </p:cNvPr>
                <p:cNvSpPr/>
                <p:nvPr/>
              </p:nvSpPr>
              <p:spPr bwMode="auto">
                <a:xfrm>
                  <a:off x="5270795" y="1877439"/>
                  <a:ext cx="6409141" cy="1361872"/>
                </a:xfrm>
                <a:prstGeom prst="rect">
                  <a:avLst/>
                </a:prstGeom>
                <a:solidFill>
                  <a:schemeClr val="tx2">
                    <a:lumMod val="20000"/>
                    <a:lumOff val="80000"/>
                  </a:schemeClr>
                </a:solidFill>
                <a:ln w="158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Pool B</a:t>
                  </a:r>
                </a:p>
              </p:txBody>
            </p:sp>
            <p:sp>
              <p:nvSpPr>
                <p:cNvPr id="15" name="Rectangle: Rounded Corners 11">
                  <a:extLst>
                    <a:ext uri="{FF2B5EF4-FFF2-40B4-BE49-F238E27FC236}">
                      <a16:creationId xmlns:a16="http://schemas.microsoft.com/office/drawing/2014/main" id="{9E03E135-2223-45E5-ADFE-84E4FBA053CC}"/>
                    </a:ext>
                  </a:extLst>
                </p:cNvPr>
                <p:cNvSpPr/>
                <p:nvPr/>
              </p:nvSpPr>
              <p:spPr bwMode="auto">
                <a:xfrm>
                  <a:off x="913476" y="2215487"/>
                  <a:ext cx="6466510"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16" name="Rectangle: Rounded Corners 12">
                  <a:extLst>
                    <a:ext uri="{FF2B5EF4-FFF2-40B4-BE49-F238E27FC236}">
                      <a16:creationId xmlns:a16="http://schemas.microsoft.com/office/drawing/2014/main" id="{FB6F4AAA-9A0C-4588-B92B-88130590610C}"/>
                    </a:ext>
                  </a:extLst>
                </p:cNvPr>
                <p:cNvSpPr/>
                <p:nvPr/>
              </p:nvSpPr>
              <p:spPr bwMode="auto">
                <a:xfrm>
                  <a:off x="1098085"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18" name="Rectangle: Rounded Corners 14">
                  <a:extLst>
                    <a:ext uri="{FF2B5EF4-FFF2-40B4-BE49-F238E27FC236}">
                      <a16:creationId xmlns:a16="http://schemas.microsoft.com/office/drawing/2014/main" id="{D34AE589-491D-46D0-8578-000179DB3341}"/>
                    </a:ext>
                  </a:extLst>
                </p:cNvPr>
                <p:cNvSpPr/>
                <p:nvPr/>
              </p:nvSpPr>
              <p:spPr bwMode="auto">
                <a:xfrm>
                  <a:off x="3197183"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sp>
              <p:nvSpPr>
                <p:cNvPr id="17" name="Rectangle: Rounded Corners 13">
                  <a:extLst>
                    <a:ext uri="{FF2B5EF4-FFF2-40B4-BE49-F238E27FC236}">
                      <a16:creationId xmlns:a16="http://schemas.microsoft.com/office/drawing/2014/main" id="{885F4934-4954-46E8-8EC7-607AE401504B}"/>
                    </a:ext>
                  </a:extLst>
                </p:cNvPr>
                <p:cNvSpPr/>
                <p:nvPr/>
              </p:nvSpPr>
              <p:spPr bwMode="auto">
                <a:xfrm>
                  <a:off x="5296281" y="2593013"/>
                  <a:ext cx="1916433"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sp>
              <p:nvSpPr>
                <p:cNvPr id="19" name="Rectangle: Rounded Corners 15">
                  <a:extLst>
                    <a:ext uri="{FF2B5EF4-FFF2-40B4-BE49-F238E27FC236}">
                      <a16:creationId xmlns:a16="http://schemas.microsoft.com/office/drawing/2014/main" id="{9D08FA1D-76B5-4783-94A3-D5F046799054}"/>
                    </a:ext>
                  </a:extLst>
                </p:cNvPr>
                <p:cNvSpPr/>
                <p:nvPr/>
              </p:nvSpPr>
              <p:spPr bwMode="auto">
                <a:xfrm>
                  <a:off x="7590636" y="2208179"/>
                  <a:ext cx="3902854" cy="938355"/>
                </a:xfrm>
                <a:prstGeom prst="rect">
                  <a:avLst/>
                </a:prstGeom>
                <a:solidFill>
                  <a:schemeClr val="bg1">
                    <a:alpha val="90000"/>
                  </a:schemeClr>
                </a:solid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latin typeface="+mj-lt"/>
                      <a:cs typeface="Segoe UI" pitchFamily="34" charset="0"/>
                    </a:rPr>
                    <a:t>Machine</a:t>
                  </a:r>
                </a:p>
              </p:txBody>
            </p:sp>
            <p:sp>
              <p:nvSpPr>
                <p:cNvPr id="21" name="Rectangle: Rounded Corners 17">
                  <a:extLst>
                    <a:ext uri="{FF2B5EF4-FFF2-40B4-BE49-F238E27FC236}">
                      <a16:creationId xmlns:a16="http://schemas.microsoft.com/office/drawing/2014/main" id="{8F43F766-5282-4123-938D-919A459ADF83}"/>
                    </a:ext>
                  </a:extLst>
                </p:cNvPr>
                <p:cNvSpPr/>
                <p:nvPr/>
              </p:nvSpPr>
              <p:spPr bwMode="auto">
                <a:xfrm>
                  <a:off x="7763222"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bg1"/>
                      </a:solidFill>
                      <a:latin typeface="+mj-lt"/>
                      <a:ea typeface="Segoe UI" pitchFamily="34" charset="0"/>
                      <a:cs typeface="Segoe UI" pitchFamily="34" charset="0"/>
                    </a:rPr>
                    <a:t>Agent</a:t>
                  </a:r>
                </a:p>
              </p:txBody>
            </p:sp>
            <p:sp>
              <p:nvSpPr>
                <p:cNvPr id="20" name="Rectangle: Rounded Corners 16">
                  <a:extLst>
                    <a:ext uri="{FF2B5EF4-FFF2-40B4-BE49-F238E27FC236}">
                      <a16:creationId xmlns:a16="http://schemas.microsoft.com/office/drawing/2014/main" id="{E3CE686E-8DA9-4C30-898E-0566E719D705}"/>
                    </a:ext>
                  </a:extLst>
                </p:cNvPr>
                <p:cNvSpPr/>
                <p:nvPr/>
              </p:nvSpPr>
              <p:spPr bwMode="auto">
                <a:xfrm>
                  <a:off x="9644440" y="2593013"/>
                  <a:ext cx="1696290" cy="443911"/>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Agent</a:t>
                  </a:r>
                </a:p>
              </p:txBody>
            </p:sp>
          </p:grpSp>
          <p:sp>
            <p:nvSpPr>
              <p:cNvPr id="35" name="Rectangle: Rounded Corners 9">
                <a:extLst>
                  <a:ext uri="{FF2B5EF4-FFF2-40B4-BE49-F238E27FC236}">
                    <a16:creationId xmlns:a16="http://schemas.microsoft.com/office/drawing/2014/main" id="{1287DE30-3FF1-4524-BD63-B24C5E906032}"/>
                  </a:ext>
                </a:extLst>
              </p:cNvPr>
              <p:cNvSpPr/>
              <p:nvPr/>
            </p:nvSpPr>
            <p:spPr bwMode="auto">
              <a:xfrm>
                <a:off x="5590188" y="3898900"/>
                <a:ext cx="3692414"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A</a:t>
                </a:r>
              </a:p>
            </p:txBody>
          </p:sp>
          <p:sp>
            <p:nvSpPr>
              <p:cNvPr id="32" name="Rectangle: Rounded Corners 9">
                <a:extLst>
                  <a:ext uri="{FF2B5EF4-FFF2-40B4-BE49-F238E27FC236}">
                    <a16:creationId xmlns:a16="http://schemas.microsoft.com/office/drawing/2014/main" id="{1550CB39-E1A8-4E31-A5FF-35E2B166D51D}"/>
                  </a:ext>
                </a:extLst>
              </p:cNvPr>
              <p:cNvSpPr/>
              <p:nvPr/>
            </p:nvSpPr>
            <p:spPr bwMode="auto">
              <a:xfrm>
                <a:off x="56676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mj-lt"/>
                    <a:ea typeface="Segoe UI" pitchFamily="34" charset="0"/>
                    <a:cs typeface="Segoe UI" pitchFamily="34" charset="0"/>
                  </a:rPr>
                  <a:t>Team Project A1 </a:t>
                </a:r>
              </a:p>
            </p:txBody>
          </p:sp>
          <p:sp>
            <p:nvSpPr>
              <p:cNvPr id="23" name="Rectangle: Rounded Corners 12">
                <a:extLst>
                  <a:ext uri="{FF2B5EF4-FFF2-40B4-BE49-F238E27FC236}">
                    <a16:creationId xmlns:a16="http://schemas.microsoft.com/office/drawing/2014/main" id="{B6B11120-ADF1-44E6-ADF9-E49D846C8118}"/>
                  </a:ext>
                </a:extLst>
              </p:cNvPr>
              <p:cNvSpPr/>
              <p:nvPr/>
            </p:nvSpPr>
            <p:spPr bwMode="auto">
              <a:xfrm rot="16200000">
                <a:off x="6227085"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6" name="Rectangle: Rounded Corners 12">
                <a:extLst>
                  <a:ext uri="{FF2B5EF4-FFF2-40B4-BE49-F238E27FC236}">
                    <a16:creationId xmlns:a16="http://schemas.microsoft.com/office/drawing/2014/main" id="{6AF60B6D-486A-44AE-947F-0FC2767B4726}"/>
                  </a:ext>
                </a:extLst>
              </p:cNvPr>
              <p:cNvSpPr/>
              <p:nvPr/>
            </p:nvSpPr>
            <p:spPr bwMode="auto">
              <a:xfrm>
                <a:off x="5760852"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1 </a:t>
                </a:r>
              </a:p>
            </p:txBody>
          </p:sp>
          <p:sp>
            <p:nvSpPr>
              <p:cNvPr id="27" name="Rectangle: Rounded Corners 12">
                <a:extLst>
                  <a:ext uri="{FF2B5EF4-FFF2-40B4-BE49-F238E27FC236}">
                    <a16:creationId xmlns:a16="http://schemas.microsoft.com/office/drawing/2014/main" id="{43D38123-514E-4DEF-9509-2D8E4165DBFC}"/>
                  </a:ext>
                </a:extLst>
              </p:cNvPr>
              <p:cNvSpPr/>
              <p:nvPr/>
            </p:nvSpPr>
            <p:spPr bwMode="auto">
              <a:xfrm>
                <a:off x="5760852"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2 </a:t>
                </a:r>
              </a:p>
            </p:txBody>
          </p:sp>
          <p:cxnSp>
            <p:nvCxnSpPr>
              <p:cNvPr id="38" name="Straight Arrow Connector 37" descr="Arrow pointing from Queue 1 to Pool A">
                <a:extLst>
                  <a:ext uri="{FF2B5EF4-FFF2-40B4-BE49-F238E27FC236}">
                    <a16:creationId xmlns:a16="http://schemas.microsoft.com/office/drawing/2014/main" id="{2D90504D-C6A9-4ECE-98FD-F156D9135A48}"/>
                  </a:ext>
                  <a:ext uri="{C183D7F6-B498-43B3-948B-1728B52AA6E4}">
                    <adec:decorative xmlns:adec="http://schemas.microsoft.com/office/drawing/2017/decorative" val="0"/>
                  </a:ext>
                </a:extLst>
              </p:cNvPr>
              <p:cNvCxnSpPr>
                <a:cxnSpLocks/>
                <a:stCxn id="23" idx="3"/>
                <a:endCxn id="13" idx="2"/>
              </p:cNvCxnSpPr>
              <p:nvPr/>
            </p:nvCxnSpPr>
            <p:spPr>
              <a:xfrm flipV="1">
                <a:off x="6523246" y="3583885"/>
                <a:ext cx="0" cy="523735"/>
              </a:xfrm>
              <a:prstGeom prst="straightConnector1">
                <a:avLst/>
              </a:pr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 name="Rectangle: Rounded Corners 9">
                <a:extLst>
                  <a:ext uri="{FF2B5EF4-FFF2-40B4-BE49-F238E27FC236}">
                    <a16:creationId xmlns:a16="http://schemas.microsoft.com/office/drawing/2014/main" id="{449B1EE2-F33E-4A30-AB92-0CF13F09CDA0}"/>
                  </a:ext>
                </a:extLst>
              </p:cNvPr>
              <p:cNvSpPr/>
              <p:nvPr/>
            </p:nvSpPr>
            <p:spPr bwMode="auto">
              <a:xfrm>
                <a:off x="7496429"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A2</a:t>
                </a:r>
              </a:p>
            </p:txBody>
          </p:sp>
          <p:sp>
            <p:nvSpPr>
              <p:cNvPr id="24" name="Rectangle: Rounded Corners 12">
                <a:extLst>
                  <a:ext uri="{FF2B5EF4-FFF2-40B4-BE49-F238E27FC236}">
                    <a16:creationId xmlns:a16="http://schemas.microsoft.com/office/drawing/2014/main" id="{3EF25412-731F-4441-AD5B-6BAC19B9AE64}"/>
                  </a:ext>
                </a:extLst>
              </p:cNvPr>
              <p:cNvSpPr/>
              <p:nvPr/>
            </p:nvSpPr>
            <p:spPr bwMode="auto">
              <a:xfrm rot="16200000">
                <a:off x="8079137" y="3641387"/>
                <a:ext cx="592321"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2 </a:t>
                </a:r>
              </a:p>
            </p:txBody>
          </p:sp>
          <p:sp>
            <p:nvSpPr>
              <p:cNvPr id="30" name="Rectangle: Rounded Corners 12">
                <a:extLst>
                  <a:ext uri="{FF2B5EF4-FFF2-40B4-BE49-F238E27FC236}">
                    <a16:creationId xmlns:a16="http://schemas.microsoft.com/office/drawing/2014/main" id="{8D97A185-7FB2-4266-B175-10921B60BFFB}"/>
                  </a:ext>
                </a:extLst>
              </p:cNvPr>
              <p:cNvSpPr/>
              <p:nvPr/>
            </p:nvSpPr>
            <p:spPr bwMode="auto">
              <a:xfrm>
                <a:off x="7612904"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3 </a:t>
                </a:r>
              </a:p>
            </p:txBody>
          </p:sp>
          <p:sp>
            <p:nvSpPr>
              <p:cNvPr id="31" name="Rectangle: Rounded Corners 12">
                <a:extLst>
                  <a:ext uri="{FF2B5EF4-FFF2-40B4-BE49-F238E27FC236}">
                    <a16:creationId xmlns:a16="http://schemas.microsoft.com/office/drawing/2014/main" id="{A6E281B1-8DFA-4B80-B2C3-A50AE3E9788C}"/>
                  </a:ext>
                </a:extLst>
              </p:cNvPr>
              <p:cNvSpPr/>
              <p:nvPr/>
            </p:nvSpPr>
            <p:spPr bwMode="auto">
              <a:xfrm>
                <a:off x="7612904"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4 </a:t>
                </a:r>
              </a:p>
            </p:txBody>
          </p:sp>
          <p:sp>
            <p:nvSpPr>
              <p:cNvPr id="36" name="Rectangle: Rounded Corners 9">
                <a:extLst>
                  <a:ext uri="{FF2B5EF4-FFF2-40B4-BE49-F238E27FC236}">
                    <a16:creationId xmlns:a16="http://schemas.microsoft.com/office/drawing/2014/main" id="{3CD7B272-D8B0-47A5-BCFD-BEC6098959C7}"/>
                  </a:ext>
                </a:extLst>
              </p:cNvPr>
              <p:cNvSpPr/>
              <p:nvPr/>
            </p:nvSpPr>
            <p:spPr bwMode="auto">
              <a:xfrm>
                <a:off x="9407684" y="3898900"/>
                <a:ext cx="2260309" cy="2578100"/>
              </a:xfrm>
              <a:prstGeom prst="rect">
                <a:avLst/>
              </a:prstGeom>
              <a:noFill/>
              <a:ln w="15875">
                <a:solidFill>
                  <a:schemeClr val="bg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Collection B</a:t>
                </a:r>
              </a:p>
            </p:txBody>
          </p:sp>
          <p:sp>
            <p:nvSpPr>
              <p:cNvPr id="34" name="Rectangle: Rounded Corners 9">
                <a:extLst>
                  <a:ext uri="{FF2B5EF4-FFF2-40B4-BE49-F238E27FC236}">
                    <a16:creationId xmlns:a16="http://schemas.microsoft.com/office/drawing/2014/main" id="{9A5FE65B-EF5C-4208-877C-104F35AC9BBA}"/>
                  </a:ext>
                </a:extLst>
              </p:cNvPr>
              <p:cNvSpPr/>
              <p:nvPr/>
            </p:nvSpPr>
            <p:spPr bwMode="auto">
              <a:xfrm>
                <a:off x="9688042" y="3962400"/>
                <a:ext cx="1699593" cy="2193649"/>
              </a:xfrm>
              <a:prstGeom prst="rect">
                <a:avLst/>
              </a:prstGeom>
              <a:solidFill>
                <a:schemeClr val="bg1">
                  <a:lumMod val="95000"/>
                </a:schemeClr>
              </a:solidFill>
              <a:ln w="15875">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tx1"/>
                    </a:solidFill>
                    <a:latin typeface="+mj-lt"/>
                    <a:ea typeface="Segoe UI" pitchFamily="34" charset="0"/>
                    <a:cs typeface="Segoe UI" pitchFamily="34" charset="0"/>
                  </a:rPr>
                  <a:t>Team Project B1</a:t>
                </a:r>
              </a:p>
            </p:txBody>
          </p:sp>
          <p:sp>
            <p:nvSpPr>
              <p:cNvPr id="25" name="Rectangle: Rounded Corners 12">
                <a:extLst>
                  <a:ext uri="{FF2B5EF4-FFF2-40B4-BE49-F238E27FC236}">
                    <a16:creationId xmlns:a16="http://schemas.microsoft.com/office/drawing/2014/main" id="{D7683D35-1739-47B5-9635-949B1D5178F1}"/>
                  </a:ext>
                </a:extLst>
              </p:cNvPr>
              <p:cNvSpPr/>
              <p:nvPr/>
            </p:nvSpPr>
            <p:spPr bwMode="auto">
              <a:xfrm rot="16200000">
                <a:off x="10241679" y="3641387"/>
                <a:ext cx="592319" cy="1524787"/>
              </a:xfrm>
              <a:prstGeom prst="homePlate">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Queue 1 </a:t>
                </a:r>
              </a:p>
            </p:txBody>
          </p:sp>
          <p:sp>
            <p:nvSpPr>
              <p:cNvPr id="28" name="Rectangle: Rounded Corners 12">
                <a:extLst>
                  <a:ext uri="{FF2B5EF4-FFF2-40B4-BE49-F238E27FC236}">
                    <a16:creationId xmlns:a16="http://schemas.microsoft.com/office/drawing/2014/main" id="{18BD7C92-E4BD-45B3-9728-FA23D714BAF8}"/>
                  </a:ext>
                </a:extLst>
              </p:cNvPr>
              <p:cNvSpPr/>
              <p:nvPr/>
            </p:nvSpPr>
            <p:spPr bwMode="auto">
              <a:xfrm>
                <a:off x="9775445" y="4806528"/>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1 </a:t>
                </a:r>
              </a:p>
            </p:txBody>
          </p:sp>
          <p:sp>
            <p:nvSpPr>
              <p:cNvPr id="29" name="Rectangle: Rounded Corners 12">
                <a:extLst>
                  <a:ext uri="{FF2B5EF4-FFF2-40B4-BE49-F238E27FC236}">
                    <a16:creationId xmlns:a16="http://schemas.microsoft.com/office/drawing/2014/main" id="{5E78ED06-C829-422B-A747-A10FE11C50E3}"/>
                  </a:ext>
                </a:extLst>
              </p:cNvPr>
              <p:cNvSpPr/>
              <p:nvPr/>
            </p:nvSpPr>
            <p:spPr bwMode="auto">
              <a:xfrm>
                <a:off x="9775445" y="5344062"/>
                <a:ext cx="1524787" cy="45634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a:solidFill>
                      <a:schemeClr val="bg1"/>
                    </a:solidFill>
                    <a:ea typeface="Segoe UI" pitchFamily="34" charset="0"/>
                    <a:cs typeface="Segoe UI" pitchFamily="34" charset="0"/>
                  </a:rPr>
                  <a:t>Build definition 2 </a:t>
                </a:r>
              </a:p>
            </p:txBody>
          </p:sp>
          <p:sp>
            <p:nvSpPr>
              <p:cNvPr id="64" name="Freeform: Shape 63" descr="Arrow pointing from Queue 2 to Pool B">
                <a:extLst>
                  <a:ext uri="{FF2B5EF4-FFF2-40B4-BE49-F238E27FC236}">
                    <a16:creationId xmlns:a16="http://schemas.microsoft.com/office/drawing/2014/main" id="{AC70EC60-09E9-4CF7-B2FD-3466E779C91B}"/>
                  </a:ext>
                  <a:ext uri="{C183D7F6-B498-43B3-948B-1728B52AA6E4}">
                    <adec:decorative xmlns:adec="http://schemas.microsoft.com/office/drawing/2017/decorative" val="0"/>
                  </a:ext>
                </a:extLst>
              </p:cNvPr>
              <p:cNvSpPr/>
              <p:nvPr/>
            </p:nvSpPr>
            <p:spPr bwMode="auto">
              <a:xfrm>
                <a:off x="8371488" y="3594100"/>
                <a:ext cx="1555750"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Freeform: Shape 64" descr="Arrow pointing from Queue 2 to Pool B">
                <a:extLst>
                  <a:ext uri="{FF2B5EF4-FFF2-40B4-BE49-F238E27FC236}">
                    <a16:creationId xmlns:a16="http://schemas.microsoft.com/office/drawing/2014/main" id="{41E80E1F-9B06-406D-A118-CC807B46ED8C}"/>
                  </a:ext>
                  <a:ext uri="{C183D7F6-B498-43B3-948B-1728B52AA6E4}">
                    <adec:decorative xmlns:adec="http://schemas.microsoft.com/office/drawing/2017/decorative" val="0"/>
                  </a:ext>
                </a:extLst>
              </p:cNvPr>
              <p:cNvSpPr/>
              <p:nvPr/>
            </p:nvSpPr>
            <p:spPr bwMode="auto">
              <a:xfrm flipH="1">
                <a:off x="9927236" y="3594100"/>
                <a:ext cx="616229" cy="513519"/>
              </a:xfrm>
              <a:custGeom>
                <a:avLst/>
                <a:gdLst>
                  <a:gd name="connsiteX0" fmla="*/ 0 w 1558925"/>
                  <a:gd name="connsiteY0" fmla="*/ 428625 h 428625"/>
                  <a:gd name="connsiteX1" fmla="*/ 0 w 1558925"/>
                  <a:gd name="connsiteY1" fmla="*/ 161925 h 428625"/>
                  <a:gd name="connsiteX2" fmla="*/ 1558925 w 1558925"/>
                  <a:gd name="connsiteY2" fmla="*/ 161925 h 428625"/>
                  <a:gd name="connsiteX3" fmla="*/ 1558925 w 1558925"/>
                  <a:gd name="connsiteY3" fmla="*/ 0 h 428625"/>
                </a:gdLst>
                <a:ahLst/>
                <a:cxnLst>
                  <a:cxn ang="0">
                    <a:pos x="connsiteX0" y="connsiteY0"/>
                  </a:cxn>
                  <a:cxn ang="0">
                    <a:pos x="connsiteX1" y="connsiteY1"/>
                  </a:cxn>
                  <a:cxn ang="0">
                    <a:pos x="connsiteX2" y="connsiteY2"/>
                  </a:cxn>
                  <a:cxn ang="0">
                    <a:pos x="connsiteX3" y="connsiteY3"/>
                  </a:cxn>
                </a:cxnLst>
                <a:rect l="l" t="t" r="r" b="b"/>
                <a:pathLst>
                  <a:path w="1558925" h="428625">
                    <a:moveTo>
                      <a:pt x="0" y="428625"/>
                    </a:moveTo>
                    <a:lnTo>
                      <a:pt x="0" y="161925"/>
                    </a:lnTo>
                    <a:lnTo>
                      <a:pt x="1558925" y="161925"/>
                    </a:lnTo>
                    <a:lnTo>
                      <a:pt x="1558925" y="0"/>
                    </a:lnTo>
                  </a:path>
                </a:pathLst>
              </a:custGeom>
              <a:ln w="1270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6088607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C304-6053-4B22-BFE8-07AF582FC28E}"/>
              </a:ext>
            </a:extLst>
          </p:cNvPr>
          <p:cNvSpPr>
            <a:spLocks noGrp="1"/>
          </p:cNvSpPr>
          <p:nvPr>
            <p:ph type="title"/>
          </p:nvPr>
        </p:nvSpPr>
        <p:spPr>
          <a:xfrm>
            <a:off x="465138" y="632779"/>
            <a:ext cx="11533187" cy="411162"/>
          </a:xfrm>
        </p:spPr>
        <p:txBody>
          <a:bodyPr/>
          <a:lstStyle/>
          <a:p>
            <a:r>
              <a:rPr lang="en-US" dirty="0"/>
              <a:t>Security of agent pools</a:t>
            </a:r>
          </a:p>
        </p:txBody>
      </p:sp>
      <p:sp>
        <p:nvSpPr>
          <p:cNvPr id="5" name="Rectangle 4">
            <a:extLst>
              <a:ext uri="{FF2B5EF4-FFF2-40B4-BE49-F238E27FC236}">
                <a16:creationId xmlns:a16="http://schemas.microsoft.com/office/drawing/2014/main" id="{A85A2401-7750-4669-8F36-9676C7304FE7}"/>
              </a:ext>
            </a:extLst>
          </p:cNvPr>
          <p:cNvSpPr/>
          <p:nvPr/>
        </p:nvSpPr>
        <p:spPr>
          <a:xfrm>
            <a:off x="427038" y="1188720"/>
            <a:ext cx="11571287" cy="770709"/>
          </a:xfrm>
          <a:prstGeom prst="rect">
            <a:avLst/>
          </a:prstGeom>
          <a:noFill/>
        </p:spPr>
        <p:txBody>
          <a:bodyPr wrap="square" lIns="0" tIns="0" rIns="0" bIns="91440" anchor="t">
            <a:noAutofit/>
          </a:bodyPr>
          <a:lstStyle/>
          <a:p>
            <a:pPr>
              <a:spcBef>
                <a:spcPts val="1200"/>
              </a:spcBef>
            </a:pPr>
            <a:r>
              <a:rPr lang="en-US" sz="2400" dirty="0">
                <a:latin typeface="+mj-lt"/>
              </a:rPr>
              <a:t>Roles are defined on each agent pool, and membership in these roles governs what operations you can perform on an agent pool.</a:t>
            </a:r>
          </a:p>
        </p:txBody>
      </p:sp>
      <p:graphicFrame>
        <p:nvGraphicFramePr>
          <p:cNvPr id="6" name="Table 5">
            <a:extLst>
              <a:ext uri="{FF2B5EF4-FFF2-40B4-BE49-F238E27FC236}">
                <a16:creationId xmlns:a16="http://schemas.microsoft.com/office/drawing/2014/main" id="{B9E7D5AD-BC54-4F6B-9AB6-B530A97F4BA0}"/>
              </a:ext>
            </a:extLst>
          </p:cNvPr>
          <p:cNvGraphicFramePr>
            <a:graphicFrameLocks noGrp="1"/>
          </p:cNvGraphicFramePr>
          <p:nvPr>
            <p:extLst>
              <p:ext uri="{D42A27DB-BD31-4B8C-83A1-F6EECF244321}">
                <p14:modId xmlns:p14="http://schemas.microsoft.com/office/powerpoint/2010/main" val="1109545570"/>
              </p:ext>
            </p:extLst>
          </p:nvPr>
        </p:nvGraphicFramePr>
        <p:xfrm>
          <a:off x="427038" y="2184987"/>
          <a:ext cx="11571286" cy="3578352"/>
        </p:xfrm>
        <a:graphic>
          <a:graphicData uri="http://schemas.openxmlformats.org/drawingml/2006/table">
            <a:tbl>
              <a:tblPr firstRow="1" bandRow="1">
                <a:tableStyleId>{5C22544A-7EE6-4342-B048-85BDC9FD1C3A}</a:tableStyleId>
              </a:tblPr>
              <a:tblGrid>
                <a:gridCol w="2054905">
                  <a:extLst>
                    <a:ext uri="{9D8B030D-6E8A-4147-A177-3AD203B41FA5}">
                      <a16:colId xmlns:a16="http://schemas.microsoft.com/office/drawing/2014/main" val="3422310454"/>
                    </a:ext>
                  </a:extLst>
                </a:gridCol>
                <a:gridCol w="9516381">
                  <a:extLst>
                    <a:ext uri="{9D8B030D-6E8A-4147-A177-3AD203B41FA5}">
                      <a16:colId xmlns:a16="http://schemas.microsoft.com/office/drawing/2014/main" val="4059475217"/>
                    </a:ext>
                  </a:extLst>
                </a:gridCol>
              </a:tblGrid>
              <a:tr h="0">
                <a:tc>
                  <a:txBody>
                    <a:bodyPr/>
                    <a:lstStyle/>
                    <a:p>
                      <a:pPr algn="l">
                        <a:lnSpc>
                          <a:spcPct val="100000"/>
                        </a:lnSpc>
                      </a:pPr>
                      <a:r>
                        <a:rPr lang="en-US" sz="2000" b="0" i="0" dirty="0">
                          <a:solidFill>
                            <a:schemeClr val="bg1"/>
                          </a:solidFill>
                          <a:latin typeface="+mj-lt"/>
                        </a:rPr>
                        <a:t>Role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lnSpc>
                          <a:spcPct val="100000"/>
                        </a:lnSpc>
                      </a:pPr>
                      <a:r>
                        <a:rPr lang="en-US" sz="2000" b="0" i="0" dirty="0">
                          <a:solidFill>
                            <a:schemeClr val="bg1"/>
                          </a:solidFill>
                          <a:latin typeface="+mj-lt"/>
                        </a:rPr>
                        <a:t>Purpose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907515957"/>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Reader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Members of this role can view the organization agent pool as well as agents. You typically use this to add operators that are responsible for monitoring the agents and their health.</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4803929"/>
                  </a:ext>
                </a:extLst>
              </a:tr>
              <a:tr h="237841">
                <a:tc>
                  <a:txBody>
                    <a:bodyPr/>
                    <a:lstStyle/>
                    <a:p>
                      <a:pPr marL="0" indent="0" algn="l">
                        <a:lnSpc>
                          <a:spcPct val="100000"/>
                        </a:lnSpc>
                        <a:buFont typeface="Arial" panose="020B0604020202020204" pitchFamily="34" charset="0"/>
                        <a:buNone/>
                      </a:pPr>
                      <a:r>
                        <a:rPr lang="en-US" sz="1800" dirty="0">
                          <a:solidFill>
                            <a:schemeClr val="tx1"/>
                          </a:solidFill>
                          <a:latin typeface="+mj-lt"/>
                        </a:rPr>
                        <a:t>Service Account</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Members of this role can use the organization agent pool to create a project agent pool in a project. If you follow the guidelines above for creating new project agent pools, you typically do not have to add any members here.</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9419270"/>
                  </a:ext>
                </a:extLst>
              </a:tr>
              <a:tr h="380545">
                <a:tc>
                  <a:txBody>
                    <a:bodyPr/>
                    <a:lstStyle/>
                    <a:p>
                      <a:pPr marL="0" indent="0" algn="l">
                        <a:lnSpc>
                          <a:spcPct val="100000"/>
                        </a:lnSpc>
                        <a:buFont typeface="Arial" panose="020B0604020202020204" pitchFamily="34" charset="0"/>
                        <a:buNone/>
                      </a:pPr>
                      <a:r>
                        <a:rPr lang="en-US" sz="1800" dirty="0">
                          <a:solidFill>
                            <a:schemeClr val="tx1"/>
                          </a:solidFill>
                          <a:latin typeface="+mj-lt"/>
                        </a:rPr>
                        <a:t>Administrator</a:t>
                      </a:r>
                    </a:p>
                  </a:txBody>
                  <a:tcPr marT="73152" marB="7315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l">
                        <a:lnSpc>
                          <a:spcPct val="100000"/>
                        </a:lnSpc>
                        <a:buFont typeface="Arial" panose="020B0604020202020204" pitchFamily="34" charset="0"/>
                        <a:buNone/>
                      </a:pPr>
                      <a:r>
                        <a:rPr lang="en-US" sz="1800" b="0" i="0" u="none" strike="noStrike" kern="1200" dirty="0">
                          <a:solidFill>
                            <a:schemeClr val="tx1"/>
                          </a:solidFill>
                          <a:effectLst/>
                          <a:latin typeface="+mn-lt"/>
                          <a:ea typeface="+mn-ea"/>
                          <a:cs typeface="+mn-cs"/>
                        </a:rPr>
                        <a:t>In addition to all the above permissions, members of this role can register or unregister agents from the organization agent pool. They can also refer to the organization agent pool when creating a project agent pool. Finally, they can also manage membership for all roles of the organization agent pool. The user that created the organization agent pool is automatically added to the Administrator role.</a:t>
                      </a:r>
                      <a:endParaRPr lang="en-US" sz="1800" dirty="0">
                        <a:solidFill>
                          <a:schemeClr val="tx1"/>
                        </a:solidFill>
                        <a:latin typeface="+mn-lt"/>
                      </a:endParaRPr>
                    </a:p>
                  </a:txBody>
                  <a:tcPr marT="73152" marB="7315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772177"/>
                  </a:ext>
                </a:extLst>
              </a:tr>
            </a:tbl>
          </a:graphicData>
        </a:graphic>
      </p:graphicFrame>
    </p:spTree>
    <p:extLst>
      <p:ext uri="{BB962C8B-B14F-4D97-AF65-F5344CB8AC3E}">
        <p14:creationId xmlns:p14="http://schemas.microsoft.com/office/powerpoint/2010/main" val="1007271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06: Pipelines and concurrency</a:t>
            </a:r>
            <a:endParaRPr lang="en-US" dirty="0"/>
          </a:p>
        </p:txBody>
      </p:sp>
      <p:pic>
        <p:nvPicPr>
          <p:cNvPr id="4" name="Picture 3" descr="Icon of arrow pointing in four opposite directions">
            <a:extLst>
              <a:ext uri="{FF2B5EF4-FFF2-40B4-BE49-F238E27FC236}">
                <a16:creationId xmlns:a16="http://schemas.microsoft.com/office/drawing/2014/main" id="{EF8271A6-247F-4F6E-8CF4-C5DCE988D2C9}"/>
              </a:ext>
            </a:extLst>
          </p:cNvPr>
          <p:cNvPicPr>
            <a:picLocks noChangeAspect="1"/>
          </p:cNvPicPr>
          <p:nvPr/>
        </p:nvPicPr>
        <p:blipFill>
          <a:blip r:embed="rId2"/>
          <a:stretch>
            <a:fillRect/>
          </a:stretch>
        </p:blipFill>
        <p:spPr>
          <a:xfrm>
            <a:off x="10506742" y="3040062"/>
            <a:ext cx="914400" cy="914400"/>
          </a:xfrm>
          <a:prstGeom prst="rect">
            <a:avLst/>
          </a:prstGeom>
        </p:spPr>
      </p:pic>
    </p:spTree>
    <p:extLst>
      <p:ext uri="{BB962C8B-B14F-4D97-AF65-F5344CB8AC3E}">
        <p14:creationId xmlns:p14="http://schemas.microsoft.com/office/powerpoint/2010/main" val="17797989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6A47-A6AC-4E1E-BAF7-A5F0D60237BB}"/>
              </a:ext>
            </a:extLst>
          </p:cNvPr>
          <p:cNvSpPr>
            <a:spLocks noGrp="1"/>
          </p:cNvSpPr>
          <p:nvPr>
            <p:ph type="title"/>
          </p:nvPr>
        </p:nvSpPr>
        <p:spPr>
          <a:xfrm>
            <a:off x="465138" y="632779"/>
            <a:ext cx="11533187" cy="411162"/>
          </a:xfrm>
        </p:spPr>
        <p:txBody>
          <a:bodyPr/>
          <a:lstStyle/>
          <a:p>
            <a:r>
              <a:rPr lang="en-US" dirty="0"/>
              <a:t>Parallel jobs</a:t>
            </a:r>
          </a:p>
        </p:txBody>
      </p:sp>
      <p:sp>
        <p:nvSpPr>
          <p:cNvPr id="6" name="Rectangle 5">
            <a:extLst>
              <a:ext uri="{FF2B5EF4-FFF2-40B4-BE49-F238E27FC236}">
                <a16:creationId xmlns:a16="http://schemas.microsoft.com/office/drawing/2014/main" id="{4F6D424C-6164-45A8-9954-32F0E70BCC4C}"/>
              </a:ext>
              <a:ext uri="{C183D7F6-B498-43B3-948B-1728B52AA6E4}">
                <adec:decorative xmlns:adec="http://schemas.microsoft.com/office/drawing/2017/decorative" val="1"/>
              </a:ext>
            </a:extLst>
          </p:cNvPr>
          <p:cNvSpPr/>
          <p:nvPr/>
        </p:nvSpPr>
        <p:spPr bwMode="auto">
          <a:xfrm>
            <a:off x="427038" y="1192213"/>
            <a:ext cx="11582400" cy="361201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59B4A72-7194-4C6F-81B1-17EA076A1E86}"/>
              </a:ext>
            </a:extLst>
          </p:cNvPr>
          <p:cNvSpPr/>
          <p:nvPr/>
        </p:nvSpPr>
        <p:spPr>
          <a:xfrm>
            <a:off x="4270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This is a simple example of a Microsoft-hosted parallel job.</a:t>
            </a:r>
          </a:p>
        </p:txBody>
      </p:sp>
      <p:sp>
        <p:nvSpPr>
          <p:cNvPr id="8" name="Rectangle 7">
            <a:extLst>
              <a:ext uri="{FF2B5EF4-FFF2-40B4-BE49-F238E27FC236}">
                <a16:creationId xmlns:a16="http://schemas.microsoft.com/office/drawing/2014/main" id="{807D1B7B-31F9-466F-840D-837DF868FF9F}"/>
              </a:ext>
            </a:extLst>
          </p:cNvPr>
          <p:cNvSpPr/>
          <p:nvPr/>
        </p:nvSpPr>
        <p:spPr>
          <a:xfrm>
            <a:off x="4336839"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Users can collectively run</a:t>
            </a:r>
            <a:br>
              <a:rPr lang="en-US" sz="2000" dirty="0">
                <a:solidFill>
                  <a:schemeClr val="tx1"/>
                </a:solidFill>
              </a:rPr>
            </a:br>
            <a:r>
              <a:rPr lang="en-US" sz="2000" dirty="0">
                <a:solidFill>
                  <a:schemeClr val="tx1"/>
                </a:solidFill>
              </a:rPr>
              <a:t>only one build or release job at a time; additional jobs</a:t>
            </a:r>
            <a:br>
              <a:rPr lang="en-US" sz="2000" dirty="0">
                <a:solidFill>
                  <a:schemeClr val="tx1"/>
                </a:solidFill>
              </a:rPr>
            </a:br>
            <a:r>
              <a:rPr lang="en-US" sz="2000" dirty="0">
                <a:solidFill>
                  <a:schemeClr val="tx1"/>
                </a:solidFill>
              </a:rPr>
              <a:t>are queued.</a:t>
            </a:r>
          </a:p>
        </p:txBody>
      </p:sp>
      <p:sp>
        <p:nvSpPr>
          <p:cNvPr id="9" name="Rectangle 8">
            <a:extLst>
              <a:ext uri="{FF2B5EF4-FFF2-40B4-BE49-F238E27FC236}">
                <a16:creationId xmlns:a16="http://schemas.microsoft.com/office/drawing/2014/main" id="{D52EE895-DC7A-4B76-949B-34B05F1F0D36}"/>
              </a:ext>
            </a:extLst>
          </p:cNvPr>
          <p:cNvSpPr/>
          <p:nvPr/>
        </p:nvSpPr>
        <p:spPr>
          <a:xfrm>
            <a:off x="8246638" y="4934857"/>
            <a:ext cx="3762800" cy="1453243"/>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1"/>
                </a:solidFill>
              </a:rPr>
              <a:t>A release consumes a parallel job only when it’s being actively deployed to a stage.</a:t>
            </a:r>
          </a:p>
        </p:txBody>
      </p:sp>
      <p:grpSp>
        <p:nvGrpSpPr>
          <p:cNvPr id="12" name="Group 11" descr="A  graphic of parallel jobs">
            <a:extLst>
              <a:ext uri="{FF2B5EF4-FFF2-40B4-BE49-F238E27FC236}">
                <a16:creationId xmlns:a16="http://schemas.microsoft.com/office/drawing/2014/main" id="{485483FB-A004-458E-9259-6C8CBA86BD92}"/>
              </a:ext>
            </a:extLst>
          </p:cNvPr>
          <p:cNvGrpSpPr/>
          <p:nvPr/>
        </p:nvGrpSpPr>
        <p:grpSpPr>
          <a:xfrm>
            <a:off x="567843" y="1306678"/>
            <a:ext cx="11338891" cy="3383086"/>
            <a:chOff x="567843" y="1306678"/>
            <a:chExt cx="11338891" cy="3383086"/>
          </a:xfrm>
        </p:grpSpPr>
        <p:sp>
          <p:nvSpPr>
            <p:cNvPr id="33" name="Rectangle 32">
              <a:extLst>
                <a:ext uri="{FF2B5EF4-FFF2-40B4-BE49-F238E27FC236}">
                  <a16:creationId xmlns:a16="http://schemas.microsoft.com/office/drawing/2014/main" id="{1736943D-64C2-4739-B651-C63B2AC7D9AF}"/>
                </a:ext>
              </a:extLst>
            </p:cNvPr>
            <p:cNvSpPr/>
            <p:nvPr/>
          </p:nvSpPr>
          <p:spPr>
            <a:xfrm>
              <a:off x="567843" y="1306678"/>
              <a:ext cx="4448430" cy="738099"/>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CI Build 102 (master) </a:t>
              </a:r>
            </a:p>
          </p:txBody>
        </p:sp>
        <p:sp>
          <p:nvSpPr>
            <p:cNvPr id="34" name="Rectangle 33">
              <a:extLst>
                <a:ext uri="{FF2B5EF4-FFF2-40B4-BE49-F238E27FC236}">
                  <a16:creationId xmlns:a16="http://schemas.microsoft.com/office/drawing/2014/main" id="{B499AB36-8FD1-47ED-82C8-D6DE1C7377BC}"/>
                </a:ext>
              </a:extLst>
            </p:cNvPr>
            <p:cNvSpPr/>
            <p:nvPr/>
          </p:nvSpPr>
          <p:spPr bwMode="auto">
            <a:xfrm>
              <a:off x="792858" y="1650881"/>
              <a:ext cx="4036899"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 </a:t>
              </a:r>
            </a:p>
          </p:txBody>
        </p:sp>
        <p:sp>
          <p:nvSpPr>
            <p:cNvPr id="35" name="Oval 34">
              <a:extLst>
                <a:ext uri="{FF2B5EF4-FFF2-40B4-BE49-F238E27FC236}">
                  <a16:creationId xmlns:a16="http://schemas.microsoft.com/office/drawing/2014/main" id="{A9FD267F-9A04-44A3-9E27-3E17169C8102}"/>
                </a:ext>
              </a:extLst>
            </p:cNvPr>
            <p:cNvSpPr/>
            <p:nvPr/>
          </p:nvSpPr>
          <p:spPr bwMode="auto">
            <a:xfrm>
              <a:off x="942149" y="1611660"/>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ea typeface="Segoe UI" pitchFamily="34" charset="0"/>
                  <a:cs typeface="Segoe UI" pitchFamily="34" charset="0"/>
                </a:rPr>
                <a:t>1</a:t>
              </a:r>
            </a:p>
          </p:txBody>
        </p:sp>
        <p:sp>
          <p:nvSpPr>
            <p:cNvPr id="26" name="Rectangle 25">
              <a:extLst>
                <a:ext uri="{FF2B5EF4-FFF2-40B4-BE49-F238E27FC236}">
                  <a16:creationId xmlns:a16="http://schemas.microsoft.com/office/drawing/2014/main" id="{C875FA32-F2BD-4F96-99FB-9E5577E85559}"/>
                </a:ext>
              </a:extLst>
            </p:cNvPr>
            <p:cNvSpPr/>
            <p:nvPr/>
          </p:nvSpPr>
          <p:spPr>
            <a:xfrm>
              <a:off x="5210175" y="2108071"/>
              <a:ext cx="6696559" cy="746761"/>
            </a:xfrm>
            <a:prstGeom prst="rect">
              <a:avLst/>
            </a:prstGeom>
            <a:solidFill>
              <a:schemeClr val="bg1">
                <a:lumMod val="95000"/>
              </a:schemeClr>
            </a:solidFill>
          </p:spPr>
          <p:txBody>
            <a:bodyPr wrap="square">
              <a:noAutofit/>
            </a:bodyPr>
            <a:lstStyle/>
            <a:p>
              <a:pPr marL="119063"/>
              <a:r>
                <a:rPr lang="en-US" sz="1200" dirty="0" err="1"/>
                <a:t>FabrikamFiber</a:t>
              </a:r>
              <a:r>
                <a:rPr lang="en-US" sz="1200" dirty="0"/>
                <a:t> Release 11 </a:t>
              </a:r>
            </a:p>
          </p:txBody>
        </p:sp>
        <p:cxnSp>
          <p:nvCxnSpPr>
            <p:cNvPr id="42" name="Connector: Curved 41" descr="An arrow going from 1 to 2">
              <a:extLst>
                <a:ext uri="{FF2B5EF4-FFF2-40B4-BE49-F238E27FC236}">
                  <a16:creationId xmlns:a16="http://schemas.microsoft.com/office/drawing/2014/main" id="{447D7B84-3651-44C7-B412-35DD99AD2D8F}"/>
                </a:ext>
                <a:ext uri="{C183D7F6-B498-43B3-948B-1728B52AA6E4}">
                  <adec:decorative xmlns:adec="http://schemas.microsoft.com/office/drawing/2017/decorative" val="0"/>
                </a:ext>
              </a:extLst>
            </p:cNvPr>
            <p:cNvCxnSpPr>
              <a:cxnSpLocks/>
              <a:stCxn id="34" idx="3"/>
              <a:endCxn id="27" idx="1"/>
            </p:cNvCxnSpPr>
            <p:nvPr/>
          </p:nvCxnSpPr>
          <p:spPr>
            <a:xfrm>
              <a:off x="4829757" y="1820725"/>
              <a:ext cx="454420" cy="752794"/>
            </a:xfrm>
            <a:prstGeom prst="curvedConnector3">
              <a:avLst>
                <a:gd name="adj1" fmla="val 50000"/>
              </a:avLst>
            </a:prstGeom>
            <a:ln>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5103FCC-0D7C-40AB-B1F1-325F5E421CF5}"/>
                </a:ext>
              </a:extLst>
            </p:cNvPr>
            <p:cNvSpPr/>
            <p:nvPr/>
          </p:nvSpPr>
          <p:spPr bwMode="auto">
            <a:xfrm>
              <a:off x="5284177" y="2403675"/>
              <a:ext cx="3009789"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31" name="Oval 30">
              <a:extLst>
                <a:ext uri="{FF2B5EF4-FFF2-40B4-BE49-F238E27FC236}">
                  <a16:creationId xmlns:a16="http://schemas.microsoft.com/office/drawing/2014/main" id="{FE0569FC-7F75-4402-9649-05615C2B620B}"/>
                </a:ext>
              </a:extLst>
            </p:cNvPr>
            <p:cNvSpPr/>
            <p:nvPr/>
          </p:nvSpPr>
          <p:spPr bwMode="auto">
            <a:xfrm>
              <a:off x="5413145" y="2364454"/>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2</a:t>
              </a:r>
            </a:p>
          </p:txBody>
        </p:sp>
        <p:sp>
          <p:nvSpPr>
            <p:cNvPr id="22" name="Rectangle 21">
              <a:extLst>
                <a:ext uri="{FF2B5EF4-FFF2-40B4-BE49-F238E27FC236}">
                  <a16:creationId xmlns:a16="http://schemas.microsoft.com/office/drawing/2014/main" id="{44246226-F0BB-4A79-A718-B935C23F70C1}"/>
                </a:ext>
              </a:extLst>
            </p:cNvPr>
            <p:cNvSpPr/>
            <p:nvPr/>
          </p:nvSpPr>
          <p:spPr>
            <a:xfrm>
              <a:off x="6146786" y="2968429"/>
              <a:ext cx="5135548" cy="845783"/>
            </a:xfrm>
            <a:prstGeom prst="rect">
              <a:avLst/>
            </a:prstGeom>
            <a:solidFill>
              <a:schemeClr val="bg1">
                <a:lumMod val="95000"/>
              </a:schemeClr>
            </a:solidFill>
          </p:spPr>
          <p:txBody>
            <a:bodyPr wrap="square">
              <a:noAutofit/>
            </a:bodyPr>
            <a:lstStyle/>
            <a:p>
              <a:pPr marL="119063"/>
              <a:r>
                <a:rPr lang="en-US" sz="1200" err="1"/>
                <a:t>FabrikamFiber</a:t>
              </a:r>
              <a:r>
                <a:rPr lang="en-US" sz="1200"/>
                <a:t> CI Build 101 (feature) </a:t>
              </a:r>
            </a:p>
          </p:txBody>
        </p:sp>
        <p:sp>
          <p:nvSpPr>
            <p:cNvPr id="23" name="Rectangle 22">
              <a:extLst>
                <a:ext uri="{FF2B5EF4-FFF2-40B4-BE49-F238E27FC236}">
                  <a16:creationId xmlns:a16="http://schemas.microsoft.com/office/drawing/2014/main" id="{3E5E6D15-420E-470A-B02C-ECEF027E9495}"/>
                </a:ext>
              </a:extLst>
            </p:cNvPr>
            <p:cNvSpPr/>
            <p:nvPr/>
          </p:nvSpPr>
          <p:spPr bwMode="auto">
            <a:xfrm>
              <a:off x="6381847" y="3324077"/>
              <a:ext cx="1645419" cy="339687"/>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24" name="Oval 23">
              <a:extLst>
                <a:ext uri="{FF2B5EF4-FFF2-40B4-BE49-F238E27FC236}">
                  <a16:creationId xmlns:a16="http://schemas.microsoft.com/office/drawing/2014/main" id="{135DD089-B86A-4727-8A99-DF7FEAAD2E72}"/>
                </a:ext>
              </a:extLst>
            </p:cNvPr>
            <p:cNvSpPr/>
            <p:nvPr/>
          </p:nvSpPr>
          <p:spPr bwMode="auto">
            <a:xfrm>
              <a:off x="6423653" y="3294385"/>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3</a:t>
              </a:r>
            </a:p>
          </p:txBody>
        </p:sp>
        <p:sp>
          <p:nvSpPr>
            <p:cNvPr id="25" name="Rectangle 24">
              <a:extLst>
                <a:ext uri="{FF2B5EF4-FFF2-40B4-BE49-F238E27FC236}">
                  <a16:creationId xmlns:a16="http://schemas.microsoft.com/office/drawing/2014/main" id="{CF8CD7B1-E173-462C-A108-C220145D6591}"/>
                </a:ext>
              </a:extLst>
            </p:cNvPr>
            <p:cNvSpPr/>
            <p:nvPr/>
          </p:nvSpPr>
          <p:spPr bwMode="auto">
            <a:xfrm>
              <a:off x="8027269" y="3324077"/>
              <a:ext cx="3035336" cy="339687"/>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solidFill>
                    <a:schemeClr val="bg1"/>
                  </a:solidFill>
                  <a:ea typeface="Segoe UI" pitchFamily="34" charset="0"/>
                  <a:cs typeface="Segoe UI" pitchFamily="34" charset="0"/>
                </a:rPr>
                <a:t> </a:t>
              </a:r>
            </a:p>
          </p:txBody>
        </p:sp>
        <p:sp>
          <p:nvSpPr>
            <p:cNvPr id="41" name="Oval 40">
              <a:extLst>
                <a:ext uri="{FF2B5EF4-FFF2-40B4-BE49-F238E27FC236}">
                  <a16:creationId xmlns:a16="http://schemas.microsoft.com/office/drawing/2014/main" id="{40F61811-9E7D-463B-B5E3-9C6668E02DD9}"/>
                </a:ext>
              </a:extLst>
            </p:cNvPr>
            <p:cNvSpPr/>
            <p:nvPr/>
          </p:nvSpPr>
          <p:spPr bwMode="auto">
            <a:xfrm>
              <a:off x="8099638" y="3284856"/>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solidFill>
                    <a:schemeClr val="bg1"/>
                  </a:solidFill>
                  <a:cs typeface="Segoe UI" pitchFamily="34" charset="0"/>
                </a:rPr>
                <a:t>4</a:t>
              </a:r>
            </a:p>
          </p:txBody>
        </p:sp>
        <p:sp>
          <p:nvSpPr>
            <p:cNvPr id="28" name="Rectangle 27">
              <a:extLst>
                <a:ext uri="{FF2B5EF4-FFF2-40B4-BE49-F238E27FC236}">
                  <a16:creationId xmlns:a16="http://schemas.microsoft.com/office/drawing/2014/main" id="{33AF652A-5E50-43B0-B338-999EDADCF476}"/>
                </a:ext>
              </a:extLst>
            </p:cNvPr>
            <p:cNvSpPr/>
            <p:nvPr/>
          </p:nvSpPr>
          <p:spPr bwMode="auto">
            <a:xfrm>
              <a:off x="8293966" y="2403675"/>
              <a:ext cx="1636478" cy="339687"/>
            </a:xfrm>
            <a:prstGeom prst="rect">
              <a:avLst/>
            </a:prstGeom>
            <a:solidFill>
              <a:schemeClr val="accent5">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pic>
          <p:nvPicPr>
            <p:cNvPr id="5" name="Picture 4" descr="An icon of a person">
              <a:extLst>
                <a:ext uri="{FF2B5EF4-FFF2-40B4-BE49-F238E27FC236}">
                  <a16:creationId xmlns:a16="http://schemas.microsoft.com/office/drawing/2014/main" id="{0C2EB1A4-17DF-429F-95B7-A3D181EB4206}"/>
                </a:ext>
              </a:extLst>
            </p:cNvPr>
            <p:cNvPicPr>
              <a:picLocks noChangeAspect="1"/>
            </p:cNvPicPr>
            <p:nvPr/>
          </p:nvPicPr>
          <p:blipFill>
            <a:blip r:embed="rId3"/>
            <a:stretch>
              <a:fillRect/>
            </a:stretch>
          </p:blipFill>
          <p:spPr>
            <a:xfrm>
              <a:off x="9029152" y="2469591"/>
              <a:ext cx="167640" cy="210312"/>
            </a:xfrm>
            <a:prstGeom prst="rect">
              <a:avLst/>
            </a:prstGeom>
          </p:spPr>
        </p:pic>
        <p:sp>
          <p:nvSpPr>
            <p:cNvPr id="29" name="Rectangle 28">
              <a:extLst>
                <a:ext uri="{FF2B5EF4-FFF2-40B4-BE49-F238E27FC236}">
                  <a16:creationId xmlns:a16="http://schemas.microsoft.com/office/drawing/2014/main" id="{F2F22B45-4EBE-4304-BF0B-51395B602E20}"/>
                </a:ext>
              </a:extLst>
            </p:cNvPr>
            <p:cNvSpPr/>
            <p:nvPr/>
          </p:nvSpPr>
          <p:spPr bwMode="auto">
            <a:xfrm>
              <a:off x="9930443" y="2403675"/>
              <a:ext cx="1398861" cy="339687"/>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2" name="Oval 31">
              <a:extLst>
                <a:ext uri="{FF2B5EF4-FFF2-40B4-BE49-F238E27FC236}">
                  <a16:creationId xmlns:a16="http://schemas.microsoft.com/office/drawing/2014/main" id="{2DF2C528-B6EA-4335-B426-51F5DA4D01EB}"/>
                </a:ext>
              </a:extLst>
            </p:cNvPr>
            <p:cNvSpPr/>
            <p:nvPr/>
          </p:nvSpPr>
          <p:spPr bwMode="auto">
            <a:xfrm>
              <a:off x="10036217" y="2344191"/>
              <a:ext cx="418127" cy="41812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a:solidFill>
                    <a:schemeClr val="bg1"/>
                  </a:solidFill>
                  <a:cs typeface="Segoe UI" pitchFamily="34" charset="0"/>
                </a:rPr>
                <a:t>5</a:t>
              </a:r>
            </a:p>
          </p:txBody>
        </p:sp>
        <p:sp>
          <p:nvSpPr>
            <p:cNvPr id="30" name="Rectangle 29">
              <a:extLst>
                <a:ext uri="{FF2B5EF4-FFF2-40B4-BE49-F238E27FC236}">
                  <a16:creationId xmlns:a16="http://schemas.microsoft.com/office/drawing/2014/main" id="{A49860CF-BA45-443F-AF8F-3E8568537F82}"/>
                </a:ext>
              </a:extLst>
            </p:cNvPr>
            <p:cNvSpPr/>
            <p:nvPr/>
          </p:nvSpPr>
          <p:spPr bwMode="auto">
            <a:xfrm>
              <a:off x="11329304" y="2403675"/>
              <a:ext cx="429240" cy="33968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 </a:t>
              </a:r>
            </a:p>
          </p:txBody>
        </p:sp>
        <p:sp>
          <p:nvSpPr>
            <p:cNvPr id="36" name="Rectangle 35">
              <a:extLst>
                <a:ext uri="{FF2B5EF4-FFF2-40B4-BE49-F238E27FC236}">
                  <a16:creationId xmlns:a16="http://schemas.microsoft.com/office/drawing/2014/main" id="{E91BD168-3673-46A1-940A-D56CF0570C0A}"/>
                </a:ext>
              </a:extLst>
            </p:cNvPr>
            <p:cNvSpPr/>
            <p:nvPr/>
          </p:nvSpPr>
          <p:spPr>
            <a:xfrm>
              <a:off x="834277" y="3944509"/>
              <a:ext cx="3728411" cy="339687"/>
            </a:xfrm>
            <a:prstGeom prst="rect">
              <a:avLst/>
            </a:prstGeom>
            <a:solidFill>
              <a:schemeClr val="tx2">
                <a:lumMod val="20000"/>
                <a:lumOff val="80000"/>
              </a:schemeClr>
            </a:solidFill>
          </p:spPr>
          <p:txBody>
            <a:bodyPr wrap="square" anchor="ctr">
              <a:noAutofit/>
            </a:bodyPr>
            <a:lstStyle/>
            <a:p>
              <a:pPr algn="ctr"/>
              <a:r>
                <a:rPr lang="en-US" sz="1200"/>
                <a:t>Queued build waiting for pipeline </a:t>
              </a:r>
            </a:p>
          </p:txBody>
        </p:sp>
        <p:sp>
          <p:nvSpPr>
            <p:cNvPr id="37" name="Rectangle 36">
              <a:extLst>
                <a:ext uri="{FF2B5EF4-FFF2-40B4-BE49-F238E27FC236}">
                  <a16:creationId xmlns:a16="http://schemas.microsoft.com/office/drawing/2014/main" id="{4A68B687-5651-4EAB-A4C0-515CF42903E5}"/>
                </a:ext>
              </a:extLst>
            </p:cNvPr>
            <p:cNvSpPr/>
            <p:nvPr/>
          </p:nvSpPr>
          <p:spPr>
            <a:xfrm>
              <a:off x="834277" y="4350077"/>
              <a:ext cx="3724579" cy="339687"/>
            </a:xfrm>
            <a:prstGeom prst="rect">
              <a:avLst/>
            </a:prstGeom>
            <a:solidFill>
              <a:schemeClr val="accent5">
                <a:lumMod val="20000"/>
                <a:lumOff val="80000"/>
              </a:schemeClr>
            </a:solidFill>
          </p:spPr>
          <p:txBody>
            <a:bodyPr wrap="square" anchor="ctr">
              <a:noAutofit/>
            </a:bodyPr>
            <a:lstStyle/>
            <a:p>
              <a:pPr algn="ctr"/>
              <a:r>
                <a:rPr lang="en-US" sz="1200"/>
                <a:t>Release waiting for pipeline </a:t>
              </a:r>
            </a:p>
          </p:txBody>
        </p:sp>
        <p:sp>
          <p:nvSpPr>
            <p:cNvPr id="38" name="Rectangle 37">
              <a:extLst>
                <a:ext uri="{FF2B5EF4-FFF2-40B4-BE49-F238E27FC236}">
                  <a16:creationId xmlns:a16="http://schemas.microsoft.com/office/drawing/2014/main" id="{AF13FD07-E85A-42AF-BD7D-063642314EC2}"/>
                </a:ext>
              </a:extLst>
            </p:cNvPr>
            <p:cNvSpPr/>
            <p:nvPr/>
          </p:nvSpPr>
          <p:spPr>
            <a:xfrm>
              <a:off x="4723653" y="3944509"/>
              <a:ext cx="2265005" cy="339687"/>
            </a:xfrm>
            <a:prstGeom prst="rect">
              <a:avLst/>
            </a:prstGeom>
            <a:solidFill>
              <a:srgbClr val="243A5E"/>
            </a:solidFill>
          </p:spPr>
          <p:txBody>
            <a:bodyPr wrap="square" anchor="ctr">
              <a:noAutofit/>
            </a:bodyPr>
            <a:lstStyle/>
            <a:p>
              <a:pPr algn="ctr"/>
              <a:r>
                <a:rPr lang="en-US" sz="1200" dirty="0">
                  <a:solidFill>
                    <a:schemeClr val="bg1"/>
                  </a:solidFill>
                </a:rPr>
                <a:t>Build running </a:t>
              </a:r>
            </a:p>
          </p:txBody>
        </p:sp>
        <p:sp>
          <p:nvSpPr>
            <p:cNvPr id="39" name="Rectangle 38">
              <a:extLst>
                <a:ext uri="{FF2B5EF4-FFF2-40B4-BE49-F238E27FC236}">
                  <a16:creationId xmlns:a16="http://schemas.microsoft.com/office/drawing/2014/main" id="{6FD3636C-04CA-41A7-9F7B-820C91E10B46}"/>
                </a:ext>
              </a:extLst>
            </p:cNvPr>
            <p:cNvSpPr/>
            <p:nvPr/>
          </p:nvSpPr>
          <p:spPr>
            <a:xfrm>
              <a:off x="4723651" y="4350077"/>
              <a:ext cx="2265005" cy="339687"/>
            </a:xfrm>
            <a:prstGeom prst="rect">
              <a:avLst/>
            </a:prstGeom>
            <a:solidFill>
              <a:schemeClr val="accent5">
                <a:lumMod val="75000"/>
              </a:schemeClr>
            </a:solidFill>
          </p:spPr>
          <p:txBody>
            <a:bodyPr wrap="square" anchor="ctr">
              <a:noAutofit/>
            </a:bodyPr>
            <a:lstStyle/>
            <a:p>
              <a:pPr algn="ctr"/>
              <a:r>
                <a:rPr lang="en-US" sz="1200" dirty="0"/>
                <a:t>Release running </a:t>
              </a:r>
            </a:p>
          </p:txBody>
        </p:sp>
        <p:sp>
          <p:nvSpPr>
            <p:cNvPr id="40" name="Rectangle 39">
              <a:extLst>
                <a:ext uri="{FF2B5EF4-FFF2-40B4-BE49-F238E27FC236}">
                  <a16:creationId xmlns:a16="http://schemas.microsoft.com/office/drawing/2014/main" id="{0A2044C9-2653-490D-84C2-C7BEF735DB12}"/>
                </a:ext>
              </a:extLst>
            </p:cNvPr>
            <p:cNvSpPr/>
            <p:nvPr/>
          </p:nvSpPr>
          <p:spPr>
            <a:xfrm>
              <a:off x="7322084" y="4350077"/>
              <a:ext cx="3684308" cy="339687"/>
            </a:xfrm>
            <a:prstGeom prst="rect">
              <a:avLst/>
            </a:prstGeom>
            <a:solidFill>
              <a:schemeClr val="accent5">
                <a:lumMod val="40000"/>
                <a:lumOff val="60000"/>
              </a:schemeClr>
            </a:solidFill>
          </p:spPr>
          <p:txBody>
            <a:bodyPr wrap="square" anchor="ctr">
              <a:noAutofit/>
            </a:bodyPr>
            <a:lstStyle/>
            <a:p>
              <a:pPr algn="ctr"/>
              <a:r>
                <a:rPr lang="en-US" sz="1200" dirty="0"/>
                <a:t>Release waiting for approval </a:t>
              </a:r>
            </a:p>
          </p:txBody>
        </p:sp>
        <p:pic>
          <p:nvPicPr>
            <p:cNvPr id="49" name="Picture 48" descr="An icon of a person">
              <a:extLst>
                <a:ext uri="{FF2B5EF4-FFF2-40B4-BE49-F238E27FC236}">
                  <a16:creationId xmlns:a16="http://schemas.microsoft.com/office/drawing/2014/main" id="{A3B7F243-2FFC-4A32-AA91-0117CDDD556B}"/>
                </a:ext>
              </a:extLst>
            </p:cNvPr>
            <p:cNvPicPr>
              <a:picLocks noChangeAspect="1"/>
            </p:cNvPicPr>
            <p:nvPr/>
          </p:nvPicPr>
          <p:blipFill>
            <a:blip r:embed="rId3"/>
            <a:stretch>
              <a:fillRect/>
            </a:stretch>
          </p:blipFill>
          <p:spPr>
            <a:xfrm>
              <a:off x="7407126" y="4415993"/>
              <a:ext cx="167640" cy="210312"/>
            </a:xfrm>
            <a:prstGeom prst="rect">
              <a:avLst/>
            </a:prstGeom>
          </p:spPr>
        </p:pic>
      </p:grpSp>
    </p:spTree>
    <p:extLst>
      <p:ext uri="{BB962C8B-B14F-4D97-AF65-F5344CB8AC3E}">
        <p14:creationId xmlns:p14="http://schemas.microsoft.com/office/powerpoint/2010/main" val="459950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01: Module overview</a:t>
            </a:r>
            <a:endParaRPr lang="en-US" dirty="0"/>
          </a:p>
        </p:txBody>
      </p:sp>
      <p:pic>
        <p:nvPicPr>
          <p:cNvPr id="4" name="Picture 3" descr="Icon of a magnifying glass showing a chart">
            <a:extLst>
              <a:ext uri="{FF2B5EF4-FFF2-40B4-BE49-F238E27FC236}">
                <a16:creationId xmlns:a16="http://schemas.microsoft.com/office/drawing/2014/main" id="{E506A6ED-59D3-44BA-9085-F4904ADC926E}"/>
              </a:ext>
            </a:extLst>
          </p:cNvPr>
          <p:cNvPicPr>
            <a:picLocks noChangeAspect="1"/>
          </p:cNvPicPr>
          <p:nvPr/>
        </p:nvPicPr>
        <p:blipFill>
          <a:blip r:embed="rId3"/>
          <a:stretch>
            <a:fillRect/>
          </a:stretch>
        </p:blipFill>
        <p:spPr>
          <a:xfrm>
            <a:off x="10486643" y="3040062"/>
            <a:ext cx="914400" cy="914400"/>
          </a:xfrm>
          <a:prstGeom prst="rect">
            <a:avLst/>
          </a:prstGeom>
        </p:spPr>
      </p:pic>
    </p:spTree>
    <p:extLst>
      <p:ext uri="{BB962C8B-B14F-4D97-AF65-F5344CB8AC3E}">
        <p14:creationId xmlns:p14="http://schemas.microsoft.com/office/powerpoint/2010/main" val="12810709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B144-0571-40E3-B342-1988B0E4017B}"/>
              </a:ext>
            </a:extLst>
          </p:cNvPr>
          <p:cNvSpPr>
            <a:spLocks noGrp="1"/>
          </p:cNvSpPr>
          <p:nvPr>
            <p:ph type="title"/>
          </p:nvPr>
        </p:nvSpPr>
        <p:spPr>
          <a:xfrm>
            <a:off x="465138" y="632779"/>
            <a:ext cx="11533187" cy="411162"/>
          </a:xfrm>
        </p:spPr>
        <p:txBody>
          <a:bodyPr/>
          <a:lstStyle/>
          <a:p>
            <a:r>
              <a:rPr lang="en-US" dirty="0"/>
              <a:t>Estimating parallel jobs</a:t>
            </a:r>
          </a:p>
        </p:txBody>
      </p:sp>
      <p:sp>
        <p:nvSpPr>
          <p:cNvPr id="7" name="Rectangle 6">
            <a:extLst>
              <a:ext uri="{FF2B5EF4-FFF2-40B4-BE49-F238E27FC236}">
                <a16:creationId xmlns:a16="http://schemas.microsoft.com/office/drawing/2014/main" id="{703C330C-9BBA-4212-AE21-871C2A1991C5}"/>
              </a:ext>
            </a:extLst>
          </p:cNvPr>
          <p:cNvSpPr/>
          <p:nvPr/>
        </p:nvSpPr>
        <p:spPr>
          <a:xfrm>
            <a:off x="427039" y="1570815"/>
            <a:ext cx="3859211" cy="37398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Bef>
                <a:spcPts val="1200"/>
              </a:spcBef>
              <a:buFont typeface="Arial"/>
              <a:buChar char="•"/>
            </a:pPr>
            <a:r>
              <a:rPr lang="en-US" sz="2000" dirty="0">
                <a:solidFill>
                  <a:schemeClr val="tx1"/>
                </a:solidFill>
              </a:rPr>
              <a:t>Determine how many parallel jobs you need. </a:t>
            </a:r>
            <a:endParaRPr lang="en-US"/>
          </a:p>
          <a:p>
            <a:pPr marL="342900" indent="-342900">
              <a:spcBef>
                <a:spcPts val="1200"/>
              </a:spcBef>
              <a:buFont typeface="Arial"/>
              <a:buChar char="•"/>
            </a:pPr>
            <a:r>
              <a:rPr lang="en-US" sz="2000" dirty="0">
                <a:solidFill>
                  <a:schemeClr val="tx1"/>
                </a:solidFill>
              </a:rPr>
              <a:t>Simple estimates vs Detailed estimates</a:t>
            </a:r>
            <a:endParaRPr lang="en-US" sz="2000" dirty="0">
              <a:solidFill>
                <a:schemeClr val="tx1"/>
              </a:solidFill>
              <a:cs typeface="Segoe UI"/>
            </a:endParaRPr>
          </a:p>
          <a:p>
            <a:pPr marL="342900" indent="-342900">
              <a:spcBef>
                <a:spcPts val="1200"/>
              </a:spcBef>
              <a:buFont typeface="Arial"/>
              <a:buChar char="•"/>
            </a:pPr>
            <a:r>
              <a:rPr lang="en-US" sz="2000" dirty="0">
                <a:solidFill>
                  <a:schemeClr val="tx1"/>
                </a:solidFill>
              </a:rPr>
              <a:t>You can display all the builds and releases.</a:t>
            </a:r>
            <a:endParaRPr lang="en-US" sz="2000" dirty="0">
              <a:solidFill>
                <a:schemeClr val="tx1"/>
              </a:solidFill>
              <a:cs typeface="Segoe UI"/>
            </a:endParaRPr>
          </a:p>
          <a:p>
            <a:pPr marL="342900" indent="-342900">
              <a:spcBef>
                <a:spcPts val="1200"/>
              </a:spcBef>
              <a:buFont typeface="Arial"/>
              <a:buChar char="•"/>
            </a:pPr>
            <a:r>
              <a:rPr lang="en-US" sz="2000" dirty="0">
                <a:solidFill>
                  <a:schemeClr val="tx1"/>
                </a:solidFill>
              </a:rPr>
              <a:t>Parallel jobs are purchased at the organization level and are shared by all projects.</a:t>
            </a:r>
            <a:endParaRPr lang="en-US" sz="2000" dirty="0">
              <a:solidFill>
                <a:schemeClr val="tx1"/>
              </a:solidFill>
              <a:cs typeface="Segoe UI"/>
            </a:endParaRPr>
          </a:p>
        </p:txBody>
      </p:sp>
      <p:pic>
        <p:nvPicPr>
          <p:cNvPr id="4" name="Picture 3" descr="Screenshot of retention and parallel jobs page">
            <a:extLst>
              <a:ext uri="{FF2B5EF4-FFF2-40B4-BE49-F238E27FC236}">
                <a16:creationId xmlns:a16="http://schemas.microsoft.com/office/drawing/2014/main" id="{45DAF2C0-A426-4AE4-93BF-838DF41CFBD3}"/>
              </a:ext>
            </a:extLst>
          </p:cNvPr>
          <p:cNvPicPr>
            <a:picLocks noChangeAspect="1"/>
          </p:cNvPicPr>
          <p:nvPr/>
        </p:nvPicPr>
        <p:blipFill rotWithShape="1">
          <a:blip r:embed="rId2"/>
          <a:srcRect l="-1284" t="-2035" r="-1284" b="-2035"/>
          <a:stretch/>
        </p:blipFill>
        <p:spPr>
          <a:xfrm>
            <a:off x="4436279" y="1569101"/>
            <a:ext cx="7571786" cy="373989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6169042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07: Azure DevOps and open-source projects</a:t>
            </a:r>
          </a:p>
        </p:txBody>
      </p:sp>
      <p:pic>
        <p:nvPicPr>
          <p:cNvPr id="4" name="Picture 3" descr="Icon of books stacked together">
            <a:extLst>
              <a:ext uri="{FF2B5EF4-FFF2-40B4-BE49-F238E27FC236}">
                <a16:creationId xmlns:a16="http://schemas.microsoft.com/office/drawing/2014/main" id="{FCE4C947-2324-4C28-9150-51EC13569BBE}"/>
              </a:ext>
            </a:extLst>
          </p:cNvPr>
          <p:cNvPicPr>
            <a:picLocks noChangeAspect="1"/>
          </p:cNvPicPr>
          <p:nvPr/>
        </p:nvPicPr>
        <p:blipFill>
          <a:blip r:embed="rId2"/>
          <a:stretch>
            <a:fillRect/>
          </a:stretch>
        </p:blipFill>
        <p:spPr>
          <a:xfrm>
            <a:off x="10501673" y="3039306"/>
            <a:ext cx="914400" cy="915911"/>
          </a:xfrm>
          <a:prstGeom prst="rect">
            <a:avLst/>
          </a:prstGeom>
        </p:spPr>
      </p:pic>
    </p:spTree>
    <p:extLst>
      <p:ext uri="{BB962C8B-B14F-4D97-AF65-F5344CB8AC3E}">
        <p14:creationId xmlns:p14="http://schemas.microsoft.com/office/powerpoint/2010/main" val="18360676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7C0FC-BD65-469A-89F7-B3E302FD49EA}"/>
              </a:ext>
            </a:extLst>
          </p:cNvPr>
          <p:cNvSpPr>
            <a:spLocks noGrp="1"/>
          </p:cNvSpPr>
          <p:nvPr>
            <p:ph type="title"/>
          </p:nvPr>
        </p:nvSpPr>
        <p:spPr>
          <a:xfrm>
            <a:off x="465138" y="632779"/>
            <a:ext cx="11533187" cy="411162"/>
          </a:xfrm>
        </p:spPr>
        <p:txBody>
          <a:bodyPr/>
          <a:lstStyle/>
          <a:p>
            <a:r>
              <a:rPr lang="en-US" dirty="0"/>
              <a:t>Azure DevOps and open-source projects</a:t>
            </a:r>
          </a:p>
        </p:txBody>
      </p:sp>
      <p:pic>
        <p:nvPicPr>
          <p:cNvPr id="37" name="Picture 36" descr="Icon of check mark enclosed by an arc">
            <a:extLst>
              <a:ext uri="{FF2B5EF4-FFF2-40B4-BE49-F238E27FC236}">
                <a16:creationId xmlns:a16="http://schemas.microsoft.com/office/drawing/2014/main" id="{A14B9B61-8A68-456F-BB29-16D686BD8BCE}"/>
              </a:ext>
            </a:extLst>
          </p:cNvPr>
          <p:cNvPicPr>
            <a:picLocks noChangeAspect="1"/>
          </p:cNvPicPr>
          <p:nvPr/>
        </p:nvPicPr>
        <p:blipFill>
          <a:blip r:embed="rId2"/>
          <a:stretch>
            <a:fillRect/>
          </a:stretch>
        </p:blipFill>
        <p:spPr>
          <a:xfrm>
            <a:off x="431429" y="1157559"/>
            <a:ext cx="950976" cy="950976"/>
          </a:xfrm>
          <a:prstGeom prst="rect">
            <a:avLst/>
          </a:prstGeom>
        </p:spPr>
      </p:pic>
      <p:sp>
        <p:nvSpPr>
          <p:cNvPr id="7" name="Rectangle 6">
            <a:extLst>
              <a:ext uri="{FF2B5EF4-FFF2-40B4-BE49-F238E27FC236}">
                <a16:creationId xmlns:a16="http://schemas.microsoft.com/office/drawing/2014/main" id="{42B88CEC-A0B5-4443-8B39-A317E3147D11}"/>
              </a:ext>
            </a:extLst>
          </p:cNvPr>
          <p:cNvSpPr/>
          <p:nvPr/>
        </p:nvSpPr>
        <p:spPr>
          <a:xfrm>
            <a:off x="1665749" y="14791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How do I qualify for the free tier of public projects?</a:t>
            </a:r>
          </a:p>
        </p:txBody>
      </p:sp>
      <p:cxnSp>
        <p:nvCxnSpPr>
          <p:cNvPr id="8" name="Straight Connector 7">
            <a:extLst>
              <a:ext uri="{FF2B5EF4-FFF2-40B4-BE49-F238E27FC236}">
                <a16:creationId xmlns:a16="http://schemas.microsoft.com/office/drawing/2014/main" id="{FBFD3546-3CF4-4B1F-B3A6-E55F541856E8}"/>
              </a:ext>
              <a:ext uri="{C183D7F6-B498-43B3-948B-1728B52AA6E4}">
                <adec:decorative xmlns:adec="http://schemas.microsoft.com/office/drawing/2017/decorative" val="1"/>
              </a:ext>
            </a:extLst>
          </p:cNvPr>
          <p:cNvCxnSpPr>
            <a:cxnSpLocks/>
          </p:cNvCxnSpPr>
          <p:nvPr/>
        </p:nvCxnSpPr>
        <p:spPr>
          <a:xfrm>
            <a:off x="1665749" y="21903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rrow positioned diagonally">
            <a:extLst>
              <a:ext uri="{FF2B5EF4-FFF2-40B4-BE49-F238E27FC236}">
                <a16:creationId xmlns:a16="http://schemas.microsoft.com/office/drawing/2014/main" id="{5AB4A19E-D223-41AB-A023-1646F28C9ACB}"/>
              </a:ext>
            </a:extLst>
          </p:cNvPr>
          <p:cNvPicPr>
            <a:picLocks noChangeAspect="1"/>
          </p:cNvPicPr>
          <p:nvPr/>
        </p:nvPicPr>
        <p:blipFill>
          <a:blip r:embed="rId3"/>
          <a:stretch>
            <a:fillRect/>
          </a:stretch>
        </p:blipFill>
        <p:spPr>
          <a:xfrm>
            <a:off x="431429" y="2272159"/>
            <a:ext cx="949359" cy="950976"/>
          </a:xfrm>
          <a:prstGeom prst="rect">
            <a:avLst/>
          </a:prstGeom>
        </p:spPr>
      </p:pic>
      <p:sp>
        <p:nvSpPr>
          <p:cNvPr id="16" name="Rectangle 15">
            <a:extLst>
              <a:ext uri="{FF2B5EF4-FFF2-40B4-BE49-F238E27FC236}">
                <a16:creationId xmlns:a16="http://schemas.microsoft.com/office/drawing/2014/main" id="{FA873517-8987-4A93-81EF-8051D99B714D}"/>
              </a:ext>
            </a:extLst>
          </p:cNvPr>
          <p:cNvSpPr/>
          <p:nvPr/>
        </p:nvSpPr>
        <p:spPr>
          <a:xfrm>
            <a:off x="1665749" y="25937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Are there limits on who can use Azure Pipelines?</a:t>
            </a:r>
          </a:p>
        </p:txBody>
      </p:sp>
      <p:cxnSp>
        <p:nvCxnSpPr>
          <p:cNvPr id="34" name="Straight Connector 33">
            <a:extLst>
              <a:ext uri="{FF2B5EF4-FFF2-40B4-BE49-F238E27FC236}">
                <a16:creationId xmlns:a16="http://schemas.microsoft.com/office/drawing/2014/main" id="{0A2B6767-E0E8-4FFF-901E-67469E2A23DF}"/>
              </a:ext>
              <a:ext uri="{C183D7F6-B498-43B3-948B-1728B52AA6E4}">
                <adec:decorative xmlns:adec="http://schemas.microsoft.com/office/drawing/2017/decorative" val="1"/>
              </a:ext>
            </a:extLst>
          </p:cNvPr>
          <p:cNvCxnSpPr>
            <a:cxnSpLocks/>
          </p:cNvCxnSpPr>
          <p:nvPr/>
        </p:nvCxnSpPr>
        <p:spPr>
          <a:xfrm>
            <a:off x="1665749" y="33049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rectangle, a square and a circle in a straight line">
            <a:extLst>
              <a:ext uri="{FF2B5EF4-FFF2-40B4-BE49-F238E27FC236}">
                <a16:creationId xmlns:a16="http://schemas.microsoft.com/office/drawing/2014/main" id="{922820A6-811C-4B37-BE6A-AB9AB5DCE2C3}"/>
              </a:ext>
            </a:extLst>
          </p:cNvPr>
          <p:cNvPicPr>
            <a:picLocks noChangeAspect="1"/>
          </p:cNvPicPr>
          <p:nvPr/>
        </p:nvPicPr>
        <p:blipFill>
          <a:blip r:embed="rId4"/>
          <a:stretch>
            <a:fillRect/>
          </a:stretch>
        </p:blipFill>
        <p:spPr>
          <a:xfrm>
            <a:off x="431429" y="3386759"/>
            <a:ext cx="950976" cy="950976"/>
          </a:xfrm>
          <a:prstGeom prst="rect">
            <a:avLst/>
          </a:prstGeom>
        </p:spPr>
      </p:pic>
      <p:sp>
        <p:nvSpPr>
          <p:cNvPr id="20" name="Rectangle 19">
            <a:extLst>
              <a:ext uri="{FF2B5EF4-FFF2-40B4-BE49-F238E27FC236}">
                <a16:creationId xmlns:a16="http://schemas.microsoft.com/office/drawing/2014/main" id="{23D4E269-7237-4C3D-952D-11A6F0146780}"/>
              </a:ext>
            </a:extLst>
          </p:cNvPr>
          <p:cNvSpPr/>
          <p:nvPr/>
        </p:nvSpPr>
        <p:spPr>
          <a:xfrm>
            <a:off x="1665749" y="37083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Are there any limits on the number of builds and release pipelines that I can create?</a:t>
            </a:r>
          </a:p>
        </p:txBody>
      </p:sp>
      <p:cxnSp>
        <p:nvCxnSpPr>
          <p:cNvPr id="35" name="Straight Connector 34">
            <a:extLst>
              <a:ext uri="{FF2B5EF4-FFF2-40B4-BE49-F238E27FC236}">
                <a16:creationId xmlns:a16="http://schemas.microsoft.com/office/drawing/2014/main" id="{E07B0F1B-56A7-40D5-AE97-C7AA466646E1}"/>
              </a:ext>
              <a:ext uri="{C183D7F6-B498-43B3-948B-1728B52AA6E4}">
                <adec:decorative xmlns:adec="http://schemas.microsoft.com/office/drawing/2017/decorative" val="1"/>
              </a:ext>
            </a:extLst>
          </p:cNvPr>
          <p:cNvCxnSpPr>
            <a:cxnSpLocks/>
          </p:cNvCxnSpPr>
          <p:nvPr/>
        </p:nvCxnSpPr>
        <p:spPr>
          <a:xfrm>
            <a:off x="1665749" y="44195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rrow pointing in four opposite directions">
            <a:extLst>
              <a:ext uri="{FF2B5EF4-FFF2-40B4-BE49-F238E27FC236}">
                <a16:creationId xmlns:a16="http://schemas.microsoft.com/office/drawing/2014/main" id="{A9BDEEA6-079D-462A-AD7C-1327DAA6325F}"/>
              </a:ext>
            </a:extLst>
          </p:cNvPr>
          <p:cNvPicPr>
            <a:picLocks noChangeAspect="1"/>
          </p:cNvPicPr>
          <p:nvPr/>
        </p:nvPicPr>
        <p:blipFill>
          <a:blip r:embed="rId5"/>
          <a:stretch>
            <a:fillRect/>
          </a:stretch>
        </p:blipFill>
        <p:spPr>
          <a:xfrm>
            <a:off x="431429" y="4501359"/>
            <a:ext cx="950976" cy="950976"/>
          </a:xfrm>
          <a:prstGeom prst="rect">
            <a:avLst/>
          </a:prstGeom>
        </p:spPr>
      </p:pic>
      <p:sp>
        <p:nvSpPr>
          <p:cNvPr id="24" name="Rectangle 23">
            <a:extLst>
              <a:ext uri="{FF2B5EF4-FFF2-40B4-BE49-F238E27FC236}">
                <a16:creationId xmlns:a16="http://schemas.microsoft.com/office/drawing/2014/main" id="{EC087352-C68C-4995-A171-2DD90C2025BC}"/>
              </a:ext>
            </a:extLst>
          </p:cNvPr>
          <p:cNvSpPr/>
          <p:nvPr/>
        </p:nvSpPr>
        <p:spPr>
          <a:xfrm>
            <a:off x="1663700" y="4822959"/>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As a Visual Studio Enterprise subscriber, do I get additional parallel jobs for Azure Pipelines?</a:t>
            </a:r>
          </a:p>
        </p:txBody>
      </p:sp>
      <p:cxnSp>
        <p:nvCxnSpPr>
          <p:cNvPr id="36" name="Straight Connector 35">
            <a:extLst>
              <a:ext uri="{FF2B5EF4-FFF2-40B4-BE49-F238E27FC236}">
                <a16:creationId xmlns:a16="http://schemas.microsoft.com/office/drawing/2014/main" id="{673D4881-3233-482A-BFB0-33CB2E18C790}"/>
              </a:ext>
              <a:ext uri="{C183D7F6-B498-43B3-948B-1728B52AA6E4}">
                <adec:decorative xmlns:adec="http://schemas.microsoft.com/office/drawing/2017/decorative" val="1"/>
              </a:ext>
            </a:extLst>
          </p:cNvPr>
          <p:cNvCxnSpPr>
            <a:cxnSpLocks/>
          </p:cNvCxnSpPr>
          <p:nvPr/>
        </p:nvCxnSpPr>
        <p:spPr>
          <a:xfrm>
            <a:off x="1665749" y="5534147"/>
            <a:ext cx="10345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two people">
            <a:extLst>
              <a:ext uri="{FF2B5EF4-FFF2-40B4-BE49-F238E27FC236}">
                <a16:creationId xmlns:a16="http://schemas.microsoft.com/office/drawing/2014/main" id="{4B5E886A-F129-4958-93B4-5ACB230E7819}"/>
              </a:ext>
            </a:extLst>
          </p:cNvPr>
          <p:cNvPicPr>
            <a:picLocks noChangeAspect="1"/>
          </p:cNvPicPr>
          <p:nvPr/>
        </p:nvPicPr>
        <p:blipFill>
          <a:blip r:embed="rId6"/>
          <a:stretch>
            <a:fillRect/>
          </a:stretch>
        </p:blipFill>
        <p:spPr>
          <a:xfrm>
            <a:off x="431429" y="5615958"/>
            <a:ext cx="949359" cy="950976"/>
          </a:xfrm>
          <a:prstGeom prst="rect">
            <a:avLst/>
          </a:prstGeom>
        </p:spPr>
      </p:pic>
      <p:sp>
        <p:nvSpPr>
          <p:cNvPr id="28" name="Rectangle 27">
            <a:extLst>
              <a:ext uri="{FF2B5EF4-FFF2-40B4-BE49-F238E27FC236}">
                <a16:creationId xmlns:a16="http://schemas.microsoft.com/office/drawing/2014/main" id="{E47424FA-2B81-49D4-8E0C-9EB6DF695E77}"/>
              </a:ext>
            </a:extLst>
          </p:cNvPr>
          <p:cNvSpPr/>
          <p:nvPr/>
        </p:nvSpPr>
        <p:spPr>
          <a:xfrm>
            <a:off x="1665749" y="5937558"/>
            <a:ext cx="1034573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rPr>
              <a:t>What about the option to pay for hosted agents by the minute?</a:t>
            </a:r>
          </a:p>
        </p:txBody>
      </p:sp>
    </p:spTree>
    <p:extLst>
      <p:ext uri="{BB962C8B-B14F-4D97-AF65-F5344CB8AC3E}">
        <p14:creationId xmlns:p14="http://schemas.microsoft.com/office/powerpoint/2010/main" val="2814506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08: Azure Pipelines YAML versus Visual Designer</a:t>
            </a:r>
          </a:p>
        </p:txBody>
      </p:sp>
      <p:pic>
        <p:nvPicPr>
          <p:cNvPr id="4" name="Picture 3" descr="Icon of a whiteboard with a cloud symbol drawn on it">
            <a:extLst>
              <a:ext uri="{FF2B5EF4-FFF2-40B4-BE49-F238E27FC236}">
                <a16:creationId xmlns:a16="http://schemas.microsoft.com/office/drawing/2014/main" id="{5C288A39-175F-4BB3-BE8F-D268886C42D9}"/>
              </a:ext>
            </a:extLst>
          </p:cNvPr>
          <p:cNvPicPr>
            <a:picLocks noChangeAspect="1"/>
          </p:cNvPicPr>
          <p:nvPr/>
        </p:nvPicPr>
        <p:blipFill>
          <a:blip r:embed="rId2"/>
          <a:stretch>
            <a:fillRect/>
          </a:stretch>
        </p:blipFill>
        <p:spPr>
          <a:xfrm>
            <a:off x="10492401" y="3233961"/>
            <a:ext cx="914400" cy="914400"/>
          </a:xfrm>
          <a:prstGeom prst="rect">
            <a:avLst/>
          </a:prstGeom>
        </p:spPr>
      </p:pic>
    </p:spTree>
    <p:extLst>
      <p:ext uri="{BB962C8B-B14F-4D97-AF65-F5344CB8AC3E}">
        <p14:creationId xmlns:p14="http://schemas.microsoft.com/office/powerpoint/2010/main" val="31451566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n-US" dirty="0"/>
              <a:t>Azure Pipelines and Visual Designer</a:t>
            </a:r>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with the Visual Designer</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54" name="Group 53" descr="Edit Code&#10;">
            <a:extLst>
              <a:ext uri="{FF2B5EF4-FFF2-40B4-BE49-F238E27FC236}">
                <a16:creationId xmlns:a16="http://schemas.microsoft.com/office/drawing/2014/main" id="{455490BD-E79E-4AD6-91AF-6BF8C8C8BA16}"/>
              </a:ext>
              <a:ext uri="{C183D7F6-B498-43B3-948B-1728B52AA6E4}">
                <adec:decorative xmlns:adec="http://schemas.microsoft.com/office/drawing/2017/decorative" val="0"/>
              </a:ext>
            </a:extLst>
          </p:cNvPr>
          <p:cNvGrpSpPr/>
          <p:nvPr/>
        </p:nvGrpSpPr>
        <p:grpSpPr>
          <a:xfrm>
            <a:off x="705939" y="2909251"/>
            <a:ext cx="894476" cy="996529"/>
            <a:chOff x="1072378" y="2909251"/>
            <a:chExt cx="894476" cy="996529"/>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229495" y="2909251"/>
              <a:ext cx="580242" cy="435422"/>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072378"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163843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5" name="Group 54" descr="Push to code repo&#10;">
            <a:extLst>
              <a:ext uri="{FF2B5EF4-FFF2-40B4-BE49-F238E27FC236}">
                <a16:creationId xmlns:a16="http://schemas.microsoft.com/office/drawing/2014/main" id="{0E79DF47-9761-47DC-813C-2A8ABA8E35C9}"/>
              </a:ext>
              <a:ext uri="{C183D7F6-B498-43B3-948B-1728B52AA6E4}">
                <adec:decorative xmlns:adec="http://schemas.microsoft.com/office/drawing/2017/decorative" val="0"/>
              </a:ext>
            </a:extLst>
          </p:cNvPr>
          <p:cNvGrpSpPr/>
          <p:nvPr/>
        </p:nvGrpSpPr>
        <p:grpSpPr>
          <a:xfrm>
            <a:off x="1977867" y="2841303"/>
            <a:ext cx="1689758" cy="1064477"/>
            <a:chOff x="2247234" y="2841303"/>
            <a:chExt cx="1689758" cy="1064477"/>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3"/>
            <a:srcRect/>
            <a:stretch/>
          </p:blipFill>
          <p:spPr>
            <a:xfrm>
              <a:off x="2806454" y="2841303"/>
              <a:ext cx="571318" cy="571318"/>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2247234" y="3684181"/>
              <a:ext cx="168975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2" name="Straight Arrow Connector 31" descr="Arrow pointing to the right">
            <a:extLst>
              <a:ext uri="{FF2B5EF4-FFF2-40B4-BE49-F238E27FC236}">
                <a16:creationId xmlns:a16="http://schemas.microsoft.com/office/drawing/2014/main" id="{4927840C-89DF-4C7B-81A0-E868F34230AD}"/>
              </a:ext>
            </a:extLst>
          </p:cNvPr>
          <p:cNvCxnSpPr>
            <a:cxnSpLocks/>
          </p:cNvCxnSpPr>
          <p:nvPr/>
        </p:nvCxnSpPr>
        <p:spPr>
          <a:xfrm>
            <a:off x="370564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147A068-BEAE-4374-9F94-2ADAF709F6F2}"/>
              </a:ext>
            </a:extLst>
          </p:cNvPr>
          <p:cNvSpPr/>
          <p:nvPr/>
        </p:nvSpPr>
        <p:spPr bwMode="auto">
          <a:xfrm>
            <a:off x="4045077" y="2295525"/>
            <a:ext cx="2217382"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a:solidFill>
                  <a:schemeClr val="tx1"/>
                </a:solidFill>
                <a:latin typeface="+mj-lt"/>
              </a:rPr>
              <a:t>Continuous Integration</a:t>
            </a:r>
            <a:endParaRPr lang="en-US" sz="1400" err="1">
              <a:solidFill>
                <a:schemeClr val="tx1"/>
              </a:solidFill>
              <a:latin typeface="+mj-lt"/>
            </a:endParaRPr>
          </a:p>
        </p:txBody>
      </p:sp>
      <p:grpSp>
        <p:nvGrpSpPr>
          <p:cNvPr id="46" name="Group 45" descr="Build tasks&#10;">
            <a:extLst>
              <a:ext uri="{FF2B5EF4-FFF2-40B4-BE49-F238E27FC236}">
                <a16:creationId xmlns:a16="http://schemas.microsoft.com/office/drawing/2014/main" id="{F994CCE6-D135-468E-9821-C164E3C889CD}"/>
              </a:ext>
              <a:ext uri="{C183D7F6-B498-43B3-948B-1728B52AA6E4}">
                <adec:decorative xmlns:adec="http://schemas.microsoft.com/office/drawing/2017/decorative" val="0"/>
              </a:ext>
            </a:extLst>
          </p:cNvPr>
          <p:cNvGrpSpPr/>
          <p:nvPr/>
        </p:nvGrpSpPr>
        <p:grpSpPr>
          <a:xfrm>
            <a:off x="4093030" y="2841303"/>
            <a:ext cx="993862" cy="1064477"/>
            <a:chOff x="4401848" y="2841303"/>
            <a:chExt cx="993862" cy="1064477"/>
          </a:xfrm>
        </p:grpSpPr>
        <p:sp>
          <p:nvSpPr>
            <p:cNvPr id="27" name="TextBox 26">
              <a:extLst>
                <a:ext uri="{FF2B5EF4-FFF2-40B4-BE49-F238E27FC236}">
                  <a16:creationId xmlns:a16="http://schemas.microsoft.com/office/drawing/2014/main" id="{0177BD79-D792-4138-820F-76790ACBF081}"/>
                </a:ext>
              </a:extLst>
            </p:cNvPr>
            <p:cNvSpPr txBox="1"/>
            <p:nvPr/>
          </p:nvSpPr>
          <p:spPr>
            <a:xfrm>
              <a:off x="4401848" y="3684181"/>
              <a:ext cx="993862"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Build tasks</a:t>
              </a:r>
              <a:endParaRPr lang="en-US" sz="1600" dirty="0">
                <a:solidFill>
                  <a:schemeClr val="tx2"/>
                </a:solidFill>
                <a:latin typeface="+mj-lt"/>
              </a:endParaRPr>
            </a:p>
          </p:txBody>
        </p:sp>
        <p:pic>
          <p:nvPicPr>
            <p:cNvPr id="33" name="Picture 32" descr="Icon of wrench and screw driver">
              <a:extLst>
                <a:ext uri="{FF2B5EF4-FFF2-40B4-BE49-F238E27FC236}">
                  <a16:creationId xmlns:a16="http://schemas.microsoft.com/office/drawing/2014/main" id="{D95956AA-A205-422E-9C25-AEF90310C457}"/>
                </a:ext>
              </a:extLst>
            </p:cNvPr>
            <p:cNvPicPr>
              <a:picLocks noChangeAspect="1"/>
            </p:cNvPicPr>
            <p:nvPr/>
          </p:nvPicPr>
          <p:blipFill>
            <a:blip r:embed="rId4"/>
            <a:stretch>
              <a:fillRect/>
            </a:stretch>
          </p:blipFill>
          <p:spPr>
            <a:xfrm>
              <a:off x="4720301" y="2841303"/>
              <a:ext cx="356956" cy="571318"/>
            </a:xfrm>
            <a:prstGeom prst="rect">
              <a:avLst/>
            </a:prstGeom>
          </p:spPr>
        </p:pic>
      </p:grpSp>
      <p:sp>
        <p:nvSpPr>
          <p:cNvPr id="53" name="Plus Sign 52" descr="Addition sign">
            <a:extLst>
              <a:ext uri="{FF2B5EF4-FFF2-40B4-BE49-F238E27FC236}">
                <a16:creationId xmlns:a16="http://schemas.microsoft.com/office/drawing/2014/main" id="{C0522BE1-8641-46BE-B0DA-B2F7D8C1D5DC}"/>
              </a:ext>
              <a:ext uri="{C183D7F6-B498-43B3-948B-1728B52AA6E4}">
                <adec:decorative xmlns:adec="http://schemas.microsoft.com/office/drawing/2017/decorative" val="0"/>
              </a:ext>
            </a:extLst>
          </p:cNvPr>
          <p:cNvSpPr/>
          <p:nvPr/>
        </p:nvSpPr>
        <p:spPr bwMode="auto">
          <a:xfrm>
            <a:off x="4952001" y="2930584"/>
            <a:ext cx="404151" cy="404151"/>
          </a:xfrm>
          <a:prstGeom prst="mathPlus">
            <a:avLst>
              <a:gd name="adj1" fmla="val 2022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descr="Test tasks&#10;">
            <a:extLst>
              <a:ext uri="{FF2B5EF4-FFF2-40B4-BE49-F238E27FC236}">
                <a16:creationId xmlns:a16="http://schemas.microsoft.com/office/drawing/2014/main" id="{8EE9BFB9-CE81-4FE9-93FA-7F3D2F989331}"/>
              </a:ext>
              <a:ext uri="{C183D7F6-B498-43B3-948B-1728B52AA6E4}">
                <adec:decorative xmlns:adec="http://schemas.microsoft.com/office/drawing/2017/decorative" val="0"/>
              </a:ext>
            </a:extLst>
          </p:cNvPr>
          <p:cNvGrpSpPr/>
          <p:nvPr/>
        </p:nvGrpSpPr>
        <p:grpSpPr>
          <a:xfrm>
            <a:off x="5329648" y="2829782"/>
            <a:ext cx="884858" cy="1075998"/>
            <a:chOff x="5638466" y="2829782"/>
            <a:chExt cx="884858" cy="1075998"/>
          </a:xfrm>
        </p:grpSpPr>
        <p:sp>
          <p:nvSpPr>
            <p:cNvPr id="28" name="TextBox 27">
              <a:extLst>
                <a:ext uri="{FF2B5EF4-FFF2-40B4-BE49-F238E27FC236}">
                  <a16:creationId xmlns:a16="http://schemas.microsoft.com/office/drawing/2014/main" id="{E6E14517-69DF-43D1-AFA3-06FB6BB1EB78}"/>
                </a:ext>
              </a:extLst>
            </p:cNvPr>
            <p:cNvSpPr txBox="1"/>
            <p:nvPr/>
          </p:nvSpPr>
          <p:spPr>
            <a:xfrm>
              <a:off x="5638466" y="3684181"/>
              <a:ext cx="88485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Test tasks</a:t>
              </a:r>
              <a:endParaRPr lang="en-US" sz="1600" dirty="0">
                <a:solidFill>
                  <a:schemeClr val="tx2"/>
                </a:solidFill>
                <a:latin typeface="+mj-lt"/>
              </a:endParaRPr>
            </a:p>
          </p:txBody>
        </p:sp>
        <p:pic>
          <p:nvPicPr>
            <p:cNvPr id="37" name="Picture 36" descr="Icon of a document with a checkmark">
              <a:extLst>
                <a:ext uri="{FF2B5EF4-FFF2-40B4-BE49-F238E27FC236}">
                  <a16:creationId xmlns:a16="http://schemas.microsoft.com/office/drawing/2014/main" id="{0784F6D9-F8C1-4691-A891-1E0DAD5219C4}"/>
                </a:ext>
              </a:extLst>
            </p:cNvPr>
            <p:cNvPicPr>
              <a:picLocks noChangeAspect="1"/>
            </p:cNvPicPr>
            <p:nvPr/>
          </p:nvPicPr>
          <p:blipFill>
            <a:blip r:embed="rId5"/>
            <a:stretch>
              <a:fillRect/>
            </a:stretch>
          </p:blipFill>
          <p:spPr>
            <a:xfrm>
              <a:off x="5876554" y="2829782"/>
              <a:ext cx="408683" cy="594360"/>
            </a:xfrm>
            <a:prstGeom prst="rect">
              <a:avLst/>
            </a:prstGeom>
          </p:spPr>
        </p:pic>
      </p:grpSp>
      <p:cxnSp>
        <p:nvCxnSpPr>
          <p:cNvPr id="40" name="Straight Arrow Connector 39" descr="Arrow pointing to the right">
            <a:extLst>
              <a:ext uri="{FF2B5EF4-FFF2-40B4-BE49-F238E27FC236}">
                <a16:creationId xmlns:a16="http://schemas.microsoft.com/office/drawing/2014/main" id="{60BE776D-0894-460E-9E1D-2765D8F92933}"/>
              </a:ext>
            </a:extLst>
          </p:cNvPr>
          <p:cNvCxnSpPr>
            <a:cxnSpLocks/>
          </p:cNvCxnSpPr>
          <p:nvPr/>
        </p:nvCxnSpPr>
        <p:spPr>
          <a:xfrm>
            <a:off x="6300479"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6" name="Group 55" descr="Create artifact&#10;">
            <a:extLst>
              <a:ext uri="{FF2B5EF4-FFF2-40B4-BE49-F238E27FC236}">
                <a16:creationId xmlns:a16="http://schemas.microsoft.com/office/drawing/2014/main" id="{E6D2E98F-799F-4F2D-9AC8-B18082B2A57E}"/>
              </a:ext>
              <a:ext uri="{C183D7F6-B498-43B3-948B-1728B52AA6E4}">
                <adec:decorative xmlns:adec="http://schemas.microsoft.com/office/drawing/2017/decorative" val="0"/>
              </a:ext>
            </a:extLst>
          </p:cNvPr>
          <p:cNvGrpSpPr/>
          <p:nvPr/>
        </p:nvGrpSpPr>
        <p:grpSpPr>
          <a:xfrm>
            <a:off x="6639911" y="2903955"/>
            <a:ext cx="1320874" cy="1001825"/>
            <a:chOff x="6850427" y="2903955"/>
            <a:chExt cx="1320874" cy="1001825"/>
          </a:xfrm>
        </p:grpSpPr>
        <p:sp>
          <p:nvSpPr>
            <p:cNvPr id="29" name="TextBox 28">
              <a:extLst>
                <a:ext uri="{FF2B5EF4-FFF2-40B4-BE49-F238E27FC236}">
                  <a16:creationId xmlns:a16="http://schemas.microsoft.com/office/drawing/2014/main" id="{CB57D4E8-1955-4A36-B922-7841E2CE7905}"/>
                </a:ext>
              </a:extLst>
            </p:cNvPr>
            <p:cNvSpPr txBox="1"/>
            <p:nvPr/>
          </p:nvSpPr>
          <p:spPr>
            <a:xfrm>
              <a:off x="6850427" y="3684181"/>
              <a:ext cx="1320874"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Create artifact</a:t>
              </a:r>
              <a:endParaRPr lang="en-US" sz="1600" dirty="0">
                <a:solidFill>
                  <a:schemeClr val="tx2"/>
                </a:solidFill>
                <a:latin typeface="+mj-lt"/>
              </a:endParaRPr>
            </a:p>
          </p:txBody>
        </p:sp>
        <p:pic>
          <p:nvPicPr>
            <p:cNvPr id="39" name="Picture 38" descr="Icon of a screen with square, isosceles triangle and circle shapes in it">
              <a:extLst>
                <a:ext uri="{FF2B5EF4-FFF2-40B4-BE49-F238E27FC236}">
                  <a16:creationId xmlns:a16="http://schemas.microsoft.com/office/drawing/2014/main" id="{B6FA1057-8959-4E5B-88C6-D82819177CE7}"/>
                </a:ext>
              </a:extLst>
            </p:cNvPr>
            <p:cNvPicPr>
              <a:picLocks noChangeAspect="1"/>
            </p:cNvPicPr>
            <p:nvPr/>
          </p:nvPicPr>
          <p:blipFill>
            <a:blip r:embed="rId6"/>
            <a:stretch>
              <a:fillRect/>
            </a:stretch>
          </p:blipFill>
          <p:spPr>
            <a:xfrm>
              <a:off x="7213684" y="2903955"/>
              <a:ext cx="594360" cy="446015"/>
            </a:xfrm>
            <a:prstGeom prst="rect">
              <a:avLst/>
            </a:prstGeom>
          </p:spPr>
        </p:pic>
      </p:grpSp>
      <p:cxnSp>
        <p:nvCxnSpPr>
          <p:cNvPr id="41" name="Straight Arrow Connector 40" descr="Arrow pointing to the right">
            <a:extLst>
              <a:ext uri="{FF2B5EF4-FFF2-40B4-BE49-F238E27FC236}">
                <a16:creationId xmlns:a16="http://schemas.microsoft.com/office/drawing/2014/main" id="{E9EFD8EA-B245-4B4B-B384-80371B2A44F2}"/>
              </a:ext>
            </a:extLst>
          </p:cNvPr>
          <p:cNvCxnSpPr>
            <a:cxnSpLocks/>
          </p:cNvCxnSpPr>
          <p:nvPr/>
        </p:nvCxnSpPr>
        <p:spPr>
          <a:xfrm>
            <a:off x="7998805"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6103574-12F2-415A-8E0F-E897899B15EE}"/>
              </a:ext>
            </a:extLst>
          </p:cNvPr>
          <p:cNvSpPr/>
          <p:nvPr/>
        </p:nvSpPr>
        <p:spPr bwMode="auto">
          <a:xfrm>
            <a:off x="8338237" y="2295525"/>
            <a:ext cx="1488599" cy="1746250"/>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fontAlgn="base">
              <a:lnSpc>
                <a:spcPct val="90000"/>
              </a:lnSpc>
              <a:spcBef>
                <a:spcPct val="0"/>
              </a:spcBef>
              <a:spcAft>
                <a:spcPts val="600"/>
              </a:spcAft>
            </a:pPr>
            <a:r>
              <a:rPr lang="en-IN" sz="1400" dirty="0">
                <a:solidFill>
                  <a:schemeClr val="tx1"/>
                </a:solidFill>
                <a:latin typeface="+mj-lt"/>
              </a:rPr>
              <a:t>Continuous Deployment</a:t>
            </a:r>
            <a:endParaRPr lang="en-US" sz="1400" dirty="0">
              <a:solidFill>
                <a:schemeClr val="tx1"/>
              </a:solidFill>
              <a:latin typeface="+mj-lt"/>
            </a:endParaRPr>
          </a:p>
        </p:txBody>
      </p:sp>
      <p:grpSp>
        <p:nvGrpSpPr>
          <p:cNvPr id="49" name="Group 48" descr="Release tasks&#10;">
            <a:extLst>
              <a:ext uri="{FF2B5EF4-FFF2-40B4-BE49-F238E27FC236}">
                <a16:creationId xmlns:a16="http://schemas.microsoft.com/office/drawing/2014/main" id="{04EBA9B5-65DC-4EE3-B4E7-E6502A326904}"/>
              </a:ext>
              <a:ext uri="{C183D7F6-B498-43B3-948B-1728B52AA6E4}">
                <adec:decorative xmlns:adec="http://schemas.microsoft.com/office/drawing/2017/decorative" val="0"/>
              </a:ext>
            </a:extLst>
          </p:cNvPr>
          <p:cNvGrpSpPr/>
          <p:nvPr/>
        </p:nvGrpSpPr>
        <p:grpSpPr>
          <a:xfrm>
            <a:off x="8472882" y="2903955"/>
            <a:ext cx="1219308" cy="1001825"/>
            <a:chOff x="8728835" y="2903955"/>
            <a:chExt cx="1219308" cy="1001825"/>
          </a:xfrm>
        </p:grpSpPr>
        <p:sp>
          <p:nvSpPr>
            <p:cNvPr id="30" name="TextBox 29">
              <a:extLst>
                <a:ext uri="{FF2B5EF4-FFF2-40B4-BE49-F238E27FC236}">
                  <a16:creationId xmlns:a16="http://schemas.microsoft.com/office/drawing/2014/main" id="{6513BB0D-D91D-4082-9EA7-D2935D5229D6}"/>
                </a:ext>
              </a:extLst>
            </p:cNvPr>
            <p:cNvSpPr txBox="1"/>
            <p:nvPr/>
          </p:nvSpPr>
          <p:spPr>
            <a:xfrm>
              <a:off x="8728835" y="3684181"/>
              <a:ext cx="1219308" cy="221599"/>
            </a:xfrm>
            <a:prstGeom prst="rect">
              <a:avLst/>
            </a:prstGeom>
            <a:noFill/>
          </p:spPr>
          <p:txBody>
            <a:bodyPr wrap="none" lIns="0" tIns="0" rIns="0" bIns="0" rtlCol="0">
              <a:spAutoFit/>
            </a:bodyPr>
            <a:lstStyle/>
            <a:p>
              <a:pPr>
                <a:lnSpc>
                  <a:spcPct val="90000"/>
                </a:lnSpc>
                <a:spcAft>
                  <a:spcPts val="600"/>
                </a:spcAft>
              </a:pPr>
              <a:r>
                <a:rPr lang="en-IN" sz="1600" dirty="0">
                  <a:solidFill>
                    <a:schemeClr val="tx2"/>
                  </a:solidFill>
                  <a:latin typeface="+mj-lt"/>
                </a:rPr>
                <a:t>Release tasks</a:t>
              </a:r>
              <a:endParaRPr lang="en-US" sz="1600" dirty="0">
                <a:solidFill>
                  <a:schemeClr val="tx2"/>
                </a:solidFill>
                <a:latin typeface="+mj-lt"/>
              </a:endParaRPr>
            </a:p>
          </p:txBody>
        </p:sp>
        <p:pic>
          <p:nvPicPr>
            <p:cNvPr id="38" name="Picture 37" descr="Icon of a gear and a arrow going across it">
              <a:extLst>
                <a:ext uri="{FF2B5EF4-FFF2-40B4-BE49-F238E27FC236}">
                  <a16:creationId xmlns:a16="http://schemas.microsoft.com/office/drawing/2014/main" id="{1F6D69E0-5DFF-4289-B78A-22F18152253C}"/>
                </a:ext>
              </a:extLst>
            </p:cNvPr>
            <p:cNvPicPr>
              <a:picLocks noChangeAspect="1"/>
            </p:cNvPicPr>
            <p:nvPr/>
          </p:nvPicPr>
          <p:blipFill>
            <a:blip r:embed="rId7">
              <a:clrChange>
                <a:clrFrom>
                  <a:srgbClr val="FFFFFF"/>
                </a:clrFrom>
                <a:clrTo>
                  <a:srgbClr val="FFFFFF">
                    <a:alpha val="0"/>
                  </a:srgbClr>
                </a:clrTo>
              </a:clrChange>
            </a:blip>
            <a:srcRect/>
            <a:stretch/>
          </p:blipFill>
          <p:spPr>
            <a:xfrm>
              <a:off x="9037753" y="2903955"/>
              <a:ext cx="601472" cy="601472"/>
            </a:xfrm>
            <a:prstGeom prst="rect">
              <a:avLst/>
            </a:prstGeom>
          </p:spPr>
        </p:pic>
      </p:grpSp>
      <p:cxnSp>
        <p:nvCxnSpPr>
          <p:cNvPr id="42" name="Straight Arrow Connector 41" descr="Arrow pointing to the right">
            <a:extLst>
              <a:ext uri="{FF2B5EF4-FFF2-40B4-BE49-F238E27FC236}">
                <a16:creationId xmlns:a16="http://schemas.microsoft.com/office/drawing/2014/main" id="{B737723E-2896-4BC2-8132-A3EF095FFB5B}"/>
              </a:ext>
            </a:extLst>
          </p:cNvPr>
          <p:cNvCxnSpPr>
            <a:cxnSpLocks/>
          </p:cNvCxnSpPr>
          <p:nvPr/>
        </p:nvCxnSpPr>
        <p:spPr>
          <a:xfrm>
            <a:off x="9864856" y="3126962"/>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57" name="Group 56" descr="Deploy to target&#10;">
            <a:extLst>
              <a:ext uri="{FF2B5EF4-FFF2-40B4-BE49-F238E27FC236}">
                <a16:creationId xmlns:a16="http://schemas.microsoft.com/office/drawing/2014/main" id="{87B69E84-9BBE-4553-BE58-77A1EBF0B36C}"/>
              </a:ext>
              <a:ext uri="{C183D7F6-B498-43B3-948B-1728B52AA6E4}">
                <adec:decorative xmlns:adec="http://schemas.microsoft.com/office/drawing/2017/decorative" val="0"/>
              </a:ext>
            </a:extLst>
          </p:cNvPr>
          <p:cNvGrpSpPr/>
          <p:nvPr/>
        </p:nvGrpSpPr>
        <p:grpSpPr>
          <a:xfrm>
            <a:off x="10204285" y="2769413"/>
            <a:ext cx="1526252" cy="1136367"/>
            <a:chOff x="10220663" y="2769413"/>
            <a:chExt cx="1526252" cy="1136367"/>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8"/>
            <a:stretch>
              <a:fillRect/>
            </a:stretch>
          </p:blipFill>
          <p:spPr>
            <a:xfrm>
              <a:off x="10805311" y="2769413"/>
              <a:ext cx="356957" cy="715098"/>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10220663" y="3684181"/>
              <a:ext cx="1526252"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42877"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Create and configure your build and release pipelines.</a:t>
            </a:r>
          </a:p>
        </p:txBody>
      </p:sp>
      <p:sp>
        <p:nvSpPr>
          <p:cNvPr id="10" name="Rectangle 9">
            <a:extLst>
              <a:ext uri="{FF2B5EF4-FFF2-40B4-BE49-F238E27FC236}">
                <a16:creationId xmlns:a16="http://schemas.microsoft.com/office/drawing/2014/main" id="{8F48D84E-E4AA-4C24-B599-AB1D2CACE03F}"/>
              </a:ext>
            </a:extLst>
          </p:cNvPr>
          <p:cNvSpPr/>
          <p:nvPr/>
        </p:nvSpPr>
        <p:spPr>
          <a:xfrm>
            <a:off x="3368667" y="4279900"/>
            <a:ext cx="258559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Push your code to your version control repository.</a:t>
            </a:r>
          </a:p>
        </p:txBody>
      </p:sp>
      <p:sp>
        <p:nvSpPr>
          <p:cNvPr id="8" name="Rectangle 7">
            <a:extLst>
              <a:ext uri="{FF2B5EF4-FFF2-40B4-BE49-F238E27FC236}">
                <a16:creationId xmlns:a16="http://schemas.microsoft.com/office/drawing/2014/main" id="{03E624D4-DD7E-478A-83A1-4B82A98885A0}"/>
              </a:ext>
            </a:extLst>
          </p:cNvPr>
          <p:cNvSpPr/>
          <p:nvPr/>
        </p:nvSpPr>
        <p:spPr>
          <a:xfrm>
            <a:off x="6153011" y="4279900"/>
            <a:ext cx="2970942"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The build creates an artifact that’s used by the rest of your pipeline.</a:t>
            </a:r>
          </a:p>
        </p:txBody>
      </p:sp>
      <p:sp>
        <p:nvSpPr>
          <p:cNvPr id="9" name="Rectangle 8">
            <a:extLst>
              <a:ext uri="{FF2B5EF4-FFF2-40B4-BE49-F238E27FC236}">
                <a16:creationId xmlns:a16="http://schemas.microsoft.com/office/drawing/2014/main" id="{5501101E-79C7-4E13-9B96-954546E22523}"/>
              </a:ext>
            </a:extLst>
          </p:cNvPr>
          <p:cNvSpPr/>
          <p:nvPr/>
        </p:nvSpPr>
        <p:spPr>
          <a:xfrm>
            <a:off x="9322705" y="4279900"/>
            <a:ext cx="2686733" cy="13716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Your code is now updated, built, tested, and packaged.</a:t>
            </a:r>
          </a:p>
        </p:txBody>
      </p:sp>
      <p:sp>
        <p:nvSpPr>
          <p:cNvPr id="44" name="Rectangle 43">
            <a:extLst>
              <a:ext uri="{FF2B5EF4-FFF2-40B4-BE49-F238E27FC236}">
                <a16:creationId xmlns:a16="http://schemas.microsoft.com/office/drawing/2014/main" id="{EB7388D9-D368-4197-8099-264C7194FDB4}"/>
              </a:ext>
            </a:extLst>
          </p:cNvPr>
          <p:cNvSpPr/>
          <p:nvPr/>
        </p:nvSpPr>
        <p:spPr>
          <a:xfrm>
            <a:off x="514836" y="5811157"/>
            <a:ext cx="11571286"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Often referred to as "Classic Pipelines"</a:t>
            </a:r>
          </a:p>
        </p:txBody>
      </p:sp>
    </p:spTree>
    <p:extLst>
      <p:ext uri="{BB962C8B-B14F-4D97-AF65-F5344CB8AC3E}">
        <p14:creationId xmlns:p14="http://schemas.microsoft.com/office/powerpoint/2010/main" val="13437534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AFAF13-0055-4655-AC55-ECF597892FBB}"/>
              </a:ext>
            </a:extLst>
          </p:cNvPr>
          <p:cNvSpPr>
            <a:spLocks noGrp="1"/>
          </p:cNvSpPr>
          <p:nvPr>
            <p:ph type="title"/>
          </p:nvPr>
        </p:nvSpPr>
        <p:spPr>
          <a:xfrm>
            <a:off x="465138" y="632779"/>
            <a:ext cx="11533187" cy="411162"/>
          </a:xfrm>
        </p:spPr>
        <p:txBody>
          <a:bodyPr/>
          <a:lstStyle/>
          <a:p>
            <a:r>
              <a:rPr lang="es-ES" dirty="0"/>
              <a:t>Azure Pipelines and YAML</a:t>
            </a:r>
            <a:endParaRPr lang="en-US" dirty="0"/>
          </a:p>
        </p:txBody>
      </p:sp>
      <p:sp>
        <p:nvSpPr>
          <p:cNvPr id="7" name="Rectangle 6">
            <a:extLst>
              <a:ext uri="{FF2B5EF4-FFF2-40B4-BE49-F238E27FC236}">
                <a16:creationId xmlns:a16="http://schemas.microsoft.com/office/drawing/2014/main" id="{633DC60F-7A5B-4590-ADCD-5956B80DA9E8}"/>
              </a:ext>
            </a:extLst>
          </p:cNvPr>
          <p:cNvSpPr/>
          <p:nvPr/>
        </p:nvSpPr>
        <p:spPr>
          <a:xfrm>
            <a:off x="427039" y="1397001"/>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Configure your pipelines in a YAML file that exists alongside your code</a:t>
            </a:r>
          </a:p>
        </p:txBody>
      </p:sp>
      <p:sp>
        <p:nvSpPr>
          <p:cNvPr id="5" name="Rectangle 4">
            <a:extLst>
              <a:ext uri="{FF2B5EF4-FFF2-40B4-BE49-F238E27FC236}">
                <a16:creationId xmlns:a16="http://schemas.microsoft.com/office/drawing/2014/main" id="{D96AF5F1-B6E5-472B-8740-0A4C27340280}"/>
              </a:ext>
              <a:ext uri="{C183D7F6-B498-43B3-948B-1728B52AA6E4}">
                <adec:decorative xmlns:adec="http://schemas.microsoft.com/office/drawing/2017/decorative" val="1"/>
              </a:ext>
            </a:extLst>
          </p:cNvPr>
          <p:cNvSpPr/>
          <p:nvPr/>
        </p:nvSpPr>
        <p:spPr bwMode="auto">
          <a:xfrm>
            <a:off x="427038" y="2217057"/>
            <a:ext cx="11582400" cy="19031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43" name="Group 42" descr="Edit Code&#10;">
            <a:extLst>
              <a:ext uri="{FF2B5EF4-FFF2-40B4-BE49-F238E27FC236}">
                <a16:creationId xmlns:a16="http://schemas.microsoft.com/office/drawing/2014/main" id="{A94D5F40-2CEA-4F20-921C-481E4E3BF1AC}"/>
              </a:ext>
              <a:ext uri="{C183D7F6-B498-43B3-948B-1728B52AA6E4}">
                <adec:decorative xmlns:adec="http://schemas.microsoft.com/office/drawing/2017/decorative" val="0"/>
              </a:ext>
            </a:extLst>
          </p:cNvPr>
          <p:cNvGrpSpPr/>
          <p:nvPr/>
        </p:nvGrpSpPr>
        <p:grpSpPr>
          <a:xfrm>
            <a:off x="1020603" y="2644320"/>
            <a:ext cx="894476" cy="1261460"/>
            <a:chOff x="1130887" y="2644320"/>
            <a:chExt cx="894476" cy="1261460"/>
          </a:xfrm>
        </p:grpSpPr>
        <p:pic>
          <p:nvPicPr>
            <p:cNvPr id="14" name="Picture 13" descr="Icon of a screen with three circles enclosed by outward pointing chevrons on left and right">
              <a:extLst>
                <a:ext uri="{FF2B5EF4-FFF2-40B4-BE49-F238E27FC236}">
                  <a16:creationId xmlns:a16="http://schemas.microsoft.com/office/drawing/2014/main" id="{0AEB9640-770E-46BA-B5BA-DF9D4E421849}"/>
                </a:ext>
              </a:extLst>
            </p:cNvPr>
            <p:cNvPicPr>
              <a:picLocks noChangeAspect="1"/>
            </p:cNvPicPr>
            <p:nvPr/>
          </p:nvPicPr>
          <p:blipFill>
            <a:blip r:embed="rId2"/>
            <a:stretch>
              <a:fillRect/>
            </a:stretch>
          </p:blipFill>
          <p:spPr>
            <a:xfrm>
              <a:off x="1166989" y="2644320"/>
              <a:ext cx="822272" cy="617044"/>
            </a:xfrm>
            <a:prstGeom prst="rect">
              <a:avLst/>
            </a:prstGeom>
          </p:spPr>
        </p:pic>
        <p:sp>
          <p:nvSpPr>
            <p:cNvPr id="19" name="TextBox 18">
              <a:extLst>
                <a:ext uri="{FF2B5EF4-FFF2-40B4-BE49-F238E27FC236}">
                  <a16:creationId xmlns:a16="http://schemas.microsoft.com/office/drawing/2014/main" id="{32F2BB4A-AE9C-481D-8A96-19304AFE6F5D}"/>
                </a:ext>
              </a:extLst>
            </p:cNvPr>
            <p:cNvSpPr txBox="1"/>
            <p:nvPr/>
          </p:nvSpPr>
          <p:spPr>
            <a:xfrm>
              <a:off x="1130887" y="3684181"/>
              <a:ext cx="894476"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Code</a:t>
              </a:r>
              <a:endParaRPr lang="en-US" sz="1600" dirty="0">
                <a:solidFill>
                  <a:schemeClr val="tx2"/>
                </a:solidFill>
                <a:latin typeface="+mj-lt"/>
              </a:endParaRPr>
            </a:p>
          </p:txBody>
        </p:sp>
      </p:grpSp>
      <p:cxnSp>
        <p:nvCxnSpPr>
          <p:cNvPr id="26" name="Straight Arrow Connector 25" descr="Arrow pointing to the right">
            <a:extLst>
              <a:ext uri="{FF2B5EF4-FFF2-40B4-BE49-F238E27FC236}">
                <a16:creationId xmlns:a16="http://schemas.microsoft.com/office/drawing/2014/main" id="{BFC662FF-C39A-47E6-B36A-FDF2D2625141}"/>
              </a:ext>
            </a:extLst>
          </p:cNvPr>
          <p:cNvCxnSpPr>
            <a:cxnSpLocks/>
          </p:cNvCxnSpPr>
          <p:nvPr/>
        </p:nvCxnSpPr>
        <p:spPr>
          <a:xfrm>
            <a:off x="221171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4" name="Group 43" descr="Edit YAML file&#10;">
            <a:extLst>
              <a:ext uri="{FF2B5EF4-FFF2-40B4-BE49-F238E27FC236}">
                <a16:creationId xmlns:a16="http://schemas.microsoft.com/office/drawing/2014/main" id="{9A385061-8AE8-408B-926D-AAA00396A75F}"/>
              </a:ext>
              <a:ext uri="{C183D7F6-B498-43B3-948B-1728B52AA6E4}">
                <adec:decorative xmlns:adec="http://schemas.microsoft.com/office/drawing/2017/decorative" val="0"/>
              </a:ext>
            </a:extLst>
          </p:cNvPr>
          <p:cNvGrpSpPr/>
          <p:nvPr/>
        </p:nvGrpSpPr>
        <p:grpSpPr>
          <a:xfrm>
            <a:off x="2809759" y="2541704"/>
            <a:ext cx="1284391" cy="1364076"/>
            <a:chOff x="3232156" y="2541704"/>
            <a:chExt cx="1284391" cy="1364076"/>
          </a:xfrm>
        </p:grpSpPr>
        <p:pic>
          <p:nvPicPr>
            <p:cNvPr id="15" name="Picture 14" descr="Icon of a closed and open bracket">
              <a:extLst>
                <a:ext uri="{FF2B5EF4-FFF2-40B4-BE49-F238E27FC236}">
                  <a16:creationId xmlns:a16="http://schemas.microsoft.com/office/drawing/2014/main" id="{B1D62D8F-6EFC-4D0E-A7BE-C3D33806806E}"/>
                </a:ext>
              </a:extLst>
            </p:cNvPr>
            <p:cNvPicPr>
              <a:picLocks noChangeAspect="1"/>
            </p:cNvPicPr>
            <p:nvPr/>
          </p:nvPicPr>
          <p:blipFill>
            <a:blip r:embed="rId3"/>
            <a:stretch>
              <a:fillRect/>
            </a:stretch>
          </p:blipFill>
          <p:spPr>
            <a:xfrm>
              <a:off x="3540686" y="2541704"/>
              <a:ext cx="667332" cy="822274"/>
            </a:xfrm>
            <a:prstGeom prst="rect">
              <a:avLst/>
            </a:prstGeom>
          </p:spPr>
        </p:pic>
        <p:sp>
          <p:nvSpPr>
            <p:cNvPr id="20" name="TextBox 19">
              <a:extLst>
                <a:ext uri="{FF2B5EF4-FFF2-40B4-BE49-F238E27FC236}">
                  <a16:creationId xmlns:a16="http://schemas.microsoft.com/office/drawing/2014/main" id="{D227473D-641C-4752-BD27-42DD6095A337}"/>
                </a:ext>
              </a:extLst>
            </p:cNvPr>
            <p:cNvSpPr txBox="1"/>
            <p:nvPr/>
          </p:nvSpPr>
          <p:spPr>
            <a:xfrm>
              <a:off x="3232156" y="3684181"/>
              <a:ext cx="128439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Edit YAML file</a:t>
              </a:r>
              <a:endParaRPr lang="en-US" sz="1600" dirty="0">
                <a:solidFill>
                  <a:schemeClr val="tx2"/>
                </a:solidFill>
                <a:latin typeface="+mj-lt"/>
              </a:endParaRPr>
            </a:p>
          </p:txBody>
        </p:sp>
      </p:grpSp>
      <p:cxnSp>
        <p:nvCxnSpPr>
          <p:cNvPr id="34" name="Straight Arrow Connector 33" descr="Arrow pointing to the right">
            <a:extLst>
              <a:ext uri="{FF2B5EF4-FFF2-40B4-BE49-F238E27FC236}">
                <a16:creationId xmlns:a16="http://schemas.microsoft.com/office/drawing/2014/main" id="{F1792580-7687-47FC-B173-DFD0D5A069AC}"/>
              </a:ext>
            </a:extLst>
          </p:cNvPr>
          <p:cNvCxnSpPr>
            <a:cxnSpLocks/>
          </p:cNvCxnSpPr>
          <p:nvPr/>
        </p:nvCxnSpPr>
        <p:spPr>
          <a:xfrm>
            <a:off x="4390784"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5" name="Group 44" descr="Push to code repo&#10;">
            <a:extLst>
              <a:ext uri="{FF2B5EF4-FFF2-40B4-BE49-F238E27FC236}">
                <a16:creationId xmlns:a16="http://schemas.microsoft.com/office/drawing/2014/main" id="{FB2975D9-2842-455D-A434-09DE29893E2F}"/>
              </a:ext>
              <a:ext uri="{C183D7F6-B498-43B3-948B-1728B52AA6E4}">
                <adec:decorative xmlns:adec="http://schemas.microsoft.com/office/drawing/2017/decorative" val="0"/>
              </a:ext>
            </a:extLst>
          </p:cNvPr>
          <p:cNvGrpSpPr/>
          <p:nvPr/>
        </p:nvGrpSpPr>
        <p:grpSpPr>
          <a:xfrm>
            <a:off x="4988830" y="2548029"/>
            <a:ext cx="1691168" cy="1357751"/>
            <a:chOff x="5324995" y="2548029"/>
            <a:chExt cx="1691168" cy="1357751"/>
          </a:xfrm>
        </p:grpSpPr>
        <p:pic>
          <p:nvPicPr>
            <p:cNvPr id="16" name="Picture 15" descr="Icon of a cloud with multiples lines extending from it">
              <a:extLst>
                <a:ext uri="{FF2B5EF4-FFF2-40B4-BE49-F238E27FC236}">
                  <a16:creationId xmlns:a16="http://schemas.microsoft.com/office/drawing/2014/main" id="{586D0437-325A-4943-B4A8-676783AC4627}"/>
                </a:ext>
              </a:extLst>
            </p:cNvPr>
            <p:cNvPicPr>
              <a:picLocks noChangeAspect="1"/>
            </p:cNvPicPr>
            <p:nvPr/>
          </p:nvPicPr>
          <p:blipFill>
            <a:blip r:embed="rId4"/>
            <a:srcRect/>
            <a:stretch/>
          </p:blipFill>
          <p:spPr>
            <a:xfrm>
              <a:off x="5765767" y="2548029"/>
              <a:ext cx="809624" cy="809624"/>
            </a:xfrm>
            <a:prstGeom prst="rect">
              <a:avLst/>
            </a:prstGeom>
          </p:spPr>
        </p:pic>
        <p:sp>
          <p:nvSpPr>
            <p:cNvPr id="21" name="TextBox 20">
              <a:extLst>
                <a:ext uri="{FF2B5EF4-FFF2-40B4-BE49-F238E27FC236}">
                  <a16:creationId xmlns:a16="http://schemas.microsoft.com/office/drawing/2014/main" id="{9476040B-3499-4373-AF30-B25A9EFED27E}"/>
                </a:ext>
              </a:extLst>
            </p:cNvPr>
            <p:cNvSpPr txBox="1"/>
            <p:nvPr/>
          </p:nvSpPr>
          <p:spPr>
            <a:xfrm>
              <a:off x="5324995" y="3684181"/>
              <a:ext cx="1691168"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Push to code repo</a:t>
              </a:r>
              <a:endParaRPr lang="en-US" sz="1600" dirty="0">
                <a:solidFill>
                  <a:schemeClr val="tx2"/>
                </a:solidFill>
                <a:latin typeface="+mj-lt"/>
              </a:endParaRPr>
            </a:p>
          </p:txBody>
        </p:sp>
      </p:grpSp>
      <p:cxnSp>
        <p:nvCxnSpPr>
          <p:cNvPr id="35" name="Straight Arrow Connector 34" descr="Arrow pointing to the right">
            <a:extLst>
              <a:ext uri="{FF2B5EF4-FFF2-40B4-BE49-F238E27FC236}">
                <a16:creationId xmlns:a16="http://schemas.microsoft.com/office/drawing/2014/main" id="{C991615F-3849-477F-8218-3DD535231A31}"/>
              </a:ext>
            </a:extLst>
          </p:cNvPr>
          <p:cNvCxnSpPr>
            <a:cxnSpLocks/>
          </p:cNvCxnSpPr>
          <p:nvPr/>
        </p:nvCxnSpPr>
        <p:spPr>
          <a:xfrm>
            <a:off x="6976632"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6" name="Group 45" descr="Azure Pipelines&#10;">
            <a:extLst>
              <a:ext uri="{FF2B5EF4-FFF2-40B4-BE49-F238E27FC236}">
                <a16:creationId xmlns:a16="http://schemas.microsoft.com/office/drawing/2014/main" id="{7774A7D1-55EA-4B82-B196-76383B7D643C}"/>
              </a:ext>
              <a:ext uri="{C183D7F6-B498-43B3-948B-1728B52AA6E4}">
                <adec:decorative xmlns:adec="http://schemas.microsoft.com/office/drawing/2017/decorative" val="0"/>
              </a:ext>
            </a:extLst>
          </p:cNvPr>
          <p:cNvGrpSpPr/>
          <p:nvPr/>
        </p:nvGrpSpPr>
        <p:grpSpPr>
          <a:xfrm>
            <a:off x="7574678" y="2541704"/>
            <a:ext cx="1420261" cy="1364076"/>
            <a:chOff x="7756675" y="2541704"/>
            <a:chExt cx="1420261" cy="1364076"/>
          </a:xfrm>
        </p:grpSpPr>
        <p:pic>
          <p:nvPicPr>
            <p:cNvPr id="17" name="Picture 16" descr="Icon of a wave connected by circles and lines at both end">
              <a:extLst>
                <a:ext uri="{FF2B5EF4-FFF2-40B4-BE49-F238E27FC236}">
                  <a16:creationId xmlns:a16="http://schemas.microsoft.com/office/drawing/2014/main" id="{E51A48E5-A4AD-44B5-98DF-423C49E491FE}"/>
                </a:ext>
              </a:extLst>
            </p:cNvPr>
            <p:cNvPicPr>
              <a:picLocks noChangeAspect="1"/>
            </p:cNvPicPr>
            <p:nvPr/>
          </p:nvPicPr>
          <p:blipFill>
            <a:blip r:embed="rId5"/>
            <a:srcRect/>
            <a:stretch/>
          </p:blipFill>
          <p:spPr>
            <a:xfrm>
              <a:off x="8055668" y="2541704"/>
              <a:ext cx="822274" cy="822274"/>
            </a:xfrm>
            <a:prstGeom prst="rect">
              <a:avLst/>
            </a:prstGeom>
          </p:spPr>
        </p:pic>
        <p:sp>
          <p:nvSpPr>
            <p:cNvPr id="22" name="TextBox 21">
              <a:extLst>
                <a:ext uri="{FF2B5EF4-FFF2-40B4-BE49-F238E27FC236}">
                  <a16:creationId xmlns:a16="http://schemas.microsoft.com/office/drawing/2014/main" id="{F816229F-72BA-45CC-8B02-724CD9CE299A}"/>
                </a:ext>
              </a:extLst>
            </p:cNvPr>
            <p:cNvSpPr txBox="1"/>
            <p:nvPr/>
          </p:nvSpPr>
          <p:spPr>
            <a:xfrm>
              <a:off x="7756675" y="3684181"/>
              <a:ext cx="142026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Azure Pipelines</a:t>
              </a:r>
              <a:endParaRPr lang="en-US" sz="1600" dirty="0">
                <a:solidFill>
                  <a:schemeClr val="tx2"/>
                </a:solidFill>
                <a:latin typeface="+mj-lt"/>
              </a:endParaRPr>
            </a:p>
          </p:txBody>
        </p:sp>
      </p:grpSp>
      <p:cxnSp>
        <p:nvCxnSpPr>
          <p:cNvPr id="36" name="Straight Arrow Connector 35" descr="Arrow pointing to the right">
            <a:extLst>
              <a:ext uri="{FF2B5EF4-FFF2-40B4-BE49-F238E27FC236}">
                <a16:creationId xmlns:a16="http://schemas.microsoft.com/office/drawing/2014/main" id="{6857BC80-6E0B-41D4-B534-CD6E3AB702A5}"/>
              </a:ext>
            </a:extLst>
          </p:cNvPr>
          <p:cNvCxnSpPr>
            <a:cxnSpLocks/>
          </p:cNvCxnSpPr>
          <p:nvPr/>
        </p:nvCxnSpPr>
        <p:spPr>
          <a:xfrm>
            <a:off x="9291573" y="2952841"/>
            <a:ext cx="301412" cy="0"/>
          </a:xfrm>
          <a:prstGeom prst="straightConnector1">
            <a:avLst/>
          </a:prstGeom>
          <a:ln w="38100">
            <a:solidFill>
              <a:schemeClr val="tx2"/>
            </a:solidFill>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7" name="Group 46" descr="Deploy to target&#10;">
            <a:extLst>
              <a:ext uri="{FF2B5EF4-FFF2-40B4-BE49-F238E27FC236}">
                <a16:creationId xmlns:a16="http://schemas.microsoft.com/office/drawing/2014/main" id="{37BE4E76-CA65-47BC-B014-79AE73BC1F6E}"/>
              </a:ext>
              <a:ext uri="{C183D7F6-B498-43B3-948B-1728B52AA6E4}">
                <adec:decorative xmlns:adec="http://schemas.microsoft.com/office/drawing/2017/decorative" val="0"/>
              </a:ext>
            </a:extLst>
          </p:cNvPr>
          <p:cNvGrpSpPr/>
          <p:nvPr/>
        </p:nvGrpSpPr>
        <p:grpSpPr>
          <a:xfrm>
            <a:off x="9889623" y="2541704"/>
            <a:ext cx="1526251" cy="1364076"/>
            <a:chOff x="9999907" y="2541704"/>
            <a:chExt cx="1526251" cy="1364076"/>
          </a:xfrm>
        </p:grpSpPr>
        <p:pic>
          <p:nvPicPr>
            <p:cNvPr id="18" name="Picture 17" descr="Icon of a smartphone with a cube on the screen">
              <a:extLst>
                <a:ext uri="{FF2B5EF4-FFF2-40B4-BE49-F238E27FC236}">
                  <a16:creationId xmlns:a16="http://schemas.microsoft.com/office/drawing/2014/main" id="{889DB0EF-C09C-41FA-89EE-142D9E20C167}"/>
                </a:ext>
              </a:extLst>
            </p:cNvPr>
            <p:cNvPicPr>
              <a:picLocks noChangeAspect="1"/>
            </p:cNvPicPr>
            <p:nvPr/>
          </p:nvPicPr>
          <p:blipFill>
            <a:blip r:embed="rId6"/>
            <a:stretch>
              <a:fillRect/>
            </a:stretch>
          </p:blipFill>
          <p:spPr>
            <a:xfrm>
              <a:off x="10557804" y="2541704"/>
              <a:ext cx="410456" cy="822274"/>
            </a:xfrm>
            <a:prstGeom prst="rect">
              <a:avLst/>
            </a:prstGeom>
          </p:spPr>
        </p:pic>
        <p:sp>
          <p:nvSpPr>
            <p:cNvPr id="23" name="TextBox 22">
              <a:extLst>
                <a:ext uri="{FF2B5EF4-FFF2-40B4-BE49-F238E27FC236}">
                  <a16:creationId xmlns:a16="http://schemas.microsoft.com/office/drawing/2014/main" id="{D1A76C67-3AF5-4C55-80C0-57050848A150}"/>
                </a:ext>
              </a:extLst>
            </p:cNvPr>
            <p:cNvSpPr txBox="1"/>
            <p:nvPr/>
          </p:nvSpPr>
          <p:spPr>
            <a:xfrm>
              <a:off x="9999907" y="3684181"/>
              <a:ext cx="1526251" cy="221599"/>
            </a:xfrm>
            <a:prstGeom prst="rect">
              <a:avLst/>
            </a:prstGeom>
            <a:noFill/>
          </p:spPr>
          <p:txBody>
            <a:bodyPr wrap="none" lIns="0" tIns="0" rIns="0" bIns="0" rtlCol="0">
              <a:spAutoFit/>
            </a:bodyPr>
            <a:lstStyle/>
            <a:p>
              <a:pPr algn="ctr">
                <a:lnSpc>
                  <a:spcPct val="90000"/>
                </a:lnSpc>
                <a:spcAft>
                  <a:spcPts val="600"/>
                </a:spcAft>
              </a:pPr>
              <a:r>
                <a:rPr lang="en-IN" sz="1600" dirty="0">
                  <a:solidFill>
                    <a:schemeClr val="tx2"/>
                  </a:solidFill>
                  <a:latin typeface="+mj-lt"/>
                </a:rPr>
                <a:t>Deploy to target</a:t>
              </a:r>
              <a:endParaRPr lang="en-US" sz="1600" dirty="0">
                <a:solidFill>
                  <a:schemeClr val="tx2"/>
                </a:solidFill>
                <a:latin typeface="+mj-lt"/>
              </a:endParaRPr>
            </a:p>
          </p:txBody>
        </p:sp>
      </p:grpSp>
      <p:sp>
        <p:nvSpPr>
          <p:cNvPr id="6" name="Rectangle 5">
            <a:extLst>
              <a:ext uri="{FF2B5EF4-FFF2-40B4-BE49-F238E27FC236}">
                <a16:creationId xmlns:a16="http://schemas.microsoft.com/office/drawing/2014/main" id="{DFA64A8C-B171-4197-8052-A9B89364F30D}"/>
              </a:ext>
            </a:extLst>
          </p:cNvPr>
          <p:cNvSpPr/>
          <p:nvPr/>
        </p:nvSpPr>
        <p:spPr>
          <a:xfrm>
            <a:off x="427038"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Configure Azure Pipelines to use your Git repo.</a:t>
            </a:r>
          </a:p>
        </p:txBody>
      </p:sp>
      <p:sp>
        <p:nvSpPr>
          <p:cNvPr id="10" name="Rectangle 9">
            <a:extLst>
              <a:ext uri="{FF2B5EF4-FFF2-40B4-BE49-F238E27FC236}">
                <a16:creationId xmlns:a16="http://schemas.microsoft.com/office/drawing/2014/main" id="{8F48D84E-E4AA-4C24-B599-AB1D2CACE03F}"/>
              </a:ext>
            </a:extLst>
          </p:cNvPr>
          <p:cNvSpPr/>
          <p:nvPr/>
        </p:nvSpPr>
        <p:spPr>
          <a:xfrm>
            <a:off x="3353353" y="4279900"/>
            <a:ext cx="298933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Edit your</a:t>
            </a:r>
            <a:br>
              <a:rPr lang="en-US" sz="2000" dirty="0">
                <a:solidFill>
                  <a:schemeClr val="tx1"/>
                </a:solidFill>
              </a:rPr>
            </a:br>
            <a:r>
              <a:rPr lang="en-US" sz="2000" dirty="0">
                <a:solidFill>
                  <a:schemeClr val="tx1"/>
                </a:solidFill>
              </a:rPr>
              <a:t>azure-</a:t>
            </a:r>
            <a:r>
              <a:rPr lang="en-US" sz="2000" dirty="0" err="1">
                <a:solidFill>
                  <a:schemeClr val="tx1"/>
                </a:solidFill>
              </a:rPr>
              <a:t>pipelines.yml</a:t>
            </a:r>
            <a:r>
              <a:rPr lang="en-US" sz="2000" dirty="0">
                <a:solidFill>
                  <a:schemeClr val="tx1"/>
                </a:solidFill>
              </a:rPr>
              <a:t> file to define your build.</a:t>
            </a:r>
          </a:p>
        </p:txBody>
      </p:sp>
      <p:sp>
        <p:nvSpPr>
          <p:cNvPr id="8" name="Rectangle 7">
            <a:extLst>
              <a:ext uri="{FF2B5EF4-FFF2-40B4-BE49-F238E27FC236}">
                <a16:creationId xmlns:a16="http://schemas.microsoft.com/office/drawing/2014/main" id="{03E624D4-DD7E-478A-83A1-4B82A98885A0}"/>
              </a:ext>
            </a:extLst>
          </p:cNvPr>
          <p:cNvSpPr/>
          <p:nvPr/>
        </p:nvSpPr>
        <p:spPr>
          <a:xfrm>
            <a:off x="6501778" y="4279900"/>
            <a:ext cx="2581345"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Push your code to your version control repository.</a:t>
            </a:r>
          </a:p>
        </p:txBody>
      </p:sp>
      <p:sp>
        <p:nvSpPr>
          <p:cNvPr id="9" name="Rectangle 8">
            <a:extLst>
              <a:ext uri="{FF2B5EF4-FFF2-40B4-BE49-F238E27FC236}">
                <a16:creationId xmlns:a16="http://schemas.microsoft.com/office/drawing/2014/main" id="{5501101E-79C7-4E13-9B96-954546E22523}"/>
              </a:ext>
            </a:extLst>
          </p:cNvPr>
          <p:cNvSpPr/>
          <p:nvPr/>
        </p:nvSpPr>
        <p:spPr>
          <a:xfrm>
            <a:off x="9242215" y="4279900"/>
            <a:ext cx="2767223" cy="13843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rPr>
              <a:t>Your code is now updated, built, tested, and packaged.</a:t>
            </a:r>
          </a:p>
        </p:txBody>
      </p:sp>
      <p:sp>
        <p:nvSpPr>
          <p:cNvPr id="28" name="Rectangle 27">
            <a:extLst>
              <a:ext uri="{FF2B5EF4-FFF2-40B4-BE49-F238E27FC236}">
                <a16:creationId xmlns:a16="http://schemas.microsoft.com/office/drawing/2014/main" id="{5C351D82-70FC-4893-AB83-CA0C0E91917C}"/>
              </a:ext>
            </a:extLst>
          </p:cNvPr>
          <p:cNvSpPr/>
          <p:nvPr/>
        </p:nvSpPr>
        <p:spPr>
          <a:xfrm>
            <a:off x="465137" y="5823857"/>
            <a:ext cx="11533187" cy="660400"/>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r>
              <a:rPr lang="en-US" sz="2400" dirty="0">
                <a:solidFill>
                  <a:schemeClr val="tx1"/>
                </a:solidFill>
                <a:latin typeface="+mj-lt"/>
              </a:rPr>
              <a:t>While more code-oriented, defining pipelines using YAML is preferred</a:t>
            </a:r>
          </a:p>
        </p:txBody>
      </p:sp>
    </p:spTree>
    <p:extLst>
      <p:ext uri="{BB962C8B-B14F-4D97-AF65-F5344CB8AC3E}">
        <p14:creationId xmlns:p14="http://schemas.microsoft.com/office/powerpoint/2010/main" val="15674220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dirty="0"/>
              <a:t>Lesson 09: Labs</a:t>
            </a:r>
          </a:p>
        </p:txBody>
      </p:sp>
      <p:pic>
        <p:nvPicPr>
          <p:cNvPr id="3" name="Picture 2" descr="Icon of a lab flask">
            <a:extLst>
              <a:ext uri="{FF2B5EF4-FFF2-40B4-BE49-F238E27FC236}">
                <a16:creationId xmlns:a16="http://schemas.microsoft.com/office/drawing/2014/main" id="{20C5C0DF-0B14-473F-8D9F-16A60A554754}"/>
              </a:ext>
            </a:extLst>
          </p:cNvPr>
          <p:cNvPicPr>
            <a:picLocks noChangeAspect="1"/>
          </p:cNvPicPr>
          <p:nvPr/>
        </p:nvPicPr>
        <p:blipFill>
          <a:blip r:embed="rId2"/>
          <a:stretch>
            <a:fillRect/>
          </a:stretch>
        </p:blipFill>
        <p:spPr>
          <a:xfrm>
            <a:off x="10571255" y="2966769"/>
            <a:ext cx="729536" cy="1060986"/>
          </a:xfrm>
          <a:prstGeom prst="rect">
            <a:avLst/>
          </a:prstGeom>
        </p:spPr>
      </p:pic>
    </p:spTree>
    <p:extLst>
      <p:ext uri="{BB962C8B-B14F-4D97-AF65-F5344CB8AC3E}">
        <p14:creationId xmlns:p14="http://schemas.microsoft.com/office/powerpoint/2010/main" val="21340435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Configuring Agent Pools and Understanding Pipeline Styles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step through the process of converting a classic pipeline into a YAML-based one and running it first by using a Microsoft-hosted agent and then performing the equivalent task by using a self-hosted agent.</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Implement YAML-based pipelines</a:t>
            </a:r>
          </a:p>
          <a:p>
            <a:pPr marL="342900" indent="-342900">
              <a:buFont typeface="Arial" panose="020B0604020202020204" pitchFamily="34" charset="0"/>
              <a:buChar char="•"/>
            </a:pPr>
            <a:r>
              <a:rPr lang="en-US" dirty="0"/>
              <a:t>Implement self-hosted agents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850463025"/>
              </p:ext>
            </p:extLst>
          </p:nvPr>
        </p:nvGraphicFramePr>
        <p:xfrm>
          <a:off x="7291475" y="3601792"/>
          <a:ext cx="3890788"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317212"/>
            <a:ext cx="9070923" cy="360099"/>
          </a:xfrm>
        </p:spPr>
        <p:txBody>
          <a:bodyPr/>
          <a:lstStyle/>
          <a:p>
            <a:r>
              <a:rPr lang="en-US"/>
              <a:t>Lesson 10: Module review and takeaways</a:t>
            </a:r>
          </a:p>
        </p:txBody>
      </p:sp>
      <p:pic>
        <p:nvPicPr>
          <p:cNvPr id="2" name="Picture 1" descr="Icon of a document with a checkmark">
            <a:extLst>
              <a:ext uri="{FF2B5EF4-FFF2-40B4-BE49-F238E27FC236}">
                <a16:creationId xmlns:a16="http://schemas.microsoft.com/office/drawing/2014/main" id="{CF45E949-B109-455C-8D87-2385C037F089}"/>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36496718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28E6-95F6-49D7-95FD-C9F025B52BF0}"/>
              </a:ext>
            </a:extLst>
          </p:cNvPr>
          <p:cNvSpPr>
            <a:spLocks noGrp="1"/>
          </p:cNvSpPr>
          <p:nvPr>
            <p:ph type="title"/>
          </p:nvPr>
        </p:nvSpPr>
        <p:spPr>
          <a:xfrm>
            <a:off x="465138" y="604476"/>
            <a:ext cx="6257941" cy="439465"/>
          </a:xfrm>
        </p:spPr>
        <p:txBody>
          <a:bodyPr/>
          <a:lstStyle/>
          <a:p>
            <a:r>
              <a:rPr lang="en-US" dirty="0"/>
              <a:t>What did you learn?</a:t>
            </a:r>
          </a:p>
        </p:txBody>
      </p:sp>
      <p:pic>
        <p:nvPicPr>
          <p:cNvPr id="17" name="Picture 16" descr="Icon of a wrench and a clipboard">
            <a:extLst>
              <a:ext uri="{FF2B5EF4-FFF2-40B4-BE49-F238E27FC236}">
                <a16:creationId xmlns:a16="http://schemas.microsoft.com/office/drawing/2014/main" id="{5888731A-1720-4D26-BEFB-2846ABEE9D6B}"/>
              </a:ext>
            </a:extLst>
          </p:cNvPr>
          <p:cNvPicPr>
            <a:picLocks noChangeAspect="1"/>
          </p:cNvPicPr>
          <p:nvPr/>
        </p:nvPicPr>
        <p:blipFill>
          <a:blip r:embed="rId2"/>
          <a:srcRect l="909" t="909" r="909" b="909"/>
          <a:stretch>
            <a:fillRect/>
          </a:stretch>
        </p:blipFill>
        <p:spPr>
          <a:xfrm>
            <a:off x="404116" y="1600953"/>
            <a:ext cx="950976" cy="950976"/>
          </a:xfrm>
          <a:custGeom>
            <a:avLst/>
            <a:gdLst>
              <a:gd name="connsiteX0" fmla="*/ 452628 w 905256"/>
              <a:gd name="connsiteY0" fmla="*/ 0 h 905256"/>
              <a:gd name="connsiteX1" fmla="*/ 905256 w 905256"/>
              <a:gd name="connsiteY1" fmla="*/ 452628 h 905256"/>
              <a:gd name="connsiteX2" fmla="*/ 452628 w 905256"/>
              <a:gd name="connsiteY2" fmla="*/ 905256 h 905256"/>
              <a:gd name="connsiteX3" fmla="*/ 0 w 905256"/>
              <a:gd name="connsiteY3" fmla="*/ 452628 h 905256"/>
              <a:gd name="connsiteX4" fmla="*/ 452628 w 905256"/>
              <a:gd name="connsiteY4" fmla="*/ 0 h 90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256" h="905256">
                <a:moveTo>
                  <a:pt x="452628" y="0"/>
                </a:moveTo>
                <a:cubicBezTo>
                  <a:pt x="702608" y="0"/>
                  <a:pt x="905256" y="202648"/>
                  <a:pt x="905256" y="452628"/>
                </a:cubicBezTo>
                <a:cubicBezTo>
                  <a:pt x="905256" y="702608"/>
                  <a:pt x="702608" y="905256"/>
                  <a:pt x="452628" y="905256"/>
                </a:cubicBezTo>
                <a:cubicBezTo>
                  <a:pt x="202648" y="905256"/>
                  <a:pt x="0" y="702608"/>
                  <a:pt x="0" y="452628"/>
                </a:cubicBezTo>
                <a:cubicBezTo>
                  <a:pt x="0" y="202648"/>
                  <a:pt x="202648" y="0"/>
                  <a:pt x="452628" y="0"/>
                </a:cubicBezTo>
                <a:close/>
              </a:path>
            </a:pathLst>
          </a:custGeom>
        </p:spPr>
      </p:pic>
      <p:sp>
        <p:nvSpPr>
          <p:cNvPr id="13" name="TextBox 12">
            <a:extLst>
              <a:ext uri="{FF2B5EF4-FFF2-40B4-BE49-F238E27FC236}">
                <a16:creationId xmlns:a16="http://schemas.microsoft.com/office/drawing/2014/main" id="{B2BB692D-13E7-4BFC-9FC5-115A401163E8}"/>
              </a:ext>
            </a:extLst>
          </p:cNvPr>
          <p:cNvSpPr txBox="1"/>
          <p:nvPr/>
        </p:nvSpPr>
        <p:spPr>
          <a:xfrm>
            <a:off x="1651000" y="1738113"/>
            <a:ext cx="10358438" cy="676656"/>
          </a:xfrm>
          <a:prstGeom prst="rect">
            <a:avLst/>
          </a:prstGeom>
          <a:noFill/>
        </p:spPr>
        <p:txBody>
          <a:bodyPr wrap="square" lIns="0" tIns="0" rIns="0" bIns="0" rtlCol="0" anchor="ctr">
            <a:noAutofit/>
          </a:bodyPr>
          <a:lstStyle/>
          <a:p>
            <a:r>
              <a:rPr lang="en-AU" sz="2400" dirty="0"/>
              <a:t>Explain the role of Azure Pipelines and its components</a:t>
            </a:r>
            <a:endParaRPr lang="en-US" sz="2400" dirty="0"/>
          </a:p>
        </p:txBody>
      </p:sp>
      <p:cxnSp>
        <p:nvCxnSpPr>
          <p:cNvPr id="14" name="Straight Connector 13">
            <a:extLst>
              <a:ext uri="{FF2B5EF4-FFF2-40B4-BE49-F238E27FC236}">
                <a16:creationId xmlns:a16="http://schemas.microsoft.com/office/drawing/2014/main" id="{79363371-086A-4F3F-B454-AF752B73281A}"/>
              </a:ext>
              <a:ext uri="{C183D7F6-B498-43B3-948B-1728B52AA6E4}">
                <adec:decorative xmlns:adec="http://schemas.microsoft.com/office/drawing/2017/decorative" val="1"/>
              </a:ext>
            </a:extLst>
          </p:cNvPr>
          <p:cNvCxnSpPr>
            <a:cxnSpLocks/>
          </p:cNvCxnSpPr>
          <p:nvPr/>
        </p:nvCxnSpPr>
        <p:spPr>
          <a:xfrm>
            <a:off x="1651000" y="2763344"/>
            <a:ext cx="1035843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a computer screen">
            <a:extLst>
              <a:ext uri="{FF2B5EF4-FFF2-40B4-BE49-F238E27FC236}">
                <a16:creationId xmlns:a16="http://schemas.microsoft.com/office/drawing/2014/main" id="{951E542A-FF2A-4406-8123-37D5E365BAEB}"/>
              </a:ext>
            </a:extLst>
          </p:cNvPr>
          <p:cNvPicPr>
            <a:picLocks noChangeAspect="1"/>
          </p:cNvPicPr>
          <p:nvPr/>
        </p:nvPicPr>
        <p:blipFill>
          <a:blip r:embed="rId3"/>
          <a:srcRect l="909" t="909" r="909" b="909"/>
          <a:stretch>
            <a:fillRect/>
          </a:stretch>
        </p:blipFill>
        <p:spPr>
          <a:xfrm>
            <a:off x="404116" y="2974759"/>
            <a:ext cx="950976" cy="950976"/>
          </a:xfrm>
          <a:custGeom>
            <a:avLst/>
            <a:gdLst>
              <a:gd name="connsiteX0" fmla="*/ 452628 w 905256"/>
              <a:gd name="connsiteY0" fmla="*/ 0 h 905256"/>
              <a:gd name="connsiteX1" fmla="*/ 905256 w 905256"/>
              <a:gd name="connsiteY1" fmla="*/ 452628 h 905256"/>
              <a:gd name="connsiteX2" fmla="*/ 452628 w 905256"/>
              <a:gd name="connsiteY2" fmla="*/ 905256 h 905256"/>
              <a:gd name="connsiteX3" fmla="*/ 0 w 905256"/>
              <a:gd name="connsiteY3" fmla="*/ 452628 h 905256"/>
              <a:gd name="connsiteX4" fmla="*/ 452628 w 905256"/>
              <a:gd name="connsiteY4" fmla="*/ 0 h 90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256" h="905256">
                <a:moveTo>
                  <a:pt x="452628" y="0"/>
                </a:moveTo>
                <a:cubicBezTo>
                  <a:pt x="702608" y="0"/>
                  <a:pt x="905256" y="202648"/>
                  <a:pt x="905256" y="452628"/>
                </a:cubicBezTo>
                <a:cubicBezTo>
                  <a:pt x="905256" y="702608"/>
                  <a:pt x="702608" y="905256"/>
                  <a:pt x="452628" y="905256"/>
                </a:cubicBezTo>
                <a:cubicBezTo>
                  <a:pt x="202648" y="905256"/>
                  <a:pt x="0" y="702608"/>
                  <a:pt x="0" y="452628"/>
                </a:cubicBezTo>
                <a:cubicBezTo>
                  <a:pt x="0" y="202648"/>
                  <a:pt x="202648" y="0"/>
                  <a:pt x="452628" y="0"/>
                </a:cubicBezTo>
                <a:close/>
              </a:path>
            </a:pathLst>
          </a:custGeom>
        </p:spPr>
      </p:pic>
      <p:sp>
        <p:nvSpPr>
          <p:cNvPr id="19" name="TextBox 18">
            <a:extLst>
              <a:ext uri="{FF2B5EF4-FFF2-40B4-BE49-F238E27FC236}">
                <a16:creationId xmlns:a16="http://schemas.microsoft.com/office/drawing/2014/main" id="{2B6C3CEE-FD2D-4325-94A5-EB83AA1AD1BB}"/>
              </a:ext>
            </a:extLst>
          </p:cNvPr>
          <p:cNvSpPr txBox="1"/>
          <p:nvPr/>
        </p:nvSpPr>
        <p:spPr>
          <a:xfrm>
            <a:off x="1647676" y="3111919"/>
            <a:ext cx="10409341" cy="676656"/>
          </a:xfrm>
          <a:prstGeom prst="rect">
            <a:avLst/>
          </a:prstGeom>
          <a:noFill/>
        </p:spPr>
        <p:txBody>
          <a:bodyPr wrap="square" lIns="0" tIns="0" rIns="0" bIns="0" rtlCol="0" anchor="ctr">
            <a:noAutofit/>
          </a:bodyPr>
          <a:lstStyle/>
          <a:p>
            <a:r>
              <a:rPr lang="en-AU" sz="2400" dirty="0"/>
              <a:t>Configure agents for use in Azure Pipelines</a:t>
            </a:r>
            <a:endParaRPr lang="en-US" sz="2400" dirty="0"/>
          </a:p>
        </p:txBody>
      </p:sp>
    </p:spTree>
    <p:extLst>
      <p:ext uri="{BB962C8B-B14F-4D97-AF65-F5344CB8AC3E}">
        <p14:creationId xmlns:p14="http://schemas.microsoft.com/office/powerpoint/2010/main" val="41671125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Module overview</a:t>
            </a:r>
          </a:p>
        </p:txBody>
      </p:sp>
      <p:pic>
        <p:nvPicPr>
          <p:cNvPr id="4" name="Picture 3" descr="Icon of a magnifying glass">
            <a:extLst>
              <a:ext uri="{FF2B5EF4-FFF2-40B4-BE49-F238E27FC236}">
                <a16:creationId xmlns:a16="http://schemas.microsoft.com/office/drawing/2014/main" id="{6758A245-BA51-4C69-884A-8556FB3D8E54}"/>
              </a:ext>
            </a:extLst>
          </p:cNvPr>
          <p:cNvPicPr>
            <a:picLocks noChangeAspect="1"/>
          </p:cNvPicPr>
          <p:nvPr/>
        </p:nvPicPr>
        <p:blipFill>
          <a:blip r:embed="rId3"/>
          <a:stretch>
            <a:fillRect/>
          </a:stretch>
        </p:blipFill>
        <p:spPr>
          <a:xfrm>
            <a:off x="433323" y="1332738"/>
            <a:ext cx="952500" cy="95250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590986" y="1442466"/>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1: Module overview</a:t>
            </a:r>
          </a:p>
        </p:txBody>
      </p:sp>
      <p:cxnSp>
        <p:nvCxnSpPr>
          <p:cNvPr id="86" name="Straight Connector 85">
            <a:extLst>
              <a:ext uri="{FF2B5EF4-FFF2-40B4-BE49-F238E27FC236}">
                <a16:creationId xmlns:a16="http://schemas.microsoft.com/office/drawing/2014/main" id="{60789BAF-D650-415F-B142-5FB9807746A5}"/>
              </a:ext>
              <a:ext uri="{C183D7F6-B498-43B3-948B-1728B52AA6E4}">
                <adec:decorative xmlns:adec="http://schemas.microsoft.com/office/drawing/2017/decorative" val="1"/>
              </a:ext>
            </a:extLst>
          </p:cNvPr>
          <p:cNvCxnSpPr>
            <a:cxnSpLocks/>
          </p:cNvCxnSpPr>
          <p:nvPr/>
        </p:nvCxnSpPr>
        <p:spPr>
          <a:xfrm>
            <a:off x="1590986" y="250279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five circles connected by lines">
            <a:extLst>
              <a:ext uri="{FF2B5EF4-FFF2-40B4-BE49-F238E27FC236}">
                <a16:creationId xmlns:a16="http://schemas.microsoft.com/office/drawing/2014/main" id="{C22801E2-D02F-4BB2-839B-ABA98BEEFA87}"/>
              </a:ext>
            </a:extLst>
          </p:cNvPr>
          <p:cNvPicPr>
            <a:picLocks noChangeAspect="1"/>
          </p:cNvPicPr>
          <p:nvPr/>
        </p:nvPicPr>
        <p:blipFill>
          <a:blip r:embed="rId4"/>
          <a:stretch>
            <a:fillRect/>
          </a:stretch>
        </p:blipFill>
        <p:spPr>
          <a:xfrm>
            <a:off x="433323" y="2721866"/>
            <a:ext cx="952500" cy="952500"/>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590986" y="2831594"/>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2: The concept of pipelines in DevOps</a:t>
            </a:r>
          </a:p>
        </p:txBody>
      </p:sp>
      <p:cxnSp>
        <p:nvCxnSpPr>
          <p:cNvPr id="87" name="Straight Connector 86">
            <a:extLst>
              <a:ext uri="{FF2B5EF4-FFF2-40B4-BE49-F238E27FC236}">
                <a16:creationId xmlns:a16="http://schemas.microsoft.com/office/drawing/2014/main" id="{B18AD376-55EA-4EEC-B5A3-EB6D95BF9BA2}"/>
              </a:ext>
              <a:ext uri="{C183D7F6-B498-43B3-948B-1728B52AA6E4}">
                <adec:decorative xmlns:adec="http://schemas.microsoft.com/office/drawing/2017/decorative" val="1"/>
              </a:ext>
            </a:extLst>
          </p:cNvPr>
          <p:cNvCxnSpPr>
            <a:cxnSpLocks/>
          </p:cNvCxnSpPr>
          <p:nvPr/>
        </p:nvCxnSpPr>
        <p:spPr>
          <a:xfrm>
            <a:off x="1590986" y="389191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wave connected by circles and lines at both end">
            <a:extLst>
              <a:ext uri="{FF2B5EF4-FFF2-40B4-BE49-F238E27FC236}">
                <a16:creationId xmlns:a16="http://schemas.microsoft.com/office/drawing/2014/main" id="{44A7B5C0-9BFF-4754-AE10-BB745FFC0E3D}"/>
              </a:ext>
            </a:extLst>
          </p:cNvPr>
          <p:cNvPicPr>
            <a:picLocks noChangeAspect="1"/>
          </p:cNvPicPr>
          <p:nvPr/>
        </p:nvPicPr>
        <p:blipFill>
          <a:blip r:embed="rId5"/>
          <a:stretch>
            <a:fillRect/>
          </a:stretch>
        </p:blipFill>
        <p:spPr>
          <a:xfrm>
            <a:off x="427038" y="4109470"/>
            <a:ext cx="952500" cy="952500"/>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590986" y="4220722"/>
            <a:ext cx="4416552" cy="731520"/>
          </a:xfrm>
          <a:prstGeom prst="rect">
            <a:avLst/>
          </a:prstGeom>
        </p:spPr>
        <p:txBody>
          <a:bodyPr wrap="square" lIns="0" tIns="0" rIns="0" bIns="0" anchor="ctr">
            <a:noAutofit/>
          </a:bodyPr>
          <a:lstStyle/>
          <a:p>
            <a:r>
              <a:rPr lang="en-US" sz="2000">
                <a:cs typeface="Segoe UI Semibold" panose="020B0702040204020203" pitchFamily="34" charset="0"/>
              </a:rPr>
              <a:t>Lesson 3: Azure Pipelines</a:t>
            </a:r>
          </a:p>
        </p:txBody>
      </p:sp>
      <p:cxnSp>
        <p:nvCxnSpPr>
          <p:cNvPr id="88" name="Straight Connector 87">
            <a:extLst>
              <a:ext uri="{FF2B5EF4-FFF2-40B4-BE49-F238E27FC236}">
                <a16:creationId xmlns:a16="http://schemas.microsoft.com/office/drawing/2014/main" id="{3F8E17EF-CA32-4B2B-9F98-DC633CC2E04B}"/>
              </a:ext>
              <a:ext uri="{C183D7F6-B498-43B3-948B-1728B52AA6E4}">
                <adec:decorative xmlns:adec="http://schemas.microsoft.com/office/drawing/2017/decorative" val="1"/>
              </a:ext>
            </a:extLst>
          </p:cNvPr>
          <p:cNvCxnSpPr>
            <a:cxnSpLocks/>
          </p:cNvCxnSpPr>
          <p:nvPr/>
        </p:nvCxnSpPr>
        <p:spPr>
          <a:xfrm>
            <a:off x="1590986" y="528104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series of bars with a person in front">
            <a:extLst>
              <a:ext uri="{FF2B5EF4-FFF2-40B4-BE49-F238E27FC236}">
                <a16:creationId xmlns:a16="http://schemas.microsoft.com/office/drawing/2014/main" id="{C10D4D90-C7F7-4BA5-8DA7-811F40162575}"/>
              </a:ext>
            </a:extLst>
          </p:cNvPr>
          <p:cNvPicPr>
            <a:picLocks noChangeAspect="1"/>
          </p:cNvPicPr>
          <p:nvPr/>
        </p:nvPicPr>
        <p:blipFill>
          <a:blip r:embed="rId6"/>
          <a:stretch>
            <a:fillRect/>
          </a:stretch>
        </p:blipFill>
        <p:spPr>
          <a:xfrm>
            <a:off x="433323" y="5498599"/>
            <a:ext cx="952500" cy="952500"/>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590986" y="5609851"/>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4: Evaluate use of hosted versus self-hosted agents</a:t>
            </a:r>
          </a:p>
        </p:txBody>
      </p:sp>
      <p:pic>
        <p:nvPicPr>
          <p:cNvPr id="7" name="Picture 6" descr="Icons of a series of circles with rings enclosing a bigger circle at the centre">
            <a:extLst>
              <a:ext uri="{FF2B5EF4-FFF2-40B4-BE49-F238E27FC236}">
                <a16:creationId xmlns:a16="http://schemas.microsoft.com/office/drawing/2014/main" id="{68F0949E-7509-4B52-8734-F1BF9E3058A6}"/>
              </a:ext>
            </a:extLst>
          </p:cNvPr>
          <p:cNvPicPr>
            <a:picLocks noChangeAspect="1"/>
          </p:cNvPicPr>
          <p:nvPr/>
        </p:nvPicPr>
        <p:blipFill>
          <a:blip r:embed="rId7"/>
          <a:stretch>
            <a:fillRect/>
          </a:stretch>
        </p:blipFill>
        <p:spPr>
          <a:xfrm>
            <a:off x="6353239" y="1332738"/>
            <a:ext cx="952500" cy="952500"/>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7592886" y="1442466"/>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5: Agent pools</a:t>
            </a:r>
          </a:p>
        </p:txBody>
      </p:sp>
      <p:cxnSp>
        <p:nvCxnSpPr>
          <p:cNvPr id="89" name="Straight Connector 88">
            <a:extLst>
              <a:ext uri="{FF2B5EF4-FFF2-40B4-BE49-F238E27FC236}">
                <a16:creationId xmlns:a16="http://schemas.microsoft.com/office/drawing/2014/main" id="{49B5628D-295A-4BC4-B92F-1E4802CF528A}"/>
              </a:ext>
              <a:ext uri="{C183D7F6-B498-43B3-948B-1728B52AA6E4}">
                <adec:decorative xmlns:adec="http://schemas.microsoft.com/office/drawing/2017/decorative" val="1"/>
              </a:ext>
            </a:extLst>
          </p:cNvPr>
          <p:cNvCxnSpPr>
            <a:cxnSpLocks/>
          </p:cNvCxnSpPr>
          <p:nvPr/>
        </p:nvCxnSpPr>
        <p:spPr>
          <a:xfrm>
            <a:off x="7592886" y="2502790"/>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rrow pointing in four opposite directions">
            <a:extLst>
              <a:ext uri="{FF2B5EF4-FFF2-40B4-BE49-F238E27FC236}">
                <a16:creationId xmlns:a16="http://schemas.microsoft.com/office/drawing/2014/main" id="{54246FD1-9779-4E72-9B84-4E047F883C9D}"/>
              </a:ext>
            </a:extLst>
          </p:cNvPr>
          <p:cNvPicPr>
            <a:picLocks noChangeAspect="1"/>
          </p:cNvPicPr>
          <p:nvPr/>
        </p:nvPicPr>
        <p:blipFill>
          <a:blip r:embed="rId8"/>
          <a:stretch>
            <a:fillRect/>
          </a:stretch>
        </p:blipFill>
        <p:spPr>
          <a:xfrm>
            <a:off x="6353239" y="2721866"/>
            <a:ext cx="952500" cy="952500"/>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7592886" y="2831594"/>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6: Pipelines and concurrency</a:t>
            </a:r>
          </a:p>
        </p:txBody>
      </p:sp>
      <p:cxnSp>
        <p:nvCxnSpPr>
          <p:cNvPr id="90" name="Straight Connector 89">
            <a:extLst>
              <a:ext uri="{FF2B5EF4-FFF2-40B4-BE49-F238E27FC236}">
                <a16:creationId xmlns:a16="http://schemas.microsoft.com/office/drawing/2014/main" id="{1F63E874-0167-459D-A772-2C30FEA7DFC9}"/>
              </a:ext>
              <a:ext uri="{C183D7F6-B498-43B3-948B-1728B52AA6E4}">
                <adec:decorative xmlns:adec="http://schemas.microsoft.com/office/drawing/2017/decorative" val="1"/>
              </a:ext>
            </a:extLst>
          </p:cNvPr>
          <p:cNvCxnSpPr>
            <a:cxnSpLocks/>
          </p:cNvCxnSpPr>
          <p:nvPr/>
        </p:nvCxnSpPr>
        <p:spPr>
          <a:xfrm>
            <a:off x="7592886" y="389191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books stacked together">
            <a:extLst>
              <a:ext uri="{FF2B5EF4-FFF2-40B4-BE49-F238E27FC236}">
                <a16:creationId xmlns:a16="http://schemas.microsoft.com/office/drawing/2014/main" id="{88D2C46F-9653-4D07-96D2-12F1C8D932EB}"/>
              </a:ext>
            </a:extLst>
          </p:cNvPr>
          <p:cNvPicPr>
            <a:picLocks noChangeAspect="1"/>
          </p:cNvPicPr>
          <p:nvPr/>
        </p:nvPicPr>
        <p:blipFill>
          <a:blip r:embed="rId9"/>
          <a:stretch>
            <a:fillRect/>
          </a:stretch>
        </p:blipFill>
        <p:spPr>
          <a:xfrm>
            <a:off x="6353239" y="4109470"/>
            <a:ext cx="952500" cy="952500"/>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7592886" y="4220722"/>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7: Azure DevOps and open-source projects (public projects)</a:t>
            </a:r>
          </a:p>
        </p:txBody>
      </p:sp>
      <p:cxnSp>
        <p:nvCxnSpPr>
          <p:cNvPr id="91" name="Straight Connector 90">
            <a:extLst>
              <a:ext uri="{FF2B5EF4-FFF2-40B4-BE49-F238E27FC236}">
                <a16:creationId xmlns:a16="http://schemas.microsoft.com/office/drawing/2014/main" id="{BC85591C-6228-4628-B43B-612D2DDFC2B4}"/>
              </a:ext>
              <a:ext uri="{C183D7F6-B498-43B3-948B-1728B52AA6E4}">
                <adec:decorative xmlns:adec="http://schemas.microsoft.com/office/drawing/2017/decorative" val="1"/>
              </a:ext>
            </a:extLst>
          </p:cNvPr>
          <p:cNvCxnSpPr>
            <a:cxnSpLocks/>
          </p:cNvCxnSpPr>
          <p:nvPr/>
        </p:nvCxnSpPr>
        <p:spPr>
          <a:xfrm>
            <a:off x="7592886" y="5281046"/>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a whiteboard with a cloud symbol drawn on it">
            <a:extLst>
              <a:ext uri="{FF2B5EF4-FFF2-40B4-BE49-F238E27FC236}">
                <a16:creationId xmlns:a16="http://schemas.microsoft.com/office/drawing/2014/main" id="{0F0E5C5F-F33F-4117-974D-46DD6960CC60}"/>
              </a:ext>
            </a:extLst>
          </p:cNvPr>
          <p:cNvPicPr>
            <a:picLocks noChangeAspect="1"/>
          </p:cNvPicPr>
          <p:nvPr/>
        </p:nvPicPr>
        <p:blipFill>
          <a:blip r:embed="rId10"/>
          <a:stretch>
            <a:fillRect/>
          </a:stretch>
        </p:blipFill>
        <p:spPr>
          <a:xfrm>
            <a:off x="6353239" y="5498599"/>
            <a:ext cx="952500" cy="952500"/>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592886" y="5609851"/>
            <a:ext cx="4416552" cy="731520"/>
          </a:xfrm>
          <a:prstGeom prst="rect">
            <a:avLst/>
          </a:prstGeom>
        </p:spPr>
        <p:txBody>
          <a:bodyPr wrap="square" lIns="0" tIns="0" rIns="0" bIns="0" anchor="ctr">
            <a:noAutofit/>
          </a:bodyPr>
          <a:lstStyle/>
          <a:p>
            <a:r>
              <a:rPr lang="en-US" sz="2000" dirty="0">
                <a:cs typeface="Segoe UI Semibold" panose="020B0702040204020203" pitchFamily="34" charset="0"/>
              </a:rPr>
              <a:t>Lesson 8: Azure Pipelines YAML versus Visual Designer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7544E-17EA-4E23-98DC-02D6A7CA2A05}"/>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2" name="Picture 1">
            <a:extLst>
              <a:ext uri="{FF2B5EF4-FFF2-40B4-BE49-F238E27FC236}">
                <a16:creationId xmlns:a16="http://schemas.microsoft.com/office/drawing/2014/main" id="{7C218AB9-5DB3-4BFB-AC63-8C44249D187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639726" cy="639726"/>
          </a:xfrm>
          <a:prstGeom prst="rect">
            <a:avLst/>
          </a:prstGeom>
        </p:spPr>
      </p:pic>
      <p:sp>
        <p:nvSpPr>
          <p:cNvPr id="4" name="Oval 3">
            <a:extLst>
              <a:ext uri="{FF2B5EF4-FFF2-40B4-BE49-F238E27FC236}">
                <a16:creationId xmlns:a16="http://schemas.microsoft.com/office/drawing/2014/main" id="{2E54AB58-901D-4400-85AE-17D2F685A019}"/>
              </a:ext>
            </a:extLst>
          </p:cNvPr>
          <p:cNvSpPr/>
          <p:nvPr/>
        </p:nvSpPr>
        <p:spPr bwMode="auto">
          <a:xfrm rot="10800000" flipV="1">
            <a:off x="479032" y="1239816"/>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1</a:t>
            </a:r>
          </a:p>
        </p:txBody>
      </p:sp>
      <p:sp>
        <p:nvSpPr>
          <p:cNvPr id="41" name="TextBox 40">
            <a:extLst>
              <a:ext uri="{FF2B5EF4-FFF2-40B4-BE49-F238E27FC236}">
                <a16:creationId xmlns:a16="http://schemas.microsoft.com/office/drawing/2014/main" id="{F5668180-FABC-4C8B-84FB-6786F59AE090}"/>
              </a:ext>
            </a:extLst>
          </p:cNvPr>
          <p:cNvSpPr txBox="1"/>
          <p:nvPr/>
        </p:nvSpPr>
        <p:spPr>
          <a:xfrm>
            <a:off x="1255889" y="2091197"/>
            <a:ext cx="10274300" cy="276999"/>
          </a:xfrm>
          <a:prstGeom prst="rect">
            <a:avLst/>
          </a:prstGeom>
          <a:noFill/>
        </p:spPr>
        <p:txBody>
          <a:bodyPr wrap="square" lIns="0" tIns="0" rIns="0" bIns="0" rtlCol="0">
            <a:spAutoFit/>
          </a:bodyPr>
          <a:lstStyle/>
          <a:p>
            <a:r>
              <a:rPr lang="en-US" dirty="0"/>
              <a:t>What is a pipeline, and why is it used?</a:t>
            </a:r>
          </a:p>
        </p:txBody>
      </p:sp>
      <p:cxnSp>
        <p:nvCxnSpPr>
          <p:cNvPr id="35" name="Straight Connector 34">
            <a:extLst>
              <a:ext uri="{FF2B5EF4-FFF2-40B4-BE49-F238E27FC236}">
                <a16:creationId xmlns:a16="http://schemas.microsoft.com/office/drawing/2014/main" id="{8C7C5800-5228-4B21-B003-548E20546FA0}"/>
              </a:ext>
              <a:ext uri="{C183D7F6-B498-43B3-948B-1728B52AA6E4}">
                <adec:decorative xmlns:adec="http://schemas.microsoft.com/office/drawing/2017/decorative" val="1"/>
              </a:ext>
            </a:extLst>
          </p:cNvPr>
          <p:cNvCxnSpPr>
            <a:cxnSpLocks/>
          </p:cNvCxnSpPr>
          <p:nvPr/>
        </p:nvCxnSpPr>
        <p:spPr>
          <a:xfrm>
            <a:off x="1255888" y="1903279"/>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363DFCA-7489-43FF-BE2C-8A5264884A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974619"/>
            <a:ext cx="639726" cy="639726"/>
          </a:xfrm>
          <a:prstGeom prst="rect">
            <a:avLst/>
          </a:prstGeom>
        </p:spPr>
      </p:pic>
      <p:sp>
        <p:nvSpPr>
          <p:cNvPr id="6" name="Oval 5">
            <a:extLst>
              <a:ext uri="{FF2B5EF4-FFF2-40B4-BE49-F238E27FC236}">
                <a16:creationId xmlns:a16="http://schemas.microsoft.com/office/drawing/2014/main" id="{505F85DD-89FB-4638-A422-E7A99340B4DB}"/>
              </a:ext>
            </a:extLst>
          </p:cNvPr>
          <p:cNvSpPr/>
          <p:nvPr/>
        </p:nvSpPr>
        <p:spPr bwMode="auto">
          <a:xfrm rot="10800000" flipV="1">
            <a:off x="479032" y="2022489"/>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2</a:t>
            </a:r>
          </a:p>
        </p:txBody>
      </p:sp>
      <p:sp>
        <p:nvSpPr>
          <p:cNvPr id="44" name="TextBox 43">
            <a:extLst>
              <a:ext uri="{FF2B5EF4-FFF2-40B4-BE49-F238E27FC236}">
                <a16:creationId xmlns:a16="http://schemas.microsoft.com/office/drawing/2014/main" id="{B093A059-427F-456E-ABBA-64C83CEA022B}"/>
              </a:ext>
            </a:extLst>
          </p:cNvPr>
          <p:cNvSpPr txBox="1"/>
          <p:nvPr/>
        </p:nvSpPr>
        <p:spPr>
          <a:xfrm>
            <a:off x="1255889" y="1381123"/>
            <a:ext cx="10274300" cy="276999"/>
          </a:xfrm>
          <a:prstGeom prst="rect">
            <a:avLst/>
          </a:prstGeom>
          <a:noFill/>
        </p:spPr>
        <p:txBody>
          <a:bodyPr wrap="square" lIns="0" tIns="0" rIns="0" bIns="0" rtlCol="0">
            <a:spAutoFit/>
          </a:bodyPr>
          <a:lstStyle/>
          <a:p>
            <a:r>
              <a:rPr lang="en-US" dirty="0"/>
              <a:t>What are some advantages of </a:t>
            </a:r>
            <a:r>
              <a:rPr lang="en-US"/>
              <a:t>Azure Pipelines</a:t>
            </a:r>
            <a:r>
              <a:rPr lang="en-US" dirty="0"/>
              <a:t>?</a:t>
            </a:r>
          </a:p>
        </p:txBody>
      </p:sp>
      <p:cxnSp>
        <p:nvCxnSpPr>
          <p:cNvPr id="36" name="Straight Connector 35">
            <a:extLst>
              <a:ext uri="{FF2B5EF4-FFF2-40B4-BE49-F238E27FC236}">
                <a16:creationId xmlns:a16="http://schemas.microsoft.com/office/drawing/2014/main" id="{E93BA3B2-571D-4450-90C6-1B624AA4D677}"/>
              </a:ext>
              <a:ext uri="{C183D7F6-B498-43B3-948B-1728B52AA6E4}">
                <adec:decorative xmlns:adec="http://schemas.microsoft.com/office/drawing/2017/decorative" val="1"/>
              </a:ext>
            </a:extLst>
          </p:cNvPr>
          <p:cNvCxnSpPr>
            <a:cxnSpLocks/>
          </p:cNvCxnSpPr>
          <p:nvPr/>
        </p:nvCxnSpPr>
        <p:spPr>
          <a:xfrm>
            <a:off x="1255888" y="2685685"/>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7972BB0-4687-4830-BF00-F3920D4E14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757025"/>
            <a:ext cx="639726" cy="639726"/>
          </a:xfrm>
          <a:prstGeom prst="rect">
            <a:avLst/>
          </a:prstGeom>
        </p:spPr>
      </p:pic>
      <p:sp>
        <p:nvSpPr>
          <p:cNvPr id="8" name="Oval 7">
            <a:extLst>
              <a:ext uri="{FF2B5EF4-FFF2-40B4-BE49-F238E27FC236}">
                <a16:creationId xmlns:a16="http://schemas.microsoft.com/office/drawing/2014/main" id="{8F979B33-1929-42C4-BAE7-889A7FDFE1B2}"/>
              </a:ext>
            </a:extLst>
          </p:cNvPr>
          <p:cNvSpPr/>
          <p:nvPr/>
        </p:nvSpPr>
        <p:spPr bwMode="auto">
          <a:xfrm rot="10800000" flipV="1">
            <a:off x="479032" y="2805161"/>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3</a:t>
            </a:r>
          </a:p>
        </p:txBody>
      </p:sp>
      <p:sp>
        <p:nvSpPr>
          <p:cNvPr id="47" name="TextBox 46">
            <a:extLst>
              <a:ext uri="{FF2B5EF4-FFF2-40B4-BE49-F238E27FC236}">
                <a16:creationId xmlns:a16="http://schemas.microsoft.com/office/drawing/2014/main" id="{5166D544-5E55-48D8-A4D2-3EFB5F0F2C9A}"/>
              </a:ext>
            </a:extLst>
          </p:cNvPr>
          <p:cNvSpPr txBox="1"/>
          <p:nvPr/>
        </p:nvSpPr>
        <p:spPr>
          <a:xfrm>
            <a:off x="1255889" y="2938389"/>
            <a:ext cx="10274300" cy="276999"/>
          </a:xfrm>
          <a:prstGeom prst="rect">
            <a:avLst/>
          </a:prstGeom>
          <a:noFill/>
        </p:spPr>
        <p:txBody>
          <a:bodyPr wrap="square" lIns="0" tIns="0" rIns="0" bIns="0" rtlCol="0">
            <a:spAutoFit/>
          </a:bodyPr>
          <a:lstStyle/>
          <a:p>
            <a:r>
              <a:rPr lang="en-US"/>
              <a:t>What are the two types of agents and how are they different?</a:t>
            </a:r>
          </a:p>
        </p:txBody>
      </p:sp>
      <p:cxnSp>
        <p:nvCxnSpPr>
          <p:cNvPr id="37" name="Straight Connector 36">
            <a:extLst>
              <a:ext uri="{FF2B5EF4-FFF2-40B4-BE49-F238E27FC236}">
                <a16:creationId xmlns:a16="http://schemas.microsoft.com/office/drawing/2014/main" id="{F93A4080-0333-4C5E-B915-50872D8964EA}"/>
              </a:ext>
              <a:ext uri="{C183D7F6-B498-43B3-948B-1728B52AA6E4}">
                <adec:decorative xmlns:adec="http://schemas.microsoft.com/office/drawing/2017/decorative" val="1"/>
              </a:ext>
            </a:extLst>
          </p:cNvPr>
          <p:cNvCxnSpPr>
            <a:cxnSpLocks/>
          </p:cNvCxnSpPr>
          <p:nvPr/>
        </p:nvCxnSpPr>
        <p:spPr>
          <a:xfrm>
            <a:off x="1255888" y="3468091"/>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E86E9E6-F5F1-47E3-B211-6F6B549827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539431"/>
            <a:ext cx="639726" cy="639726"/>
          </a:xfrm>
          <a:prstGeom prst="rect">
            <a:avLst/>
          </a:prstGeom>
        </p:spPr>
      </p:pic>
      <p:sp>
        <p:nvSpPr>
          <p:cNvPr id="10" name="Oval 9">
            <a:extLst>
              <a:ext uri="{FF2B5EF4-FFF2-40B4-BE49-F238E27FC236}">
                <a16:creationId xmlns:a16="http://schemas.microsoft.com/office/drawing/2014/main" id="{C12E8703-F2F4-4C6C-AC1A-C836CB9CC5A6}"/>
              </a:ext>
            </a:extLst>
          </p:cNvPr>
          <p:cNvSpPr/>
          <p:nvPr/>
        </p:nvSpPr>
        <p:spPr bwMode="auto">
          <a:xfrm rot="10800000" flipV="1">
            <a:off x="479032" y="3587833"/>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4</a:t>
            </a:r>
          </a:p>
        </p:txBody>
      </p:sp>
      <p:sp>
        <p:nvSpPr>
          <p:cNvPr id="50" name="TextBox 49">
            <a:extLst>
              <a:ext uri="{FF2B5EF4-FFF2-40B4-BE49-F238E27FC236}">
                <a16:creationId xmlns:a16="http://schemas.microsoft.com/office/drawing/2014/main" id="{7DF6FBC9-2DB2-45BD-A238-A3FE7D7BA531}"/>
              </a:ext>
            </a:extLst>
          </p:cNvPr>
          <p:cNvSpPr txBox="1"/>
          <p:nvPr/>
        </p:nvSpPr>
        <p:spPr>
          <a:xfrm>
            <a:off x="1255889" y="3720795"/>
            <a:ext cx="10274300" cy="276999"/>
          </a:xfrm>
          <a:prstGeom prst="rect">
            <a:avLst/>
          </a:prstGeom>
          <a:noFill/>
        </p:spPr>
        <p:txBody>
          <a:bodyPr wrap="square" lIns="0" tIns="0" rIns="0" bIns="0" rtlCol="0">
            <a:spAutoFit/>
          </a:bodyPr>
          <a:lstStyle/>
          <a:p>
            <a:r>
              <a:rPr lang="en-US" dirty="0"/>
              <a:t>What is an agent pool, and why would you use it?</a:t>
            </a:r>
          </a:p>
        </p:txBody>
      </p:sp>
      <p:cxnSp>
        <p:nvCxnSpPr>
          <p:cNvPr id="39" name="Straight Connector 38">
            <a:extLst>
              <a:ext uri="{FF2B5EF4-FFF2-40B4-BE49-F238E27FC236}">
                <a16:creationId xmlns:a16="http://schemas.microsoft.com/office/drawing/2014/main" id="{81D3B293-2E43-40C8-B92E-50D4E720447A}"/>
              </a:ext>
              <a:ext uri="{C183D7F6-B498-43B3-948B-1728B52AA6E4}">
                <adec:decorative xmlns:adec="http://schemas.microsoft.com/office/drawing/2017/decorative" val="1"/>
              </a:ext>
            </a:extLst>
          </p:cNvPr>
          <p:cNvCxnSpPr>
            <a:cxnSpLocks/>
          </p:cNvCxnSpPr>
          <p:nvPr/>
        </p:nvCxnSpPr>
        <p:spPr>
          <a:xfrm>
            <a:off x="1255888" y="4250497"/>
            <a:ext cx="1076248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958E843-9580-4391-A5B0-38BFB9AA45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321837"/>
            <a:ext cx="639726" cy="639726"/>
          </a:xfrm>
          <a:prstGeom prst="rect">
            <a:avLst/>
          </a:prstGeom>
        </p:spPr>
      </p:pic>
      <p:sp>
        <p:nvSpPr>
          <p:cNvPr id="12" name="Oval 11">
            <a:extLst>
              <a:ext uri="{FF2B5EF4-FFF2-40B4-BE49-F238E27FC236}">
                <a16:creationId xmlns:a16="http://schemas.microsoft.com/office/drawing/2014/main" id="{83FBDDCA-414D-4874-9F5B-D485CD66BE7C}"/>
              </a:ext>
            </a:extLst>
          </p:cNvPr>
          <p:cNvSpPr/>
          <p:nvPr/>
        </p:nvSpPr>
        <p:spPr bwMode="auto">
          <a:xfrm rot="10800000" flipV="1">
            <a:off x="479032" y="4370505"/>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solidFill>
                  <a:schemeClr val="tx1"/>
                </a:solidFill>
                <a:latin typeface="+mj-lt"/>
                <a:ea typeface="Segoe UI" pitchFamily="34" charset="0"/>
                <a:cs typeface="Segoe UI" pitchFamily="34" charset="0"/>
              </a:rPr>
              <a:t>5</a:t>
            </a:r>
          </a:p>
        </p:txBody>
      </p:sp>
      <p:sp>
        <p:nvSpPr>
          <p:cNvPr id="53" name="TextBox 52">
            <a:extLst>
              <a:ext uri="{FF2B5EF4-FFF2-40B4-BE49-F238E27FC236}">
                <a16:creationId xmlns:a16="http://schemas.microsoft.com/office/drawing/2014/main" id="{33EC2C90-486C-44EB-A8AF-8110502034E8}"/>
              </a:ext>
            </a:extLst>
          </p:cNvPr>
          <p:cNvSpPr txBox="1"/>
          <p:nvPr/>
        </p:nvSpPr>
        <p:spPr>
          <a:xfrm>
            <a:off x="1255889" y="4503201"/>
            <a:ext cx="10274300" cy="276999"/>
          </a:xfrm>
          <a:prstGeom prst="rect">
            <a:avLst/>
          </a:prstGeom>
          <a:noFill/>
        </p:spPr>
        <p:txBody>
          <a:bodyPr wrap="square" lIns="0" tIns="0" rIns="0" bIns="0" rtlCol="0">
            <a:spAutoFit/>
          </a:bodyPr>
          <a:lstStyle/>
          <a:p>
            <a:r>
              <a:rPr lang="en-US" dirty="0"/>
              <a:t>What are two ways to configure your Azure Pipelines?</a:t>
            </a:r>
          </a:p>
        </p:txBody>
      </p:sp>
      <p:sp>
        <p:nvSpPr>
          <p:cNvPr id="61" name="Oval 60">
            <a:extLst>
              <a:ext uri="{FF2B5EF4-FFF2-40B4-BE49-F238E27FC236}">
                <a16:creationId xmlns:a16="http://schemas.microsoft.com/office/drawing/2014/main" id="{37A149A6-05F5-4E55-BA10-FC86FDCEE918}"/>
              </a:ext>
            </a:extLst>
          </p:cNvPr>
          <p:cNvSpPr/>
          <p:nvPr/>
        </p:nvSpPr>
        <p:spPr bwMode="auto">
          <a:xfrm rot="10800000" flipV="1">
            <a:off x="479032" y="5935312"/>
            <a:ext cx="543453" cy="543453"/>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6083155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Learning objectives</a:t>
            </a:r>
          </a:p>
        </p:txBody>
      </p:sp>
      <p:sp>
        <p:nvSpPr>
          <p:cNvPr id="30" name="TextBox 29">
            <a:extLst>
              <a:ext uri="{FF2B5EF4-FFF2-40B4-BE49-F238E27FC236}">
                <a16:creationId xmlns:a16="http://schemas.microsoft.com/office/drawing/2014/main" id="{01EE5E0B-6F0F-41FF-837E-7A9FA2407F43}"/>
              </a:ext>
            </a:extLst>
          </p:cNvPr>
          <p:cNvSpPr txBox="1"/>
          <p:nvPr/>
        </p:nvSpPr>
        <p:spPr>
          <a:xfrm>
            <a:off x="465137" y="1188720"/>
            <a:ext cx="8650287" cy="369332"/>
          </a:xfrm>
          <a:prstGeom prst="rect">
            <a:avLst/>
          </a:prstGeom>
          <a:noFill/>
        </p:spPr>
        <p:txBody>
          <a:bodyPr wrap="square" lIns="0" tIns="0" rIns="0" bIns="0" anchor="ctr">
            <a:spAutoFit/>
          </a:bodyPr>
          <a:lstStyle/>
          <a:p>
            <a:r>
              <a:rPr lang="en-US" sz="2400" dirty="0">
                <a:latin typeface="+mj-lt"/>
              </a:rPr>
              <a:t>After completing this module, students will be able to:</a:t>
            </a:r>
          </a:p>
        </p:txBody>
      </p:sp>
      <p:pic>
        <p:nvPicPr>
          <p:cNvPr id="3" name="Picture 2" descr="Icon of a building ">
            <a:extLst>
              <a:ext uri="{FF2B5EF4-FFF2-40B4-BE49-F238E27FC236}">
                <a16:creationId xmlns:a16="http://schemas.microsoft.com/office/drawing/2014/main" id="{E68112B2-FE06-4B7F-9C8C-5126F6344AF3}"/>
              </a:ext>
            </a:extLst>
          </p:cNvPr>
          <p:cNvPicPr>
            <a:picLocks noChangeAspect="1"/>
          </p:cNvPicPr>
          <p:nvPr/>
        </p:nvPicPr>
        <p:blipFill>
          <a:blip r:embed="rId2"/>
          <a:stretch>
            <a:fillRect/>
          </a:stretch>
        </p:blipFill>
        <p:spPr>
          <a:xfrm>
            <a:off x="430458" y="1890211"/>
            <a:ext cx="894588" cy="896112"/>
          </a:xfrm>
          <a:prstGeom prst="rect">
            <a:avLst/>
          </a:prstGeom>
        </p:spPr>
      </p:pic>
      <p:sp>
        <p:nvSpPr>
          <p:cNvPr id="21" name="Rectangle 20">
            <a:extLst>
              <a:ext uri="{FF2B5EF4-FFF2-40B4-BE49-F238E27FC236}">
                <a16:creationId xmlns:a16="http://schemas.microsoft.com/office/drawing/2014/main" id="{568DA296-E737-4237-98FA-65947A975989}"/>
              </a:ext>
            </a:extLst>
          </p:cNvPr>
          <p:cNvSpPr/>
          <p:nvPr/>
        </p:nvSpPr>
        <p:spPr>
          <a:xfrm>
            <a:off x="1570644" y="2183131"/>
            <a:ext cx="1009865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Explain the role of Azure Pipelines and its components</a:t>
            </a:r>
            <a:endParaRPr lang="en-US" sz="2000" dirty="0">
              <a:solidFill>
                <a:schemeClr val="tx1"/>
              </a:solidFill>
            </a:endParaRPr>
          </a:p>
        </p:txBody>
      </p:sp>
      <p:cxnSp>
        <p:nvCxnSpPr>
          <p:cNvPr id="25" name="Straight Connector 24">
            <a:extLst>
              <a:ext uri="{FF2B5EF4-FFF2-40B4-BE49-F238E27FC236}">
                <a16:creationId xmlns:a16="http://schemas.microsoft.com/office/drawing/2014/main" id="{F3C9D2FA-AB0A-4224-9DE3-3183ECB3B0D9}"/>
              </a:ext>
              <a:ext uri="{C183D7F6-B498-43B3-948B-1728B52AA6E4}">
                <adec:decorative xmlns:adec="http://schemas.microsoft.com/office/drawing/2017/decorative" val="1"/>
              </a:ext>
            </a:extLst>
          </p:cNvPr>
          <p:cNvCxnSpPr>
            <a:cxnSpLocks/>
          </p:cNvCxnSpPr>
          <p:nvPr/>
        </p:nvCxnSpPr>
        <p:spPr>
          <a:xfrm flipV="1">
            <a:off x="1570644" y="2942244"/>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n arrow in a circular motion and a cloud inside it">
            <a:extLst>
              <a:ext uri="{FF2B5EF4-FFF2-40B4-BE49-F238E27FC236}">
                <a16:creationId xmlns:a16="http://schemas.microsoft.com/office/drawing/2014/main" id="{3E4F1A96-D231-497D-81CC-1BDB0F59B756}"/>
              </a:ext>
            </a:extLst>
          </p:cNvPr>
          <p:cNvPicPr>
            <a:picLocks noChangeAspect="1"/>
          </p:cNvPicPr>
          <p:nvPr/>
        </p:nvPicPr>
        <p:blipFill>
          <a:blip r:embed="rId3"/>
          <a:stretch>
            <a:fillRect/>
          </a:stretch>
        </p:blipFill>
        <p:spPr>
          <a:xfrm>
            <a:off x="430458" y="3099689"/>
            <a:ext cx="894588" cy="894588"/>
          </a:xfrm>
          <a:prstGeom prst="rect">
            <a:avLst/>
          </a:prstGeom>
        </p:spPr>
      </p:pic>
      <p:sp>
        <p:nvSpPr>
          <p:cNvPr id="22" name="Rectangle 21">
            <a:extLst>
              <a:ext uri="{FF2B5EF4-FFF2-40B4-BE49-F238E27FC236}">
                <a16:creationId xmlns:a16="http://schemas.microsoft.com/office/drawing/2014/main" id="{723C6FEC-4946-48C9-B3C1-C9F03AECB9DE}"/>
              </a:ext>
            </a:extLst>
          </p:cNvPr>
          <p:cNvSpPr/>
          <p:nvPr/>
        </p:nvSpPr>
        <p:spPr>
          <a:xfrm>
            <a:off x="1570644" y="3393580"/>
            <a:ext cx="10098655"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AU" sz="2000" dirty="0">
                <a:solidFill>
                  <a:schemeClr val="tx1"/>
                </a:solidFill>
              </a:rPr>
              <a:t>Configure agents for use in Azure Pipelines</a:t>
            </a:r>
            <a:endParaRPr lang="en-US" sz="2000" dirty="0">
              <a:solidFill>
                <a:schemeClr val="tx1"/>
              </a:solidFill>
            </a:endParaRPr>
          </a:p>
        </p:txBody>
      </p:sp>
    </p:spTree>
    <p:extLst>
      <p:ext uri="{BB962C8B-B14F-4D97-AF65-F5344CB8AC3E}">
        <p14:creationId xmlns:p14="http://schemas.microsoft.com/office/powerpoint/2010/main" val="7006577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a:t>Lesson 02: The concept of pipelines in DevOps</a:t>
            </a:r>
          </a:p>
        </p:txBody>
      </p:sp>
      <p:pic>
        <p:nvPicPr>
          <p:cNvPr id="4" name="Picture 3" descr="Icon of five circles connected by lines">
            <a:extLst>
              <a:ext uri="{FF2B5EF4-FFF2-40B4-BE49-F238E27FC236}">
                <a16:creationId xmlns:a16="http://schemas.microsoft.com/office/drawing/2014/main" id="{C73B4B50-B85E-4DFA-8D02-2F8EA7D97C82}"/>
              </a:ext>
            </a:extLst>
          </p:cNvPr>
          <p:cNvPicPr>
            <a:picLocks noChangeAspect="1"/>
          </p:cNvPicPr>
          <p:nvPr/>
        </p:nvPicPr>
        <p:blipFill>
          <a:blip r:embed="rId2"/>
          <a:stretch>
            <a:fillRect/>
          </a:stretch>
        </p:blipFill>
        <p:spPr>
          <a:xfrm>
            <a:off x="10489433" y="3040062"/>
            <a:ext cx="914400" cy="914400"/>
          </a:xfrm>
          <a:prstGeom prst="rect">
            <a:avLst/>
          </a:prstGeom>
        </p:spPr>
      </p:pic>
    </p:spTree>
    <p:extLst>
      <p:ext uri="{BB962C8B-B14F-4D97-AF65-F5344CB8AC3E}">
        <p14:creationId xmlns:p14="http://schemas.microsoft.com/office/powerpoint/2010/main" val="10683936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82F2-9EC4-4404-81B4-5CC86C910ABE}"/>
              </a:ext>
            </a:extLst>
          </p:cNvPr>
          <p:cNvSpPr>
            <a:spLocks noGrp="1"/>
          </p:cNvSpPr>
          <p:nvPr>
            <p:ph type="title"/>
          </p:nvPr>
        </p:nvSpPr>
        <p:spPr>
          <a:xfrm>
            <a:off x="465138" y="632779"/>
            <a:ext cx="11533187" cy="411162"/>
          </a:xfrm>
        </p:spPr>
        <p:txBody>
          <a:bodyPr/>
          <a:lstStyle/>
          <a:p>
            <a:r>
              <a:rPr lang="en-US" dirty="0"/>
              <a:t>The concept of pipelines in DevOps</a:t>
            </a:r>
          </a:p>
        </p:txBody>
      </p:sp>
      <p:sp>
        <p:nvSpPr>
          <p:cNvPr id="17" name="Freeform: Shape 16">
            <a:extLst>
              <a:ext uri="{FF2B5EF4-FFF2-40B4-BE49-F238E27FC236}">
                <a16:creationId xmlns:a16="http://schemas.microsoft.com/office/drawing/2014/main" id="{829F6F99-E519-42D9-A90E-90A242916D78}"/>
              </a:ext>
            </a:extLst>
          </p:cNvPr>
          <p:cNvSpPr/>
          <p:nvPr/>
        </p:nvSpPr>
        <p:spPr>
          <a:xfrm>
            <a:off x="427039"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0 w 3715772"/>
              <a:gd name="connsiteY3" fmla="*/ 461944 h 1668462"/>
              <a:gd name="connsiteX4" fmla="*/ 3410348 w 3715772"/>
              <a:gd name="connsiteY4" fmla="*/ 834231 h 1668462"/>
              <a:gd name="connsiteX5" fmla="*/ 3713770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461743"/>
                </a:lnTo>
                <a:lnTo>
                  <a:pt x="3713770" y="461944"/>
                </a:lnTo>
                <a:cubicBezTo>
                  <a:pt x="3540608" y="497379"/>
                  <a:pt x="3410348" y="650593"/>
                  <a:pt x="3410348" y="834231"/>
                </a:cubicBezTo>
                <a:cubicBezTo>
                  <a:pt x="3410348" y="1017869"/>
                  <a:pt x="3540608" y="1171083"/>
                  <a:pt x="3713770" y="1206518"/>
                </a:cubicBezTo>
                <a:lnTo>
                  <a:pt x="3715772" y="1206719"/>
                </a:lnTo>
                <a:lnTo>
                  <a:pt x="3715772" y="1668462"/>
                </a:lnTo>
                <a:lnTo>
                  <a:pt x="0" y="1668462"/>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Build automation</a:t>
            </a:r>
            <a:br>
              <a:rPr lang="en-US" sz="2400" kern="1200" dirty="0">
                <a:latin typeface="+mj-lt"/>
              </a:rPr>
            </a:br>
            <a:r>
              <a:rPr lang="en-US" sz="2400" kern="1200" dirty="0">
                <a:latin typeface="+mj-lt"/>
              </a:rPr>
              <a:t>and continuous </a:t>
            </a:r>
            <a:r>
              <a:rPr lang="en-US" sz="2400" dirty="0">
                <a:latin typeface="+mj-lt"/>
              </a:rPr>
              <a:t>i</a:t>
            </a:r>
            <a:r>
              <a:rPr lang="en-US" sz="2400" kern="1200" dirty="0">
                <a:latin typeface="+mj-lt"/>
              </a:rPr>
              <a:t>ntegration</a:t>
            </a:r>
          </a:p>
        </p:txBody>
      </p:sp>
      <p:sp>
        <p:nvSpPr>
          <p:cNvPr id="5" name="Arrow: Right 4" descr="Arrow pointing towards the right">
            <a:extLst>
              <a:ext uri="{FF2B5EF4-FFF2-40B4-BE49-F238E27FC236}">
                <a16:creationId xmlns:a16="http://schemas.microsoft.com/office/drawing/2014/main" id="{3E15D305-CFBB-4BC7-A3CD-C2130F52C800}"/>
              </a:ext>
            </a:extLst>
          </p:cNvPr>
          <p:cNvSpPr/>
          <p:nvPr/>
        </p:nvSpPr>
        <p:spPr bwMode="auto">
          <a:xfrm>
            <a:off x="4026894"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EA3917D0-8098-48F9-BAF0-79F5FECA500D}"/>
              </a:ext>
            </a:extLst>
          </p:cNvPr>
          <p:cNvSpPr/>
          <p:nvPr/>
        </p:nvSpPr>
        <p:spPr>
          <a:xfrm>
            <a:off x="4291977"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461743 h 1668462"/>
              <a:gd name="connsiteX3" fmla="*/ 3713771 w 3715772"/>
              <a:gd name="connsiteY3" fmla="*/ 461944 h 1668462"/>
              <a:gd name="connsiteX4" fmla="*/ 3410348 w 3715772"/>
              <a:gd name="connsiteY4" fmla="*/ 834231 h 1668462"/>
              <a:gd name="connsiteX5" fmla="*/ 3713771 w 3715772"/>
              <a:gd name="connsiteY5" fmla="*/ 1206518 h 1668462"/>
              <a:gd name="connsiteX6" fmla="*/ 3715772 w 3715772"/>
              <a:gd name="connsiteY6" fmla="*/ 1206719 h 1668462"/>
              <a:gd name="connsiteX7" fmla="*/ 3715772 w 3715772"/>
              <a:gd name="connsiteY7" fmla="*/ 1668462 h 1668462"/>
              <a:gd name="connsiteX8" fmla="*/ 0 w 3715772"/>
              <a:gd name="connsiteY8" fmla="*/ 1668462 h 1668462"/>
              <a:gd name="connsiteX9" fmla="*/ 0 w 3715772"/>
              <a:gd name="connsiteY9" fmla="*/ 1206719 h 1668462"/>
              <a:gd name="connsiteX10" fmla="*/ 2002 w 3715772"/>
              <a:gd name="connsiteY10" fmla="*/ 1206518 h 1668462"/>
              <a:gd name="connsiteX11" fmla="*/ 305424 w 3715772"/>
              <a:gd name="connsiteY11" fmla="*/ 834231 h 1668462"/>
              <a:gd name="connsiteX12" fmla="*/ 2002 w 3715772"/>
              <a:gd name="connsiteY12" fmla="*/ 461944 h 1668462"/>
              <a:gd name="connsiteX13" fmla="*/ 0 w 3715772"/>
              <a:gd name="connsiteY13"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15772" h="1668462">
                <a:moveTo>
                  <a:pt x="0" y="0"/>
                </a:moveTo>
                <a:lnTo>
                  <a:pt x="3715772" y="0"/>
                </a:lnTo>
                <a:lnTo>
                  <a:pt x="3715772" y="461743"/>
                </a:lnTo>
                <a:lnTo>
                  <a:pt x="3713771" y="461944"/>
                </a:lnTo>
                <a:cubicBezTo>
                  <a:pt x="3540608" y="497379"/>
                  <a:pt x="3410348" y="650593"/>
                  <a:pt x="3410348" y="834231"/>
                </a:cubicBezTo>
                <a:cubicBezTo>
                  <a:pt x="3410348" y="1017869"/>
                  <a:pt x="3540608" y="1171083"/>
                  <a:pt x="3713771" y="1206518"/>
                </a:cubicBezTo>
                <a:lnTo>
                  <a:pt x="3715772" y="1206719"/>
                </a:lnTo>
                <a:lnTo>
                  <a:pt x="3715772" y="1668462"/>
                </a:lnTo>
                <a:lnTo>
                  <a:pt x="0" y="1668462"/>
                </a:lnTo>
                <a:lnTo>
                  <a:pt x="0" y="1206719"/>
                </a:lnTo>
                <a:lnTo>
                  <a:pt x="2002" y="1206518"/>
                </a:lnTo>
                <a:cubicBezTo>
                  <a:pt x="175165" y="1171083"/>
                  <a:pt x="305424" y="1017869"/>
                  <a:pt x="305424" y="834231"/>
                </a:cubicBezTo>
                <a:cubicBezTo>
                  <a:pt x="305424" y="650593"/>
                  <a:pt x="175165" y="497379"/>
                  <a:pt x="2002"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marL="0" lvl="0" indent="0" algn="ctr" defTabSz="800100">
              <a:spcBef>
                <a:spcPct val="0"/>
              </a:spcBef>
              <a:spcAft>
                <a:spcPct val="35000"/>
              </a:spcAft>
              <a:buNone/>
            </a:pPr>
            <a:r>
              <a:rPr lang="en-US" sz="2400" kern="1200" dirty="0">
                <a:latin typeface="+mj-lt"/>
              </a:rPr>
              <a:t>Test automation</a:t>
            </a:r>
          </a:p>
        </p:txBody>
      </p:sp>
      <p:sp>
        <p:nvSpPr>
          <p:cNvPr id="13" name="Arrow: Right 12" descr="Arrow pointing towards the right">
            <a:extLst>
              <a:ext uri="{FF2B5EF4-FFF2-40B4-BE49-F238E27FC236}">
                <a16:creationId xmlns:a16="http://schemas.microsoft.com/office/drawing/2014/main" id="{4F332628-AB59-4FD6-998F-E6E9E5699EF2}"/>
              </a:ext>
            </a:extLst>
          </p:cNvPr>
          <p:cNvSpPr/>
          <p:nvPr/>
        </p:nvSpPr>
        <p:spPr bwMode="auto">
          <a:xfrm>
            <a:off x="7891831" y="2264790"/>
            <a:ext cx="381000" cy="345632"/>
          </a:xfrm>
          <a:prstGeom prst="rightArrow">
            <a:avLst>
              <a:gd name="adj1" fmla="val 34843"/>
              <a:gd name="adj2"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F223C6A3-286C-4C31-B4A0-7C00DBEA0505}"/>
              </a:ext>
            </a:extLst>
          </p:cNvPr>
          <p:cNvSpPr/>
          <p:nvPr/>
        </p:nvSpPr>
        <p:spPr>
          <a:xfrm>
            <a:off x="8156913" y="1603375"/>
            <a:ext cx="3715772" cy="1668462"/>
          </a:xfrm>
          <a:custGeom>
            <a:avLst/>
            <a:gdLst>
              <a:gd name="connsiteX0" fmla="*/ 0 w 3715772"/>
              <a:gd name="connsiteY0" fmla="*/ 0 h 1668462"/>
              <a:gd name="connsiteX1" fmla="*/ 3715772 w 3715772"/>
              <a:gd name="connsiteY1" fmla="*/ 0 h 1668462"/>
              <a:gd name="connsiteX2" fmla="*/ 3715772 w 3715772"/>
              <a:gd name="connsiteY2" fmla="*/ 1668462 h 1668462"/>
              <a:gd name="connsiteX3" fmla="*/ 0 w 3715772"/>
              <a:gd name="connsiteY3" fmla="*/ 1668462 h 1668462"/>
              <a:gd name="connsiteX4" fmla="*/ 0 w 3715772"/>
              <a:gd name="connsiteY4" fmla="*/ 1206720 h 1668462"/>
              <a:gd name="connsiteX5" fmla="*/ 2004 w 3715772"/>
              <a:gd name="connsiteY5" fmla="*/ 1206518 h 1668462"/>
              <a:gd name="connsiteX6" fmla="*/ 305426 w 3715772"/>
              <a:gd name="connsiteY6" fmla="*/ 834231 h 1668462"/>
              <a:gd name="connsiteX7" fmla="*/ 2004 w 3715772"/>
              <a:gd name="connsiteY7" fmla="*/ 461944 h 1668462"/>
              <a:gd name="connsiteX8" fmla="*/ 0 w 3715772"/>
              <a:gd name="connsiteY8" fmla="*/ 461743 h 166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772" h="1668462">
                <a:moveTo>
                  <a:pt x="0" y="0"/>
                </a:moveTo>
                <a:lnTo>
                  <a:pt x="3715772" y="0"/>
                </a:lnTo>
                <a:lnTo>
                  <a:pt x="3715772" y="1668462"/>
                </a:lnTo>
                <a:lnTo>
                  <a:pt x="0" y="1668462"/>
                </a:lnTo>
                <a:lnTo>
                  <a:pt x="0" y="1206720"/>
                </a:lnTo>
                <a:lnTo>
                  <a:pt x="2004" y="1206518"/>
                </a:lnTo>
                <a:cubicBezTo>
                  <a:pt x="175167" y="1171083"/>
                  <a:pt x="305426" y="1017869"/>
                  <a:pt x="305426" y="834231"/>
                </a:cubicBezTo>
                <a:cubicBezTo>
                  <a:pt x="305426" y="650593"/>
                  <a:pt x="175167" y="497379"/>
                  <a:pt x="2004" y="461944"/>
                </a:cubicBezTo>
                <a:lnTo>
                  <a:pt x="0" y="461743"/>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400" tIns="113400" rIns="113400" bIns="113400" numCol="1" spcCol="1270" anchor="ctr" anchorCtr="0">
            <a:noAutofit/>
          </a:bodyPr>
          <a:lstStyle/>
          <a:p>
            <a:pPr lvl="0" algn="ctr" defTabSz="800100">
              <a:spcBef>
                <a:spcPct val="0"/>
              </a:spcBef>
              <a:spcAft>
                <a:spcPct val="35000"/>
              </a:spcAft>
            </a:pPr>
            <a:r>
              <a:rPr lang="en-US" sz="2400" dirty="0">
                <a:latin typeface="+mj-lt"/>
              </a:rPr>
              <a:t>Deployment</a:t>
            </a:r>
            <a:br>
              <a:rPr lang="en-US" sz="2400" dirty="0">
                <a:latin typeface="+mj-lt"/>
              </a:rPr>
            </a:br>
            <a:r>
              <a:rPr lang="en-US" sz="2400" dirty="0">
                <a:latin typeface="+mj-lt"/>
              </a:rPr>
              <a:t>automation</a:t>
            </a:r>
          </a:p>
        </p:txBody>
      </p:sp>
      <p:sp>
        <p:nvSpPr>
          <p:cNvPr id="7" name="Rectangle 6">
            <a:extLst>
              <a:ext uri="{FF2B5EF4-FFF2-40B4-BE49-F238E27FC236}">
                <a16:creationId xmlns:a16="http://schemas.microsoft.com/office/drawing/2014/main" id="{CD299E2E-1888-4022-8AC1-92221276FACC}"/>
              </a:ext>
            </a:extLst>
          </p:cNvPr>
          <p:cNvSpPr/>
          <p:nvPr/>
        </p:nvSpPr>
        <p:spPr>
          <a:xfrm>
            <a:off x="427038" y="3424919"/>
            <a:ext cx="11445647" cy="2656568"/>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800"/>
              </a:spcBef>
            </a:pPr>
            <a:r>
              <a:rPr lang="en-US" sz="2000" dirty="0">
                <a:solidFill>
                  <a:schemeClr val="tx1"/>
                </a:solidFill>
              </a:rPr>
              <a:t>A pipeline enables a constant flow of changes into production via an automated software production line</a:t>
            </a:r>
          </a:p>
          <a:p>
            <a:pPr>
              <a:spcBef>
                <a:spcPts val="1800"/>
              </a:spcBef>
            </a:pPr>
            <a:r>
              <a:rPr lang="en-US" sz="2000" dirty="0">
                <a:solidFill>
                  <a:schemeClr val="tx1"/>
                </a:solidFill>
              </a:rPr>
              <a:t>Pipelines create a repeatable, reliable and incrementally improving process for taking software from concept to customer</a:t>
            </a:r>
          </a:p>
          <a:p>
            <a:pPr>
              <a:spcBef>
                <a:spcPts val="1800"/>
              </a:spcBef>
            </a:pPr>
            <a:r>
              <a:rPr lang="en-US" sz="2000" dirty="0">
                <a:solidFill>
                  <a:schemeClr val="tx1"/>
                </a:solidFill>
              </a:rPr>
              <a:t>Pipelines require infrastructure, this infrastructure will have a direct impact on the effectiveness of the pipeline</a:t>
            </a:r>
          </a:p>
        </p:txBody>
      </p:sp>
    </p:spTree>
    <p:extLst>
      <p:ext uri="{BB962C8B-B14F-4D97-AF65-F5344CB8AC3E}">
        <p14:creationId xmlns:p14="http://schemas.microsoft.com/office/powerpoint/2010/main" val="3860899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427038" y="3317212"/>
            <a:ext cx="9070923" cy="360099"/>
          </a:xfrm>
        </p:spPr>
        <p:txBody>
          <a:bodyPr/>
          <a:lstStyle/>
          <a:p>
            <a:r>
              <a:rPr lang="en-US" dirty="0"/>
              <a:t>Lesson 03: Azure Pipelines</a:t>
            </a:r>
          </a:p>
        </p:txBody>
      </p:sp>
      <p:pic>
        <p:nvPicPr>
          <p:cNvPr id="4" name="Picture 3" descr="Icon of a wave connected by circles and lines at both end">
            <a:extLst>
              <a:ext uri="{FF2B5EF4-FFF2-40B4-BE49-F238E27FC236}">
                <a16:creationId xmlns:a16="http://schemas.microsoft.com/office/drawing/2014/main" id="{0876D553-1524-434C-B259-2CE0773ED17B}"/>
              </a:ext>
            </a:extLst>
          </p:cNvPr>
          <p:cNvPicPr>
            <a:picLocks noChangeAspect="1"/>
          </p:cNvPicPr>
          <p:nvPr/>
        </p:nvPicPr>
        <p:blipFill>
          <a:blip r:embed="rId2">
            <a:clrChange>
              <a:clrFrom>
                <a:srgbClr val="FFFFFF"/>
              </a:clrFrom>
              <a:clrTo>
                <a:srgbClr val="FFFFFF">
                  <a:alpha val="0"/>
                </a:srgbClr>
              </a:clrTo>
            </a:clrChange>
          </a:blip>
          <a:srcRect/>
          <a:stretch/>
        </p:blipFill>
        <p:spPr>
          <a:xfrm>
            <a:off x="10498386" y="3040062"/>
            <a:ext cx="914400" cy="914400"/>
          </a:xfrm>
          <a:prstGeom prst="rect">
            <a:avLst/>
          </a:prstGeom>
        </p:spPr>
      </p:pic>
    </p:spTree>
    <p:extLst>
      <p:ext uri="{BB962C8B-B14F-4D97-AF65-F5344CB8AC3E}">
        <p14:creationId xmlns:p14="http://schemas.microsoft.com/office/powerpoint/2010/main" val="32422441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1276-2F19-4BAA-ACBA-DA11BA2BA631}"/>
              </a:ext>
            </a:extLst>
          </p:cNvPr>
          <p:cNvSpPr>
            <a:spLocks noGrp="1"/>
          </p:cNvSpPr>
          <p:nvPr>
            <p:ph type="title"/>
          </p:nvPr>
        </p:nvSpPr>
        <p:spPr>
          <a:xfrm>
            <a:off x="465138" y="632779"/>
            <a:ext cx="11533187" cy="411162"/>
          </a:xfrm>
        </p:spPr>
        <p:txBody>
          <a:bodyPr/>
          <a:lstStyle/>
          <a:p>
            <a:r>
              <a:rPr lang="en-US" dirty="0"/>
              <a:t>Azure Pipelines</a:t>
            </a:r>
          </a:p>
        </p:txBody>
      </p:sp>
      <p:pic>
        <p:nvPicPr>
          <p:cNvPr id="19" name="Picture 18" descr="Icon of a server with cloud in the middle">
            <a:extLst>
              <a:ext uri="{FF2B5EF4-FFF2-40B4-BE49-F238E27FC236}">
                <a16:creationId xmlns:a16="http://schemas.microsoft.com/office/drawing/2014/main" id="{AB4DF5A8-6754-4725-9B2C-570F95E975FC}"/>
              </a:ext>
            </a:extLst>
          </p:cNvPr>
          <p:cNvPicPr>
            <a:picLocks noChangeAspect="1"/>
          </p:cNvPicPr>
          <p:nvPr/>
        </p:nvPicPr>
        <p:blipFill>
          <a:blip r:embed="rId3"/>
          <a:stretch>
            <a:fillRect/>
          </a:stretch>
        </p:blipFill>
        <p:spPr>
          <a:xfrm>
            <a:off x="433323" y="1332738"/>
            <a:ext cx="952500" cy="952500"/>
          </a:xfrm>
          <a:prstGeom prst="rect">
            <a:avLst/>
          </a:prstGeom>
        </p:spPr>
      </p:pic>
      <p:sp>
        <p:nvSpPr>
          <p:cNvPr id="8" name="Rectangle 7">
            <a:extLst>
              <a:ext uri="{FF2B5EF4-FFF2-40B4-BE49-F238E27FC236}">
                <a16:creationId xmlns:a16="http://schemas.microsoft.com/office/drawing/2014/main" id="{B522C13B-3B82-4EE7-B0E6-7ADAB05D6940}"/>
              </a:ext>
            </a:extLst>
          </p:cNvPr>
          <p:cNvSpPr/>
          <p:nvPr/>
        </p:nvSpPr>
        <p:spPr>
          <a:xfrm>
            <a:off x="1663700" y="1439656"/>
            <a:ext cx="10334625"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Azure Pipelines is a cloud service that you can use to automatically build and test your code project and make it available to other users.</a:t>
            </a:r>
          </a:p>
        </p:txBody>
      </p:sp>
      <p:cxnSp>
        <p:nvCxnSpPr>
          <p:cNvPr id="13" name="Straight Connector 12">
            <a:extLst>
              <a:ext uri="{FF2B5EF4-FFF2-40B4-BE49-F238E27FC236}">
                <a16:creationId xmlns:a16="http://schemas.microsoft.com/office/drawing/2014/main" id="{72EB7ADC-1FF2-4EA1-87DF-12B949E26687}"/>
              </a:ext>
              <a:ext uri="{C183D7F6-B498-43B3-948B-1728B52AA6E4}">
                <adec:decorative xmlns:adec="http://schemas.microsoft.com/office/drawing/2017/decorative" val="1"/>
              </a:ext>
            </a:extLst>
          </p:cNvPr>
          <p:cNvCxnSpPr>
            <a:cxnSpLocks/>
          </p:cNvCxnSpPr>
          <p:nvPr/>
        </p:nvCxnSpPr>
        <p:spPr>
          <a:xfrm>
            <a:off x="1663700" y="2517847"/>
            <a:ext cx="103346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screen with three circles enclosed by outward pointing chevrons on left and right">
            <a:extLst>
              <a:ext uri="{FF2B5EF4-FFF2-40B4-BE49-F238E27FC236}">
                <a16:creationId xmlns:a16="http://schemas.microsoft.com/office/drawing/2014/main" id="{0C9E0DB3-3A77-4350-A189-117F81B3BF01}"/>
              </a:ext>
            </a:extLst>
          </p:cNvPr>
          <p:cNvPicPr>
            <a:picLocks noChangeAspect="1"/>
          </p:cNvPicPr>
          <p:nvPr/>
        </p:nvPicPr>
        <p:blipFill>
          <a:blip r:embed="rId4"/>
          <a:stretch>
            <a:fillRect/>
          </a:stretch>
        </p:blipFill>
        <p:spPr>
          <a:xfrm>
            <a:off x="440528" y="2750456"/>
            <a:ext cx="950976" cy="950976"/>
          </a:xfrm>
          <a:prstGeom prst="rect">
            <a:avLst/>
          </a:prstGeom>
        </p:spPr>
      </p:pic>
      <p:sp>
        <p:nvSpPr>
          <p:cNvPr id="12" name="Rectangle 11">
            <a:extLst>
              <a:ext uri="{FF2B5EF4-FFF2-40B4-BE49-F238E27FC236}">
                <a16:creationId xmlns:a16="http://schemas.microsoft.com/office/drawing/2014/main" id="{1ABC424A-650F-41DD-A370-5ECE664350FE}"/>
              </a:ext>
            </a:extLst>
          </p:cNvPr>
          <p:cNvSpPr/>
          <p:nvPr/>
        </p:nvSpPr>
        <p:spPr>
          <a:xfrm>
            <a:off x="1663700" y="2750456"/>
            <a:ext cx="10334625" cy="34086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300"/>
              </a:spcAft>
            </a:pPr>
            <a:r>
              <a:rPr lang="en-US" sz="2400" dirty="0">
                <a:solidFill>
                  <a:schemeClr val="tx1"/>
                </a:solidFill>
                <a:latin typeface="+mj-lt"/>
              </a:rPr>
              <a:t>Works great with Continuous Integration and Continuous Delivery:</a:t>
            </a:r>
          </a:p>
          <a:p>
            <a:pPr marL="342900" indent="-342900">
              <a:spcBef>
                <a:spcPts val="600"/>
              </a:spcBef>
              <a:spcAft>
                <a:spcPts val="600"/>
              </a:spcAft>
              <a:buFont typeface="Arial"/>
              <a:buChar char="•"/>
            </a:pPr>
            <a:r>
              <a:rPr lang="en-US" sz="2000" dirty="0">
                <a:solidFill>
                  <a:schemeClr val="tx1"/>
                </a:solidFill>
              </a:rPr>
              <a:t>Work with any language or platform – Python, Java, PHP, Ruby, C#, and Go</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Deploy to different types of targets at the same time</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Integrate with Azure deployments – Container registries, virtual machines, Azure services, or any on-premises or cloud target (Microsoft Azure, Google Cloud, or AWS)</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Build on Windows, Linux, or macOS machines</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Integrate with GitHub</a:t>
            </a:r>
            <a:endParaRPr lang="en-US" sz="2000" dirty="0">
              <a:solidFill>
                <a:schemeClr val="tx1"/>
              </a:solidFill>
              <a:cs typeface="Segoe UI"/>
            </a:endParaRPr>
          </a:p>
          <a:p>
            <a:pPr marL="342900" indent="-342900">
              <a:spcBef>
                <a:spcPts val="600"/>
              </a:spcBef>
              <a:spcAft>
                <a:spcPts val="600"/>
              </a:spcAft>
              <a:buFont typeface="Arial"/>
              <a:buChar char="•"/>
            </a:pPr>
            <a:r>
              <a:rPr lang="en-US" sz="2000" dirty="0">
                <a:solidFill>
                  <a:schemeClr val="tx1"/>
                </a:solidFill>
              </a:rPr>
              <a:t>Work with open-source projects</a:t>
            </a:r>
            <a:endParaRPr lang="en-US" sz="2000" dirty="0">
              <a:solidFill>
                <a:schemeClr val="tx1"/>
              </a:solidFill>
              <a:cs typeface="Segoe UI"/>
            </a:endParaRPr>
          </a:p>
        </p:txBody>
      </p:sp>
    </p:spTree>
    <p:extLst>
      <p:ext uri="{BB962C8B-B14F-4D97-AF65-F5344CB8AC3E}">
        <p14:creationId xmlns:p14="http://schemas.microsoft.com/office/powerpoint/2010/main" val="42764189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Azure Pipelines key terms</a:t>
            </a:r>
          </a:p>
        </p:txBody>
      </p:sp>
      <p:pic>
        <p:nvPicPr>
          <p:cNvPr id="5" name="Picture 4" descr="Icon of a person sitting in a desk">
            <a:extLst>
              <a:ext uri="{FF2B5EF4-FFF2-40B4-BE49-F238E27FC236}">
                <a16:creationId xmlns:a16="http://schemas.microsoft.com/office/drawing/2014/main" id="{BF0DE8D2-05E2-4036-8230-4661EF557D00}"/>
              </a:ext>
            </a:extLst>
          </p:cNvPr>
          <p:cNvPicPr>
            <a:picLocks noChangeAspect="1"/>
          </p:cNvPicPr>
          <p:nvPr/>
        </p:nvPicPr>
        <p:blipFill>
          <a:blip r:embed="rId3"/>
          <a:stretch>
            <a:fillRect/>
          </a:stretch>
        </p:blipFill>
        <p:spPr>
          <a:xfrm>
            <a:off x="433323" y="1129538"/>
            <a:ext cx="815340" cy="81534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475013" y="1352542"/>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Agent</a:t>
            </a:r>
          </a:p>
        </p:txBody>
      </p:sp>
      <p:pic>
        <p:nvPicPr>
          <p:cNvPr id="20" name="Picture 19" descr="Icon of four squares arranged to form a square">
            <a:extLst>
              <a:ext uri="{FF2B5EF4-FFF2-40B4-BE49-F238E27FC236}">
                <a16:creationId xmlns:a16="http://schemas.microsoft.com/office/drawing/2014/main" id="{0788B90D-9834-4174-AEDE-19A207CC7632}"/>
              </a:ext>
            </a:extLst>
          </p:cNvPr>
          <p:cNvPicPr>
            <a:picLocks noChangeAspect="1"/>
          </p:cNvPicPr>
          <p:nvPr/>
        </p:nvPicPr>
        <p:blipFill>
          <a:blip r:embed="rId4"/>
          <a:stretch>
            <a:fillRect/>
          </a:stretch>
        </p:blipFill>
        <p:spPr>
          <a:xfrm>
            <a:off x="433323" y="2055848"/>
            <a:ext cx="815340" cy="815340"/>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475013" y="2278852"/>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Artifact</a:t>
            </a:r>
          </a:p>
        </p:txBody>
      </p:sp>
      <p:pic>
        <p:nvPicPr>
          <p:cNvPr id="13" name="Picture 12" descr="Icon of a wrench and a clipboard">
            <a:extLst>
              <a:ext uri="{FF2B5EF4-FFF2-40B4-BE49-F238E27FC236}">
                <a16:creationId xmlns:a16="http://schemas.microsoft.com/office/drawing/2014/main" id="{FC39B90C-31C8-484B-926B-211E7084F5E8}"/>
              </a:ext>
            </a:extLst>
          </p:cNvPr>
          <p:cNvPicPr>
            <a:picLocks noChangeAspect="1"/>
          </p:cNvPicPr>
          <p:nvPr/>
        </p:nvPicPr>
        <p:blipFill>
          <a:blip r:embed="rId5"/>
          <a:stretch>
            <a:fillRect/>
          </a:stretch>
        </p:blipFill>
        <p:spPr>
          <a:xfrm>
            <a:off x="433323" y="2982158"/>
            <a:ext cx="815340" cy="815340"/>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475013" y="320443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Build</a:t>
            </a:r>
          </a:p>
        </p:txBody>
      </p:sp>
      <p:pic>
        <p:nvPicPr>
          <p:cNvPr id="23" name="Picture 22" descr="Icon of an arrow that is branched to left and right">
            <a:extLst>
              <a:ext uri="{FF2B5EF4-FFF2-40B4-BE49-F238E27FC236}">
                <a16:creationId xmlns:a16="http://schemas.microsoft.com/office/drawing/2014/main" id="{8A855C85-96C3-49DA-B31D-A2C35FA566DC}"/>
              </a:ext>
            </a:extLst>
          </p:cNvPr>
          <p:cNvPicPr>
            <a:picLocks noChangeAspect="1"/>
          </p:cNvPicPr>
          <p:nvPr/>
        </p:nvPicPr>
        <p:blipFill>
          <a:blip r:embed="rId6"/>
          <a:stretch>
            <a:fillRect/>
          </a:stretch>
        </p:blipFill>
        <p:spPr>
          <a:xfrm>
            <a:off x="433323" y="3907010"/>
            <a:ext cx="815340" cy="815340"/>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475013" y="413074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Continuous Delivery (CD)</a:t>
            </a:r>
          </a:p>
        </p:txBody>
      </p:sp>
      <p:pic>
        <p:nvPicPr>
          <p:cNvPr id="47" name="Picture 46" descr="Icon of a rectangle, a square and a circle in a straight line">
            <a:extLst>
              <a:ext uri="{FF2B5EF4-FFF2-40B4-BE49-F238E27FC236}">
                <a16:creationId xmlns:a16="http://schemas.microsoft.com/office/drawing/2014/main" id="{E110342A-5684-4245-9423-33818C994A92}"/>
              </a:ext>
            </a:extLst>
          </p:cNvPr>
          <p:cNvPicPr>
            <a:picLocks noChangeAspect="1"/>
          </p:cNvPicPr>
          <p:nvPr/>
        </p:nvPicPr>
        <p:blipFill>
          <a:blip r:embed="rId7"/>
          <a:stretch>
            <a:fillRect/>
          </a:stretch>
        </p:blipFill>
        <p:spPr>
          <a:xfrm>
            <a:off x="433323" y="4833320"/>
            <a:ext cx="815340" cy="815340"/>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475013" y="5057053"/>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Continuous Integration (CI)</a:t>
            </a:r>
          </a:p>
        </p:txBody>
      </p:sp>
      <p:pic>
        <p:nvPicPr>
          <p:cNvPr id="52" name="Picture 51" descr="Icon of arrow positioned diagonally">
            <a:extLst>
              <a:ext uri="{FF2B5EF4-FFF2-40B4-BE49-F238E27FC236}">
                <a16:creationId xmlns:a16="http://schemas.microsoft.com/office/drawing/2014/main" id="{871C3576-2B41-4EB9-9ACC-F3DA1BFDE168}"/>
              </a:ext>
            </a:extLst>
          </p:cNvPr>
          <p:cNvPicPr>
            <a:picLocks noChangeAspect="1"/>
          </p:cNvPicPr>
          <p:nvPr/>
        </p:nvPicPr>
        <p:blipFill>
          <a:blip r:embed="rId8"/>
          <a:stretch>
            <a:fillRect/>
          </a:stretch>
        </p:blipFill>
        <p:spPr>
          <a:xfrm>
            <a:off x="433323" y="5759631"/>
            <a:ext cx="815340" cy="815340"/>
          </a:xfrm>
          <a:prstGeom prst="rect">
            <a:avLst/>
          </a:prstGeom>
        </p:spPr>
      </p:pic>
      <p:sp>
        <p:nvSpPr>
          <p:cNvPr id="48" name="Rectangle 47">
            <a:extLst>
              <a:ext uri="{FF2B5EF4-FFF2-40B4-BE49-F238E27FC236}">
                <a16:creationId xmlns:a16="http://schemas.microsoft.com/office/drawing/2014/main" id="{E8CD73DB-E619-46CB-9821-537A64633E69}"/>
              </a:ext>
            </a:extLst>
          </p:cNvPr>
          <p:cNvSpPr/>
          <p:nvPr/>
        </p:nvSpPr>
        <p:spPr>
          <a:xfrm>
            <a:off x="1475013" y="5965117"/>
            <a:ext cx="3909099" cy="369332"/>
          </a:xfrm>
          <a:prstGeom prst="rect">
            <a:avLst/>
          </a:prstGeom>
        </p:spPr>
        <p:txBody>
          <a:bodyPr wrap="square" lIns="0" tIns="0" rIns="0" bIns="0" anchor="ctr">
            <a:spAutoFit/>
          </a:bodyPr>
          <a:lstStyle/>
          <a:p>
            <a:r>
              <a:rPr lang="en-US" sz="2400" dirty="0">
                <a:cs typeface="Segoe UI Semibold" panose="020B0702040204020203" pitchFamily="34" charset="0"/>
              </a:rPr>
              <a:t>Deployment target</a:t>
            </a:r>
          </a:p>
        </p:txBody>
      </p:sp>
      <p:pic>
        <p:nvPicPr>
          <p:cNvPr id="77" name="Picture 76" descr="Icon of wrench and screw driver">
            <a:extLst>
              <a:ext uri="{FF2B5EF4-FFF2-40B4-BE49-F238E27FC236}">
                <a16:creationId xmlns:a16="http://schemas.microsoft.com/office/drawing/2014/main" id="{EF5C272C-8249-46D8-9570-85D966A1FB83}"/>
              </a:ext>
            </a:extLst>
          </p:cNvPr>
          <p:cNvPicPr>
            <a:picLocks noChangeAspect="1"/>
          </p:cNvPicPr>
          <p:nvPr/>
        </p:nvPicPr>
        <p:blipFill>
          <a:blip r:embed="rId9"/>
          <a:stretch>
            <a:fillRect/>
          </a:stretch>
        </p:blipFill>
        <p:spPr>
          <a:xfrm>
            <a:off x="6327840" y="1129538"/>
            <a:ext cx="815340" cy="815340"/>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426003" y="1352542"/>
            <a:ext cx="3931920" cy="369332"/>
          </a:xfrm>
          <a:prstGeom prst="rect">
            <a:avLst/>
          </a:prstGeom>
        </p:spPr>
        <p:txBody>
          <a:bodyPr wrap="square" lIns="0" tIns="0" rIns="0" bIns="0" anchor="ctr">
            <a:spAutoFit/>
          </a:bodyPr>
          <a:lstStyle/>
          <a:p>
            <a:r>
              <a:rPr lang="en-US" sz="2400">
                <a:cs typeface="Segoe UI Semibold" panose="020B0702040204020203" pitchFamily="34" charset="0"/>
              </a:rPr>
              <a:t>Job</a:t>
            </a:r>
          </a:p>
        </p:txBody>
      </p:sp>
      <p:pic>
        <p:nvPicPr>
          <p:cNvPr id="116" name="Picture 115" descr="Icon of a wave connected by circles and lines at both end">
            <a:extLst>
              <a:ext uri="{FF2B5EF4-FFF2-40B4-BE49-F238E27FC236}">
                <a16:creationId xmlns:a16="http://schemas.microsoft.com/office/drawing/2014/main" id="{F88C4C36-08B3-44B4-B3D1-EC072F9180CD}"/>
              </a:ext>
            </a:extLst>
          </p:cNvPr>
          <p:cNvPicPr>
            <a:picLocks noChangeAspect="1"/>
          </p:cNvPicPr>
          <p:nvPr/>
        </p:nvPicPr>
        <p:blipFill>
          <a:blip r:embed="rId10"/>
          <a:stretch>
            <a:fillRect/>
          </a:stretch>
        </p:blipFill>
        <p:spPr>
          <a:xfrm>
            <a:off x="6327840" y="2055848"/>
            <a:ext cx="815340" cy="815340"/>
          </a:xfrm>
          <a:prstGeom prst="rect">
            <a:avLst/>
          </a:prstGeom>
        </p:spPr>
      </p:pic>
      <p:sp>
        <p:nvSpPr>
          <p:cNvPr id="73" name="Rectangle 72">
            <a:extLst>
              <a:ext uri="{FF2B5EF4-FFF2-40B4-BE49-F238E27FC236}">
                <a16:creationId xmlns:a16="http://schemas.microsoft.com/office/drawing/2014/main" id="{2E486519-5196-47A6-843D-33582FA38A9C}"/>
              </a:ext>
            </a:extLst>
          </p:cNvPr>
          <p:cNvSpPr/>
          <p:nvPr/>
        </p:nvSpPr>
        <p:spPr>
          <a:xfrm>
            <a:off x="7426003" y="2278852"/>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Pipeline</a:t>
            </a:r>
          </a:p>
        </p:txBody>
      </p:sp>
      <p:pic>
        <p:nvPicPr>
          <p:cNvPr id="118" name="Picture 117" descr="Icon of check mark enclosed by an arc">
            <a:extLst>
              <a:ext uri="{FF2B5EF4-FFF2-40B4-BE49-F238E27FC236}">
                <a16:creationId xmlns:a16="http://schemas.microsoft.com/office/drawing/2014/main" id="{1BC07FD2-EAB1-4D1A-A985-DC08CF12F7ED}"/>
              </a:ext>
            </a:extLst>
          </p:cNvPr>
          <p:cNvPicPr>
            <a:picLocks noChangeAspect="1"/>
          </p:cNvPicPr>
          <p:nvPr/>
        </p:nvPicPr>
        <p:blipFill>
          <a:blip r:embed="rId11"/>
          <a:stretch>
            <a:fillRect/>
          </a:stretch>
        </p:blipFill>
        <p:spPr>
          <a:xfrm>
            <a:off x="6327840" y="2982158"/>
            <a:ext cx="815340" cy="815340"/>
          </a:xfrm>
          <a:prstGeom prst="rect">
            <a:avLst/>
          </a:prstGeom>
        </p:spPr>
      </p:pic>
      <p:sp>
        <p:nvSpPr>
          <p:cNvPr id="74" name="Rectangle 73">
            <a:extLst>
              <a:ext uri="{FF2B5EF4-FFF2-40B4-BE49-F238E27FC236}">
                <a16:creationId xmlns:a16="http://schemas.microsoft.com/office/drawing/2014/main" id="{286F6213-77F1-43B5-848F-8D23B01D1837}"/>
              </a:ext>
            </a:extLst>
          </p:cNvPr>
          <p:cNvSpPr/>
          <p:nvPr/>
        </p:nvSpPr>
        <p:spPr>
          <a:xfrm>
            <a:off x="7426003" y="3204433"/>
            <a:ext cx="3931920" cy="369332"/>
          </a:xfrm>
          <a:prstGeom prst="rect">
            <a:avLst/>
          </a:prstGeom>
        </p:spPr>
        <p:txBody>
          <a:bodyPr wrap="square" lIns="0" tIns="0" rIns="0" bIns="0" anchor="ctr">
            <a:spAutoFit/>
          </a:bodyPr>
          <a:lstStyle/>
          <a:p>
            <a:r>
              <a:rPr lang="en-US" sz="2400">
                <a:cs typeface="Segoe UI Semibold" panose="020B0702040204020203" pitchFamily="34" charset="0"/>
              </a:rPr>
              <a:t>Release </a:t>
            </a:r>
          </a:p>
        </p:txBody>
      </p:sp>
      <p:pic>
        <p:nvPicPr>
          <p:cNvPr id="121" name="Picture 120" descr="Icon of a document with a checkmark">
            <a:extLst>
              <a:ext uri="{FF2B5EF4-FFF2-40B4-BE49-F238E27FC236}">
                <a16:creationId xmlns:a16="http://schemas.microsoft.com/office/drawing/2014/main" id="{0F2B12A4-6254-49CB-91CD-8B71692EBF3D}"/>
              </a:ext>
            </a:extLst>
          </p:cNvPr>
          <p:cNvPicPr>
            <a:picLocks noChangeAspect="1"/>
          </p:cNvPicPr>
          <p:nvPr/>
        </p:nvPicPr>
        <p:blipFill>
          <a:blip r:embed="rId12"/>
          <a:stretch>
            <a:fillRect/>
          </a:stretch>
        </p:blipFill>
        <p:spPr>
          <a:xfrm>
            <a:off x="6327840" y="4833320"/>
            <a:ext cx="815340" cy="815340"/>
          </a:xfrm>
          <a:prstGeom prst="rect">
            <a:avLst/>
          </a:prstGeom>
        </p:spPr>
      </p:pic>
      <p:sp>
        <p:nvSpPr>
          <p:cNvPr id="75" name="Rectangle 74">
            <a:extLst>
              <a:ext uri="{FF2B5EF4-FFF2-40B4-BE49-F238E27FC236}">
                <a16:creationId xmlns:a16="http://schemas.microsoft.com/office/drawing/2014/main" id="{278237C1-0BA2-49BD-A942-24914B8D7C8E}"/>
              </a:ext>
            </a:extLst>
          </p:cNvPr>
          <p:cNvSpPr/>
          <p:nvPr/>
        </p:nvSpPr>
        <p:spPr>
          <a:xfrm>
            <a:off x="7426003" y="5077646"/>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Task</a:t>
            </a:r>
          </a:p>
        </p:txBody>
      </p:sp>
      <p:pic>
        <p:nvPicPr>
          <p:cNvPr id="123" name="Picture 122" descr="Icon of a circle with four bars on the circumference">
            <a:extLst>
              <a:ext uri="{FF2B5EF4-FFF2-40B4-BE49-F238E27FC236}">
                <a16:creationId xmlns:a16="http://schemas.microsoft.com/office/drawing/2014/main" id="{F4C41925-2FFF-4F6B-8D1F-ABB7234A8711}"/>
              </a:ext>
            </a:extLst>
          </p:cNvPr>
          <p:cNvPicPr>
            <a:picLocks noChangeAspect="1"/>
          </p:cNvPicPr>
          <p:nvPr/>
        </p:nvPicPr>
        <p:blipFill>
          <a:blip r:embed="rId13"/>
          <a:stretch>
            <a:fillRect/>
          </a:stretch>
        </p:blipFill>
        <p:spPr>
          <a:xfrm>
            <a:off x="6350578" y="5759631"/>
            <a:ext cx="815340" cy="815340"/>
          </a:xfrm>
          <a:prstGeom prst="rect">
            <a:avLst/>
          </a:prstGeom>
        </p:spPr>
      </p:pic>
      <p:sp>
        <p:nvSpPr>
          <p:cNvPr id="76" name="Rectangle 75">
            <a:extLst>
              <a:ext uri="{FF2B5EF4-FFF2-40B4-BE49-F238E27FC236}">
                <a16:creationId xmlns:a16="http://schemas.microsoft.com/office/drawing/2014/main" id="{7B3FABC5-8ADF-439D-B83B-BA9A9C5A106A}"/>
              </a:ext>
            </a:extLst>
          </p:cNvPr>
          <p:cNvSpPr/>
          <p:nvPr/>
        </p:nvSpPr>
        <p:spPr>
          <a:xfrm>
            <a:off x="7426003" y="5982635"/>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Trigger</a:t>
            </a:r>
          </a:p>
        </p:txBody>
      </p:sp>
      <p:pic>
        <p:nvPicPr>
          <p:cNvPr id="25" name="Picture 24" descr="Icon of arrow positioned diagonally">
            <a:extLst>
              <a:ext uri="{FF2B5EF4-FFF2-40B4-BE49-F238E27FC236}">
                <a16:creationId xmlns:a16="http://schemas.microsoft.com/office/drawing/2014/main" id="{EDFE0005-DC90-490F-AFBA-B949858EB817}"/>
              </a:ext>
            </a:extLst>
          </p:cNvPr>
          <p:cNvPicPr>
            <a:picLocks noChangeAspect="1"/>
          </p:cNvPicPr>
          <p:nvPr/>
        </p:nvPicPr>
        <p:blipFill>
          <a:blip r:embed="rId8"/>
          <a:stretch>
            <a:fillRect/>
          </a:stretch>
        </p:blipFill>
        <p:spPr>
          <a:xfrm>
            <a:off x="6327840" y="3907009"/>
            <a:ext cx="815340" cy="815340"/>
          </a:xfrm>
          <a:prstGeom prst="rect">
            <a:avLst/>
          </a:prstGeom>
        </p:spPr>
      </p:pic>
      <p:sp>
        <p:nvSpPr>
          <p:cNvPr id="26" name="Rectangle 25">
            <a:extLst>
              <a:ext uri="{FF2B5EF4-FFF2-40B4-BE49-F238E27FC236}">
                <a16:creationId xmlns:a16="http://schemas.microsoft.com/office/drawing/2014/main" id="{7302255A-9975-40F6-AFFF-7211D957C0AE}"/>
              </a:ext>
            </a:extLst>
          </p:cNvPr>
          <p:cNvSpPr/>
          <p:nvPr/>
        </p:nvSpPr>
        <p:spPr>
          <a:xfrm>
            <a:off x="7412403" y="4069269"/>
            <a:ext cx="3931920" cy="369332"/>
          </a:xfrm>
          <a:prstGeom prst="rect">
            <a:avLst/>
          </a:prstGeom>
        </p:spPr>
        <p:txBody>
          <a:bodyPr wrap="square" lIns="0" tIns="0" rIns="0" bIns="0" anchor="ctr">
            <a:spAutoFit/>
          </a:bodyPr>
          <a:lstStyle/>
          <a:p>
            <a:r>
              <a:rPr lang="en-US" sz="2400" dirty="0">
                <a:cs typeface="Segoe UI Semibold" panose="020B0702040204020203" pitchFamily="34" charset="0"/>
              </a:rPr>
              <a:t>Stage</a:t>
            </a:r>
          </a:p>
        </p:txBody>
      </p:sp>
    </p:spTree>
    <p:extLst>
      <p:ext uri="{BB962C8B-B14F-4D97-AF65-F5344CB8AC3E}">
        <p14:creationId xmlns:p14="http://schemas.microsoft.com/office/powerpoint/2010/main" val="281071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purl.org/dc/elements/1.1/"/>
    <ds:schemaRef ds:uri="http://schemas.microsoft.com/office/infopath/2007/PartnerControls"/>
    <ds:schemaRef ds:uri="http://www.w3.org/XML/1998/namespace"/>
    <ds:schemaRef ds:uri="10db0749-eddb-4627-97e5-bcd86b41c8cd"/>
    <ds:schemaRef ds:uri="http://schemas.microsoft.com/office/2006/documentManagement/types"/>
    <ds:schemaRef ds:uri="a4bc753f-e3bb-4cba-8373-da173ea1515c"/>
    <ds:schemaRef ds:uri="http://purl.org/dc/dcmitype/"/>
    <ds:schemaRef ds:uri="http://schemas.openxmlformats.org/package/2006/metadata/core-propertie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A7EAB6A3-0BA3-4433-B8AC-E0CBD2F1C5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1265</TotalTime>
  <Words>1956</Words>
  <Application>Microsoft Office PowerPoint</Application>
  <PresentationFormat>Custom</PresentationFormat>
  <Paragraphs>241</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Consolas</vt:lpstr>
      <vt:lpstr>Segoe UI</vt:lpstr>
      <vt:lpstr>Segoe UI Light</vt:lpstr>
      <vt:lpstr>Segoe UI Semibold</vt:lpstr>
      <vt:lpstr>Wingdings</vt:lpstr>
      <vt:lpstr>Azure 1</vt:lpstr>
      <vt:lpstr>AZ-400.00 Module 5: Configuring Azure Pipelines</vt:lpstr>
      <vt:lpstr>Lesson 01: Module overview</vt:lpstr>
      <vt:lpstr>Module overview</vt:lpstr>
      <vt:lpstr>Learning objectives</vt:lpstr>
      <vt:lpstr>Lesson 02: The concept of pipelines in DevOps</vt:lpstr>
      <vt:lpstr>The concept of pipelines in DevOps</vt:lpstr>
      <vt:lpstr>Lesson 03: Azure Pipelines</vt:lpstr>
      <vt:lpstr>Azure Pipelines</vt:lpstr>
      <vt:lpstr>Azure Pipelines key terms</vt:lpstr>
      <vt:lpstr>Lesson 04: Evaluate use of Microsoft-hosted vs self-hosted agents</vt:lpstr>
      <vt:lpstr>Microsoft-hosted versus self-hosted agents</vt:lpstr>
      <vt:lpstr>Job types</vt:lpstr>
      <vt:lpstr>Lesson 05: Agent pools</vt:lpstr>
      <vt:lpstr>Agent pools</vt:lpstr>
      <vt:lpstr>Predefined agent pool – Azure pipelines</vt:lpstr>
      <vt:lpstr>Typical situations for agent pools</vt:lpstr>
      <vt:lpstr>Security of agent pools</vt:lpstr>
      <vt:lpstr>Lesson 06: Pipelines and concurrency</vt:lpstr>
      <vt:lpstr>Parallel jobs</vt:lpstr>
      <vt:lpstr>Estimating parallel jobs</vt:lpstr>
      <vt:lpstr>Lesson 07: Azure DevOps and open-source projects</vt:lpstr>
      <vt:lpstr>Azure DevOps and open-source projects</vt:lpstr>
      <vt:lpstr>Lesson 08: Azure Pipelines YAML versus Visual Designer</vt:lpstr>
      <vt:lpstr>Azure Pipelines and Visual Designer</vt:lpstr>
      <vt:lpstr>Azure Pipelines and YAML</vt:lpstr>
      <vt:lpstr>Lesson 09: Labs</vt:lpstr>
      <vt:lpstr>Lab: Configuring Agent Pools and Understanding Pipeline Styles</vt:lpstr>
      <vt:lpstr>Lesson 10: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5: Implementing Continuous Integration with Azure Pipelines</dc:title>
  <dc:creator/>
  <cp:lastModifiedBy>Kimberly Rasmusson-Anderson</cp:lastModifiedBy>
  <cp:revision>139</cp:revision>
  <dcterms:created xsi:type="dcterms:W3CDTF">2020-04-30T00:33:59Z</dcterms:created>
  <dcterms:modified xsi:type="dcterms:W3CDTF">2021-05-13T19:23:27Z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