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2"/>
  </p:notesMasterIdLst>
  <p:handoutMasterIdLst>
    <p:handoutMasterId r:id="rId43"/>
  </p:handoutMasterIdLst>
  <p:sldIdLst>
    <p:sldId id="256" r:id="rId5"/>
    <p:sldId id="1871" r:id="rId6"/>
    <p:sldId id="1902" r:id="rId7"/>
    <p:sldId id="380" r:id="rId8"/>
    <p:sldId id="1865" r:id="rId9"/>
    <p:sldId id="1874" r:id="rId10"/>
    <p:sldId id="290" r:id="rId11"/>
    <p:sldId id="386" r:id="rId12"/>
    <p:sldId id="262" r:id="rId13"/>
    <p:sldId id="1459" r:id="rId14"/>
    <p:sldId id="1866" r:id="rId15"/>
    <p:sldId id="295" r:id="rId16"/>
    <p:sldId id="296" r:id="rId17"/>
    <p:sldId id="299" r:id="rId18"/>
    <p:sldId id="1873" r:id="rId19"/>
    <p:sldId id="1877" r:id="rId20"/>
    <p:sldId id="1875" r:id="rId21"/>
    <p:sldId id="1876" r:id="rId22"/>
    <p:sldId id="1878" r:id="rId23"/>
    <p:sldId id="1879" r:id="rId24"/>
    <p:sldId id="1883" r:id="rId25"/>
    <p:sldId id="1882" r:id="rId26"/>
    <p:sldId id="1884" r:id="rId27"/>
    <p:sldId id="1885" r:id="rId28"/>
    <p:sldId id="1887" r:id="rId29"/>
    <p:sldId id="1888" r:id="rId30"/>
    <p:sldId id="1890" r:id="rId31"/>
    <p:sldId id="1891" r:id="rId32"/>
    <p:sldId id="1895" r:id="rId33"/>
    <p:sldId id="1897" r:id="rId34"/>
    <p:sldId id="1898" r:id="rId35"/>
    <p:sldId id="1911" r:id="rId36"/>
    <p:sldId id="1918" r:id="rId37"/>
    <p:sldId id="1917" r:id="rId38"/>
    <p:sldId id="1901" r:id="rId39"/>
    <p:sldId id="1899" r:id="rId40"/>
    <p:sldId id="1900"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533" userDrawn="1">
          <p15:clr>
            <a:srgbClr val="A4A3A4"/>
          </p15:clr>
        </p15:guide>
        <p15:guide id="2" orient="horz" pos="1651" userDrawn="1">
          <p15:clr>
            <a:srgbClr val="A4A3A4"/>
          </p15:clr>
        </p15:guide>
        <p15:guide id="3" pos="1013" userDrawn="1">
          <p15:clr>
            <a:srgbClr val="A4A3A4"/>
          </p15:clr>
        </p15:guide>
        <p15:guide id="4" pos="458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Diswel Khriam [Chillibreeze]" initials="DK[" lastIdx="1" clrIdx="5">
    <p:extLst>
      <p:ext uri="{19B8F6BF-5375-455C-9EA6-DF929625EA0E}">
        <p15:presenceInfo xmlns:p15="http://schemas.microsoft.com/office/powerpoint/2012/main" userId="S::diswel.k@chillibreeze.com::fbeec9ff-bca4-44d8-a970-c64a780118de" providerId="AD"/>
      </p:ext>
    </p:extLst>
  </p:cmAuthor>
  <p:cmAuthor id="6" name="Ellen Brady" initials="EB" lastIdx="1" clrIdx="6">
    <p:extLst>
      <p:ext uri="{19B8F6BF-5375-455C-9EA6-DF929625EA0E}">
        <p15:presenceInfo xmlns:p15="http://schemas.microsoft.com/office/powerpoint/2012/main" userId="S::ebrady@skillup.tech::94b505eb-2f61-485b-ba2b-b73ccaa70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D0B11"/>
    <a:srgbClr val="243A5E"/>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EF18F-72C8-41DC-8FEB-0F2C4D14FE79}" v="298" dt="2020-07-15T16:07:55.644"/>
    <p1510:client id="{391D9F2A-FE06-47B0-BD5B-4E1B415D04D5}" v="23" dt="2020-07-14T16:33:43.441"/>
    <p1510:client id="{4B216E57-BDBD-4C21-B2AF-BD4DC5CFD1CE}" v="4" dt="2020-07-14T17:29:23.595"/>
    <p1510:client id="{5BFB184C-1447-446F-9493-056D1EC6886E}" v="33" dt="2020-07-15T15:20:09.440"/>
    <p1510:client id="{A26F4B95-FC7D-4B52-82D0-9BA9F16D30A2}" v="2" dt="2020-07-15T13:27:56.206"/>
    <p1510:client id="{ED5BED1B-7120-51FD-3CDF-AE9C833B77FE}" v="363" dt="2020-12-10T21:53:12.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6134" autoAdjust="0"/>
  </p:normalViewPr>
  <p:slideViewPr>
    <p:cSldViewPr snapToGrid="0">
      <p:cViewPr varScale="1">
        <p:scale>
          <a:sx n="96" d="100"/>
          <a:sy n="96" d="100"/>
        </p:scale>
        <p:origin x="888" y="90"/>
      </p:cViewPr>
      <p:guideLst>
        <p:guide pos="6533"/>
        <p:guide orient="horz" pos="1651"/>
        <p:guide pos="1013"/>
        <p:guide pos="458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37942031280038"/>
          <c:y val="0.10068362796012095"/>
          <c:w val="0.44690252977031902"/>
          <c:h val="0.86156001155483364"/>
        </c:manualLayout>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D20-4C2A-8628-28EC3B574F93}"/>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3D20-4C2A-8628-28EC3B574F93}"/>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D20-4C2A-8628-28EC3B574F93}"/>
              </c:ext>
            </c:extLst>
          </c:dPt>
          <c:cat>
            <c:strRef>
              <c:f>Sheet1!$A$2:$A$4</c:f>
              <c:strCache>
                <c:ptCount val="2"/>
                <c:pt idx="0">
                  <c:v>Challenge</c:v>
                </c:pt>
                <c:pt idx="1">
                  <c:v>Hour</c:v>
                </c:pt>
              </c:strCache>
            </c:strRef>
          </c:cat>
          <c:val>
            <c:numRef>
              <c:f>Sheet1!$B$2:$B$4</c:f>
              <c:numCache>
                <c:formatCode>General</c:formatCode>
                <c:ptCount val="3"/>
                <c:pt idx="0">
                  <c:v>15</c:v>
                </c:pt>
                <c:pt idx="1">
                  <c:v>45</c:v>
                </c:pt>
              </c:numCache>
            </c:numRef>
          </c:val>
          <c:extLst>
            <c:ext xmlns:c16="http://schemas.microsoft.com/office/drawing/2014/chart" uri="{C3380CC4-5D6E-409C-BE32-E72D297353CC}">
              <c16:uniqueId val="{00000006-3D20-4C2A-8628-28EC3B574F9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75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2:23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1</a:t>
            </a:fld>
            <a:endParaRPr lang="en-US"/>
          </a:p>
        </p:txBody>
      </p:sp>
    </p:spTree>
    <p:extLst>
      <p:ext uri="{BB962C8B-B14F-4D97-AF65-F5344CB8AC3E}">
        <p14:creationId xmlns:p14="http://schemas.microsoft.com/office/powerpoint/2010/main" val="422189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397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26</a:t>
            </a:fld>
            <a:endParaRPr lang="en-US"/>
          </a:p>
        </p:txBody>
      </p:sp>
    </p:spTree>
    <p:extLst>
      <p:ext uri="{BB962C8B-B14F-4D97-AF65-F5344CB8AC3E}">
        <p14:creationId xmlns:p14="http://schemas.microsoft.com/office/powerpoint/2010/main" val="366956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14843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89121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96439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36401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B44DB896-29D6-924A-8309-963DBEB600F3}" type="slidenum">
              <a:rPr lang="en-US" smtClean="0"/>
              <a:t>6</a:t>
            </a:fld>
            <a:endParaRPr lang="en-US"/>
          </a:p>
        </p:txBody>
      </p:sp>
    </p:spTree>
    <p:extLst>
      <p:ext uri="{BB962C8B-B14F-4D97-AF65-F5344CB8AC3E}">
        <p14:creationId xmlns:p14="http://schemas.microsoft.com/office/powerpoint/2010/main" val="3850143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36</a:t>
            </a:fld>
            <a:endParaRPr lang="en-US"/>
          </a:p>
        </p:txBody>
      </p:sp>
    </p:spTree>
    <p:extLst>
      <p:ext uri="{BB962C8B-B14F-4D97-AF65-F5344CB8AC3E}">
        <p14:creationId xmlns:p14="http://schemas.microsoft.com/office/powerpoint/2010/main" val="146295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Q1 Answer</a:t>
            </a:r>
            <a:r>
              <a:rPr lang="en-US" b="0" dirty="0"/>
              <a:t>: </a:t>
            </a:r>
            <a:r>
              <a:rPr lang="en-US" b="0" dirty="0">
                <a:solidFill>
                  <a:srgbClr val="000000"/>
                </a:solidFill>
                <a:effectLst/>
                <a:latin typeface="Consolas" panose="020B0609020204030204" pitchFamily="49" charset="0"/>
              </a:rPr>
              <a:t>You make a new one and (possibly) remove the old one</a:t>
            </a:r>
          </a:p>
          <a:p>
            <a:r>
              <a:rPr lang="en-US" b="1" dirty="0"/>
              <a:t>Q2 Answer</a:t>
            </a:r>
            <a:r>
              <a:rPr lang="en-US" b="0" dirty="0"/>
              <a:t>: Release gate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Q3 Answer</a:t>
            </a:r>
            <a:r>
              <a:rPr lang="en-US" b="0" dirty="0"/>
              <a:t>: Their needs will have changed during </a:t>
            </a:r>
            <a:r>
              <a:rPr lang="en-US" b="0"/>
              <a:t>the project</a:t>
            </a:r>
            <a:endParaRPr lang="en-US" b="0" dirty="0"/>
          </a:p>
          <a:p>
            <a:endParaRPr lang="en-US" b="0" dirty="0"/>
          </a:p>
        </p:txBody>
      </p:sp>
      <p:sp>
        <p:nvSpPr>
          <p:cNvPr id="4" name="Slide Number Placeholder 3"/>
          <p:cNvSpPr>
            <a:spLocks noGrp="1"/>
          </p:cNvSpPr>
          <p:nvPr>
            <p:ph type="sldNum" sz="quarter" idx="5"/>
          </p:nvPr>
        </p:nvSpPr>
        <p:spPr/>
        <p:txBody>
          <a:bodyPr/>
          <a:lstStyle/>
          <a:p>
            <a:fld id="{E1234E77-A9B7-4E08-94CE-2EBEF68CD23B}" type="slidenum">
              <a:rPr lang="en-US" smtClean="0"/>
              <a:t>37</a:t>
            </a:fld>
            <a:endParaRPr lang="en-US"/>
          </a:p>
        </p:txBody>
      </p:sp>
    </p:spTree>
    <p:extLst>
      <p:ext uri="{BB962C8B-B14F-4D97-AF65-F5344CB8AC3E}">
        <p14:creationId xmlns:p14="http://schemas.microsoft.com/office/powerpoint/2010/main" val="32551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B44DB896-29D6-924A-8309-963DBEB600F3}" type="slidenum">
              <a:rPr lang="en-US" smtClean="0"/>
              <a:t>7</a:t>
            </a:fld>
            <a:endParaRPr lang="en-US"/>
          </a:p>
        </p:txBody>
      </p:sp>
    </p:spTree>
    <p:extLst>
      <p:ext uri="{BB962C8B-B14F-4D97-AF65-F5344CB8AC3E}">
        <p14:creationId xmlns:p14="http://schemas.microsoft.com/office/powerpoint/2010/main" val="29780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9905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47260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1261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7254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565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80836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8647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738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6093576" cy="6995387"/>
          </a:xfrm>
          <a:prstGeom prst="rect">
            <a:avLst/>
          </a:prstGeom>
        </p:spPr>
      </p:pic>
    </p:spTree>
    <p:extLst>
      <p:ext uri="{BB962C8B-B14F-4D97-AF65-F5344CB8AC3E}">
        <p14:creationId xmlns:p14="http://schemas.microsoft.com/office/powerpoint/2010/main" val="14883336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632410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181567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303363"/>
            <a:ext cx="9240836"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41465373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8" r:id="rId7"/>
    <p:sldLayoutId id="2147484615" r:id="rId8"/>
    <p:sldLayoutId id="2147484572" r:id="rId9"/>
    <p:sldLayoutId id="2147484622" r:id="rId10"/>
    <p:sldLayoutId id="2147484623" r:id="rId11"/>
    <p:sldLayoutId id="2147484625" r:id="rId12"/>
    <p:sldLayoutId id="2147484626" r:id="rId13"/>
    <p:sldLayoutId id="2147484627" r:id="rId14"/>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image" Target="../media/image5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66.emf"/><Relationship Id="rId7" Type="http://schemas.openxmlformats.org/officeDocument/2006/relationships/image" Target="../media/image70.wmf"/><Relationship Id="rId12" Type="http://schemas.openxmlformats.org/officeDocument/2006/relationships/image" Target="../media/image74.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0" Type="http://schemas.openxmlformats.org/officeDocument/2006/relationships/image" Target="../media/image72.wmf"/><Relationship Id="rId4" Type="http://schemas.openxmlformats.org/officeDocument/2006/relationships/image" Target="../media/image67.wmf"/><Relationship Id="rId9" Type="http://schemas.openxmlformats.org/officeDocument/2006/relationships/image" Target="../media/image71.wmf"/></Relationships>
</file>

<file path=ppt/slides/_rels/slide2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85.emf"/></Relationships>
</file>

<file path=ppt/slides/_rels/slide34.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chart" Target="../charts/chart3.xml"/><Relationship Id="rId4" Type="http://schemas.openxmlformats.org/officeDocument/2006/relationships/image" Target="../media/image85.emf"/></Relationships>
</file>

<file path=ppt/slides/_rels/slide35.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 Id="rId9" Type="http://schemas.openxmlformats.org/officeDocument/2006/relationships/image" Target="../media/image93.wmf"/></Relationships>
</file>

<file path=ppt/slides/_rels/slide37.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2.wmf"/><Relationship Id="rId7" Type="http://schemas.openxmlformats.org/officeDocument/2006/relationships/image" Target="../media/image30.w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emf"/><Relationship Id="rId4" Type="http://schemas.openxmlformats.org/officeDocument/2006/relationships/image" Target="../media/image27.wmf"/><Relationship Id="rId9"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6474-6022-48BB-A434-CF09068ED1E2}"/>
              </a:ext>
            </a:extLst>
          </p:cNvPr>
          <p:cNvSpPr>
            <a:spLocks noGrp="1"/>
          </p:cNvSpPr>
          <p:nvPr>
            <p:ph type="title"/>
          </p:nvPr>
        </p:nvSpPr>
        <p:spPr>
          <a:xfrm>
            <a:off x="437277" y="2582862"/>
            <a:ext cx="5537797" cy="1828800"/>
          </a:xfrm>
        </p:spPr>
        <p:txBody>
          <a:bodyPr/>
          <a:lstStyle/>
          <a:p>
            <a:r>
              <a:rPr lang="en-US" dirty="0"/>
              <a:t>AZ-400.00</a:t>
            </a:r>
            <a:br>
              <a:rPr lang="en-US" dirty="0"/>
            </a:br>
            <a:r>
              <a:rPr lang="en-US" dirty="0"/>
              <a:t>Module 10: Designing</a:t>
            </a:r>
            <a:br>
              <a:rPr lang="en-US" dirty="0"/>
            </a:br>
            <a:r>
              <a:rPr lang="en-US" dirty="0"/>
              <a:t>a Release Strategy</a:t>
            </a:r>
          </a:p>
        </p:txBody>
      </p:sp>
    </p:spTree>
    <p:extLst>
      <p:ext uri="{BB962C8B-B14F-4D97-AF65-F5344CB8AC3E}">
        <p14:creationId xmlns:p14="http://schemas.microsoft.com/office/powerpoint/2010/main" val="35607312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A602CD-F783-4EA9-850D-0E4DB319BB8C}"/>
              </a:ext>
            </a:extLst>
          </p:cNvPr>
          <p:cNvSpPr>
            <a:spLocks noGrp="1"/>
          </p:cNvSpPr>
          <p:nvPr>
            <p:ph type="title"/>
          </p:nvPr>
        </p:nvSpPr>
        <p:spPr>
          <a:xfrm>
            <a:off x="465138" y="632779"/>
            <a:ext cx="11533187" cy="411162"/>
          </a:xfrm>
        </p:spPr>
        <p:txBody>
          <a:bodyPr/>
          <a:lstStyle/>
          <a:p>
            <a:r>
              <a:rPr lang="en-US" dirty="0"/>
              <a:t>Discussion – the need for continuous delivery in your organization</a:t>
            </a:r>
          </a:p>
        </p:txBody>
      </p:sp>
      <p:sp>
        <p:nvSpPr>
          <p:cNvPr id="5" name="Rectangle 4">
            <a:extLst>
              <a:ext uri="{FF2B5EF4-FFF2-40B4-BE49-F238E27FC236}">
                <a16:creationId xmlns:a16="http://schemas.microsoft.com/office/drawing/2014/main" id="{CDC6687C-9405-4D58-B6CB-9136AE4372CF}"/>
              </a:ext>
            </a:extLst>
          </p:cNvPr>
          <p:cNvSpPr/>
          <p:nvPr/>
        </p:nvSpPr>
        <p:spPr>
          <a:xfrm>
            <a:off x="465138" y="1841487"/>
            <a:ext cx="11067773" cy="814641"/>
          </a:xfrm>
          <a:prstGeom prst="rect">
            <a:avLst/>
          </a:prstGeom>
          <a:solidFill>
            <a:schemeClr val="bg1">
              <a:lumMod val="95000"/>
            </a:schemeClr>
          </a:solidFill>
          <a:ln>
            <a:noFill/>
          </a:ln>
        </p:spPr>
        <p:txBody>
          <a:bodyPr wrap="square" lIns="109728" tIns="64008" rIns="109728" bIns="64008" anchor="ctr">
            <a:noAutofit/>
          </a:bodyPr>
          <a:lstStyle/>
          <a:p>
            <a:r>
              <a:rPr lang="en-US" sz="2200" dirty="0"/>
              <a:t>Do you use agile/scrum?</a:t>
            </a:r>
          </a:p>
          <a:p>
            <a:r>
              <a:rPr lang="en-US" sz="2200" dirty="0"/>
              <a:t>	Is everybody involved or only the Dev departments?</a:t>
            </a:r>
          </a:p>
        </p:txBody>
      </p:sp>
      <p:sp>
        <p:nvSpPr>
          <p:cNvPr id="8" name="Rectangle 7">
            <a:extLst>
              <a:ext uri="{FF2B5EF4-FFF2-40B4-BE49-F238E27FC236}">
                <a16:creationId xmlns:a16="http://schemas.microsoft.com/office/drawing/2014/main" id="{CFD1A53E-43C8-4C65-8215-329528FE171E}"/>
              </a:ext>
            </a:extLst>
          </p:cNvPr>
          <p:cNvSpPr/>
          <p:nvPr/>
        </p:nvSpPr>
        <p:spPr>
          <a:xfrm>
            <a:off x="465138" y="2806204"/>
            <a:ext cx="11034436" cy="783144"/>
          </a:xfrm>
          <a:prstGeom prst="rect">
            <a:avLst/>
          </a:prstGeom>
          <a:solidFill>
            <a:schemeClr val="bg1">
              <a:lumMod val="95000"/>
            </a:schemeClr>
          </a:solidFill>
          <a:ln>
            <a:noFill/>
          </a:ln>
        </p:spPr>
        <p:txBody>
          <a:bodyPr wrap="square" lIns="109728" tIns="64008" rIns="109728" bIns="64008" anchor="ctr">
            <a:noAutofit/>
          </a:bodyPr>
          <a:lstStyle/>
          <a:p>
            <a:r>
              <a:rPr lang="en-US" sz="2200" dirty="0"/>
              <a:t>Can you deploy your application multiple times per day? Why or why not?</a:t>
            </a:r>
          </a:p>
        </p:txBody>
      </p:sp>
      <p:sp>
        <p:nvSpPr>
          <p:cNvPr id="9" name="Rectangle 8">
            <a:extLst>
              <a:ext uri="{FF2B5EF4-FFF2-40B4-BE49-F238E27FC236}">
                <a16:creationId xmlns:a16="http://schemas.microsoft.com/office/drawing/2014/main" id="{90D937F5-0E39-41A3-A750-B331F15834CE}"/>
              </a:ext>
            </a:extLst>
          </p:cNvPr>
          <p:cNvSpPr/>
          <p:nvPr/>
        </p:nvSpPr>
        <p:spPr>
          <a:xfrm>
            <a:off x="465138" y="3739424"/>
            <a:ext cx="11067774" cy="2919793"/>
          </a:xfrm>
          <a:prstGeom prst="rect">
            <a:avLst/>
          </a:prstGeom>
          <a:solidFill>
            <a:schemeClr val="bg1">
              <a:lumMod val="95000"/>
            </a:schemeClr>
          </a:solidFill>
          <a:ln>
            <a:noFill/>
          </a:ln>
        </p:spPr>
        <p:txBody>
          <a:bodyPr wrap="square" lIns="109728" tIns="64008" rIns="109728" bIns="64008" anchor="ctr">
            <a:noAutofit/>
          </a:bodyPr>
          <a:lstStyle/>
          <a:p>
            <a:r>
              <a:rPr lang="en-US" sz="2200" dirty="0"/>
              <a:t>What is the main bottleneck for continuous delivery in your organization?</a:t>
            </a:r>
          </a:p>
          <a:p>
            <a:r>
              <a:rPr lang="en-US" sz="2200" dirty="0"/>
              <a:t>	The Organization</a:t>
            </a:r>
          </a:p>
          <a:p>
            <a:r>
              <a:rPr lang="en-US" sz="2200" dirty="0"/>
              <a:t>	Application Architecture</a:t>
            </a:r>
          </a:p>
          <a:p>
            <a:r>
              <a:rPr lang="en-US" sz="2200" dirty="0"/>
              <a:t>	Skills</a:t>
            </a:r>
          </a:p>
          <a:p>
            <a:r>
              <a:rPr lang="en-US" sz="2200" dirty="0"/>
              <a:t>	Tooling</a:t>
            </a:r>
          </a:p>
          <a:p>
            <a:r>
              <a:rPr lang="en-US" sz="2200" dirty="0"/>
              <a:t>	Tests</a:t>
            </a:r>
          </a:p>
          <a:p>
            <a:r>
              <a:rPr lang="en-US" sz="2200" dirty="0"/>
              <a:t>	Other things?</a:t>
            </a:r>
          </a:p>
          <a:p>
            <a:r>
              <a:rPr lang="en-US" sz="2200" dirty="0"/>
              <a:t> </a:t>
            </a:r>
          </a:p>
        </p:txBody>
      </p:sp>
      <p:sp>
        <p:nvSpPr>
          <p:cNvPr id="10" name="Rectangle 9">
            <a:extLst>
              <a:ext uri="{FF2B5EF4-FFF2-40B4-BE49-F238E27FC236}">
                <a16:creationId xmlns:a16="http://schemas.microsoft.com/office/drawing/2014/main" id="{DE27140E-2E2C-4EAF-B33B-BC3CE287A7BB}"/>
              </a:ext>
            </a:extLst>
          </p:cNvPr>
          <p:cNvSpPr/>
          <p:nvPr/>
        </p:nvSpPr>
        <p:spPr>
          <a:xfrm>
            <a:off x="465138" y="995040"/>
            <a:ext cx="11034435" cy="783144"/>
          </a:xfrm>
          <a:prstGeom prst="rect">
            <a:avLst/>
          </a:prstGeom>
          <a:solidFill>
            <a:schemeClr val="bg1">
              <a:lumMod val="95000"/>
            </a:schemeClr>
          </a:solidFill>
          <a:ln>
            <a:noFill/>
          </a:ln>
        </p:spPr>
        <p:txBody>
          <a:bodyPr wrap="square" lIns="109728" tIns="64008" rIns="109728" bIns="64008" anchor="ctr">
            <a:noAutofit/>
          </a:bodyPr>
          <a:lstStyle/>
          <a:p>
            <a:r>
              <a:rPr lang="en-US" sz="2200" dirty="0"/>
              <a:t>Does your organization need continuous delivery?</a:t>
            </a:r>
          </a:p>
        </p:txBody>
      </p:sp>
    </p:spTree>
    <p:extLst>
      <p:ext uri="{BB962C8B-B14F-4D97-AF65-F5344CB8AC3E}">
        <p14:creationId xmlns:p14="http://schemas.microsoft.com/office/powerpoint/2010/main" val="13759196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03: Release strategy recommendations</a:t>
            </a:r>
          </a:p>
        </p:txBody>
      </p:sp>
      <p:pic>
        <p:nvPicPr>
          <p:cNvPr id="5" name="Picture 4" descr="Icon of documentation and guides">
            <a:extLst>
              <a:ext uri="{FF2B5EF4-FFF2-40B4-BE49-F238E27FC236}">
                <a16:creationId xmlns:a16="http://schemas.microsoft.com/office/drawing/2014/main" id="{51D93D69-1756-4A0F-ACBC-DE78DC612FDF}"/>
              </a:ext>
            </a:extLst>
          </p:cNvPr>
          <p:cNvPicPr>
            <a:picLocks noChangeAspect="1"/>
          </p:cNvPicPr>
          <p:nvPr/>
        </p:nvPicPr>
        <p:blipFill>
          <a:blip r:embed="rId2"/>
          <a:stretch>
            <a:fillRect/>
          </a:stretch>
        </p:blipFill>
        <p:spPr>
          <a:xfrm>
            <a:off x="10378440" y="2916936"/>
            <a:ext cx="942460" cy="1161288"/>
          </a:xfrm>
          <a:prstGeom prst="rect">
            <a:avLst/>
          </a:prstGeom>
          <a:noFill/>
          <a:ln>
            <a:noFill/>
            <a:headEnd type="none" w="med" len="med"/>
            <a:tailEnd type="none" w="med" len="med"/>
          </a:ln>
          <a:effectLst/>
        </p:spPr>
      </p:pic>
    </p:spTree>
    <p:extLst>
      <p:ext uri="{BB962C8B-B14F-4D97-AF65-F5344CB8AC3E}">
        <p14:creationId xmlns:p14="http://schemas.microsoft.com/office/powerpoint/2010/main" val="2147407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FDFC-AD13-4B1C-8A3F-0992CFC7D8DF}"/>
              </a:ext>
            </a:extLst>
          </p:cNvPr>
          <p:cNvSpPr>
            <a:spLocks noGrp="1"/>
          </p:cNvSpPr>
          <p:nvPr>
            <p:ph type="title"/>
          </p:nvPr>
        </p:nvSpPr>
        <p:spPr>
          <a:xfrm>
            <a:off x="465138" y="632779"/>
            <a:ext cx="11533187" cy="411162"/>
          </a:xfrm>
        </p:spPr>
        <p:txBody>
          <a:bodyPr/>
          <a:lstStyle/>
          <a:p>
            <a:r>
              <a:rPr lang="en-US" dirty="0"/>
              <a:t>Release pipelines</a:t>
            </a:r>
          </a:p>
        </p:txBody>
      </p:sp>
      <p:pic>
        <p:nvPicPr>
          <p:cNvPr id="3" name="Picture 2" descr="Components in a release pipeline diagram">
            <a:extLst>
              <a:ext uri="{FF2B5EF4-FFF2-40B4-BE49-F238E27FC236}">
                <a16:creationId xmlns:a16="http://schemas.microsoft.com/office/drawing/2014/main" id="{8D378EBA-336E-495E-B204-1585B55EFE5B}"/>
              </a:ext>
            </a:extLst>
          </p:cNvPr>
          <p:cNvPicPr>
            <a:picLocks noChangeAspect="1"/>
          </p:cNvPicPr>
          <p:nvPr/>
        </p:nvPicPr>
        <p:blipFill>
          <a:blip r:embed="rId2"/>
          <a:stretch>
            <a:fillRect/>
          </a:stretch>
        </p:blipFill>
        <p:spPr>
          <a:xfrm>
            <a:off x="421703" y="1207392"/>
            <a:ext cx="11593068" cy="5343144"/>
          </a:xfrm>
          <a:prstGeom prst="rect">
            <a:avLst/>
          </a:prstGeom>
        </p:spPr>
      </p:pic>
    </p:spTree>
    <p:extLst>
      <p:ext uri="{BB962C8B-B14F-4D97-AF65-F5344CB8AC3E}">
        <p14:creationId xmlns:p14="http://schemas.microsoft.com/office/powerpoint/2010/main" val="11549948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92F9-E5EA-476D-8E57-6E4816CDC4B1}"/>
              </a:ext>
            </a:extLst>
          </p:cNvPr>
          <p:cNvSpPr>
            <a:spLocks noGrp="1"/>
          </p:cNvSpPr>
          <p:nvPr>
            <p:ph type="title"/>
          </p:nvPr>
        </p:nvSpPr>
        <p:spPr>
          <a:xfrm>
            <a:off x="465138" y="632779"/>
            <a:ext cx="11533187" cy="411162"/>
          </a:xfrm>
        </p:spPr>
        <p:txBody>
          <a:bodyPr anchor="ctr">
            <a:normAutofit/>
          </a:bodyPr>
          <a:lstStyle/>
          <a:p>
            <a:r>
              <a:rPr lang="en-US" dirty="0"/>
              <a:t>Artifact sources</a:t>
            </a:r>
          </a:p>
        </p:txBody>
      </p:sp>
      <p:pic>
        <p:nvPicPr>
          <p:cNvPr id="48" name="Picture 47" descr="Icon of wrench and screw driver">
            <a:extLst>
              <a:ext uri="{FF2B5EF4-FFF2-40B4-BE49-F238E27FC236}">
                <a16:creationId xmlns:a16="http://schemas.microsoft.com/office/drawing/2014/main" id="{5BAB5C73-44BB-4490-B848-4D09E2531AD7}"/>
              </a:ext>
            </a:extLst>
          </p:cNvPr>
          <p:cNvPicPr>
            <a:picLocks noChangeAspect="1"/>
          </p:cNvPicPr>
          <p:nvPr/>
        </p:nvPicPr>
        <p:blipFill>
          <a:blip r:embed="rId3"/>
          <a:stretch>
            <a:fillRect/>
          </a:stretch>
        </p:blipFill>
        <p:spPr>
          <a:xfrm>
            <a:off x="431800" y="1218041"/>
            <a:ext cx="918972" cy="918972"/>
          </a:xfrm>
          <a:prstGeom prst="rect">
            <a:avLst/>
          </a:prstGeom>
        </p:spPr>
      </p:pic>
      <p:sp>
        <p:nvSpPr>
          <p:cNvPr id="49" name="TextBox 48">
            <a:extLst>
              <a:ext uri="{FF2B5EF4-FFF2-40B4-BE49-F238E27FC236}">
                <a16:creationId xmlns:a16="http://schemas.microsoft.com/office/drawing/2014/main" id="{7E74B663-F677-4AAF-9F04-0756FA93346C}"/>
              </a:ext>
            </a:extLst>
          </p:cNvPr>
          <p:cNvSpPr txBox="1"/>
          <p:nvPr/>
        </p:nvSpPr>
        <p:spPr>
          <a:xfrm>
            <a:off x="1645456" y="1492861"/>
            <a:ext cx="10341959" cy="369332"/>
          </a:xfrm>
          <a:prstGeom prst="rect">
            <a:avLst/>
          </a:prstGeom>
          <a:noFill/>
        </p:spPr>
        <p:txBody>
          <a:bodyPr wrap="square" lIns="0" tIns="0" rIns="0" bIns="0" rtlCol="0">
            <a:spAutoFit/>
          </a:bodyPr>
          <a:lstStyle/>
          <a:p>
            <a:pPr lvl="0"/>
            <a:r>
              <a:rPr lang="en-US" sz="2400"/>
              <a:t>Build artifacts</a:t>
            </a:r>
          </a:p>
        </p:txBody>
      </p:sp>
      <p:cxnSp>
        <p:nvCxnSpPr>
          <p:cNvPr id="50" name="Straight Connector 49">
            <a:extLst>
              <a:ext uri="{FF2B5EF4-FFF2-40B4-BE49-F238E27FC236}">
                <a16:creationId xmlns:a16="http://schemas.microsoft.com/office/drawing/2014/main" id="{8F04B077-749E-46CB-9FF7-46F697B4255F}"/>
              </a:ext>
              <a:ext uri="{C183D7F6-B498-43B3-948B-1728B52AA6E4}">
                <adec:decorative xmlns:adec="http://schemas.microsoft.com/office/drawing/2017/decorative" val="1"/>
              </a:ext>
            </a:extLst>
          </p:cNvPr>
          <p:cNvCxnSpPr>
            <a:cxnSpLocks/>
          </p:cNvCxnSpPr>
          <p:nvPr/>
        </p:nvCxnSpPr>
        <p:spPr>
          <a:xfrm>
            <a:off x="1712131" y="2227862"/>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five circles connected by lines">
            <a:extLst>
              <a:ext uri="{FF2B5EF4-FFF2-40B4-BE49-F238E27FC236}">
                <a16:creationId xmlns:a16="http://schemas.microsoft.com/office/drawing/2014/main" id="{8F2AF3AE-38F9-4DDC-8597-02E55BDF1880}"/>
              </a:ext>
            </a:extLst>
          </p:cNvPr>
          <p:cNvPicPr>
            <a:picLocks noChangeAspect="1"/>
          </p:cNvPicPr>
          <p:nvPr/>
        </p:nvPicPr>
        <p:blipFill>
          <a:blip r:embed="rId4"/>
          <a:stretch>
            <a:fillRect/>
          </a:stretch>
        </p:blipFill>
        <p:spPr>
          <a:xfrm>
            <a:off x="431800" y="2320857"/>
            <a:ext cx="918972" cy="917448"/>
          </a:xfrm>
          <a:prstGeom prst="rect">
            <a:avLst/>
          </a:prstGeom>
        </p:spPr>
      </p:pic>
      <p:sp>
        <p:nvSpPr>
          <p:cNvPr id="52" name="TextBox 51">
            <a:extLst>
              <a:ext uri="{FF2B5EF4-FFF2-40B4-BE49-F238E27FC236}">
                <a16:creationId xmlns:a16="http://schemas.microsoft.com/office/drawing/2014/main" id="{FC682362-D4A9-43BE-A7E9-7F9B23A23810}"/>
              </a:ext>
            </a:extLst>
          </p:cNvPr>
          <p:cNvSpPr txBox="1"/>
          <p:nvPr/>
        </p:nvSpPr>
        <p:spPr>
          <a:xfrm>
            <a:off x="1645457" y="2594453"/>
            <a:ext cx="10341958" cy="369332"/>
          </a:xfrm>
          <a:prstGeom prst="rect">
            <a:avLst/>
          </a:prstGeom>
          <a:noFill/>
        </p:spPr>
        <p:txBody>
          <a:bodyPr wrap="square" lIns="0" tIns="0" rIns="0" bIns="0" rtlCol="0">
            <a:spAutoFit/>
          </a:bodyPr>
          <a:lstStyle/>
          <a:p>
            <a:r>
              <a:rPr lang="en-US" sz="2400"/>
              <a:t>Package repositories</a:t>
            </a:r>
          </a:p>
        </p:txBody>
      </p:sp>
      <p:cxnSp>
        <p:nvCxnSpPr>
          <p:cNvPr id="54" name="Straight Connector 53">
            <a:extLst>
              <a:ext uri="{FF2B5EF4-FFF2-40B4-BE49-F238E27FC236}">
                <a16:creationId xmlns:a16="http://schemas.microsoft.com/office/drawing/2014/main" id="{D2E8A24C-CFC8-473B-AAB7-F586E791E4F3}"/>
              </a:ext>
              <a:ext uri="{C183D7F6-B498-43B3-948B-1728B52AA6E4}">
                <adec:decorative xmlns:adec="http://schemas.microsoft.com/office/drawing/2017/decorative" val="1"/>
              </a:ext>
            </a:extLst>
          </p:cNvPr>
          <p:cNvCxnSpPr>
            <a:cxnSpLocks/>
          </p:cNvCxnSpPr>
          <p:nvPr/>
        </p:nvCxnSpPr>
        <p:spPr>
          <a:xfrm>
            <a:off x="1712131" y="3330377"/>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quare with two smaller squares inside it">
            <a:extLst>
              <a:ext uri="{FF2B5EF4-FFF2-40B4-BE49-F238E27FC236}">
                <a16:creationId xmlns:a16="http://schemas.microsoft.com/office/drawing/2014/main" id="{2DF100C3-9BF7-482B-A3E3-E707859ADDD5}"/>
              </a:ext>
            </a:extLst>
          </p:cNvPr>
          <p:cNvPicPr>
            <a:picLocks noChangeAspect="1"/>
          </p:cNvPicPr>
          <p:nvPr/>
        </p:nvPicPr>
        <p:blipFill>
          <a:blip r:embed="rId5"/>
          <a:stretch>
            <a:fillRect/>
          </a:stretch>
        </p:blipFill>
        <p:spPr>
          <a:xfrm>
            <a:off x="431800" y="3422149"/>
            <a:ext cx="918972" cy="918972"/>
          </a:xfrm>
          <a:prstGeom prst="rect">
            <a:avLst/>
          </a:prstGeom>
        </p:spPr>
      </p:pic>
      <p:sp>
        <p:nvSpPr>
          <p:cNvPr id="55" name="TextBox 54">
            <a:extLst>
              <a:ext uri="{FF2B5EF4-FFF2-40B4-BE49-F238E27FC236}">
                <a16:creationId xmlns:a16="http://schemas.microsoft.com/office/drawing/2014/main" id="{E120A066-8923-4D84-8463-6FF3C2907370}"/>
              </a:ext>
            </a:extLst>
          </p:cNvPr>
          <p:cNvSpPr txBox="1"/>
          <p:nvPr/>
        </p:nvSpPr>
        <p:spPr>
          <a:xfrm>
            <a:off x="1645457" y="3696969"/>
            <a:ext cx="10341959" cy="369332"/>
          </a:xfrm>
          <a:prstGeom prst="rect">
            <a:avLst/>
          </a:prstGeom>
          <a:noFill/>
        </p:spPr>
        <p:txBody>
          <a:bodyPr wrap="none" lIns="0" tIns="0" rIns="0" bIns="0" rtlCol="0">
            <a:spAutoFit/>
          </a:bodyPr>
          <a:lstStyle/>
          <a:p>
            <a:pPr lvl="0"/>
            <a:r>
              <a:rPr lang="en-US" sz="2400"/>
              <a:t>Container repositories</a:t>
            </a:r>
          </a:p>
        </p:txBody>
      </p:sp>
      <p:cxnSp>
        <p:nvCxnSpPr>
          <p:cNvPr id="56" name="Straight Connector 55">
            <a:extLst>
              <a:ext uri="{FF2B5EF4-FFF2-40B4-BE49-F238E27FC236}">
                <a16:creationId xmlns:a16="http://schemas.microsoft.com/office/drawing/2014/main" id="{B94E675E-434B-45FF-9C47-799412071F26}"/>
              </a:ext>
              <a:ext uri="{C183D7F6-B498-43B3-948B-1728B52AA6E4}">
                <adec:decorative xmlns:adec="http://schemas.microsoft.com/office/drawing/2017/decorative" val="1"/>
              </a:ext>
            </a:extLst>
          </p:cNvPr>
          <p:cNvCxnSpPr>
            <a:cxnSpLocks/>
          </p:cNvCxnSpPr>
          <p:nvPr/>
        </p:nvCxnSpPr>
        <p:spPr>
          <a:xfrm>
            <a:off x="1712131" y="4432662"/>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books stacked together">
            <a:extLst>
              <a:ext uri="{FF2B5EF4-FFF2-40B4-BE49-F238E27FC236}">
                <a16:creationId xmlns:a16="http://schemas.microsoft.com/office/drawing/2014/main" id="{57C1590F-154D-4014-8B11-BEF50923AB56}"/>
              </a:ext>
            </a:extLst>
          </p:cNvPr>
          <p:cNvPicPr>
            <a:picLocks noChangeAspect="1"/>
          </p:cNvPicPr>
          <p:nvPr/>
        </p:nvPicPr>
        <p:blipFill>
          <a:blip r:embed="rId6"/>
          <a:stretch>
            <a:fillRect/>
          </a:stretch>
        </p:blipFill>
        <p:spPr>
          <a:xfrm>
            <a:off x="431800" y="4524965"/>
            <a:ext cx="918972" cy="917448"/>
          </a:xfrm>
          <a:prstGeom prst="rect">
            <a:avLst/>
          </a:prstGeom>
        </p:spPr>
      </p:pic>
      <p:sp>
        <p:nvSpPr>
          <p:cNvPr id="58" name="TextBox 57">
            <a:extLst>
              <a:ext uri="{FF2B5EF4-FFF2-40B4-BE49-F238E27FC236}">
                <a16:creationId xmlns:a16="http://schemas.microsoft.com/office/drawing/2014/main" id="{45F7F5F2-862E-4A01-9DED-9E3DAA98C2D6}"/>
              </a:ext>
            </a:extLst>
          </p:cNvPr>
          <p:cNvSpPr txBox="1"/>
          <p:nvPr/>
        </p:nvSpPr>
        <p:spPr>
          <a:xfrm>
            <a:off x="1645457" y="4799023"/>
            <a:ext cx="10341959" cy="369332"/>
          </a:xfrm>
          <a:prstGeom prst="rect">
            <a:avLst/>
          </a:prstGeom>
          <a:noFill/>
        </p:spPr>
        <p:txBody>
          <a:bodyPr wrap="none" lIns="0" tIns="0" rIns="0" bIns="0" rtlCol="0">
            <a:spAutoFit/>
          </a:bodyPr>
          <a:lstStyle/>
          <a:p>
            <a:r>
              <a:rPr lang="en-US" sz="2400"/>
              <a:t>Files</a:t>
            </a:r>
          </a:p>
        </p:txBody>
      </p:sp>
      <p:cxnSp>
        <p:nvCxnSpPr>
          <p:cNvPr id="59" name="Straight Connector 58">
            <a:extLst>
              <a:ext uri="{FF2B5EF4-FFF2-40B4-BE49-F238E27FC236}">
                <a16:creationId xmlns:a16="http://schemas.microsoft.com/office/drawing/2014/main" id="{4294B3E0-D472-431C-97DD-D86192A16B1E}"/>
              </a:ext>
              <a:ext uri="{C183D7F6-B498-43B3-948B-1728B52AA6E4}">
                <adec:decorative xmlns:adec="http://schemas.microsoft.com/office/drawing/2017/decorative" val="1"/>
              </a:ext>
            </a:extLst>
          </p:cNvPr>
          <p:cNvCxnSpPr>
            <a:cxnSpLocks/>
          </p:cNvCxnSpPr>
          <p:nvPr/>
        </p:nvCxnSpPr>
        <p:spPr>
          <a:xfrm>
            <a:off x="1712131" y="5534715"/>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 name="Picture 59" descr="Icon of a gear inside a circle">
            <a:extLst>
              <a:ext uri="{FF2B5EF4-FFF2-40B4-BE49-F238E27FC236}">
                <a16:creationId xmlns:a16="http://schemas.microsoft.com/office/drawing/2014/main" id="{1C617979-1E7C-450F-B84F-10130B708B87}"/>
              </a:ext>
            </a:extLst>
          </p:cNvPr>
          <p:cNvPicPr>
            <a:picLocks noChangeAspect="1"/>
          </p:cNvPicPr>
          <p:nvPr/>
        </p:nvPicPr>
        <p:blipFill>
          <a:blip r:embed="rId7"/>
          <a:stretch>
            <a:fillRect/>
          </a:stretch>
        </p:blipFill>
        <p:spPr>
          <a:xfrm>
            <a:off x="431800" y="5626256"/>
            <a:ext cx="918972" cy="918972"/>
          </a:xfrm>
          <a:prstGeom prst="rect">
            <a:avLst/>
          </a:prstGeom>
        </p:spPr>
      </p:pic>
      <p:sp>
        <p:nvSpPr>
          <p:cNvPr id="61" name="TextBox 60">
            <a:extLst>
              <a:ext uri="{FF2B5EF4-FFF2-40B4-BE49-F238E27FC236}">
                <a16:creationId xmlns:a16="http://schemas.microsoft.com/office/drawing/2014/main" id="{76BE40F2-6805-4897-9C30-49B907572D7E}"/>
              </a:ext>
            </a:extLst>
          </p:cNvPr>
          <p:cNvSpPr txBox="1"/>
          <p:nvPr/>
        </p:nvSpPr>
        <p:spPr>
          <a:xfrm>
            <a:off x="1645457" y="5901076"/>
            <a:ext cx="10341959" cy="369332"/>
          </a:xfrm>
          <a:prstGeom prst="rect">
            <a:avLst/>
          </a:prstGeom>
          <a:noFill/>
        </p:spPr>
        <p:txBody>
          <a:bodyPr wrap="none" lIns="0" tIns="0" rIns="0" bIns="0" rtlCol="0">
            <a:spAutoFit/>
          </a:bodyPr>
          <a:lstStyle/>
          <a:p>
            <a:r>
              <a:rPr lang="en-US" sz="2400"/>
              <a:t>Source control</a:t>
            </a:r>
          </a:p>
        </p:txBody>
      </p:sp>
    </p:spTree>
    <p:extLst>
      <p:ext uri="{BB962C8B-B14F-4D97-AF65-F5344CB8AC3E}">
        <p14:creationId xmlns:p14="http://schemas.microsoft.com/office/powerpoint/2010/main" val="339340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26E-C9AD-470E-89F8-A63518194BA2}"/>
              </a:ext>
            </a:extLst>
          </p:cNvPr>
          <p:cNvSpPr>
            <a:spLocks noGrp="1"/>
          </p:cNvSpPr>
          <p:nvPr>
            <p:ph type="title"/>
          </p:nvPr>
        </p:nvSpPr>
        <p:spPr>
          <a:xfrm>
            <a:off x="465138" y="632779"/>
            <a:ext cx="11533187" cy="411162"/>
          </a:xfrm>
        </p:spPr>
        <p:txBody>
          <a:bodyPr>
            <a:normAutofit/>
          </a:bodyPr>
          <a:lstStyle/>
          <a:p>
            <a:r>
              <a:rPr lang="en-US" dirty="0"/>
              <a:t>Considerations for choosing the appropriate artifact source </a:t>
            </a:r>
          </a:p>
        </p:txBody>
      </p:sp>
      <p:pic>
        <p:nvPicPr>
          <p:cNvPr id="39" name="Picture 38" descr="Icon of a security lock">
            <a:extLst>
              <a:ext uri="{FF2B5EF4-FFF2-40B4-BE49-F238E27FC236}">
                <a16:creationId xmlns:a16="http://schemas.microsoft.com/office/drawing/2014/main" id="{B5B1AF0D-60E7-4249-8DA7-F9B6E812E2AD}"/>
              </a:ext>
            </a:extLst>
          </p:cNvPr>
          <p:cNvPicPr>
            <a:picLocks noChangeAspect="1"/>
          </p:cNvPicPr>
          <p:nvPr/>
        </p:nvPicPr>
        <p:blipFill>
          <a:blip r:embed="rId3"/>
          <a:stretch>
            <a:fillRect/>
          </a:stretch>
        </p:blipFill>
        <p:spPr>
          <a:xfrm>
            <a:off x="431429" y="1617775"/>
            <a:ext cx="894588" cy="894588"/>
          </a:xfrm>
          <a:prstGeom prst="rect">
            <a:avLst/>
          </a:prstGeom>
        </p:spPr>
      </p:pic>
      <p:sp>
        <p:nvSpPr>
          <p:cNvPr id="40" name="Rectangle 39">
            <a:extLst>
              <a:ext uri="{FF2B5EF4-FFF2-40B4-BE49-F238E27FC236}">
                <a16:creationId xmlns:a16="http://schemas.microsoft.com/office/drawing/2014/main" id="{5DC35814-66EF-49B3-8C63-AD498552AA71}"/>
              </a:ext>
            </a:extLst>
          </p:cNvPr>
          <p:cNvSpPr/>
          <p:nvPr/>
        </p:nvSpPr>
        <p:spPr>
          <a:xfrm>
            <a:off x="1570644" y="1881519"/>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400">
                <a:solidFill>
                  <a:schemeClr val="tx1"/>
                </a:solidFill>
              </a:rPr>
              <a:t>Traceability and auditability</a:t>
            </a:r>
          </a:p>
        </p:txBody>
      </p:sp>
      <p:cxnSp>
        <p:nvCxnSpPr>
          <p:cNvPr id="41" name="Straight Connector 40">
            <a:extLst>
              <a:ext uri="{FF2B5EF4-FFF2-40B4-BE49-F238E27FC236}">
                <a16:creationId xmlns:a16="http://schemas.microsoft.com/office/drawing/2014/main" id="{C387E29F-0EC6-434B-840C-04E4AB87CDF6}"/>
              </a:ext>
              <a:ext uri="{C183D7F6-B498-43B3-948B-1728B52AA6E4}">
                <adec:decorative xmlns:adec="http://schemas.microsoft.com/office/drawing/2017/decorative" val="1"/>
              </a:ext>
            </a:extLst>
          </p:cNvPr>
          <p:cNvCxnSpPr>
            <a:cxnSpLocks/>
          </p:cNvCxnSpPr>
          <p:nvPr/>
        </p:nvCxnSpPr>
        <p:spPr>
          <a:xfrm>
            <a:off x="1570644" y="2667085"/>
            <a:ext cx="10427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key">
            <a:extLst>
              <a:ext uri="{FF2B5EF4-FFF2-40B4-BE49-F238E27FC236}">
                <a16:creationId xmlns:a16="http://schemas.microsoft.com/office/drawing/2014/main" id="{EBCCD4FB-CC27-4492-A268-9D4B7B8EC20A}"/>
              </a:ext>
            </a:extLst>
          </p:cNvPr>
          <p:cNvPicPr>
            <a:picLocks noChangeAspect="1"/>
          </p:cNvPicPr>
          <p:nvPr/>
        </p:nvPicPr>
        <p:blipFill>
          <a:blip r:embed="rId4"/>
          <a:stretch>
            <a:fillRect/>
          </a:stretch>
        </p:blipFill>
        <p:spPr>
          <a:xfrm>
            <a:off x="431429" y="2828224"/>
            <a:ext cx="894588" cy="894588"/>
          </a:xfrm>
          <a:prstGeom prst="rect">
            <a:avLst/>
          </a:prstGeom>
        </p:spPr>
      </p:pic>
      <p:sp>
        <p:nvSpPr>
          <p:cNvPr id="43" name="Rectangle 42">
            <a:extLst>
              <a:ext uri="{FF2B5EF4-FFF2-40B4-BE49-F238E27FC236}">
                <a16:creationId xmlns:a16="http://schemas.microsoft.com/office/drawing/2014/main" id="{E1CF1CFD-3EFE-44FC-9D9A-95F2BB5D8E14}"/>
              </a:ext>
            </a:extLst>
          </p:cNvPr>
          <p:cNvSpPr/>
          <p:nvPr/>
        </p:nvSpPr>
        <p:spPr>
          <a:xfrm>
            <a:off x="1570644" y="3091968"/>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400">
                <a:solidFill>
                  <a:schemeClr val="tx1"/>
                </a:solidFill>
              </a:rPr>
              <a:t>Immutability</a:t>
            </a:r>
          </a:p>
        </p:txBody>
      </p:sp>
      <p:cxnSp>
        <p:nvCxnSpPr>
          <p:cNvPr id="44" name="Straight Connector 43">
            <a:extLst>
              <a:ext uri="{FF2B5EF4-FFF2-40B4-BE49-F238E27FC236}">
                <a16:creationId xmlns:a16="http://schemas.microsoft.com/office/drawing/2014/main" id="{779048C0-63D7-4385-BF95-4729C567A9B9}"/>
              </a:ext>
              <a:ext uri="{C183D7F6-B498-43B3-948B-1728B52AA6E4}">
                <adec:decorative xmlns:adec="http://schemas.microsoft.com/office/drawing/2017/decorative" val="1"/>
              </a:ext>
            </a:extLst>
          </p:cNvPr>
          <p:cNvCxnSpPr>
            <a:cxnSpLocks/>
          </p:cNvCxnSpPr>
          <p:nvPr/>
        </p:nvCxnSpPr>
        <p:spPr>
          <a:xfrm>
            <a:off x="1570644" y="3825325"/>
            <a:ext cx="10427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top view section of human brain">
            <a:extLst>
              <a:ext uri="{FF2B5EF4-FFF2-40B4-BE49-F238E27FC236}">
                <a16:creationId xmlns:a16="http://schemas.microsoft.com/office/drawing/2014/main" id="{6FEBF719-D80F-406A-8127-75E9C006A337}"/>
              </a:ext>
            </a:extLst>
          </p:cNvPr>
          <p:cNvPicPr>
            <a:picLocks noChangeAspect="1"/>
          </p:cNvPicPr>
          <p:nvPr/>
        </p:nvPicPr>
        <p:blipFill>
          <a:blip r:embed="rId5"/>
          <a:stretch>
            <a:fillRect/>
          </a:stretch>
        </p:blipFill>
        <p:spPr>
          <a:xfrm>
            <a:off x="431429" y="4037702"/>
            <a:ext cx="894588" cy="894588"/>
          </a:xfrm>
          <a:prstGeom prst="rect">
            <a:avLst/>
          </a:prstGeom>
        </p:spPr>
      </p:pic>
      <p:sp>
        <p:nvSpPr>
          <p:cNvPr id="46" name="Rectangle 45">
            <a:extLst>
              <a:ext uri="{FF2B5EF4-FFF2-40B4-BE49-F238E27FC236}">
                <a16:creationId xmlns:a16="http://schemas.microsoft.com/office/drawing/2014/main" id="{3B85BA09-E4A8-4A74-BCF2-208D9CA88052}"/>
              </a:ext>
            </a:extLst>
          </p:cNvPr>
          <p:cNvSpPr/>
          <p:nvPr/>
        </p:nvSpPr>
        <p:spPr>
          <a:xfrm>
            <a:off x="1570644" y="4302417"/>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a:solidFill>
                  <a:schemeClr val="tx1"/>
                </a:solidFill>
              </a:rPr>
              <a:t>Versioning</a:t>
            </a:r>
          </a:p>
        </p:txBody>
      </p:sp>
    </p:spTree>
    <p:extLst>
      <p:ext uri="{BB962C8B-B14F-4D97-AF65-F5344CB8AC3E}">
        <p14:creationId xmlns:p14="http://schemas.microsoft.com/office/powerpoint/2010/main" val="16525450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selecting an artifact source </a:t>
            </a:r>
          </a:p>
        </p:txBody>
      </p:sp>
      <p:sp>
        <p:nvSpPr>
          <p:cNvPr id="3" name="Rectangle 2">
            <a:extLst>
              <a:ext uri="{FF2B5EF4-FFF2-40B4-BE49-F238E27FC236}">
                <a16:creationId xmlns:a16="http://schemas.microsoft.com/office/drawing/2014/main" id="{2C0EB651-4AED-4C19-A738-B076781DF745}"/>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94103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Considerations for deployment to stages</a:t>
            </a:r>
          </a:p>
        </p:txBody>
      </p:sp>
      <p:sp>
        <p:nvSpPr>
          <p:cNvPr id="11" name="Rectangle 10">
            <a:extLst>
              <a:ext uri="{FF2B5EF4-FFF2-40B4-BE49-F238E27FC236}">
                <a16:creationId xmlns:a16="http://schemas.microsoft.com/office/drawing/2014/main" id="{39398ECF-9C93-4EA9-8FE0-6B86E62E3B5E}"/>
              </a:ext>
            </a:extLst>
          </p:cNvPr>
          <p:cNvSpPr/>
          <p:nvPr/>
        </p:nvSpPr>
        <p:spPr>
          <a:xfrm>
            <a:off x="431800" y="1193800"/>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dirty="0"/>
              <a:t>Do we want/need to deploy every day?</a:t>
            </a:r>
          </a:p>
        </p:txBody>
      </p:sp>
      <p:sp>
        <p:nvSpPr>
          <p:cNvPr id="12" name="Rectangle 11">
            <a:extLst>
              <a:ext uri="{FF2B5EF4-FFF2-40B4-BE49-F238E27FC236}">
                <a16:creationId xmlns:a16="http://schemas.microsoft.com/office/drawing/2014/main" id="{919EAD2F-E1EE-45F7-8B7B-F9F269F09003}"/>
              </a:ext>
            </a:extLst>
          </p:cNvPr>
          <p:cNvSpPr/>
          <p:nvPr/>
        </p:nvSpPr>
        <p:spPr>
          <a:xfrm>
            <a:off x="431800" y="2106511"/>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a:t>What is your target environment? </a:t>
            </a:r>
          </a:p>
        </p:txBody>
      </p:sp>
      <p:sp>
        <p:nvSpPr>
          <p:cNvPr id="13" name="Rectangle 12">
            <a:extLst>
              <a:ext uri="{FF2B5EF4-FFF2-40B4-BE49-F238E27FC236}">
                <a16:creationId xmlns:a16="http://schemas.microsoft.com/office/drawing/2014/main" id="{0684E4EA-75F6-4981-ACD5-B0BC2DE62209}"/>
              </a:ext>
            </a:extLst>
          </p:cNvPr>
          <p:cNvSpPr/>
          <p:nvPr/>
        </p:nvSpPr>
        <p:spPr>
          <a:xfrm>
            <a:off x="431800" y="3019222"/>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a:t>Is it used by one team or is it used by multiple teams?</a:t>
            </a:r>
          </a:p>
        </p:txBody>
      </p:sp>
      <p:sp>
        <p:nvSpPr>
          <p:cNvPr id="14" name="Rectangle 13">
            <a:extLst>
              <a:ext uri="{FF2B5EF4-FFF2-40B4-BE49-F238E27FC236}">
                <a16:creationId xmlns:a16="http://schemas.microsoft.com/office/drawing/2014/main" id="{0AAC7216-FD80-4621-8D57-755652854096}"/>
              </a:ext>
            </a:extLst>
          </p:cNvPr>
          <p:cNvSpPr/>
          <p:nvPr/>
        </p:nvSpPr>
        <p:spPr>
          <a:xfrm>
            <a:off x="431800" y="3931933"/>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a:t>Who are the users? Do they want a new version </a:t>
            </a:r>
            <a:br>
              <a:rPr lang="en-US" sz="2200"/>
            </a:br>
            <a:r>
              <a:rPr lang="en-US" sz="2200"/>
              <a:t>multiple times a day?</a:t>
            </a:r>
          </a:p>
        </p:txBody>
      </p:sp>
      <p:sp>
        <p:nvSpPr>
          <p:cNvPr id="15" name="Rectangle 14">
            <a:extLst>
              <a:ext uri="{FF2B5EF4-FFF2-40B4-BE49-F238E27FC236}">
                <a16:creationId xmlns:a16="http://schemas.microsoft.com/office/drawing/2014/main" id="{3FF3104A-051A-4B95-B80E-0F9C3E84E8B1}"/>
              </a:ext>
            </a:extLst>
          </p:cNvPr>
          <p:cNvSpPr/>
          <p:nvPr/>
        </p:nvSpPr>
        <p:spPr>
          <a:xfrm>
            <a:off x="431800" y="4844644"/>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a:t>How long does it take to deploy?</a:t>
            </a:r>
          </a:p>
        </p:txBody>
      </p:sp>
      <p:sp>
        <p:nvSpPr>
          <p:cNvPr id="16" name="Rectangle 15">
            <a:extLst>
              <a:ext uri="{FF2B5EF4-FFF2-40B4-BE49-F238E27FC236}">
                <a16:creationId xmlns:a16="http://schemas.microsoft.com/office/drawing/2014/main" id="{BB5370FC-808B-4A81-85F7-F79291F5C5AC}"/>
              </a:ext>
            </a:extLst>
          </p:cNvPr>
          <p:cNvSpPr/>
          <p:nvPr/>
        </p:nvSpPr>
        <p:spPr>
          <a:xfrm>
            <a:off x="431800" y="5757356"/>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en-US" sz="2200"/>
              <a:t>Is there downtime? What happens to performance? </a:t>
            </a:r>
            <a:br>
              <a:rPr lang="en-US" sz="2200"/>
            </a:br>
            <a:r>
              <a:rPr lang="en-US" sz="2200"/>
              <a:t>Are users impacted?</a:t>
            </a:r>
          </a:p>
        </p:txBody>
      </p:sp>
      <p:pic>
        <p:nvPicPr>
          <p:cNvPr id="2" name="Picture 1" descr="Icon of two people">
            <a:extLst>
              <a:ext uri="{FF2B5EF4-FFF2-40B4-BE49-F238E27FC236}">
                <a16:creationId xmlns:a16="http://schemas.microsoft.com/office/drawing/2014/main" id="{C3817700-98C3-4AA6-95ED-8391B484753F}"/>
              </a:ext>
            </a:extLst>
          </p:cNvPr>
          <p:cNvPicPr>
            <a:picLocks noChangeAspect="1"/>
          </p:cNvPicPr>
          <p:nvPr/>
        </p:nvPicPr>
        <p:blipFill>
          <a:blip r:embed="rId3"/>
          <a:stretch>
            <a:fillRect/>
          </a:stretch>
        </p:blipFill>
        <p:spPr>
          <a:xfrm>
            <a:off x="7435915" y="1191260"/>
            <a:ext cx="4573524" cy="5349240"/>
          </a:xfrm>
          <a:prstGeom prst="rect">
            <a:avLst/>
          </a:prstGeom>
        </p:spPr>
      </p:pic>
    </p:spTree>
    <p:extLst>
      <p:ext uri="{BB962C8B-B14F-4D97-AF65-F5344CB8AC3E}">
        <p14:creationId xmlns:p14="http://schemas.microsoft.com/office/powerpoint/2010/main" val="36793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Setting up deployment stages</a:t>
            </a:r>
          </a:p>
        </p:txBody>
      </p:sp>
      <p:sp>
        <p:nvSpPr>
          <p:cNvPr id="3" name="Rectangle 2">
            <a:extLst>
              <a:ext uri="{FF2B5EF4-FFF2-40B4-BE49-F238E27FC236}">
                <a16:creationId xmlns:a16="http://schemas.microsoft.com/office/drawing/2014/main" id="{F35079BB-F713-482B-81C0-0630C10DED2C}"/>
              </a:ext>
            </a:extLst>
          </p:cNvPr>
          <p:cNvSpPr/>
          <p:nvPr/>
        </p:nvSpPr>
        <p:spPr>
          <a:xfrm>
            <a:off x="5452643" y="3497262"/>
            <a:ext cx="1531188"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DEMO</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246740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AFAA-42F8-4696-866D-2415542C9A29}"/>
              </a:ext>
            </a:extLst>
          </p:cNvPr>
          <p:cNvSpPr>
            <a:spLocks noGrp="1"/>
          </p:cNvSpPr>
          <p:nvPr>
            <p:ph type="title"/>
          </p:nvPr>
        </p:nvSpPr>
        <p:spPr>
          <a:xfrm>
            <a:off x="465138" y="632779"/>
            <a:ext cx="11533187" cy="411162"/>
          </a:xfrm>
        </p:spPr>
        <p:txBody>
          <a:bodyPr/>
          <a:lstStyle/>
          <a:p>
            <a:r>
              <a:rPr lang="en-US" dirty="0"/>
              <a:t>Delivery cadence – three types of triggers</a:t>
            </a:r>
          </a:p>
        </p:txBody>
      </p:sp>
      <p:sp>
        <p:nvSpPr>
          <p:cNvPr id="22" name="TextBox 21">
            <a:extLst>
              <a:ext uri="{FF2B5EF4-FFF2-40B4-BE49-F238E27FC236}">
                <a16:creationId xmlns:a16="http://schemas.microsoft.com/office/drawing/2014/main" id="{CB71A3F3-8B39-4E29-89EA-775E23AA89CC}"/>
              </a:ext>
            </a:extLst>
          </p:cNvPr>
          <p:cNvSpPr txBox="1">
            <a:spLocks/>
          </p:cNvSpPr>
          <p:nvPr/>
        </p:nvSpPr>
        <p:spPr>
          <a:xfrm>
            <a:off x="1299189" y="4626106"/>
            <a:ext cx="2699970" cy="738664"/>
          </a:xfrm>
          <a:prstGeom prst="rect">
            <a:avLst/>
          </a:prstGeom>
          <a:noFill/>
        </p:spPr>
        <p:txBody>
          <a:bodyPr wrap="none" lIns="0" tIns="0" rIns="0" bIns="0" rtlCol="0">
            <a:spAutoFit/>
          </a:bodyPr>
          <a:lstStyle/>
          <a:p>
            <a:pPr algn="ctr">
              <a:spcAft>
                <a:spcPts val="600"/>
              </a:spcAft>
            </a:pPr>
            <a:r>
              <a:rPr lang="en-US" sz="2400"/>
              <a:t>Continuous </a:t>
            </a:r>
            <a:br>
              <a:rPr lang="en-US" sz="2400"/>
            </a:br>
            <a:r>
              <a:rPr lang="en-US" sz="2400"/>
              <a:t>deployment trigger</a:t>
            </a:r>
          </a:p>
        </p:txBody>
      </p:sp>
      <p:pic>
        <p:nvPicPr>
          <p:cNvPr id="5" name="Picture 4" descr="Icons of a series of circles with rings enclosing a bigger circle at the centre">
            <a:extLst>
              <a:ext uri="{FF2B5EF4-FFF2-40B4-BE49-F238E27FC236}">
                <a16:creationId xmlns:a16="http://schemas.microsoft.com/office/drawing/2014/main" id="{80517D65-E366-4C1D-A306-52C131A4C684}"/>
              </a:ext>
            </a:extLst>
          </p:cNvPr>
          <p:cNvPicPr>
            <a:picLocks noChangeAspect="1"/>
          </p:cNvPicPr>
          <p:nvPr/>
        </p:nvPicPr>
        <p:blipFill>
          <a:blip r:embed="rId2"/>
          <a:stretch>
            <a:fillRect/>
          </a:stretch>
        </p:blipFill>
        <p:spPr>
          <a:xfrm>
            <a:off x="1721820" y="2399306"/>
            <a:ext cx="1856232" cy="1856232"/>
          </a:xfrm>
          <a:prstGeom prst="rect">
            <a:avLst/>
          </a:prstGeom>
        </p:spPr>
      </p:pic>
      <p:sp>
        <p:nvSpPr>
          <p:cNvPr id="25" name="TextBox 24">
            <a:extLst>
              <a:ext uri="{FF2B5EF4-FFF2-40B4-BE49-F238E27FC236}">
                <a16:creationId xmlns:a16="http://schemas.microsoft.com/office/drawing/2014/main" id="{83769390-E9AC-4A97-8D9F-13E299D60D7E}"/>
              </a:ext>
            </a:extLst>
          </p:cNvPr>
          <p:cNvSpPr txBox="1">
            <a:spLocks/>
          </p:cNvSpPr>
          <p:nvPr/>
        </p:nvSpPr>
        <p:spPr>
          <a:xfrm>
            <a:off x="4994888" y="4829305"/>
            <a:ext cx="2446696" cy="369332"/>
          </a:xfrm>
          <a:prstGeom prst="rect">
            <a:avLst/>
          </a:prstGeom>
          <a:noFill/>
        </p:spPr>
        <p:txBody>
          <a:bodyPr wrap="none" lIns="0" tIns="0" rIns="0" bIns="0" rtlCol="0">
            <a:spAutoFit/>
          </a:bodyPr>
          <a:lstStyle/>
          <a:p>
            <a:pPr algn="ctr">
              <a:spcAft>
                <a:spcPts val="600"/>
              </a:spcAft>
            </a:pPr>
            <a:r>
              <a:rPr lang="en-US" sz="2400"/>
              <a:t>Scheduled trigger</a:t>
            </a:r>
          </a:p>
        </p:txBody>
      </p:sp>
      <p:pic>
        <p:nvPicPr>
          <p:cNvPr id="7" name="Picture 6" descr="Icon of a calendar">
            <a:extLst>
              <a:ext uri="{FF2B5EF4-FFF2-40B4-BE49-F238E27FC236}">
                <a16:creationId xmlns:a16="http://schemas.microsoft.com/office/drawing/2014/main" id="{284424AE-D68B-4B61-A2C9-9DD8077E7FEA}"/>
              </a:ext>
            </a:extLst>
          </p:cNvPr>
          <p:cNvPicPr>
            <a:picLocks noChangeAspect="1"/>
          </p:cNvPicPr>
          <p:nvPr/>
        </p:nvPicPr>
        <p:blipFill>
          <a:blip r:embed="rId3"/>
          <a:stretch>
            <a:fillRect/>
          </a:stretch>
        </p:blipFill>
        <p:spPr>
          <a:xfrm>
            <a:off x="5290121" y="2399306"/>
            <a:ext cx="1856232" cy="1856232"/>
          </a:xfrm>
          <a:prstGeom prst="rect">
            <a:avLst/>
          </a:prstGeom>
        </p:spPr>
      </p:pic>
      <p:sp>
        <p:nvSpPr>
          <p:cNvPr id="28" name="TextBox 27">
            <a:extLst>
              <a:ext uri="{FF2B5EF4-FFF2-40B4-BE49-F238E27FC236}">
                <a16:creationId xmlns:a16="http://schemas.microsoft.com/office/drawing/2014/main" id="{E50CF7ED-AF37-4772-B950-B6827ACA8A4A}"/>
              </a:ext>
            </a:extLst>
          </p:cNvPr>
          <p:cNvSpPr txBox="1">
            <a:spLocks/>
          </p:cNvSpPr>
          <p:nvPr/>
        </p:nvSpPr>
        <p:spPr>
          <a:xfrm>
            <a:off x="8763525" y="4829305"/>
            <a:ext cx="2047548" cy="369332"/>
          </a:xfrm>
          <a:prstGeom prst="rect">
            <a:avLst/>
          </a:prstGeom>
          <a:noFill/>
        </p:spPr>
        <p:txBody>
          <a:bodyPr wrap="none" lIns="0" tIns="0" rIns="0" bIns="0" rtlCol="0">
            <a:spAutoFit/>
          </a:bodyPr>
          <a:lstStyle/>
          <a:p>
            <a:pPr algn="ctr">
              <a:spcAft>
                <a:spcPts val="600"/>
              </a:spcAft>
            </a:pPr>
            <a:r>
              <a:rPr lang="en-US" sz="2400"/>
              <a:t>Manual trigger</a:t>
            </a:r>
          </a:p>
        </p:txBody>
      </p:sp>
      <p:pic>
        <p:nvPicPr>
          <p:cNvPr id="9" name="Picture 8" descr="Icon of a circle with four bars on the circumference">
            <a:extLst>
              <a:ext uri="{FF2B5EF4-FFF2-40B4-BE49-F238E27FC236}">
                <a16:creationId xmlns:a16="http://schemas.microsoft.com/office/drawing/2014/main" id="{006A1B71-C263-47E4-AA81-8BC8AEEDA070}"/>
              </a:ext>
            </a:extLst>
          </p:cNvPr>
          <p:cNvPicPr>
            <a:picLocks noChangeAspect="1"/>
          </p:cNvPicPr>
          <p:nvPr/>
        </p:nvPicPr>
        <p:blipFill>
          <a:blip r:embed="rId4"/>
          <a:stretch>
            <a:fillRect/>
          </a:stretch>
        </p:blipFill>
        <p:spPr>
          <a:xfrm>
            <a:off x="8858421" y="2399306"/>
            <a:ext cx="1856232" cy="1856232"/>
          </a:xfrm>
          <a:prstGeom prst="rect">
            <a:avLst/>
          </a:prstGeom>
        </p:spPr>
      </p:pic>
    </p:spTree>
    <p:extLst>
      <p:ext uri="{BB962C8B-B14F-4D97-AF65-F5344CB8AC3E}">
        <p14:creationId xmlns:p14="http://schemas.microsoft.com/office/powerpoint/2010/main" val="29624252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Selecting your delivery and deployment cadence</a:t>
            </a:r>
          </a:p>
        </p:txBody>
      </p:sp>
      <p:sp>
        <p:nvSpPr>
          <p:cNvPr id="4" name="Rectangle 3">
            <a:extLst>
              <a:ext uri="{FF2B5EF4-FFF2-40B4-BE49-F238E27FC236}">
                <a16:creationId xmlns:a16="http://schemas.microsoft.com/office/drawing/2014/main" id="{5A8FA1C9-4C18-48DD-B88D-1A7A041C68BA}"/>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74435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01: Module overview</a:t>
            </a:r>
            <a:endParaRPr lang="en-US" dirty="0"/>
          </a:p>
        </p:txBody>
      </p:sp>
      <p:pic>
        <p:nvPicPr>
          <p:cNvPr id="2" name="Picture 1" descr="Icon of a magnifying glass">
            <a:extLst>
              <a:ext uri="{FF2B5EF4-FFF2-40B4-BE49-F238E27FC236}">
                <a16:creationId xmlns:a16="http://schemas.microsoft.com/office/drawing/2014/main" id="{F3EAA124-4011-4F4F-A78D-8FE04330A60B}"/>
              </a:ext>
            </a:extLst>
          </p:cNvPr>
          <p:cNvPicPr>
            <a:picLocks noChangeAspect="1"/>
          </p:cNvPicPr>
          <p:nvPr/>
        </p:nvPicPr>
        <p:blipFill>
          <a:blip r:embed="rId2"/>
          <a:stretch>
            <a:fillRect/>
          </a:stretch>
        </p:blipFill>
        <p:spPr>
          <a:xfrm>
            <a:off x="10380641" y="2958295"/>
            <a:ext cx="1077934" cy="107793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Release approvals</a:t>
            </a:r>
          </a:p>
        </p:txBody>
      </p:sp>
      <p:pic>
        <p:nvPicPr>
          <p:cNvPr id="19" name="Picture 18" descr="Icon of a gamepad">
            <a:extLst>
              <a:ext uri="{FF2B5EF4-FFF2-40B4-BE49-F238E27FC236}">
                <a16:creationId xmlns:a16="http://schemas.microsoft.com/office/drawing/2014/main" id="{3D360797-1717-4005-B777-1F7F6E5E5972}"/>
              </a:ext>
            </a:extLst>
          </p:cNvPr>
          <p:cNvPicPr>
            <a:picLocks noChangeAspect="1"/>
          </p:cNvPicPr>
          <p:nvPr/>
        </p:nvPicPr>
        <p:blipFill>
          <a:blip r:embed="rId2"/>
          <a:stretch>
            <a:fillRect/>
          </a:stretch>
        </p:blipFill>
        <p:spPr>
          <a:xfrm>
            <a:off x="431428" y="1782624"/>
            <a:ext cx="1007364" cy="1007364"/>
          </a:xfrm>
          <a:prstGeom prst="rect">
            <a:avLst/>
          </a:prstGeom>
        </p:spPr>
      </p:pic>
      <p:sp>
        <p:nvSpPr>
          <p:cNvPr id="20" name="Rectangle 19">
            <a:extLst>
              <a:ext uri="{FF2B5EF4-FFF2-40B4-BE49-F238E27FC236}">
                <a16:creationId xmlns:a16="http://schemas.microsoft.com/office/drawing/2014/main" id="{C9E8F556-F8EF-47BA-A559-52AE1E45650C}"/>
              </a:ext>
            </a:extLst>
          </p:cNvPr>
          <p:cNvSpPr/>
          <p:nvPr/>
        </p:nvSpPr>
        <p:spPr>
          <a:xfrm>
            <a:off x="1733799" y="1936603"/>
            <a:ext cx="10275639" cy="6978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a:solidFill>
                  <a:schemeClr val="tx1"/>
                </a:solidFill>
              </a:rPr>
              <a:t>Release approvals are not to control </a:t>
            </a:r>
            <a:r>
              <a:rPr lang="en-US" sz="2200" i="1">
                <a:solidFill>
                  <a:schemeClr val="tx1"/>
                </a:solidFill>
              </a:rPr>
              <a:t>*how*, </a:t>
            </a:r>
            <a:r>
              <a:rPr lang="en-US" sz="2200">
                <a:solidFill>
                  <a:schemeClr val="tx1"/>
                </a:solidFill>
              </a:rPr>
              <a:t>but control </a:t>
            </a:r>
            <a:r>
              <a:rPr lang="en-US" sz="2200" i="1">
                <a:solidFill>
                  <a:schemeClr val="tx1"/>
                </a:solidFill>
              </a:rPr>
              <a:t>*if* </a:t>
            </a:r>
            <a:r>
              <a:rPr lang="en-US" sz="2200">
                <a:solidFill>
                  <a:schemeClr val="tx1"/>
                </a:solidFill>
              </a:rPr>
              <a:t>you want to deliver multiple times a day</a:t>
            </a:r>
          </a:p>
        </p:txBody>
      </p:sp>
      <p:cxnSp>
        <p:nvCxnSpPr>
          <p:cNvPr id="23" name="Straight Connector 22">
            <a:extLst>
              <a:ext uri="{FF2B5EF4-FFF2-40B4-BE49-F238E27FC236}">
                <a16:creationId xmlns:a16="http://schemas.microsoft.com/office/drawing/2014/main" id="{AAB33026-E460-42A2-9CB5-74F5EC28D818}"/>
              </a:ext>
              <a:ext uri="{C183D7F6-B498-43B3-948B-1728B52AA6E4}">
                <adec:decorative xmlns:adec="http://schemas.microsoft.com/office/drawing/2017/decorative" val="1"/>
              </a:ext>
            </a:extLst>
          </p:cNvPr>
          <p:cNvCxnSpPr>
            <a:cxnSpLocks/>
          </p:cNvCxnSpPr>
          <p:nvPr/>
        </p:nvCxnSpPr>
        <p:spPr>
          <a:xfrm flipV="1">
            <a:off x="1727200" y="3276614"/>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martphone with a cube on the screen">
            <a:extLst>
              <a:ext uri="{FF2B5EF4-FFF2-40B4-BE49-F238E27FC236}">
                <a16:creationId xmlns:a16="http://schemas.microsoft.com/office/drawing/2014/main" id="{6F1C7257-8762-4AED-8F4C-DAF57956E419}"/>
              </a:ext>
            </a:extLst>
          </p:cNvPr>
          <p:cNvPicPr>
            <a:picLocks noChangeAspect="1"/>
          </p:cNvPicPr>
          <p:nvPr/>
        </p:nvPicPr>
        <p:blipFill>
          <a:blip r:embed="rId3"/>
          <a:stretch>
            <a:fillRect/>
          </a:stretch>
        </p:blipFill>
        <p:spPr>
          <a:xfrm>
            <a:off x="431428" y="3415059"/>
            <a:ext cx="1007364" cy="1007364"/>
          </a:xfrm>
          <a:prstGeom prst="rect">
            <a:avLst/>
          </a:prstGeom>
        </p:spPr>
      </p:pic>
      <p:sp>
        <p:nvSpPr>
          <p:cNvPr id="26" name="Rectangle 25">
            <a:extLst>
              <a:ext uri="{FF2B5EF4-FFF2-40B4-BE49-F238E27FC236}">
                <a16:creationId xmlns:a16="http://schemas.microsoft.com/office/drawing/2014/main" id="{A146F9C2-B9BE-4FF3-A684-EA262D387C34}"/>
              </a:ext>
            </a:extLst>
          </p:cNvPr>
          <p:cNvSpPr/>
          <p:nvPr/>
        </p:nvSpPr>
        <p:spPr>
          <a:xfrm>
            <a:off x="1733799" y="3664860"/>
            <a:ext cx="10275639" cy="3356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Manual Approvals help in building trust about the automated release process</a:t>
            </a:r>
          </a:p>
        </p:txBody>
      </p:sp>
      <p:pic>
        <p:nvPicPr>
          <p:cNvPr id="8" name="Picture 7" descr="Icon of a series of circles arranged in a square shape">
            <a:extLst>
              <a:ext uri="{FF2B5EF4-FFF2-40B4-BE49-F238E27FC236}">
                <a16:creationId xmlns:a16="http://schemas.microsoft.com/office/drawing/2014/main" id="{80130BE9-101E-4611-B3DB-393A1A9474F4}"/>
              </a:ext>
            </a:extLst>
          </p:cNvPr>
          <p:cNvPicPr>
            <a:picLocks noChangeAspect="1"/>
          </p:cNvPicPr>
          <p:nvPr/>
        </p:nvPicPr>
        <p:blipFill>
          <a:blip r:embed="rId4"/>
          <a:stretch>
            <a:fillRect/>
          </a:stretch>
        </p:blipFill>
        <p:spPr>
          <a:xfrm>
            <a:off x="465138" y="4959172"/>
            <a:ext cx="973654" cy="973654"/>
          </a:xfrm>
          <a:prstGeom prst="rect">
            <a:avLst/>
          </a:prstGeom>
        </p:spPr>
      </p:pic>
      <p:sp>
        <p:nvSpPr>
          <p:cNvPr id="9" name="Rectangle 8">
            <a:extLst>
              <a:ext uri="{FF2B5EF4-FFF2-40B4-BE49-F238E27FC236}">
                <a16:creationId xmlns:a16="http://schemas.microsoft.com/office/drawing/2014/main" id="{46444D53-579C-4177-942B-1278F38BD6B1}"/>
              </a:ext>
            </a:extLst>
          </p:cNvPr>
          <p:cNvSpPr/>
          <p:nvPr/>
        </p:nvSpPr>
        <p:spPr>
          <a:xfrm>
            <a:off x="1734820" y="4823610"/>
            <a:ext cx="10119555" cy="147732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Release gates give you additional control over the start and completion of the deployment pipeline. They can usually be set up as a pre-deployment and post-deployment condition and can perform validation with other automated systems until specific requirements are verified.</a:t>
            </a:r>
          </a:p>
        </p:txBody>
      </p:sp>
      <p:cxnSp>
        <p:nvCxnSpPr>
          <p:cNvPr id="10" name="Straight Connector 9">
            <a:extLst>
              <a:ext uri="{FF2B5EF4-FFF2-40B4-BE49-F238E27FC236}">
                <a16:creationId xmlns:a16="http://schemas.microsoft.com/office/drawing/2014/main" id="{264EED58-0CD7-4C5F-8877-EF295F127B57}"/>
              </a:ext>
              <a:ext uri="{C183D7F6-B498-43B3-948B-1728B52AA6E4}">
                <adec:decorative xmlns:adec="http://schemas.microsoft.com/office/drawing/2017/decorative" val="1"/>
              </a:ext>
            </a:extLst>
          </p:cNvPr>
          <p:cNvCxnSpPr>
            <a:cxnSpLocks/>
          </p:cNvCxnSpPr>
          <p:nvPr/>
        </p:nvCxnSpPr>
        <p:spPr>
          <a:xfrm flipV="1">
            <a:off x="1738313" y="4589463"/>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86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setting up manual approvals</a:t>
            </a:r>
          </a:p>
        </p:txBody>
      </p:sp>
      <p:sp>
        <p:nvSpPr>
          <p:cNvPr id="3" name="Rectangle 2">
            <a:extLst>
              <a:ext uri="{FF2B5EF4-FFF2-40B4-BE49-F238E27FC236}">
                <a16:creationId xmlns:a16="http://schemas.microsoft.com/office/drawing/2014/main" id="{6E10657F-A4CC-4F95-87A9-B1CCA6D49BBA}"/>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039758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125-D5BE-455E-823A-14A935F4D87D}"/>
              </a:ext>
            </a:extLst>
          </p:cNvPr>
          <p:cNvSpPr>
            <a:spLocks noGrp="1"/>
          </p:cNvSpPr>
          <p:nvPr>
            <p:ph type="title"/>
          </p:nvPr>
        </p:nvSpPr>
        <p:spPr>
          <a:xfrm>
            <a:off x="465138" y="632779"/>
            <a:ext cx="11533187" cy="411162"/>
          </a:xfrm>
        </p:spPr>
        <p:txBody>
          <a:bodyPr>
            <a:normAutofit/>
          </a:bodyPr>
          <a:lstStyle/>
          <a:p>
            <a:r>
              <a:rPr lang="en-US" dirty="0"/>
              <a:t>Release gates</a:t>
            </a:r>
          </a:p>
        </p:txBody>
      </p:sp>
      <p:pic>
        <p:nvPicPr>
          <p:cNvPr id="76" name="Picture 75" descr="Icon of different buildings with an arc on top">
            <a:extLst>
              <a:ext uri="{FF2B5EF4-FFF2-40B4-BE49-F238E27FC236}">
                <a16:creationId xmlns:a16="http://schemas.microsoft.com/office/drawing/2014/main" id="{8B3D5BEB-8796-4DD8-958D-99A77AE645D3}"/>
              </a:ext>
            </a:extLst>
          </p:cNvPr>
          <p:cNvPicPr>
            <a:picLocks noChangeAspect="1"/>
          </p:cNvPicPr>
          <p:nvPr/>
        </p:nvPicPr>
        <p:blipFill>
          <a:blip r:embed="rId3"/>
          <a:stretch>
            <a:fillRect/>
          </a:stretch>
        </p:blipFill>
        <p:spPr>
          <a:xfrm>
            <a:off x="460057" y="2386249"/>
            <a:ext cx="885444" cy="885444"/>
          </a:xfrm>
          <a:prstGeom prst="rect">
            <a:avLst/>
          </a:prstGeom>
        </p:spPr>
      </p:pic>
      <p:sp>
        <p:nvSpPr>
          <p:cNvPr id="77" name="Rectangle 76">
            <a:extLst>
              <a:ext uri="{FF2B5EF4-FFF2-40B4-BE49-F238E27FC236}">
                <a16:creationId xmlns:a16="http://schemas.microsoft.com/office/drawing/2014/main" id="{01DEFFD7-2B3B-4FFF-B578-189409FC8D9C}"/>
              </a:ext>
            </a:extLst>
          </p:cNvPr>
          <p:cNvSpPr/>
          <p:nvPr/>
        </p:nvSpPr>
        <p:spPr>
          <a:xfrm>
            <a:off x="1501664" y="2551264"/>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Incident and issues management </a:t>
            </a:r>
          </a:p>
        </p:txBody>
      </p:sp>
      <p:cxnSp>
        <p:nvCxnSpPr>
          <p:cNvPr id="78" name="Straight Connector 77">
            <a:extLst>
              <a:ext uri="{FF2B5EF4-FFF2-40B4-BE49-F238E27FC236}">
                <a16:creationId xmlns:a16="http://schemas.microsoft.com/office/drawing/2014/main" id="{4A596D5A-9B86-4F4F-B712-5FD4B7A856EE}"/>
              </a:ext>
              <a:ext uri="{C183D7F6-B498-43B3-948B-1728B52AA6E4}">
                <adec:decorative xmlns:adec="http://schemas.microsoft.com/office/drawing/2017/decorative" val="1"/>
              </a:ext>
            </a:extLst>
          </p:cNvPr>
          <p:cNvCxnSpPr>
            <a:cxnSpLocks/>
          </p:cNvCxnSpPr>
          <p:nvPr/>
        </p:nvCxnSpPr>
        <p:spPr>
          <a:xfrm>
            <a:off x="1501664" y="3192318"/>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person sitting in a desk">
            <a:extLst>
              <a:ext uri="{FF2B5EF4-FFF2-40B4-BE49-F238E27FC236}">
                <a16:creationId xmlns:a16="http://schemas.microsoft.com/office/drawing/2014/main" id="{994FB64E-A0BE-41D2-BD3A-623093C8E819}"/>
              </a:ext>
            </a:extLst>
          </p:cNvPr>
          <p:cNvPicPr>
            <a:picLocks noChangeAspect="1"/>
          </p:cNvPicPr>
          <p:nvPr/>
        </p:nvPicPr>
        <p:blipFill>
          <a:blip r:embed="rId4"/>
          <a:stretch>
            <a:fillRect/>
          </a:stretch>
        </p:blipFill>
        <p:spPr>
          <a:xfrm>
            <a:off x="460057" y="3510018"/>
            <a:ext cx="885444" cy="885444"/>
          </a:xfrm>
          <a:prstGeom prst="rect">
            <a:avLst/>
          </a:prstGeom>
        </p:spPr>
      </p:pic>
      <p:sp>
        <p:nvSpPr>
          <p:cNvPr id="80" name="Rectangle 79">
            <a:extLst>
              <a:ext uri="{FF2B5EF4-FFF2-40B4-BE49-F238E27FC236}">
                <a16:creationId xmlns:a16="http://schemas.microsoft.com/office/drawing/2014/main" id="{E55BD8D8-EB44-4E50-BFB2-83DFEAA4A2D7}"/>
              </a:ext>
            </a:extLst>
          </p:cNvPr>
          <p:cNvSpPr/>
          <p:nvPr/>
        </p:nvSpPr>
        <p:spPr>
          <a:xfrm>
            <a:off x="1501664" y="3576785"/>
            <a:ext cx="4462578" cy="615553"/>
          </a:xfrm>
          <a:prstGeom prst="rect">
            <a:avLst/>
          </a:prstGeom>
        </p:spPr>
        <p:txBody>
          <a:bodyPr wrap="square" lIns="0" tIns="0" rIns="0" bIns="0" anchor="ctr">
            <a:spAutoFit/>
          </a:bodyPr>
          <a:lstStyle/>
          <a:p>
            <a:pPr defTabSz="932472" fontAlgn="base">
              <a:spcBef>
                <a:spcPct val="0"/>
              </a:spcBef>
              <a:spcAft>
                <a:spcPct val="0"/>
              </a:spcAft>
            </a:pPr>
            <a:r>
              <a:rPr lang="en-US" sz="2000" dirty="0"/>
              <a:t>Notification of users by integration with collaboration systems</a:t>
            </a:r>
          </a:p>
        </p:txBody>
      </p:sp>
      <p:cxnSp>
        <p:nvCxnSpPr>
          <p:cNvPr id="81" name="Straight Connector 80">
            <a:extLst>
              <a:ext uri="{FF2B5EF4-FFF2-40B4-BE49-F238E27FC236}">
                <a16:creationId xmlns:a16="http://schemas.microsoft.com/office/drawing/2014/main" id="{B2D86B3D-1B12-48B9-AAAB-C1D9029EDAD7}"/>
              </a:ext>
              <a:ext uri="{C183D7F6-B498-43B3-948B-1728B52AA6E4}">
                <adec:decorative xmlns:adec="http://schemas.microsoft.com/office/drawing/2017/decorative" val="1"/>
              </a:ext>
            </a:extLst>
          </p:cNvPr>
          <p:cNvCxnSpPr>
            <a:cxnSpLocks/>
          </p:cNvCxnSpPr>
          <p:nvPr/>
        </p:nvCxnSpPr>
        <p:spPr>
          <a:xfrm>
            <a:off x="1501664" y="4633805"/>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2" name="Picture 81" descr="Icon of a checkmark inside a badge">
            <a:extLst>
              <a:ext uri="{FF2B5EF4-FFF2-40B4-BE49-F238E27FC236}">
                <a16:creationId xmlns:a16="http://schemas.microsoft.com/office/drawing/2014/main" id="{E45B2B32-3B86-48A3-AD17-178079979F68}"/>
              </a:ext>
            </a:extLst>
          </p:cNvPr>
          <p:cNvPicPr>
            <a:picLocks noChangeAspect="1"/>
          </p:cNvPicPr>
          <p:nvPr/>
        </p:nvPicPr>
        <p:blipFill>
          <a:blip r:embed="rId5"/>
          <a:stretch>
            <a:fillRect/>
          </a:stretch>
        </p:blipFill>
        <p:spPr>
          <a:xfrm>
            <a:off x="460057" y="4633787"/>
            <a:ext cx="885444" cy="885444"/>
          </a:xfrm>
          <a:prstGeom prst="rect">
            <a:avLst/>
          </a:prstGeom>
        </p:spPr>
      </p:pic>
      <p:sp>
        <p:nvSpPr>
          <p:cNvPr id="83" name="Rectangle 82">
            <a:extLst>
              <a:ext uri="{FF2B5EF4-FFF2-40B4-BE49-F238E27FC236}">
                <a16:creationId xmlns:a16="http://schemas.microsoft.com/office/drawing/2014/main" id="{D704DBEF-0D5F-4DB8-9217-7A337064302D}"/>
              </a:ext>
            </a:extLst>
          </p:cNvPr>
          <p:cNvSpPr/>
          <p:nvPr/>
        </p:nvSpPr>
        <p:spPr>
          <a:xfrm>
            <a:off x="1501664" y="4962614"/>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Quality validation</a:t>
            </a:r>
          </a:p>
        </p:txBody>
      </p:sp>
      <p:cxnSp>
        <p:nvCxnSpPr>
          <p:cNvPr id="84" name="Straight Connector 83">
            <a:extLst>
              <a:ext uri="{FF2B5EF4-FFF2-40B4-BE49-F238E27FC236}">
                <a16:creationId xmlns:a16="http://schemas.microsoft.com/office/drawing/2014/main" id="{BF2E79E4-3A2B-4AF3-A535-C260FDC23295}"/>
              </a:ext>
              <a:ext uri="{C183D7F6-B498-43B3-948B-1728B52AA6E4}">
                <adec:decorative xmlns:adec="http://schemas.microsoft.com/office/drawing/2017/decorative" val="1"/>
              </a:ext>
            </a:extLst>
          </p:cNvPr>
          <p:cNvCxnSpPr>
            <a:cxnSpLocks/>
          </p:cNvCxnSpPr>
          <p:nvPr/>
        </p:nvCxnSpPr>
        <p:spPr>
          <a:xfrm>
            <a:off x="1501664" y="5757556"/>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5" name="Picture 84" descr="Icon of a key">
            <a:extLst>
              <a:ext uri="{FF2B5EF4-FFF2-40B4-BE49-F238E27FC236}">
                <a16:creationId xmlns:a16="http://schemas.microsoft.com/office/drawing/2014/main" id="{B6B5464A-5C96-4514-93E6-E0B1F8B8B743}"/>
              </a:ext>
            </a:extLst>
          </p:cNvPr>
          <p:cNvPicPr>
            <a:picLocks noChangeAspect="1"/>
          </p:cNvPicPr>
          <p:nvPr/>
        </p:nvPicPr>
        <p:blipFill>
          <a:blip r:embed="rId6"/>
          <a:stretch>
            <a:fillRect/>
          </a:stretch>
        </p:blipFill>
        <p:spPr>
          <a:xfrm>
            <a:off x="460057" y="5757556"/>
            <a:ext cx="885444" cy="885444"/>
          </a:xfrm>
          <a:prstGeom prst="rect">
            <a:avLst/>
          </a:prstGeom>
        </p:spPr>
      </p:pic>
      <p:sp>
        <p:nvSpPr>
          <p:cNvPr id="86" name="Rectangle 85">
            <a:extLst>
              <a:ext uri="{FF2B5EF4-FFF2-40B4-BE49-F238E27FC236}">
                <a16:creationId xmlns:a16="http://schemas.microsoft.com/office/drawing/2014/main" id="{B52A634A-B0A6-4277-BC21-02170BD1C93E}"/>
              </a:ext>
            </a:extLst>
          </p:cNvPr>
          <p:cNvSpPr/>
          <p:nvPr/>
        </p:nvSpPr>
        <p:spPr>
          <a:xfrm>
            <a:off x="1501665" y="6046389"/>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Security scan on artifacts</a:t>
            </a:r>
          </a:p>
        </p:txBody>
      </p:sp>
      <p:pic>
        <p:nvPicPr>
          <p:cNvPr id="87" name="Picture 86" descr="Icon of two people">
            <a:extLst>
              <a:ext uri="{FF2B5EF4-FFF2-40B4-BE49-F238E27FC236}">
                <a16:creationId xmlns:a16="http://schemas.microsoft.com/office/drawing/2014/main" id="{29978B0A-8D59-4541-A901-CB424AA4D675}"/>
              </a:ext>
            </a:extLst>
          </p:cNvPr>
          <p:cNvPicPr>
            <a:picLocks noChangeAspect="1"/>
          </p:cNvPicPr>
          <p:nvPr/>
        </p:nvPicPr>
        <p:blipFill>
          <a:blip r:embed="rId7"/>
          <a:stretch>
            <a:fillRect/>
          </a:stretch>
        </p:blipFill>
        <p:spPr>
          <a:xfrm>
            <a:off x="6625107" y="2308203"/>
            <a:ext cx="885444" cy="885444"/>
          </a:xfrm>
          <a:prstGeom prst="rect">
            <a:avLst/>
          </a:prstGeom>
        </p:spPr>
      </p:pic>
      <p:sp>
        <p:nvSpPr>
          <p:cNvPr id="88" name="Rectangle 87">
            <a:extLst>
              <a:ext uri="{FF2B5EF4-FFF2-40B4-BE49-F238E27FC236}">
                <a16:creationId xmlns:a16="http://schemas.microsoft.com/office/drawing/2014/main" id="{24A26F70-EB50-46EB-91F6-744240DCA6A0}"/>
              </a:ext>
            </a:extLst>
          </p:cNvPr>
          <p:cNvSpPr/>
          <p:nvPr/>
        </p:nvSpPr>
        <p:spPr>
          <a:xfrm>
            <a:off x="7656489" y="2586872"/>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User experience relative to baseline</a:t>
            </a:r>
          </a:p>
        </p:txBody>
      </p:sp>
      <p:cxnSp>
        <p:nvCxnSpPr>
          <p:cNvPr id="89" name="Straight Connector 88">
            <a:extLst>
              <a:ext uri="{FF2B5EF4-FFF2-40B4-BE49-F238E27FC236}">
                <a16:creationId xmlns:a16="http://schemas.microsoft.com/office/drawing/2014/main" id="{7CF5BF1E-030F-43B8-A429-D30438C81D6E}"/>
              </a:ext>
              <a:ext uri="{C183D7F6-B498-43B3-948B-1728B52AA6E4}">
                <adec:decorative xmlns:adec="http://schemas.microsoft.com/office/drawing/2017/decorative" val="1"/>
              </a:ext>
            </a:extLst>
          </p:cNvPr>
          <p:cNvCxnSpPr>
            <a:cxnSpLocks/>
          </p:cNvCxnSpPr>
          <p:nvPr/>
        </p:nvCxnSpPr>
        <p:spPr>
          <a:xfrm>
            <a:off x="7656489" y="3192318"/>
            <a:ext cx="434183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89" descr="Icon of a circle with circular arrows pointing at each other's end">
            <a:extLst>
              <a:ext uri="{FF2B5EF4-FFF2-40B4-BE49-F238E27FC236}">
                <a16:creationId xmlns:a16="http://schemas.microsoft.com/office/drawing/2014/main" id="{00F3D624-BB77-4C38-8EE5-9D2B404BD296}"/>
              </a:ext>
            </a:extLst>
          </p:cNvPr>
          <p:cNvPicPr>
            <a:picLocks noChangeAspect="1"/>
          </p:cNvPicPr>
          <p:nvPr/>
        </p:nvPicPr>
        <p:blipFill>
          <a:blip r:embed="rId8"/>
          <a:stretch>
            <a:fillRect/>
          </a:stretch>
        </p:blipFill>
        <p:spPr>
          <a:xfrm>
            <a:off x="6623583" y="3441839"/>
            <a:ext cx="885444" cy="885444"/>
          </a:xfrm>
          <a:prstGeom prst="rect">
            <a:avLst/>
          </a:prstGeom>
        </p:spPr>
      </p:pic>
      <p:sp>
        <p:nvSpPr>
          <p:cNvPr id="91" name="Rectangle 90">
            <a:extLst>
              <a:ext uri="{FF2B5EF4-FFF2-40B4-BE49-F238E27FC236}">
                <a16:creationId xmlns:a16="http://schemas.microsoft.com/office/drawing/2014/main" id="{277FE44A-FF6F-4EE3-B61D-32A8435E35A1}"/>
              </a:ext>
            </a:extLst>
          </p:cNvPr>
          <p:cNvSpPr/>
          <p:nvPr/>
        </p:nvSpPr>
        <p:spPr>
          <a:xfrm>
            <a:off x="7667603" y="3730672"/>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Change management</a:t>
            </a:r>
          </a:p>
        </p:txBody>
      </p:sp>
      <p:cxnSp>
        <p:nvCxnSpPr>
          <p:cNvPr id="92" name="Straight Connector 91">
            <a:extLst>
              <a:ext uri="{FF2B5EF4-FFF2-40B4-BE49-F238E27FC236}">
                <a16:creationId xmlns:a16="http://schemas.microsoft.com/office/drawing/2014/main" id="{3BF47E58-ED39-4A6F-A7D7-90E30D783F6F}"/>
              </a:ext>
              <a:ext uri="{C183D7F6-B498-43B3-948B-1728B52AA6E4}">
                <adec:decorative xmlns:adec="http://schemas.microsoft.com/office/drawing/2017/decorative" val="1"/>
              </a:ext>
            </a:extLst>
          </p:cNvPr>
          <p:cNvCxnSpPr>
            <a:cxnSpLocks/>
          </p:cNvCxnSpPr>
          <p:nvPr/>
        </p:nvCxnSpPr>
        <p:spPr>
          <a:xfrm>
            <a:off x="7656490" y="4633787"/>
            <a:ext cx="434183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3" name="Picture 92" descr="Icon of a briefcase with cross in the middle">
            <a:extLst>
              <a:ext uri="{FF2B5EF4-FFF2-40B4-BE49-F238E27FC236}">
                <a16:creationId xmlns:a16="http://schemas.microsoft.com/office/drawing/2014/main" id="{5546DAF7-DADB-463E-A8AB-8DE320D16DF0}"/>
              </a:ext>
            </a:extLst>
          </p:cNvPr>
          <p:cNvPicPr>
            <a:picLocks noChangeAspect="1"/>
          </p:cNvPicPr>
          <p:nvPr/>
        </p:nvPicPr>
        <p:blipFill>
          <a:blip r:embed="rId9"/>
          <a:stretch>
            <a:fillRect/>
          </a:stretch>
        </p:blipFill>
        <p:spPr>
          <a:xfrm>
            <a:off x="6623583" y="4827669"/>
            <a:ext cx="886968" cy="885444"/>
          </a:xfrm>
          <a:prstGeom prst="rect">
            <a:avLst/>
          </a:prstGeom>
        </p:spPr>
      </p:pic>
      <p:sp>
        <p:nvSpPr>
          <p:cNvPr id="94" name="Rectangle 93">
            <a:extLst>
              <a:ext uri="{FF2B5EF4-FFF2-40B4-BE49-F238E27FC236}">
                <a16:creationId xmlns:a16="http://schemas.microsoft.com/office/drawing/2014/main" id="{FCC95879-DA46-42B5-9CC1-16B2420FCB76}"/>
              </a:ext>
            </a:extLst>
          </p:cNvPr>
          <p:cNvSpPr/>
          <p:nvPr/>
        </p:nvSpPr>
        <p:spPr>
          <a:xfrm>
            <a:off x="7667603" y="5123943"/>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Infrastructure health</a:t>
            </a:r>
          </a:p>
        </p:txBody>
      </p:sp>
      <p:sp>
        <p:nvSpPr>
          <p:cNvPr id="22" name="Rectangle 21">
            <a:extLst>
              <a:ext uri="{FF2B5EF4-FFF2-40B4-BE49-F238E27FC236}">
                <a16:creationId xmlns:a16="http://schemas.microsoft.com/office/drawing/2014/main" id="{088AA247-79A3-4E9D-BB1C-3BF358853333}"/>
              </a:ext>
            </a:extLst>
          </p:cNvPr>
          <p:cNvSpPr/>
          <p:nvPr/>
        </p:nvSpPr>
        <p:spPr>
          <a:xfrm>
            <a:off x="1019596" y="1150548"/>
            <a:ext cx="10119555"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Release gates give you additional control over the start and completion of the deployment pipeline. They are often set up as a pre-deployment and post-deployment conditions.</a:t>
            </a:r>
          </a:p>
        </p:txBody>
      </p:sp>
    </p:spTree>
    <p:extLst>
      <p:ext uri="{BB962C8B-B14F-4D97-AF65-F5344CB8AC3E}">
        <p14:creationId xmlns:p14="http://schemas.microsoft.com/office/powerpoint/2010/main" val="35548555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Setting up a release gate</a:t>
            </a:r>
          </a:p>
        </p:txBody>
      </p:sp>
      <p:sp>
        <p:nvSpPr>
          <p:cNvPr id="3" name="Rectangle 2">
            <a:extLst>
              <a:ext uri="{FF2B5EF4-FFF2-40B4-BE49-F238E27FC236}">
                <a16:creationId xmlns:a16="http://schemas.microsoft.com/office/drawing/2014/main" id="{C5BD8858-978A-4954-8C79-DEC96150D5D2}"/>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15530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04: Building a high-quality release pipeline</a:t>
            </a:r>
          </a:p>
        </p:txBody>
      </p:sp>
      <p:pic>
        <p:nvPicPr>
          <p:cNvPr id="9" name="Picture 8" descr="Icon of wrench and screw driver">
            <a:extLst>
              <a:ext uri="{FF2B5EF4-FFF2-40B4-BE49-F238E27FC236}">
                <a16:creationId xmlns:a16="http://schemas.microsoft.com/office/drawing/2014/main" id="{F0E09279-F0DE-4830-90E1-43FF6ACD5B89}"/>
              </a:ext>
            </a:extLst>
          </p:cNvPr>
          <p:cNvPicPr>
            <a:picLocks noChangeAspect="1"/>
          </p:cNvPicPr>
          <p:nvPr/>
        </p:nvPicPr>
        <p:blipFill>
          <a:blip r:embed="rId2"/>
          <a:stretch>
            <a:fillRect/>
          </a:stretch>
        </p:blipFill>
        <p:spPr>
          <a:xfrm>
            <a:off x="10378440" y="2880360"/>
            <a:ext cx="726017" cy="1161288"/>
          </a:xfrm>
          <a:prstGeom prst="rect">
            <a:avLst/>
          </a:prstGeom>
        </p:spPr>
      </p:pic>
    </p:spTree>
    <p:extLst>
      <p:ext uri="{BB962C8B-B14F-4D97-AF65-F5344CB8AC3E}">
        <p14:creationId xmlns:p14="http://schemas.microsoft.com/office/powerpoint/2010/main" val="18149540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C357D-56E5-4188-88E0-58B1475CA25B}"/>
              </a:ext>
            </a:extLst>
          </p:cNvPr>
          <p:cNvSpPr>
            <a:spLocks noGrp="1"/>
          </p:cNvSpPr>
          <p:nvPr>
            <p:ph type="title"/>
          </p:nvPr>
        </p:nvSpPr>
        <p:spPr>
          <a:xfrm>
            <a:off x="465138" y="632779"/>
            <a:ext cx="11533187" cy="411162"/>
          </a:xfrm>
        </p:spPr>
        <p:txBody>
          <a:bodyPr>
            <a:normAutofit/>
          </a:bodyPr>
          <a:lstStyle/>
          <a:p>
            <a:r>
              <a:rPr lang="en-US" dirty="0"/>
              <a:t>Release process versus release </a:t>
            </a:r>
          </a:p>
        </p:txBody>
      </p:sp>
      <p:pic>
        <p:nvPicPr>
          <p:cNvPr id="18" name="Picture 17" descr="Icon of a cloud with multiples lines extending from it">
            <a:extLst>
              <a:ext uri="{FF2B5EF4-FFF2-40B4-BE49-F238E27FC236}">
                <a16:creationId xmlns:a16="http://schemas.microsoft.com/office/drawing/2014/main" id="{99777702-75B4-44D5-8C86-FE4273156CBB}"/>
              </a:ext>
            </a:extLst>
          </p:cNvPr>
          <p:cNvPicPr>
            <a:picLocks noChangeAspect="1"/>
          </p:cNvPicPr>
          <p:nvPr/>
        </p:nvPicPr>
        <p:blipFill>
          <a:blip r:embed="rId2"/>
          <a:stretch>
            <a:fillRect/>
          </a:stretch>
        </p:blipFill>
        <p:spPr>
          <a:xfrm>
            <a:off x="440663" y="1551613"/>
            <a:ext cx="1007364" cy="1007364"/>
          </a:xfrm>
          <a:prstGeom prst="rect">
            <a:avLst/>
          </a:prstGeom>
        </p:spPr>
      </p:pic>
      <p:sp>
        <p:nvSpPr>
          <p:cNvPr id="19" name="Rectangle 18">
            <a:extLst>
              <a:ext uri="{FF2B5EF4-FFF2-40B4-BE49-F238E27FC236}">
                <a16:creationId xmlns:a16="http://schemas.microsoft.com/office/drawing/2014/main" id="{39A008E4-9EEE-4002-B8FF-B61BA1795B80}"/>
              </a:ext>
            </a:extLst>
          </p:cNvPr>
          <p:cNvSpPr/>
          <p:nvPr/>
        </p:nvSpPr>
        <p:spPr>
          <a:xfrm>
            <a:off x="1743034" y="1705592"/>
            <a:ext cx="10252778" cy="6978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The release process involves all the steps that you go through when you move your artifact that comes from one of the artifact sources.</a:t>
            </a:r>
          </a:p>
        </p:txBody>
      </p:sp>
      <p:cxnSp>
        <p:nvCxnSpPr>
          <p:cNvPr id="20" name="Straight Connector 19">
            <a:extLst>
              <a:ext uri="{FF2B5EF4-FFF2-40B4-BE49-F238E27FC236}">
                <a16:creationId xmlns:a16="http://schemas.microsoft.com/office/drawing/2014/main" id="{483FC42F-E370-402C-96F3-F6BA1941FE9C}"/>
              </a:ext>
              <a:ext uri="{C183D7F6-B498-43B3-948B-1728B52AA6E4}">
                <adec:decorative xmlns:adec="http://schemas.microsoft.com/office/drawing/2017/decorative" val="1"/>
              </a:ext>
            </a:extLst>
          </p:cNvPr>
          <p:cNvCxnSpPr>
            <a:cxnSpLocks/>
          </p:cNvCxnSpPr>
          <p:nvPr/>
        </p:nvCxnSpPr>
        <p:spPr>
          <a:xfrm flipV="1">
            <a:off x="1727200" y="2847479"/>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series of rectangular blocks representing traffic">
            <a:extLst>
              <a:ext uri="{FF2B5EF4-FFF2-40B4-BE49-F238E27FC236}">
                <a16:creationId xmlns:a16="http://schemas.microsoft.com/office/drawing/2014/main" id="{3C677BC3-7017-49A7-BA7F-1E19E145DBEA}"/>
              </a:ext>
            </a:extLst>
          </p:cNvPr>
          <p:cNvPicPr>
            <a:picLocks noChangeAspect="1"/>
          </p:cNvPicPr>
          <p:nvPr/>
        </p:nvPicPr>
        <p:blipFill>
          <a:blip r:embed="rId3"/>
          <a:stretch>
            <a:fillRect/>
          </a:stretch>
        </p:blipFill>
        <p:spPr>
          <a:xfrm>
            <a:off x="431428" y="3291483"/>
            <a:ext cx="1007364" cy="1007364"/>
          </a:xfrm>
          <a:prstGeom prst="rect">
            <a:avLst/>
          </a:prstGeom>
        </p:spPr>
      </p:pic>
      <p:sp>
        <p:nvSpPr>
          <p:cNvPr id="22" name="Rectangle 21">
            <a:extLst>
              <a:ext uri="{FF2B5EF4-FFF2-40B4-BE49-F238E27FC236}">
                <a16:creationId xmlns:a16="http://schemas.microsoft.com/office/drawing/2014/main" id="{1F3FA0F8-F2D0-47E5-9801-6BCF2195724E}"/>
              </a:ext>
            </a:extLst>
          </p:cNvPr>
          <p:cNvSpPr/>
          <p:nvPr/>
        </p:nvSpPr>
        <p:spPr>
          <a:xfrm>
            <a:off x="1761381" y="3143811"/>
            <a:ext cx="10252778" cy="16927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release is a package or container that holds a versioned set of artifacts specified in a release pipeline in your CI/CD process. It holds all the information required to carry out all the tasks and actions in the release pipeline, such as the stages (or environments), the tasks for each one, values of task parameters and variables, the release policies such as triggers, approvers, and release queuing options. </a:t>
            </a:r>
          </a:p>
        </p:txBody>
      </p:sp>
      <p:pic>
        <p:nvPicPr>
          <p:cNvPr id="8" name="Picture 7">
            <a:extLst>
              <a:ext uri="{FF2B5EF4-FFF2-40B4-BE49-F238E27FC236}">
                <a16:creationId xmlns:a16="http://schemas.microsoft.com/office/drawing/2014/main" id="{62F042D4-F61E-4FB6-9094-D32BEEF09675}"/>
              </a:ext>
            </a:extLst>
          </p:cNvPr>
          <p:cNvPicPr>
            <a:picLocks noChangeAspect="1"/>
          </p:cNvPicPr>
          <p:nvPr/>
        </p:nvPicPr>
        <p:blipFill>
          <a:blip r:embed="rId4"/>
          <a:stretch>
            <a:fillRect/>
          </a:stretch>
        </p:blipFill>
        <p:spPr>
          <a:xfrm>
            <a:off x="431428" y="5472303"/>
            <a:ext cx="1007364" cy="1007364"/>
          </a:xfrm>
          <a:prstGeom prst="rect">
            <a:avLst/>
          </a:prstGeom>
        </p:spPr>
      </p:pic>
      <p:sp>
        <p:nvSpPr>
          <p:cNvPr id="9" name="Rectangle 8">
            <a:extLst>
              <a:ext uri="{FF2B5EF4-FFF2-40B4-BE49-F238E27FC236}">
                <a16:creationId xmlns:a16="http://schemas.microsoft.com/office/drawing/2014/main" id="{50872895-E17C-44C5-AE27-EB566B33C51D}"/>
              </a:ext>
            </a:extLst>
          </p:cNvPr>
          <p:cNvSpPr/>
          <p:nvPr/>
        </p:nvSpPr>
        <p:spPr>
          <a:xfrm>
            <a:off x="1727200" y="5671803"/>
            <a:ext cx="10252778"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There can be multiple releases from one release pipeline (or release process)</a:t>
            </a:r>
          </a:p>
        </p:txBody>
      </p:sp>
      <p:cxnSp>
        <p:nvCxnSpPr>
          <p:cNvPr id="10" name="Straight Connector 9">
            <a:extLst>
              <a:ext uri="{FF2B5EF4-FFF2-40B4-BE49-F238E27FC236}">
                <a16:creationId xmlns:a16="http://schemas.microsoft.com/office/drawing/2014/main" id="{A723600A-8B0D-4ABB-B58F-F7955A081C1F}"/>
              </a:ext>
              <a:ext uri="{C183D7F6-B498-43B3-948B-1728B52AA6E4}">
                <adec:decorative xmlns:adec="http://schemas.microsoft.com/office/drawing/2017/decorative" val="1"/>
              </a:ext>
            </a:extLst>
          </p:cNvPr>
          <p:cNvCxnSpPr>
            <a:cxnSpLocks/>
          </p:cNvCxnSpPr>
          <p:nvPr/>
        </p:nvCxnSpPr>
        <p:spPr>
          <a:xfrm flipV="1">
            <a:off x="1733860" y="5254192"/>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752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2A69-485E-4580-96EC-E0D5D668BD4E}"/>
              </a:ext>
            </a:extLst>
          </p:cNvPr>
          <p:cNvSpPr>
            <a:spLocks noGrp="1"/>
          </p:cNvSpPr>
          <p:nvPr>
            <p:ph type="title"/>
          </p:nvPr>
        </p:nvSpPr>
        <p:spPr>
          <a:xfrm>
            <a:off x="465138" y="632779"/>
            <a:ext cx="11533187" cy="411162"/>
          </a:xfrm>
        </p:spPr>
        <p:txBody>
          <a:bodyPr>
            <a:normAutofit/>
          </a:bodyPr>
          <a:lstStyle/>
          <a:p>
            <a:r>
              <a:rPr lang="en-US" dirty="0"/>
              <a:t>How to measure quality of your release process</a:t>
            </a:r>
          </a:p>
        </p:txBody>
      </p:sp>
      <p:sp>
        <p:nvSpPr>
          <p:cNvPr id="12" name="Rectangle 11">
            <a:extLst>
              <a:ext uri="{FF2B5EF4-FFF2-40B4-BE49-F238E27FC236}">
                <a16:creationId xmlns:a16="http://schemas.microsoft.com/office/drawing/2014/main" id="{1ED88A54-FBC1-4FAB-A34E-B35FBC8E82D4}"/>
              </a:ext>
            </a:extLst>
          </p:cNvPr>
          <p:cNvSpPr/>
          <p:nvPr/>
        </p:nvSpPr>
        <p:spPr>
          <a:xfrm>
            <a:off x="431800" y="1609725"/>
            <a:ext cx="3695700" cy="1245812"/>
          </a:xfrm>
          <a:prstGeom prst="rect">
            <a:avLst/>
          </a:prstGeom>
          <a:solidFill>
            <a:schemeClr val="bg1">
              <a:lumMod val="95000"/>
            </a:schemeClr>
          </a:solidFill>
        </p:spPr>
        <p:txBody>
          <a:bodyPr wrap="square" lIns="182880" tIns="137160" rIns="182880" bIns="137160" anchor="t">
            <a:noAutofit/>
          </a:bodyPr>
          <a:lstStyle/>
          <a:p>
            <a:r>
              <a:rPr lang="en-US" sz="2000"/>
              <a:t>Visualize your release process</a:t>
            </a:r>
          </a:p>
        </p:txBody>
      </p:sp>
      <p:sp>
        <p:nvSpPr>
          <p:cNvPr id="13" name="Rectangle 12">
            <a:extLst>
              <a:ext uri="{FF2B5EF4-FFF2-40B4-BE49-F238E27FC236}">
                <a16:creationId xmlns:a16="http://schemas.microsoft.com/office/drawing/2014/main" id="{C68787F9-3476-4621-826A-1E8861AC639B}"/>
              </a:ext>
            </a:extLst>
          </p:cNvPr>
          <p:cNvSpPr/>
          <p:nvPr/>
        </p:nvSpPr>
        <p:spPr>
          <a:xfrm>
            <a:off x="4306569" y="1607680"/>
            <a:ext cx="4331338" cy="1239691"/>
          </a:xfrm>
          <a:prstGeom prst="rect">
            <a:avLst/>
          </a:prstGeom>
          <a:solidFill>
            <a:schemeClr val="bg1">
              <a:lumMod val="95000"/>
            </a:schemeClr>
          </a:solidFill>
        </p:spPr>
        <p:txBody>
          <a:bodyPr wrap="square" lIns="182880" tIns="137160" rIns="182880" bIns="137160" anchor="t">
            <a:noAutofit/>
          </a:bodyPr>
          <a:lstStyle/>
          <a:p>
            <a:r>
              <a:rPr lang="en-US" sz="2000"/>
              <a:t>Symptoms of broken process</a:t>
            </a:r>
            <a:br>
              <a:rPr lang="en-US" sz="2000"/>
            </a:br>
            <a:r>
              <a:rPr lang="en-US" sz="2000"/>
              <a:t>(every second day, only after rerun, never ending up in last stage)</a:t>
            </a:r>
          </a:p>
        </p:txBody>
      </p:sp>
      <p:sp>
        <p:nvSpPr>
          <p:cNvPr id="14" name="Rectangle 13">
            <a:extLst>
              <a:ext uri="{FF2B5EF4-FFF2-40B4-BE49-F238E27FC236}">
                <a16:creationId xmlns:a16="http://schemas.microsoft.com/office/drawing/2014/main" id="{E748A0A7-C9AA-4538-B23D-3CB377C5D294}"/>
              </a:ext>
            </a:extLst>
          </p:cNvPr>
          <p:cNvSpPr/>
          <p:nvPr/>
        </p:nvSpPr>
        <p:spPr>
          <a:xfrm>
            <a:off x="8816976" y="1600199"/>
            <a:ext cx="3197224" cy="1245811"/>
          </a:xfrm>
          <a:prstGeom prst="rect">
            <a:avLst/>
          </a:prstGeom>
          <a:solidFill>
            <a:schemeClr val="bg1">
              <a:lumMod val="95000"/>
            </a:schemeClr>
          </a:solidFill>
        </p:spPr>
        <p:txBody>
          <a:bodyPr wrap="square" lIns="182880" tIns="137160" rIns="182880" bIns="137160" anchor="t">
            <a:noAutofit/>
          </a:bodyPr>
          <a:lstStyle/>
          <a:p>
            <a:r>
              <a:rPr lang="en-US" sz="2000"/>
              <a:t>Dashboard widgets</a:t>
            </a:r>
          </a:p>
        </p:txBody>
      </p:sp>
      <p:sp>
        <p:nvSpPr>
          <p:cNvPr id="17" name="Rectangle 16">
            <a:extLst>
              <a:ext uri="{FF2B5EF4-FFF2-40B4-BE49-F238E27FC236}">
                <a16:creationId xmlns:a16="http://schemas.microsoft.com/office/drawing/2014/main" id="{0A587C37-359E-41B7-BDE2-46AC660F4EFF}"/>
              </a:ext>
              <a:ext uri="{C183D7F6-B498-43B3-948B-1728B52AA6E4}">
                <adec:decorative xmlns:adec="http://schemas.microsoft.com/office/drawing/2017/decorative" val="1"/>
              </a:ext>
            </a:extLst>
          </p:cNvPr>
          <p:cNvSpPr/>
          <p:nvPr/>
        </p:nvSpPr>
        <p:spPr bwMode="auto">
          <a:xfrm>
            <a:off x="427038" y="3025080"/>
            <a:ext cx="11582400" cy="352018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solidFill>
                <a:schemeClr val="tx1"/>
              </a:solidFill>
              <a:ea typeface="Segoe UI" pitchFamily="34" charset="0"/>
              <a:cs typeface="Segoe UI" pitchFamily="34" charset="0"/>
            </a:endParaRPr>
          </a:p>
        </p:txBody>
      </p:sp>
      <p:pic>
        <p:nvPicPr>
          <p:cNvPr id="5" name="Picture 4" descr="Release Branch Runs default diagram">
            <a:extLst>
              <a:ext uri="{FF2B5EF4-FFF2-40B4-BE49-F238E27FC236}">
                <a16:creationId xmlns:a16="http://schemas.microsoft.com/office/drawing/2014/main" id="{8F703B66-2213-4E90-B4A9-37E59B9B2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7" y="3514948"/>
            <a:ext cx="5087138" cy="2581723"/>
          </a:xfrm>
          <a:prstGeom prst="rect">
            <a:avLst/>
          </a:prstGeom>
        </p:spPr>
      </p:pic>
      <p:cxnSp>
        <p:nvCxnSpPr>
          <p:cNvPr id="20" name="Straight Connector 19">
            <a:extLst>
              <a:ext uri="{FF2B5EF4-FFF2-40B4-BE49-F238E27FC236}">
                <a16:creationId xmlns:a16="http://schemas.microsoft.com/office/drawing/2014/main" id="{1B3A26EF-A1CB-456E-AAA1-CC35B4D9D13C}"/>
              </a:ext>
              <a:ext uri="{C183D7F6-B498-43B3-948B-1728B52AA6E4}">
                <adec:decorative xmlns:adec="http://schemas.microsoft.com/office/drawing/2017/decorative" val="1"/>
              </a:ext>
            </a:extLst>
          </p:cNvPr>
          <p:cNvCxnSpPr>
            <a:cxnSpLocks/>
          </p:cNvCxnSpPr>
          <p:nvPr/>
        </p:nvCxnSpPr>
        <p:spPr>
          <a:xfrm>
            <a:off x="5783263" y="3025080"/>
            <a:ext cx="0" cy="3520183"/>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Artifacts and Stages diagram">
            <a:extLst>
              <a:ext uri="{FF2B5EF4-FFF2-40B4-BE49-F238E27FC236}">
                <a16:creationId xmlns:a16="http://schemas.microsoft.com/office/drawing/2014/main" id="{2A290F46-8794-46BA-927A-CB7929B6F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140" y="3649663"/>
            <a:ext cx="5991671" cy="2127042"/>
          </a:xfrm>
          <a:prstGeom prst="rect">
            <a:avLst/>
          </a:prstGeom>
        </p:spPr>
      </p:pic>
    </p:spTree>
    <p:extLst>
      <p:ext uri="{BB962C8B-B14F-4D97-AF65-F5344CB8AC3E}">
        <p14:creationId xmlns:p14="http://schemas.microsoft.com/office/powerpoint/2010/main" val="41839422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Using release gates to protect quality</a:t>
            </a:r>
          </a:p>
        </p:txBody>
      </p:sp>
      <p:pic>
        <p:nvPicPr>
          <p:cNvPr id="9" name="Picture 8">
            <a:extLst>
              <a:ext uri="{FF2B5EF4-FFF2-40B4-BE49-F238E27FC236}">
                <a16:creationId xmlns:a16="http://schemas.microsoft.com/office/drawing/2014/main" id="{A379F22E-383D-44BE-A837-1CC394B531CE}"/>
              </a:ext>
            </a:extLst>
          </p:cNvPr>
          <p:cNvPicPr>
            <a:picLocks noChangeAspect="1"/>
          </p:cNvPicPr>
          <p:nvPr/>
        </p:nvPicPr>
        <p:blipFill>
          <a:blip r:embed="rId3"/>
          <a:stretch>
            <a:fillRect/>
          </a:stretch>
        </p:blipFill>
        <p:spPr>
          <a:xfrm>
            <a:off x="383425" y="1433449"/>
            <a:ext cx="778764" cy="778764"/>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366092" y="1654852"/>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new blocker issues</a:t>
            </a:r>
          </a:p>
        </p:txBody>
      </p:sp>
      <p:pic>
        <p:nvPicPr>
          <p:cNvPr id="27" name="Picture 26">
            <a:extLst>
              <a:ext uri="{FF2B5EF4-FFF2-40B4-BE49-F238E27FC236}">
                <a16:creationId xmlns:a16="http://schemas.microsoft.com/office/drawing/2014/main" id="{9AF82DB6-68AD-4891-B199-B9ECF810B85D}"/>
              </a:ext>
            </a:extLst>
          </p:cNvPr>
          <p:cNvPicPr>
            <a:picLocks noChangeAspect="1"/>
          </p:cNvPicPr>
          <p:nvPr/>
        </p:nvPicPr>
        <p:blipFill>
          <a:blip r:embed="rId4"/>
          <a:stretch>
            <a:fillRect/>
          </a:stretch>
        </p:blipFill>
        <p:spPr>
          <a:xfrm>
            <a:off x="382663" y="2504936"/>
            <a:ext cx="778764" cy="778764"/>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366092" y="2588006"/>
            <a:ext cx="4622427" cy="615553"/>
          </a:xfrm>
          <a:prstGeom prst="rect">
            <a:avLst/>
          </a:prstGeom>
        </p:spPr>
        <p:txBody>
          <a:bodyPr wrap="square" lIns="0" tIns="0" rIns="0" bIns="0" anchor="ctr">
            <a:spAutoFit/>
          </a:bodyPr>
          <a:lstStyle/>
          <a:p>
            <a:r>
              <a:rPr lang="en-US" sz="2000">
                <a:cs typeface="Segoe UI Semibold" panose="020B0702040204020203" pitchFamily="34" charset="0"/>
              </a:rPr>
              <a:t>Code coverage on new code greater than 80%</a:t>
            </a:r>
          </a:p>
        </p:txBody>
      </p:sp>
      <p:pic>
        <p:nvPicPr>
          <p:cNvPr id="28" name="Picture 27">
            <a:extLst>
              <a:ext uri="{FF2B5EF4-FFF2-40B4-BE49-F238E27FC236}">
                <a16:creationId xmlns:a16="http://schemas.microsoft.com/office/drawing/2014/main" id="{E65B8737-B35B-4384-A093-6091D31867C9}"/>
              </a:ext>
            </a:extLst>
          </p:cNvPr>
          <p:cNvPicPr>
            <a:picLocks noChangeAspect="1"/>
          </p:cNvPicPr>
          <p:nvPr/>
        </p:nvPicPr>
        <p:blipFill>
          <a:blip r:embed="rId5"/>
          <a:stretch>
            <a:fillRect/>
          </a:stretch>
        </p:blipFill>
        <p:spPr>
          <a:xfrm>
            <a:off x="442119" y="3593942"/>
            <a:ext cx="778764" cy="778764"/>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366092" y="3828934"/>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license violations</a:t>
            </a:r>
          </a:p>
        </p:txBody>
      </p:sp>
      <p:pic>
        <p:nvPicPr>
          <p:cNvPr id="29" name="Picture 28">
            <a:extLst>
              <a:ext uri="{FF2B5EF4-FFF2-40B4-BE49-F238E27FC236}">
                <a16:creationId xmlns:a16="http://schemas.microsoft.com/office/drawing/2014/main" id="{DC6990CB-52F7-46D7-BF10-FA281B2C434C}"/>
              </a:ext>
            </a:extLst>
          </p:cNvPr>
          <p:cNvPicPr>
            <a:picLocks noChangeAspect="1"/>
          </p:cNvPicPr>
          <p:nvPr/>
        </p:nvPicPr>
        <p:blipFill>
          <a:blip r:embed="rId6"/>
          <a:stretch>
            <a:fillRect/>
          </a:stretch>
        </p:blipFill>
        <p:spPr>
          <a:xfrm>
            <a:off x="431800" y="4679459"/>
            <a:ext cx="778764" cy="778764"/>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366092" y="4915975"/>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vulnerabilities in dependencies</a:t>
            </a:r>
          </a:p>
        </p:txBody>
      </p:sp>
      <p:pic>
        <p:nvPicPr>
          <p:cNvPr id="30" name="Picture 29">
            <a:extLst>
              <a:ext uri="{FF2B5EF4-FFF2-40B4-BE49-F238E27FC236}">
                <a16:creationId xmlns:a16="http://schemas.microsoft.com/office/drawing/2014/main" id="{18405B78-BDAA-48D1-B023-CB0A83ACA7E5}"/>
              </a:ext>
            </a:extLst>
          </p:cNvPr>
          <p:cNvPicPr>
            <a:picLocks noChangeAspect="1"/>
          </p:cNvPicPr>
          <p:nvPr/>
        </p:nvPicPr>
        <p:blipFill>
          <a:blip r:embed="rId7"/>
          <a:stretch>
            <a:fillRect/>
          </a:stretch>
        </p:blipFill>
        <p:spPr>
          <a:xfrm>
            <a:off x="431800" y="5768023"/>
            <a:ext cx="778764" cy="778764"/>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366092" y="6003015"/>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new technical debt introduced</a:t>
            </a:r>
          </a:p>
        </p:txBody>
      </p:sp>
      <p:pic>
        <p:nvPicPr>
          <p:cNvPr id="43" name="Picture 42">
            <a:extLst>
              <a:ext uri="{FF2B5EF4-FFF2-40B4-BE49-F238E27FC236}">
                <a16:creationId xmlns:a16="http://schemas.microsoft.com/office/drawing/2014/main" id="{1B1C6E50-5BD7-4271-AAFF-BF874C90DDEA}"/>
              </a:ext>
            </a:extLst>
          </p:cNvPr>
          <p:cNvPicPr>
            <a:picLocks noChangeAspect="1"/>
          </p:cNvPicPr>
          <p:nvPr/>
        </p:nvPicPr>
        <p:blipFill>
          <a:blip r:embed="rId8"/>
          <a:stretch>
            <a:fillRect/>
          </a:stretch>
        </p:blipFill>
        <p:spPr>
          <a:xfrm>
            <a:off x="6348476" y="1419340"/>
            <a:ext cx="778764" cy="778764"/>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7284292" y="1631508"/>
            <a:ext cx="4585667" cy="307777"/>
          </a:xfrm>
          <a:prstGeom prst="rect">
            <a:avLst/>
          </a:prstGeom>
        </p:spPr>
        <p:txBody>
          <a:bodyPr wrap="square" lIns="0" tIns="0" rIns="0" bIns="0" anchor="ctr">
            <a:spAutoFit/>
          </a:bodyPr>
          <a:lstStyle/>
          <a:p>
            <a:r>
              <a:rPr lang="en-US" sz="2000">
                <a:cs typeface="Segoe UI Semibold" panose="020B0702040204020203" pitchFamily="34" charset="0"/>
              </a:rPr>
              <a:t>Compliance checks</a:t>
            </a:r>
          </a:p>
        </p:txBody>
      </p:sp>
      <p:pic>
        <p:nvPicPr>
          <p:cNvPr id="44" name="Picture 43">
            <a:extLst>
              <a:ext uri="{FF2B5EF4-FFF2-40B4-BE49-F238E27FC236}">
                <a16:creationId xmlns:a16="http://schemas.microsoft.com/office/drawing/2014/main" id="{4D2F75D2-0FA9-478D-A3B8-A5E2673B47F4}"/>
              </a:ext>
            </a:extLst>
          </p:cNvPr>
          <p:cNvPicPr>
            <a:picLocks noChangeAspect="1"/>
          </p:cNvPicPr>
          <p:nvPr/>
        </p:nvPicPr>
        <p:blipFill>
          <a:blip r:embed="rId9"/>
          <a:stretch>
            <a:fillRect/>
          </a:stretch>
        </p:blipFill>
        <p:spPr>
          <a:xfrm>
            <a:off x="6348476" y="2506460"/>
            <a:ext cx="778764" cy="778764"/>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7284292" y="2587304"/>
            <a:ext cx="4585667" cy="615553"/>
          </a:xfrm>
          <a:prstGeom prst="rect">
            <a:avLst/>
          </a:prstGeom>
        </p:spPr>
        <p:txBody>
          <a:bodyPr wrap="square" lIns="0" tIns="0" rIns="0" bIns="0" anchor="ctr">
            <a:spAutoFit/>
          </a:bodyPr>
          <a:lstStyle/>
          <a:p>
            <a:r>
              <a:rPr lang="en-US" sz="2000">
                <a:cs typeface="Segoe UI Semibold" panose="020B0702040204020203" pitchFamily="34" charset="0"/>
              </a:rPr>
              <a:t>Are there work items linked to the release?</a:t>
            </a:r>
          </a:p>
        </p:txBody>
      </p:sp>
      <p:pic>
        <p:nvPicPr>
          <p:cNvPr id="45" name="Picture 44">
            <a:extLst>
              <a:ext uri="{FF2B5EF4-FFF2-40B4-BE49-F238E27FC236}">
                <a16:creationId xmlns:a16="http://schemas.microsoft.com/office/drawing/2014/main" id="{4A5D6D05-7855-4420-8885-53B596BBE3CD}"/>
              </a:ext>
            </a:extLst>
          </p:cNvPr>
          <p:cNvPicPr>
            <a:picLocks noChangeAspect="1"/>
          </p:cNvPicPr>
          <p:nvPr/>
        </p:nvPicPr>
        <p:blipFill>
          <a:blip r:embed="rId10"/>
          <a:stretch>
            <a:fillRect/>
          </a:stretch>
        </p:blipFill>
        <p:spPr>
          <a:xfrm>
            <a:off x="6348476" y="3592418"/>
            <a:ext cx="778764" cy="778764"/>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284292" y="3674945"/>
            <a:ext cx="4585667" cy="615553"/>
          </a:xfrm>
          <a:prstGeom prst="rect">
            <a:avLst/>
          </a:prstGeom>
        </p:spPr>
        <p:txBody>
          <a:bodyPr wrap="square" lIns="0" tIns="0" rIns="0" bIns="0" anchor="ctr">
            <a:spAutoFit/>
          </a:bodyPr>
          <a:lstStyle/>
          <a:p>
            <a:r>
              <a:rPr lang="en-US" sz="2000">
                <a:cs typeface="Segoe UI Semibold" panose="020B0702040204020203" pitchFamily="34" charset="0"/>
              </a:rPr>
              <a:t>Is the release started by someone else as the code committer? </a:t>
            </a:r>
          </a:p>
        </p:txBody>
      </p:sp>
      <p:pic>
        <p:nvPicPr>
          <p:cNvPr id="46" name="Picture 45">
            <a:extLst>
              <a:ext uri="{FF2B5EF4-FFF2-40B4-BE49-F238E27FC236}">
                <a16:creationId xmlns:a16="http://schemas.microsoft.com/office/drawing/2014/main" id="{F003DFA7-B261-4EF6-88E9-3C9A75820B90}"/>
              </a:ext>
            </a:extLst>
          </p:cNvPr>
          <p:cNvPicPr>
            <a:picLocks noChangeAspect="1"/>
          </p:cNvPicPr>
          <p:nvPr/>
        </p:nvPicPr>
        <p:blipFill>
          <a:blip r:embed="rId11"/>
          <a:stretch>
            <a:fillRect/>
          </a:stretch>
        </p:blipFill>
        <p:spPr>
          <a:xfrm>
            <a:off x="6348476" y="4680983"/>
            <a:ext cx="778764" cy="778764"/>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284292" y="4762065"/>
            <a:ext cx="4585667" cy="615553"/>
          </a:xfrm>
          <a:prstGeom prst="rect">
            <a:avLst/>
          </a:prstGeom>
        </p:spPr>
        <p:txBody>
          <a:bodyPr wrap="square" lIns="0" tIns="0" rIns="0" bIns="0" anchor="ctr">
            <a:spAutoFit/>
          </a:bodyPr>
          <a:lstStyle/>
          <a:p>
            <a:r>
              <a:rPr lang="en-US" sz="2000">
                <a:cs typeface="Segoe UI Semibold" panose="020B0702040204020203" pitchFamily="34" charset="0"/>
              </a:rPr>
              <a:t>Is the performance not affected after a new release?</a:t>
            </a:r>
          </a:p>
        </p:txBody>
      </p:sp>
      <p:pic>
        <p:nvPicPr>
          <p:cNvPr id="4" name="Picture 3">
            <a:extLst>
              <a:ext uri="{FF2B5EF4-FFF2-40B4-BE49-F238E27FC236}">
                <a16:creationId xmlns:a16="http://schemas.microsoft.com/office/drawing/2014/main" id="{E3E29973-6905-461C-B0F2-5A3262250C2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1379538" y="2351780"/>
            <a:ext cx="10643616" cy="3282696"/>
          </a:xfrm>
          <a:prstGeom prst="rect">
            <a:avLst/>
          </a:prstGeom>
        </p:spPr>
      </p:pic>
    </p:spTree>
    <p:extLst>
      <p:ext uri="{BB962C8B-B14F-4D97-AF65-F5344CB8AC3E}">
        <p14:creationId xmlns:p14="http://schemas.microsoft.com/office/powerpoint/2010/main" val="32488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5FEC-C953-4EFB-AACF-30C6B500F575}"/>
              </a:ext>
            </a:extLst>
          </p:cNvPr>
          <p:cNvSpPr>
            <a:spLocks noGrp="1"/>
          </p:cNvSpPr>
          <p:nvPr>
            <p:ph type="title"/>
          </p:nvPr>
        </p:nvSpPr>
        <p:spPr>
          <a:xfrm>
            <a:off x="465138" y="632779"/>
            <a:ext cx="11533187" cy="411162"/>
          </a:xfrm>
        </p:spPr>
        <p:txBody>
          <a:bodyPr/>
          <a:lstStyle/>
          <a:p>
            <a:r>
              <a:rPr lang="en-US" dirty="0"/>
              <a:t>Release notes and documentation </a:t>
            </a:r>
          </a:p>
        </p:txBody>
      </p:sp>
      <p:sp>
        <p:nvSpPr>
          <p:cNvPr id="29" name="Rectangle 28">
            <a:extLst>
              <a:ext uri="{FF2B5EF4-FFF2-40B4-BE49-F238E27FC236}">
                <a16:creationId xmlns:a16="http://schemas.microsoft.com/office/drawing/2014/main" id="{2887C63B-63D5-4CC9-8FA7-EDEC348B50EB}"/>
              </a:ext>
            </a:extLst>
          </p:cNvPr>
          <p:cNvSpPr/>
          <p:nvPr/>
        </p:nvSpPr>
        <p:spPr>
          <a:xfrm>
            <a:off x="431801" y="1720579"/>
            <a:ext cx="3899703" cy="1213121"/>
          </a:xfrm>
          <a:prstGeom prst="rect">
            <a:avLst/>
          </a:prstGeom>
          <a:solidFill>
            <a:schemeClr val="bg1">
              <a:lumMod val="95000"/>
            </a:schemeClr>
          </a:solidFill>
        </p:spPr>
        <p:txBody>
          <a:bodyPr wrap="square" lIns="182880" tIns="137160" rIns="182880" bIns="137160" anchor="ctr">
            <a:noAutofit/>
          </a:bodyPr>
          <a:lstStyle/>
          <a:p>
            <a:r>
              <a:rPr lang="en-US" sz="2400">
                <a:latin typeface="+mj-lt"/>
              </a:rPr>
              <a:t>Technical or Functional Documentation?</a:t>
            </a:r>
          </a:p>
        </p:txBody>
      </p:sp>
      <p:sp>
        <p:nvSpPr>
          <p:cNvPr id="27" name="Rectangle 26">
            <a:extLst>
              <a:ext uri="{FF2B5EF4-FFF2-40B4-BE49-F238E27FC236}">
                <a16:creationId xmlns:a16="http://schemas.microsoft.com/office/drawing/2014/main" id="{18FA77BD-3FE6-4AF3-88F7-190F27112972}"/>
              </a:ext>
            </a:extLst>
          </p:cNvPr>
          <p:cNvSpPr/>
          <p:nvPr/>
        </p:nvSpPr>
        <p:spPr>
          <a:xfrm>
            <a:off x="431801" y="3098801"/>
            <a:ext cx="3899703" cy="3140616"/>
          </a:xfrm>
          <a:prstGeom prst="rect">
            <a:avLst/>
          </a:prstGeom>
          <a:solidFill>
            <a:schemeClr val="bg1">
              <a:lumMod val="95000"/>
            </a:schemeClr>
          </a:solidFill>
        </p:spPr>
        <p:txBody>
          <a:bodyPr wrap="square" lIns="182880" tIns="137160" rIns="182880" bIns="137160" anchor="t">
            <a:noAutofit/>
          </a:bodyPr>
          <a:lstStyle/>
          <a:p>
            <a:pPr>
              <a:spcBef>
                <a:spcPts val="600"/>
              </a:spcBef>
            </a:pPr>
            <a:r>
              <a:rPr lang="en-US" sz="2400">
                <a:latin typeface="+mj-lt"/>
              </a:rPr>
              <a:t>Where to store Documentation:</a:t>
            </a:r>
          </a:p>
          <a:p>
            <a:pPr>
              <a:spcBef>
                <a:spcPts val="600"/>
              </a:spcBef>
              <a:spcAft>
                <a:spcPts val="500"/>
              </a:spcAft>
            </a:pPr>
            <a:r>
              <a:rPr lang="en-US" sz="2000"/>
              <a:t>Document Store</a:t>
            </a:r>
          </a:p>
          <a:p>
            <a:pPr>
              <a:spcBef>
                <a:spcPts val="600"/>
              </a:spcBef>
              <a:spcAft>
                <a:spcPts val="500"/>
              </a:spcAft>
            </a:pPr>
            <a:r>
              <a:rPr lang="en-US" sz="2000"/>
              <a:t>Wiki</a:t>
            </a:r>
          </a:p>
          <a:p>
            <a:pPr>
              <a:spcBef>
                <a:spcPts val="600"/>
              </a:spcBef>
              <a:spcAft>
                <a:spcPts val="500"/>
              </a:spcAft>
            </a:pPr>
            <a:r>
              <a:rPr lang="en-US" sz="2000"/>
              <a:t>In the code base</a:t>
            </a:r>
          </a:p>
          <a:p>
            <a:pPr>
              <a:spcBef>
                <a:spcPts val="600"/>
              </a:spcBef>
              <a:spcAft>
                <a:spcPts val="500"/>
              </a:spcAft>
            </a:pPr>
            <a:r>
              <a:rPr lang="en-US" sz="2000"/>
              <a:t>In a Work Item</a:t>
            </a:r>
          </a:p>
        </p:txBody>
      </p:sp>
      <p:pic>
        <p:nvPicPr>
          <p:cNvPr id="3" name="Picture 2" descr="344 Shopping cart should be personalized webpage">
            <a:extLst>
              <a:ext uri="{FF2B5EF4-FFF2-40B4-BE49-F238E27FC236}">
                <a16:creationId xmlns:a16="http://schemas.microsoft.com/office/drawing/2014/main" id="{47AB6270-5C9C-40BA-9517-210CFD78A176}"/>
              </a:ext>
            </a:extLst>
          </p:cNvPr>
          <p:cNvPicPr>
            <a:picLocks noChangeAspect="1"/>
          </p:cNvPicPr>
          <p:nvPr/>
        </p:nvPicPr>
        <p:blipFill>
          <a:blip r:embed="rId3"/>
          <a:stretch>
            <a:fillRect/>
          </a:stretch>
        </p:blipFill>
        <p:spPr>
          <a:xfrm>
            <a:off x="4522883" y="1720579"/>
            <a:ext cx="7488936" cy="4544568"/>
          </a:xfrm>
          <a:prstGeom prst="rect">
            <a:avLst/>
          </a:prstGeom>
        </p:spPr>
      </p:pic>
    </p:spTree>
    <p:extLst>
      <p:ext uri="{BB962C8B-B14F-4D97-AF65-F5344CB8AC3E}">
        <p14:creationId xmlns:p14="http://schemas.microsoft.com/office/powerpoint/2010/main" val="33922522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05: Choosing the right release management tool</a:t>
            </a:r>
          </a:p>
        </p:txBody>
      </p:sp>
      <p:pic>
        <p:nvPicPr>
          <p:cNvPr id="7" name="Picture 6" descr="Icon of a circle branched into three connect circles">
            <a:extLst>
              <a:ext uri="{FF2B5EF4-FFF2-40B4-BE49-F238E27FC236}">
                <a16:creationId xmlns:a16="http://schemas.microsoft.com/office/drawing/2014/main" id="{6A157451-2DB1-4431-9EE0-2BC3B720C2FB}"/>
              </a:ext>
            </a:extLst>
          </p:cNvPr>
          <p:cNvPicPr>
            <a:picLocks noChangeAspect="1"/>
          </p:cNvPicPr>
          <p:nvPr/>
        </p:nvPicPr>
        <p:blipFill>
          <a:blip r:embed="rId2"/>
          <a:stretch>
            <a:fillRect/>
          </a:stretch>
        </p:blipFill>
        <p:spPr>
          <a:xfrm>
            <a:off x="10378440" y="2916936"/>
            <a:ext cx="1161288" cy="1161288"/>
          </a:xfrm>
          <a:prstGeom prst="rect">
            <a:avLst/>
          </a:prstGeom>
        </p:spPr>
      </p:pic>
    </p:spTree>
    <p:extLst>
      <p:ext uri="{BB962C8B-B14F-4D97-AF65-F5344CB8AC3E}">
        <p14:creationId xmlns:p14="http://schemas.microsoft.com/office/powerpoint/2010/main" val="11394634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Module overview</a:t>
            </a:r>
          </a:p>
        </p:txBody>
      </p:sp>
      <p:pic>
        <p:nvPicPr>
          <p:cNvPr id="12" name="Picture 11" descr="Icon of a magnifying glass">
            <a:extLst>
              <a:ext uri="{FF2B5EF4-FFF2-40B4-BE49-F238E27FC236}">
                <a16:creationId xmlns:a16="http://schemas.microsoft.com/office/drawing/2014/main" id="{D67C91E0-CDBE-44FA-9F9F-F1015E0997BC}"/>
              </a:ext>
            </a:extLst>
          </p:cNvPr>
          <p:cNvPicPr>
            <a:picLocks noChangeAspect="1"/>
          </p:cNvPicPr>
          <p:nvPr/>
        </p:nvPicPr>
        <p:blipFill>
          <a:blip r:embed="rId2"/>
          <a:stretch>
            <a:fillRect/>
          </a:stretch>
        </p:blipFill>
        <p:spPr>
          <a:xfrm>
            <a:off x="461758" y="1224381"/>
            <a:ext cx="952500" cy="952500"/>
          </a:xfrm>
          <a:prstGeom prst="rect">
            <a:avLst/>
          </a:prstGeom>
        </p:spPr>
      </p:pic>
      <p:sp>
        <p:nvSpPr>
          <p:cNvPr id="6" name="TextBox 5">
            <a:extLst>
              <a:ext uri="{FF2B5EF4-FFF2-40B4-BE49-F238E27FC236}">
                <a16:creationId xmlns:a16="http://schemas.microsoft.com/office/drawing/2014/main" id="{727E02A8-A135-4508-AF10-70F6C2EA3E18}"/>
              </a:ext>
            </a:extLst>
          </p:cNvPr>
          <p:cNvSpPr txBox="1"/>
          <p:nvPr/>
        </p:nvSpPr>
        <p:spPr>
          <a:xfrm>
            <a:off x="1593396" y="1515966"/>
            <a:ext cx="4524827"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49" name="Straight Connector 48">
            <a:extLst>
              <a:ext uri="{FF2B5EF4-FFF2-40B4-BE49-F238E27FC236}">
                <a16:creationId xmlns:a16="http://schemas.microsoft.com/office/drawing/2014/main" id="{23EBFAE7-C5B8-4A9B-A322-F5511DF4DC19}"/>
              </a:ext>
              <a:ext uri="{C183D7F6-B498-43B3-948B-1728B52AA6E4}">
                <adec:decorative xmlns:adec="http://schemas.microsoft.com/office/drawing/2017/decorative" val="1"/>
              </a:ext>
            </a:extLst>
          </p:cNvPr>
          <p:cNvCxnSpPr>
            <a:cxnSpLocks/>
          </p:cNvCxnSpPr>
          <p:nvPr/>
        </p:nvCxnSpPr>
        <p:spPr>
          <a:xfrm>
            <a:off x="1593398" y="2381675"/>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series of circles arranged in a circular pattern">
            <a:extLst>
              <a:ext uri="{FF2B5EF4-FFF2-40B4-BE49-F238E27FC236}">
                <a16:creationId xmlns:a16="http://schemas.microsoft.com/office/drawing/2014/main" id="{5700E216-EDF2-4DCC-AF66-5183F95D97F0}"/>
              </a:ext>
            </a:extLst>
          </p:cNvPr>
          <p:cNvPicPr>
            <a:picLocks noChangeAspect="1"/>
          </p:cNvPicPr>
          <p:nvPr/>
        </p:nvPicPr>
        <p:blipFill>
          <a:blip r:embed="rId3"/>
          <a:stretch>
            <a:fillRect/>
          </a:stretch>
        </p:blipFill>
        <p:spPr>
          <a:xfrm>
            <a:off x="461758" y="2586469"/>
            <a:ext cx="952500" cy="952500"/>
          </a:xfrm>
          <a:prstGeom prst="rect">
            <a:avLst/>
          </a:prstGeom>
        </p:spPr>
      </p:pic>
      <p:sp>
        <p:nvSpPr>
          <p:cNvPr id="52" name="TextBox 51">
            <a:extLst>
              <a:ext uri="{FF2B5EF4-FFF2-40B4-BE49-F238E27FC236}">
                <a16:creationId xmlns:a16="http://schemas.microsoft.com/office/drawing/2014/main" id="{997A3692-85B7-4FEE-A40C-020ED8CCF022}"/>
              </a:ext>
            </a:extLst>
          </p:cNvPr>
          <p:cNvSpPr txBox="1"/>
          <p:nvPr/>
        </p:nvSpPr>
        <p:spPr>
          <a:xfrm>
            <a:off x="1593396" y="2693387"/>
            <a:ext cx="4524827" cy="738664"/>
          </a:xfrm>
          <a:prstGeom prst="rect">
            <a:avLst/>
          </a:prstGeom>
          <a:noFill/>
        </p:spPr>
        <p:txBody>
          <a:bodyPr wrap="square" lIns="0" tIns="0" rIns="0" bIns="0" rtlCol="0" anchor="ctr">
            <a:spAutoFit/>
          </a:bodyPr>
          <a:lstStyle/>
          <a:p>
            <a:pPr>
              <a:spcAft>
                <a:spcPts val="600"/>
              </a:spcAft>
            </a:pPr>
            <a:r>
              <a:rPr lang="en-US" sz="2400" dirty="0"/>
              <a:t>Lesson 2: Introduction to continuous delivery</a:t>
            </a:r>
          </a:p>
        </p:txBody>
      </p:sp>
      <p:cxnSp>
        <p:nvCxnSpPr>
          <p:cNvPr id="50" name="Straight Connector 49">
            <a:extLst>
              <a:ext uri="{FF2B5EF4-FFF2-40B4-BE49-F238E27FC236}">
                <a16:creationId xmlns:a16="http://schemas.microsoft.com/office/drawing/2014/main" id="{BB9D6846-6FCA-42DB-8371-95E5C69308BE}"/>
              </a:ext>
              <a:ext uri="{C183D7F6-B498-43B3-948B-1728B52AA6E4}">
                <adec:decorative xmlns:adec="http://schemas.microsoft.com/office/drawing/2017/decorative" val="1"/>
              </a:ext>
            </a:extLst>
          </p:cNvPr>
          <p:cNvCxnSpPr>
            <a:cxnSpLocks/>
          </p:cNvCxnSpPr>
          <p:nvPr/>
        </p:nvCxnSpPr>
        <p:spPr>
          <a:xfrm>
            <a:off x="1593398" y="3743763"/>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closed and open bracket">
            <a:extLst>
              <a:ext uri="{FF2B5EF4-FFF2-40B4-BE49-F238E27FC236}">
                <a16:creationId xmlns:a16="http://schemas.microsoft.com/office/drawing/2014/main" id="{827ED50E-EBA5-4671-AE85-370B4E11C6E0}"/>
              </a:ext>
            </a:extLst>
          </p:cNvPr>
          <p:cNvPicPr>
            <a:picLocks noChangeAspect="1"/>
          </p:cNvPicPr>
          <p:nvPr/>
        </p:nvPicPr>
        <p:blipFill>
          <a:blip r:embed="rId4"/>
          <a:stretch>
            <a:fillRect/>
          </a:stretch>
        </p:blipFill>
        <p:spPr>
          <a:xfrm>
            <a:off x="461758" y="3948557"/>
            <a:ext cx="952500" cy="952500"/>
          </a:xfrm>
          <a:prstGeom prst="rect">
            <a:avLst/>
          </a:prstGeom>
        </p:spPr>
      </p:pic>
      <p:sp>
        <p:nvSpPr>
          <p:cNvPr id="53" name="TextBox 52">
            <a:extLst>
              <a:ext uri="{FF2B5EF4-FFF2-40B4-BE49-F238E27FC236}">
                <a16:creationId xmlns:a16="http://schemas.microsoft.com/office/drawing/2014/main" id="{0D60D049-FAD1-47DB-B5FF-F2C38BC1EF1F}"/>
              </a:ext>
            </a:extLst>
          </p:cNvPr>
          <p:cNvSpPr txBox="1"/>
          <p:nvPr/>
        </p:nvSpPr>
        <p:spPr>
          <a:xfrm>
            <a:off x="1593396" y="4055475"/>
            <a:ext cx="4524827" cy="738664"/>
          </a:xfrm>
          <a:prstGeom prst="rect">
            <a:avLst/>
          </a:prstGeom>
          <a:noFill/>
        </p:spPr>
        <p:txBody>
          <a:bodyPr wrap="square" lIns="0" tIns="0" rIns="0" bIns="0" rtlCol="0" anchor="ctr">
            <a:spAutoFit/>
          </a:bodyPr>
          <a:lstStyle/>
          <a:p>
            <a:pPr>
              <a:spcAft>
                <a:spcPts val="600"/>
              </a:spcAft>
            </a:pPr>
            <a:r>
              <a:rPr lang="en-US" sz="2400" dirty="0"/>
              <a:t>Lesson 3: Release strategy recommendations</a:t>
            </a:r>
          </a:p>
        </p:txBody>
      </p:sp>
      <p:cxnSp>
        <p:nvCxnSpPr>
          <p:cNvPr id="51" name="Straight Connector 50">
            <a:extLst>
              <a:ext uri="{FF2B5EF4-FFF2-40B4-BE49-F238E27FC236}">
                <a16:creationId xmlns:a16="http://schemas.microsoft.com/office/drawing/2014/main" id="{DBCB6D4B-F51F-418D-8305-3483513C7602}"/>
              </a:ext>
              <a:ext uri="{C183D7F6-B498-43B3-948B-1728B52AA6E4}">
                <adec:decorative xmlns:adec="http://schemas.microsoft.com/office/drawing/2017/decorative" val="1"/>
              </a:ext>
            </a:extLst>
          </p:cNvPr>
          <p:cNvCxnSpPr>
            <a:cxnSpLocks/>
          </p:cNvCxnSpPr>
          <p:nvPr/>
        </p:nvCxnSpPr>
        <p:spPr>
          <a:xfrm>
            <a:off x="1593398" y="5105851"/>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wrench and screw driver">
            <a:extLst>
              <a:ext uri="{FF2B5EF4-FFF2-40B4-BE49-F238E27FC236}">
                <a16:creationId xmlns:a16="http://schemas.microsoft.com/office/drawing/2014/main" id="{47023BAC-7DB0-41A6-873D-B387FEB0AE35}"/>
              </a:ext>
            </a:extLst>
          </p:cNvPr>
          <p:cNvPicPr>
            <a:picLocks noChangeAspect="1"/>
          </p:cNvPicPr>
          <p:nvPr/>
        </p:nvPicPr>
        <p:blipFill>
          <a:blip r:embed="rId5"/>
          <a:stretch>
            <a:fillRect/>
          </a:stretch>
        </p:blipFill>
        <p:spPr>
          <a:xfrm>
            <a:off x="461758" y="5310642"/>
            <a:ext cx="952500" cy="952500"/>
          </a:xfrm>
          <a:prstGeom prst="rect">
            <a:avLst/>
          </a:prstGeom>
        </p:spPr>
      </p:pic>
      <p:sp>
        <p:nvSpPr>
          <p:cNvPr id="54" name="TextBox 53">
            <a:extLst>
              <a:ext uri="{FF2B5EF4-FFF2-40B4-BE49-F238E27FC236}">
                <a16:creationId xmlns:a16="http://schemas.microsoft.com/office/drawing/2014/main" id="{6AE4510E-CD84-402A-B665-69FC2A6C0402}"/>
              </a:ext>
            </a:extLst>
          </p:cNvPr>
          <p:cNvSpPr txBox="1"/>
          <p:nvPr/>
        </p:nvSpPr>
        <p:spPr>
          <a:xfrm>
            <a:off x="1593396" y="5417560"/>
            <a:ext cx="4524827" cy="738664"/>
          </a:xfrm>
          <a:prstGeom prst="rect">
            <a:avLst/>
          </a:prstGeom>
          <a:noFill/>
        </p:spPr>
        <p:txBody>
          <a:bodyPr wrap="square" lIns="0" tIns="0" rIns="0" bIns="0" rtlCol="0" anchor="ctr">
            <a:spAutoFit/>
          </a:bodyPr>
          <a:lstStyle/>
          <a:p>
            <a:pPr>
              <a:spcAft>
                <a:spcPts val="600"/>
              </a:spcAft>
            </a:pPr>
            <a:r>
              <a:rPr lang="en-US" sz="2400" dirty="0"/>
              <a:t>Lesson 4: Building a high-quality release pipeline</a:t>
            </a:r>
          </a:p>
        </p:txBody>
      </p:sp>
      <p:pic>
        <p:nvPicPr>
          <p:cNvPr id="64" name="Picture 63" descr="Icon of a screen with square, isosceles triangle and circle shapes in it">
            <a:extLst>
              <a:ext uri="{FF2B5EF4-FFF2-40B4-BE49-F238E27FC236}">
                <a16:creationId xmlns:a16="http://schemas.microsoft.com/office/drawing/2014/main" id="{79CD30B1-A76F-4EE8-87C1-5CC49524D94D}"/>
              </a:ext>
            </a:extLst>
          </p:cNvPr>
          <p:cNvPicPr>
            <a:picLocks noChangeAspect="1"/>
          </p:cNvPicPr>
          <p:nvPr/>
        </p:nvPicPr>
        <p:blipFill>
          <a:blip r:embed="rId6"/>
          <a:stretch>
            <a:fillRect/>
          </a:stretch>
        </p:blipFill>
        <p:spPr>
          <a:xfrm>
            <a:off x="6354763" y="1224381"/>
            <a:ext cx="952500" cy="952500"/>
          </a:xfrm>
          <a:prstGeom prst="rect">
            <a:avLst/>
          </a:prstGeom>
        </p:spPr>
      </p:pic>
      <p:sp>
        <p:nvSpPr>
          <p:cNvPr id="73" name="TextBox 72">
            <a:extLst>
              <a:ext uri="{FF2B5EF4-FFF2-40B4-BE49-F238E27FC236}">
                <a16:creationId xmlns:a16="http://schemas.microsoft.com/office/drawing/2014/main" id="{FE49C8B8-5DDB-406B-9D55-5A050E347748}"/>
              </a:ext>
            </a:extLst>
          </p:cNvPr>
          <p:cNvSpPr txBox="1"/>
          <p:nvPr/>
        </p:nvSpPr>
        <p:spPr>
          <a:xfrm>
            <a:off x="7478918" y="1331300"/>
            <a:ext cx="4524827" cy="738664"/>
          </a:xfrm>
          <a:prstGeom prst="rect">
            <a:avLst/>
          </a:prstGeom>
          <a:noFill/>
        </p:spPr>
        <p:txBody>
          <a:bodyPr wrap="square" lIns="0" tIns="0" rIns="0" bIns="0" rtlCol="0" anchor="ctr">
            <a:spAutoFit/>
          </a:bodyPr>
          <a:lstStyle/>
          <a:p>
            <a:pPr>
              <a:spcAft>
                <a:spcPts val="600"/>
              </a:spcAft>
            </a:pPr>
            <a:r>
              <a:rPr lang="en-US" sz="2400" dirty="0"/>
              <a:t>Lesson 5: Choosing the right release management tool</a:t>
            </a:r>
          </a:p>
        </p:txBody>
      </p:sp>
      <p:cxnSp>
        <p:nvCxnSpPr>
          <p:cNvPr id="74" name="Straight Connector 73">
            <a:extLst>
              <a:ext uri="{FF2B5EF4-FFF2-40B4-BE49-F238E27FC236}">
                <a16:creationId xmlns:a16="http://schemas.microsoft.com/office/drawing/2014/main" id="{BFB7DAEE-3EF9-4A3F-8BBD-414FF8E720EF}"/>
              </a:ext>
              <a:ext uri="{C183D7F6-B498-43B3-948B-1728B52AA6E4}">
                <adec:decorative xmlns:adec="http://schemas.microsoft.com/office/drawing/2017/decorative" val="1"/>
              </a:ext>
            </a:extLst>
          </p:cNvPr>
          <p:cNvCxnSpPr>
            <a:cxnSpLocks/>
          </p:cNvCxnSpPr>
          <p:nvPr/>
        </p:nvCxnSpPr>
        <p:spPr>
          <a:xfrm>
            <a:off x="7478920" y="2381675"/>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circle branched into three connect circles">
            <a:extLst>
              <a:ext uri="{FF2B5EF4-FFF2-40B4-BE49-F238E27FC236}">
                <a16:creationId xmlns:a16="http://schemas.microsoft.com/office/drawing/2014/main" id="{683F7F89-6B7C-42E6-B3FA-D14BF20B0C8D}"/>
              </a:ext>
            </a:extLst>
          </p:cNvPr>
          <p:cNvPicPr>
            <a:picLocks noChangeAspect="1"/>
          </p:cNvPicPr>
          <p:nvPr/>
        </p:nvPicPr>
        <p:blipFill>
          <a:blip r:embed="rId7"/>
          <a:stretch>
            <a:fillRect/>
          </a:stretch>
        </p:blipFill>
        <p:spPr>
          <a:xfrm>
            <a:off x="6354763" y="2586469"/>
            <a:ext cx="952500" cy="952500"/>
          </a:xfrm>
          <a:prstGeom prst="rect">
            <a:avLst/>
          </a:prstGeom>
        </p:spPr>
      </p:pic>
      <p:sp>
        <p:nvSpPr>
          <p:cNvPr id="75" name="TextBox 74">
            <a:extLst>
              <a:ext uri="{FF2B5EF4-FFF2-40B4-BE49-F238E27FC236}">
                <a16:creationId xmlns:a16="http://schemas.microsoft.com/office/drawing/2014/main" id="{D336BF9C-D04A-4767-975B-E42E9B6C93CF}"/>
              </a:ext>
            </a:extLst>
          </p:cNvPr>
          <p:cNvSpPr txBox="1"/>
          <p:nvPr/>
        </p:nvSpPr>
        <p:spPr>
          <a:xfrm>
            <a:off x="7473498" y="2881429"/>
            <a:ext cx="4524827" cy="369332"/>
          </a:xfrm>
          <a:prstGeom prst="rect">
            <a:avLst/>
          </a:prstGeom>
          <a:noFill/>
        </p:spPr>
        <p:txBody>
          <a:bodyPr wrap="square" lIns="0" tIns="0" rIns="0" bIns="0" rtlCol="0" anchor="ctr">
            <a:spAutoFit/>
          </a:bodyPr>
          <a:lstStyle/>
          <a:p>
            <a:pPr>
              <a:spcAft>
                <a:spcPts val="600"/>
              </a:spcAft>
            </a:pPr>
            <a:r>
              <a:rPr lang="en-US" sz="2400" dirty="0"/>
              <a:t>Lesson 6: Labs</a:t>
            </a:r>
          </a:p>
        </p:txBody>
      </p:sp>
      <p:cxnSp>
        <p:nvCxnSpPr>
          <p:cNvPr id="76" name="Straight Connector 75">
            <a:extLst>
              <a:ext uri="{FF2B5EF4-FFF2-40B4-BE49-F238E27FC236}">
                <a16:creationId xmlns:a16="http://schemas.microsoft.com/office/drawing/2014/main" id="{02CC4C2D-D040-4A3D-96F9-06DB5408D79C}"/>
              </a:ext>
              <a:ext uri="{C183D7F6-B498-43B3-948B-1728B52AA6E4}">
                <adec:decorative xmlns:adec="http://schemas.microsoft.com/office/drawing/2017/decorative" val="1"/>
              </a:ext>
            </a:extLst>
          </p:cNvPr>
          <p:cNvCxnSpPr>
            <a:cxnSpLocks/>
          </p:cNvCxnSpPr>
          <p:nvPr/>
        </p:nvCxnSpPr>
        <p:spPr>
          <a:xfrm>
            <a:off x="7478920" y="3743763"/>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document with a checkmark">
            <a:extLst>
              <a:ext uri="{FF2B5EF4-FFF2-40B4-BE49-F238E27FC236}">
                <a16:creationId xmlns:a16="http://schemas.microsoft.com/office/drawing/2014/main" id="{B464101C-FF90-48B3-8541-A55B3A1F039B}"/>
              </a:ext>
            </a:extLst>
          </p:cNvPr>
          <p:cNvPicPr>
            <a:picLocks noChangeAspect="1"/>
          </p:cNvPicPr>
          <p:nvPr/>
        </p:nvPicPr>
        <p:blipFill>
          <a:blip r:embed="rId8"/>
          <a:stretch>
            <a:fillRect/>
          </a:stretch>
        </p:blipFill>
        <p:spPr>
          <a:xfrm>
            <a:off x="6354763" y="3948557"/>
            <a:ext cx="952500" cy="952500"/>
          </a:xfrm>
          <a:prstGeom prst="rect">
            <a:avLst/>
          </a:prstGeom>
        </p:spPr>
      </p:pic>
      <p:sp>
        <p:nvSpPr>
          <p:cNvPr id="77" name="TextBox 76">
            <a:extLst>
              <a:ext uri="{FF2B5EF4-FFF2-40B4-BE49-F238E27FC236}">
                <a16:creationId xmlns:a16="http://schemas.microsoft.com/office/drawing/2014/main" id="{97D3E981-F20D-4B69-9248-78BF7EBC6549}"/>
              </a:ext>
            </a:extLst>
          </p:cNvPr>
          <p:cNvSpPr txBox="1"/>
          <p:nvPr/>
        </p:nvSpPr>
        <p:spPr>
          <a:xfrm>
            <a:off x="7478918" y="4055475"/>
            <a:ext cx="4524827" cy="738664"/>
          </a:xfrm>
          <a:prstGeom prst="rect">
            <a:avLst/>
          </a:prstGeom>
          <a:noFill/>
        </p:spPr>
        <p:txBody>
          <a:bodyPr wrap="square" lIns="0" tIns="0" rIns="0" bIns="0" rtlCol="0" anchor="ctr">
            <a:spAutoFit/>
          </a:bodyPr>
          <a:lstStyle/>
          <a:p>
            <a:pPr>
              <a:spcAft>
                <a:spcPts val="600"/>
              </a:spcAft>
            </a:pPr>
            <a:r>
              <a:rPr lang="en-US" sz="2400" dirty="0"/>
              <a:t>Lesson 7: Module review and takeaways</a:t>
            </a:r>
          </a:p>
        </p:txBody>
      </p:sp>
    </p:spTree>
    <p:extLst>
      <p:ext uri="{BB962C8B-B14F-4D97-AF65-F5344CB8AC3E}">
        <p14:creationId xmlns:p14="http://schemas.microsoft.com/office/powerpoint/2010/main" val="30976752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779-31D5-4944-BD45-2CDBBEEE2B79}"/>
              </a:ext>
            </a:extLst>
          </p:cNvPr>
          <p:cNvSpPr>
            <a:spLocks noGrp="1"/>
          </p:cNvSpPr>
          <p:nvPr>
            <p:ph type="title"/>
          </p:nvPr>
        </p:nvSpPr>
        <p:spPr>
          <a:xfrm>
            <a:off x="465138" y="632779"/>
            <a:ext cx="11533187" cy="411162"/>
          </a:xfrm>
        </p:spPr>
        <p:txBody>
          <a:bodyPr/>
          <a:lstStyle/>
          <a:p>
            <a:r>
              <a:rPr lang="en-US" dirty="0"/>
              <a:t>Considerations for choosing release management tools</a:t>
            </a:r>
          </a:p>
        </p:txBody>
      </p:sp>
      <p:sp>
        <p:nvSpPr>
          <p:cNvPr id="59" name="Rectangle 58">
            <a:extLst>
              <a:ext uri="{FF2B5EF4-FFF2-40B4-BE49-F238E27FC236}">
                <a16:creationId xmlns:a16="http://schemas.microsoft.com/office/drawing/2014/main" id="{68188F84-B9F5-4997-8222-3FCB37508019}"/>
              </a:ext>
            </a:extLst>
          </p:cNvPr>
          <p:cNvSpPr/>
          <p:nvPr/>
        </p:nvSpPr>
        <p:spPr>
          <a:xfrm>
            <a:off x="439737" y="168469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Artifacts and artifact source</a:t>
            </a:r>
          </a:p>
        </p:txBody>
      </p:sp>
      <p:sp>
        <p:nvSpPr>
          <p:cNvPr id="61" name="Rectangle 60">
            <a:extLst>
              <a:ext uri="{FF2B5EF4-FFF2-40B4-BE49-F238E27FC236}">
                <a16:creationId xmlns:a16="http://schemas.microsoft.com/office/drawing/2014/main" id="{4E6702A5-11F7-4D05-8A15-229A2D9A8C7D}"/>
              </a:ext>
            </a:extLst>
          </p:cNvPr>
          <p:cNvSpPr/>
          <p:nvPr/>
        </p:nvSpPr>
        <p:spPr>
          <a:xfrm>
            <a:off x="439737" y="2994997"/>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Triggers and schedules</a:t>
            </a:r>
          </a:p>
        </p:txBody>
      </p:sp>
      <p:sp>
        <p:nvSpPr>
          <p:cNvPr id="63" name="Rectangle 62">
            <a:extLst>
              <a:ext uri="{FF2B5EF4-FFF2-40B4-BE49-F238E27FC236}">
                <a16:creationId xmlns:a16="http://schemas.microsoft.com/office/drawing/2014/main" id="{9651079B-77E6-4DD8-9CAD-58B14F661AF8}"/>
              </a:ext>
            </a:extLst>
          </p:cNvPr>
          <p:cNvSpPr/>
          <p:nvPr/>
        </p:nvSpPr>
        <p:spPr>
          <a:xfrm>
            <a:off x="439737" y="4305302"/>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Approvals and gates</a:t>
            </a:r>
          </a:p>
        </p:txBody>
      </p:sp>
      <p:sp>
        <p:nvSpPr>
          <p:cNvPr id="67" name="Rectangle 66">
            <a:extLst>
              <a:ext uri="{FF2B5EF4-FFF2-40B4-BE49-F238E27FC236}">
                <a16:creationId xmlns:a16="http://schemas.microsoft.com/office/drawing/2014/main" id="{80A014D5-F00C-44A4-B318-903D25689932}"/>
              </a:ext>
            </a:extLst>
          </p:cNvPr>
          <p:cNvSpPr/>
          <p:nvPr/>
        </p:nvSpPr>
        <p:spPr>
          <a:xfrm>
            <a:off x="6291494" y="168469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Stages </a:t>
            </a:r>
          </a:p>
        </p:txBody>
      </p:sp>
      <p:sp>
        <p:nvSpPr>
          <p:cNvPr id="69" name="Rectangle 68">
            <a:extLst>
              <a:ext uri="{FF2B5EF4-FFF2-40B4-BE49-F238E27FC236}">
                <a16:creationId xmlns:a16="http://schemas.microsoft.com/office/drawing/2014/main" id="{23437D9B-9E42-4BC5-A2F2-9540AE57AFC4}"/>
              </a:ext>
            </a:extLst>
          </p:cNvPr>
          <p:cNvSpPr/>
          <p:nvPr/>
        </p:nvSpPr>
        <p:spPr>
          <a:xfrm>
            <a:off x="6291494" y="2994996"/>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Build and release tasks</a:t>
            </a:r>
          </a:p>
        </p:txBody>
      </p:sp>
      <p:sp>
        <p:nvSpPr>
          <p:cNvPr id="71" name="Rectangle 70">
            <a:extLst>
              <a:ext uri="{FF2B5EF4-FFF2-40B4-BE49-F238E27FC236}">
                <a16:creationId xmlns:a16="http://schemas.microsoft.com/office/drawing/2014/main" id="{7E1912C0-4991-44A8-B098-DDDE688AF209}"/>
              </a:ext>
            </a:extLst>
          </p:cNvPr>
          <p:cNvSpPr/>
          <p:nvPr/>
        </p:nvSpPr>
        <p:spPr>
          <a:xfrm>
            <a:off x="6291496" y="430530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Traceability, auditability and security</a:t>
            </a:r>
          </a:p>
        </p:txBody>
      </p:sp>
    </p:spTree>
    <p:extLst>
      <p:ext uri="{BB962C8B-B14F-4D97-AF65-F5344CB8AC3E}">
        <p14:creationId xmlns:p14="http://schemas.microsoft.com/office/powerpoint/2010/main" val="178362806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Common release management tools  </a:t>
            </a:r>
          </a:p>
        </p:txBody>
      </p:sp>
      <p:sp>
        <p:nvSpPr>
          <p:cNvPr id="16" name="Rectangle 15">
            <a:extLst>
              <a:ext uri="{FF2B5EF4-FFF2-40B4-BE49-F238E27FC236}">
                <a16:creationId xmlns:a16="http://schemas.microsoft.com/office/drawing/2014/main" id="{62C8E93F-59F9-466B-A6AC-79455576CF90}"/>
              </a:ext>
            </a:extLst>
          </p:cNvPr>
          <p:cNvSpPr/>
          <p:nvPr/>
        </p:nvSpPr>
        <p:spPr>
          <a:xfrm>
            <a:off x="431800" y="119380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Jenkins</a:t>
            </a:r>
          </a:p>
        </p:txBody>
      </p:sp>
      <p:pic>
        <p:nvPicPr>
          <p:cNvPr id="1026" name="Picture 2" descr="Jenkins Logo ">
            <a:extLst>
              <a:ext uri="{FF2B5EF4-FFF2-40B4-BE49-F238E27FC236}">
                <a16:creationId xmlns:a16="http://schemas.microsoft.com/office/drawing/2014/main" id="{86002415-8D8F-4A82-BF43-6A496E91B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20910" y="1254034"/>
            <a:ext cx="2108988" cy="69002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BA480E7-072D-4880-A124-F377C99BCC80}"/>
              </a:ext>
            </a:extLst>
          </p:cNvPr>
          <p:cNvSpPr/>
          <p:nvPr/>
        </p:nvSpPr>
        <p:spPr>
          <a:xfrm>
            <a:off x="431800" y="210523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Circle CI </a:t>
            </a:r>
          </a:p>
        </p:txBody>
      </p:sp>
      <p:pic>
        <p:nvPicPr>
          <p:cNvPr id="1028" name="Picture 4" descr="Circle CI logo">
            <a:extLst>
              <a:ext uri="{FF2B5EF4-FFF2-40B4-BE49-F238E27FC236}">
                <a16:creationId xmlns:a16="http://schemas.microsoft.com/office/drawing/2014/main" id="{223E7FB2-1E7C-4583-8389-D1578DE12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136" y="2195887"/>
            <a:ext cx="2070762" cy="58671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71EACB5-2BB5-4D25-A51D-A6EFAE73FC49}"/>
              </a:ext>
            </a:extLst>
          </p:cNvPr>
          <p:cNvSpPr/>
          <p:nvPr/>
        </p:nvSpPr>
        <p:spPr>
          <a:xfrm>
            <a:off x="431800" y="301666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Azure DevOps Pipelines</a:t>
            </a:r>
          </a:p>
        </p:txBody>
      </p:sp>
      <p:pic>
        <p:nvPicPr>
          <p:cNvPr id="13" name="Picture 12" descr="Azure Pipelines logo&#10;">
            <a:extLst>
              <a:ext uri="{FF2B5EF4-FFF2-40B4-BE49-F238E27FC236}">
                <a16:creationId xmlns:a16="http://schemas.microsoft.com/office/drawing/2014/main" id="{13D26C5F-D641-4FD6-900A-1BDECD144F88}"/>
              </a:ext>
            </a:extLst>
          </p:cNvPr>
          <p:cNvPicPr>
            <a:picLocks noChangeAspect="1"/>
          </p:cNvPicPr>
          <p:nvPr/>
        </p:nvPicPr>
        <p:blipFill>
          <a:blip r:embed="rId5"/>
          <a:stretch>
            <a:fillRect/>
          </a:stretch>
        </p:blipFill>
        <p:spPr>
          <a:xfrm>
            <a:off x="10501239" y="3031532"/>
            <a:ext cx="1328659" cy="765089"/>
          </a:xfrm>
          <a:prstGeom prst="rect">
            <a:avLst/>
          </a:prstGeom>
        </p:spPr>
      </p:pic>
      <p:sp>
        <p:nvSpPr>
          <p:cNvPr id="19" name="Rectangle 18">
            <a:extLst>
              <a:ext uri="{FF2B5EF4-FFF2-40B4-BE49-F238E27FC236}">
                <a16:creationId xmlns:a16="http://schemas.microsoft.com/office/drawing/2014/main" id="{85E84BE5-3A48-43D6-ADEA-02A7CC553316}"/>
              </a:ext>
            </a:extLst>
          </p:cNvPr>
          <p:cNvSpPr/>
          <p:nvPr/>
        </p:nvSpPr>
        <p:spPr>
          <a:xfrm>
            <a:off x="431800" y="392809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GitLab Pipelines</a:t>
            </a:r>
          </a:p>
        </p:txBody>
      </p:sp>
      <p:pic>
        <p:nvPicPr>
          <p:cNvPr id="30" name="Picture 29" descr="Gitlab logo">
            <a:extLst>
              <a:ext uri="{FF2B5EF4-FFF2-40B4-BE49-F238E27FC236}">
                <a16:creationId xmlns:a16="http://schemas.microsoft.com/office/drawing/2014/main" id="{080B724B-E891-4BED-BE4B-9B3BB1C5A51D}"/>
              </a:ext>
            </a:extLst>
          </p:cNvPr>
          <p:cNvPicPr>
            <a:picLocks noChangeAspect="1"/>
          </p:cNvPicPr>
          <p:nvPr/>
        </p:nvPicPr>
        <p:blipFill rotWithShape="1">
          <a:blip r:embed="rId6"/>
          <a:srcRect l="9160" t="16877" r="9160" b="16877"/>
          <a:stretch/>
        </p:blipFill>
        <p:spPr>
          <a:xfrm>
            <a:off x="9837266" y="3966002"/>
            <a:ext cx="1992632" cy="713726"/>
          </a:xfrm>
          <a:prstGeom prst="rect">
            <a:avLst/>
          </a:prstGeom>
        </p:spPr>
      </p:pic>
      <p:sp>
        <p:nvSpPr>
          <p:cNvPr id="20" name="Rectangle 19">
            <a:extLst>
              <a:ext uri="{FF2B5EF4-FFF2-40B4-BE49-F238E27FC236}">
                <a16:creationId xmlns:a16="http://schemas.microsoft.com/office/drawing/2014/main" id="{F1AC3992-142E-4A92-9325-B9607F6CBB55}"/>
              </a:ext>
            </a:extLst>
          </p:cNvPr>
          <p:cNvSpPr/>
          <p:nvPr/>
        </p:nvSpPr>
        <p:spPr>
          <a:xfrm>
            <a:off x="431800" y="483952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Atlassian Bamboo</a:t>
            </a:r>
          </a:p>
        </p:txBody>
      </p:sp>
      <p:pic>
        <p:nvPicPr>
          <p:cNvPr id="5" name="Picture 10" descr="Atlassian Bamboo logo">
            <a:extLst>
              <a:ext uri="{FF2B5EF4-FFF2-40B4-BE49-F238E27FC236}">
                <a16:creationId xmlns:a16="http://schemas.microsoft.com/office/drawing/2014/main" id="{6608436A-C1FC-4ECD-8178-711BB1B167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1463" y="5031498"/>
            <a:ext cx="2238435" cy="40351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F3901263-20DB-4B40-BED5-E97231D33133}"/>
              </a:ext>
            </a:extLst>
          </p:cNvPr>
          <p:cNvSpPr/>
          <p:nvPr/>
        </p:nvSpPr>
        <p:spPr>
          <a:xfrm>
            <a:off x="431799" y="5750949"/>
            <a:ext cx="11577638" cy="789551"/>
          </a:xfrm>
          <a:prstGeom prst="rect">
            <a:avLst/>
          </a:prstGeom>
          <a:solidFill>
            <a:schemeClr val="bg1">
              <a:lumMod val="95000"/>
            </a:schemeClr>
          </a:solidFill>
        </p:spPr>
        <p:txBody>
          <a:bodyPr wrap="square" lIns="137160" tIns="64008" rIns="137160" bIns="64008" anchor="ctr">
            <a:noAutofit/>
          </a:bodyPr>
          <a:lstStyle/>
          <a:p>
            <a:r>
              <a:rPr lang="en-US" sz="2600"/>
              <a:t>XL Deploy/XL Release</a:t>
            </a:r>
          </a:p>
        </p:txBody>
      </p:sp>
      <p:pic>
        <p:nvPicPr>
          <p:cNvPr id="4" name="Picture 8" descr="XL Deploy logo">
            <a:extLst>
              <a:ext uri="{FF2B5EF4-FFF2-40B4-BE49-F238E27FC236}">
                <a16:creationId xmlns:a16="http://schemas.microsoft.com/office/drawing/2014/main" id="{D6A701E0-D3CC-42D2-9B1E-007247ED12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020" y="5837575"/>
            <a:ext cx="1723878" cy="60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845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dirty="0"/>
              <a:t>Lesson 06: Labs</a:t>
            </a:r>
          </a:p>
        </p:txBody>
      </p:sp>
      <p:pic>
        <p:nvPicPr>
          <p:cNvPr id="5" name="Picture 4" descr="Icon of a lab flask">
            <a:extLst>
              <a:ext uri="{FF2B5EF4-FFF2-40B4-BE49-F238E27FC236}">
                <a16:creationId xmlns:a16="http://schemas.microsoft.com/office/drawing/2014/main" id="{1D1DF8B8-BE1F-4F9A-8683-D30BCC0B0F0D}"/>
              </a:ext>
            </a:extLst>
          </p:cNvPr>
          <p:cNvPicPr>
            <a:picLocks noChangeAspect="1"/>
          </p:cNvPicPr>
          <p:nvPr/>
        </p:nvPicPr>
        <p:blipFill>
          <a:blip r:embed="rId2"/>
          <a:stretch>
            <a:fillRect/>
          </a:stretch>
        </p:blipFill>
        <p:spPr>
          <a:xfrm>
            <a:off x="10409892" y="2718535"/>
            <a:ext cx="1070908" cy="1557454"/>
          </a:xfrm>
          <a:prstGeom prst="rect">
            <a:avLst/>
          </a:prstGeom>
        </p:spPr>
      </p:pic>
    </p:spTree>
    <p:extLst>
      <p:ext uri="{BB962C8B-B14F-4D97-AF65-F5344CB8AC3E}">
        <p14:creationId xmlns:p14="http://schemas.microsoft.com/office/powerpoint/2010/main" val="30099780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Controlling deployments using Release Gates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This lab covers the configuration of the deployment gates and details how to use them to control execution of Azure pipelines.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r>
              <a:rPr lang="en-US" dirty="0"/>
              <a:t>Configure release pipelines</a:t>
            </a:r>
          </a:p>
          <a:p>
            <a:r>
              <a:rPr lang="en-US" dirty="0"/>
              <a:t>Configure release gates</a:t>
            </a:r>
          </a:p>
          <a:p>
            <a:r>
              <a:rPr lang="en-US" dirty="0"/>
              <a:t>Test release gates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2588801146"/>
              </p:ext>
            </p:extLst>
          </p:nvPr>
        </p:nvGraphicFramePr>
        <p:xfrm>
          <a:off x="6557969" y="3617981"/>
          <a:ext cx="3890788" cy="201820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imer" descr="Pie chart indicating that students have 45 minutes (out of 60 minutes total) to complete the lab.">
            <a:extLst>
              <a:ext uri="{FF2B5EF4-FFF2-40B4-BE49-F238E27FC236}">
                <a16:creationId xmlns:a16="http://schemas.microsoft.com/office/drawing/2014/main" id="{D8BF8843-6DBD-4F1E-819E-F363ADD278ED}"/>
              </a:ext>
            </a:extLst>
          </p:cNvPr>
          <p:cNvGraphicFramePr/>
          <p:nvPr>
            <p:extLst>
              <p:ext uri="{D42A27DB-BD31-4B8C-83A1-F6EECF244321}">
                <p14:modId xmlns:p14="http://schemas.microsoft.com/office/powerpoint/2010/main" val="3723247715"/>
              </p:ext>
            </p:extLst>
          </p:nvPr>
        </p:nvGraphicFramePr>
        <p:xfrm>
          <a:off x="9075779" y="3497262"/>
          <a:ext cx="3890788" cy="201820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2023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Creating a release dashboard</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step through creation of a release dashboard and the use of REST API to retrieve Azure DevOps release data, which you can make this way available to your custom applications or dashboards.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Create a release dashboard</a:t>
            </a:r>
          </a:p>
          <a:p>
            <a:pPr marL="342900" indent="-342900">
              <a:buFont typeface="Arial" panose="020B0604020202020204" pitchFamily="34" charset="0"/>
              <a:buChar char="•"/>
            </a:pPr>
            <a:r>
              <a:rPr lang="en-US" dirty="0"/>
              <a:t>Use REST API to query release information</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4189045903"/>
              </p:ext>
            </p:extLst>
          </p:nvPr>
        </p:nvGraphicFramePr>
        <p:xfrm>
          <a:off x="7723403"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07: Module review and takeaways</a:t>
            </a:r>
          </a:p>
        </p:txBody>
      </p:sp>
      <p:pic>
        <p:nvPicPr>
          <p:cNvPr id="2" name="Picture 1" descr="Icon of a document with a checkmark">
            <a:extLst>
              <a:ext uri="{FF2B5EF4-FFF2-40B4-BE49-F238E27FC236}">
                <a16:creationId xmlns:a16="http://schemas.microsoft.com/office/drawing/2014/main" id="{149B31B8-6989-4B53-9E7C-B1871F609D32}"/>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What did you learn?</a:t>
            </a:r>
          </a:p>
        </p:txBody>
      </p:sp>
      <p:pic>
        <p:nvPicPr>
          <p:cNvPr id="47" name="Picture 46">
            <a:extLst>
              <a:ext uri="{FF2B5EF4-FFF2-40B4-BE49-F238E27FC236}">
                <a16:creationId xmlns:a16="http://schemas.microsoft.com/office/drawing/2014/main" id="{4AAB292E-9059-4BBA-8AD3-6387541978BE}"/>
              </a:ext>
            </a:extLst>
          </p:cNvPr>
          <p:cNvPicPr>
            <a:picLocks noChangeAspect="1"/>
          </p:cNvPicPr>
          <p:nvPr/>
        </p:nvPicPr>
        <p:blipFill>
          <a:blip r:embed="rId3"/>
          <a:stretch>
            <a:fillRect/>
          </a:stretch>
        </p:blipFill>
        <p:spPr>
          <a:xfrm>
            <a:off x="431799" y="1144587"/>
            <a:ext cx="655637" cy="655637"/>
          </a:xfrm>
          <a:prstGeom prst="rect">
            <a:avLst/>
          </a:prstGeom>
        </p:spPr>
      </p:pic>
      <p:sp>
        <p:nvSpPr>
          <p:cNvPr id="50" name="Rectangle 49">
            <a:extLst>
              <a:ext uri="{FF2B5EF4-FFF2-40B4-BE49-F238E27FC236}">
                <a16:creationId xmlns:a16="http://schemas.microsoft.com/office/drawing/2014/main" id="{CB468DB8-C87F-4E06-BD8B-43F3AF8DDF27}"/>
              </a:ext>
            </a:extLst>
          </p:cNvPr>
          <p:cNvSpPr/>
          <p:nvPr/>
        </p:nvSpPr>
        <p:spPr>
          <a:xfrm>
            <a:off x="1270000" y="131851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Differentiate between a release and a deployment</a:t>
            </a:r>
          </a:p>
        </p:txBody>
      </p:sp>
      <p:pic>
        <p:nvPicPr>
          <p:cNvPr id="53" name="Picture 52">
            <a:extLst>
              <a:ext uri="{FF2B5EF4-FFF2-40B4-BE49-F238E27FC236}">
                <a16:creationId xmlns:a16="http://schemas.microsoft.com/office/drawing/2014/main" id="{7955EFE7-A589-474E-9E86-FE118A3AF77B}"/>
              </a:ext>
            </a:extLst>
          </p:cNvPr>
          <p:cNvPicPr>
            <a:picLocks noChangeAspect="1"/>
          </p:cNvPicPr>
          <p:nvPr/>
        </p:nvPicPr>
        <p:blipFill>
          <a:blip r:embed="rId4"/>
          <a:stretch>
            <a:fillRect/>
          </a:stretch>
        </p:blipFill>
        <p:spPr>
          <a:xfrm>
            <a:off x="431799" y="1946758"/>
            <a:ext cx="655637" cy="655637"/>
          </a:xfrm>
          <a:prstGeom prst="rect">
            <a:avLst/>
          </a:prstGeom>
        </p:spPr>
      </p:pic>
      <p:sp>
        <p:nvSpPr>
          <p:cNvPr id="56" name="Rectangle 55">
            <a:extLst>
              <a:ext uri="{FF2B5EF4-FFF2-40B4-BE49-F238E27FC236}">
                <a16:creationId xmlns:a16="http://schemas.microsoft.com/office/drawing/2014/main" id="{67AB407E-06FF-45FB-A06F-D456487E8AF7}"/>
              </a:ext>
            </a:extLst>
          </p:cNvPr>
          <p:cNvSpPr/>
          <p:nvPr/>
        </p:nvSpPr>
        <p:spPr>
          <a:xfrm>
            <a:off x="1270000" y="212068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Define the components of a release pipeline </a:t>
            </a:r>
          </a:p>
        </p:txBody>
      </p:sp>
      <p:pic>
        <p:nvPicPr>
          <p:cNvPr id="59" name="Picture 58">
            <a:extLst>
              <a:ext uri="{FF2B5EF4-FFF2-40B4-BE49-F238E27FC236}">
                <a16:creationId xmlns:a16="http://schemas.microsoft.com/office/drawing/2014/main" id="{9C19DF10-1D8A-4074-AE0C-0804485BFBB3}"/>
              </a:ext>
            </a:extLst>
          </p:cNvPr>
          <p:cNvPicPr>
            <a:picLocks noChangeAspect="1"/>
          </p:cNvPicPr>
          <p:nvPr/>
        </p:nvPicPr>
        <p:blipFill>
          <a:blip r:embed="rId5"/>
          <a:stretch>
            <a:fillRect/>
          </a:stretch>
        </p:blipFill>
        <p:spPr>
          <a:xfrm>
            <a:off x="431799" y="2748929"/>
            <a:ext cx="655637" cy="655637"/>
          </a:xfrm>
          <a:prstGeom prst="rect">
            <a:avLst/>
          </a:prstGeom>
        </p:spPr>
      </p:pic>
      <p:sp>
        <p:nvSpPr>
          <p:cNvPr id="64" name="Rectangle 63">
            <a:extLst>
              <a:ext uri="{FF2B5EF4-FFF2-40B4-BE49-F238E27FC236}">
                <a16:creationId xmlns:a16="http://schemas.microsoft.com/office/drawing/2014/main" id="{40D7B747-2F6D-46D6-A62C-A0998829D3FE}"/>
              </a:ext>
            </a:extLst>
          </p:cNvPr>
          <p:cNvSpPr/>
          <p:nvPr/>
        </p:nvSpPr>
        <p:spPr>
          <a:xfrm>
            <a:off x="1270000" y="2922857"/>
            <a:ext cx="10739438" cy="307777"/>
          </a:xfrm>
          <a:prstGeom prst="rect">
            <a:avLst/>
          </a:prstGeom>
        </p:spPr>
        <p:txBody>
          <a:bodyPr wrap="square" lIns="0" tIns="0" rIns="0" bIns="0" anchor="ctr">
            <a:spAutoFit/>
          </a:bodyPr>
          <a:lstStyle/>
          <a:p>
            <a:r>
              <a:rPr lang="en-US" sz="2000">
                <a:cs typeface="Segoe UI Semibold" panose="020B0702040204020203" pitchFamily="34" charset="0"/>
              </a:rPr>
              <a:t>Explain things to consider when designing your release strategy</a:t>
            </a:r>
          </a:p>
        </p:txBody>
      </p:sp>
      <p:pic>
        <p:nvPicPr>
          <p:cNvPr id="65" name="Picture 64">
            <a:extLst>
              <a:ext uri="{FF2B5EF4-FFF2-40B4-BE49-F238E27FC236}">
                <a16:creationId xmlns:a16="http://schemas.microsoft.com/office/drawing/2014/main" id="{6F1FAF2E-8B11-411A-BACA-99A2D059DA5F}"/>
              </a:ext>
            </a:extLst>
          </p:cNvPr>
          <p:cNvPicPr>
            <a:picLocks noChangeAspect="1"/>
          </p:cNvPicPr>
          <p:nvPr/>
        </p:nvPicPr>
        <p:blipFill>
          <a:blip r:embed="rId6"/>
          <a:stretch>
            <a:fillRect/>
          </a:stretch>
        </p:blipFill>
        <p:spPr>
          <a:xfrm>
            <a:off x="431799" y="3551100"/>
            <a:ext cx="655637" cy="655637"/>
          </a:xfrm>
          <a:prstGeom prst="rect">
            <a:avLst/>
          </a:prstGeom>
        </p:spPr>
      </p:pic>
      <p:sp>
        <p:nvSpPr>
          <p:cNvPr id="66" name="Rectangle 65">
            <a:extLst>
              <a:ext uri="{FF2B5EF4-FFF2-40B4-BE49-F238E27FC236}">
                <a16:creationId xmlns:a16="http://schemas.microsoft.com/office/drawing/2014/main" id="{D4DB3205-5291-484C-8979-673A9DFF444C}"/>
              </a:ext>
            </a:extLst>
          </p:cNvPr>
          <p:cNvSpPr/>
          <p:nvPr/>
        </p:nvSpPr>
        <p:spPr>
          <a:xfrm>
            <a:off x="1270000" y="3725027"/>
            <a:ext cx="10739438" cy="307777"/>
          </a:xfrm>
          <a:prstGeom prst="rect">
            <a:avLst/>
          </a:prstGeom>
        </p:spPr>
        <p:txBody>
          <a:bodyPr wrap="square" lIns="0" tIns="0" rIns="0" bIns="0" anchor="ctr">
            <a:spAutoFit/>
          </a:bodyPr>
          <a:lstStyle/>
          <a:p>
            <a:r>
              <a:rPr lang="en-US" sz="2000">
                <a:cs typeface="Segoe UI Semibold" panose="020B0702040204020203" pitchFamily="34" charset="0"/>
              </a:rPr>
              <a:t>Classify a release versus a release process, and outline how to control the quality of both</a:t>
            </a:r>
          </a:p>
        </p:txBody>
      </p:sp>
      <p:pic>
        <p:nvPicPr>
          <p:cNvPr id="68" name="Picture 67">
            <a:extLst>
              <a:ext uri="{FF2B5EF4-FFF2-40B4-BE49-F238E27FC236}">
                <a16:creationId xmlns:a16="http://schemas.microsoft.com/office/drawing/2014/main" id="{C936E7BB-473D-4CD4-A4F5-0476612AD0F7}"/>
              </a:ext>
            </a:extLst>
          </p:cNvPr>
          <p:cNvPicPr>
            <a:picLocks noChangeAspect="1"/>
          </p:cNvPicPr>
          <p:nvPr/>
        </p:nvPicPr>
        <p:blipFill>
          <a:blip r:embed="rId7"/>
          <a:stretch>
            <a:fillRect/>
          </a:stretch>
        </p:blipFill>
        <p:spPr>
          <a:xfrm>
            <a:off x="431799" y="4353271"/>
            <a:ext cx="655637" cy="655637"/>
          </a:xfrm>
          <a:prstGeom prst="rect">
            <a:avLst/>
          </a:prstGeom>
        </p:spPr>
      </p:pic>
      <p:sp>
        <p:nvSpPr>
          <p:cNvPr id="69" name="Rectangle 68">
            <a:extLst>
              <a:ext uri="{FF2B5EF4-FFF2-40B4-BE49-F238E27FC236}">
                <a16:creationId xmlns:a16="http://schemas.microsoft.com/office/drawing/2014/main" id="{1BDFB1D4-245A-4AAE-ACDF-87AD7B58D478}"/>
              </a:ext>
            </a:extLst>
          </p:cNvPr>
          <p:cNvSpPr/>
          <p:nvPr/>
        </p:nvSpPr>
        <p:spPr>
          <a:xfrm>
            <a:off x="1270000" y="452719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Describe the principle of release gates and how to deal with release notes and documentation </a:t>
            </a:r>
          </a:p>
        </p:txBody>
      </p:sp>
      <p:pic>
        <p:nvPicPr>
          <p:cNvPr id="74" name="Picture 73">
            <a:extLst>
              <a:ext uri="{FF2B5EF4-FFF2-40B4-BE49-F238E27FC236}">
                <a16:creationId xmlns:a16="http://schemas.microsoft.com/office/drawing/2014/main" id="{9F2E50C9-F095-4651-8815-C047EA091D15}"/>
              </a:ext>
            </a:extLst>
          </p:cNvPr>
          <p:cNvPicPr>
            <a:picLocks noChangeAspect="1"/>
          </p:cNvPicPr>
          <p:nvPr/>
        </p:nvPicPr>
        <p:blipFill>
          <a:blip r:embed="rId8"/>
          <a:stretch>
            <a:fillRect/>
          </a:stretch>
        </p:blipFill>
        <p:spPr>
          <a:xfrm>
            <a:off x="431799" y="5128776"/>
            <a:ext cx="655637" cy="655637"/>
          </a:xfrm>
          <a:prstGeom prst="rect">
            <a:avLst/>
          </a:prstGeom>
        </p:spPr>
      </p:pic>
      <p:sp>
        <p:nvSpPr>
          <p:cNvPr id="76" name="Rectangle 75">
            <a:extLst>
              <a:ext uri="{FF2B5EF4-FFF2-40B4-BE49-F238E27FC236}">
                <a16:creationId xmlns:a16="http://schemas.microsoft.com/office/drawing/2014/main" id="{90320AC7-6D04-4547-A025-17EEA87CAB19}"/>
              </a:ext>
            </a:extLst>
          </p:cNvPr>
          <p:cNvSpPr/>
          <p:nvPr/>
        </p:nvSpPr>
        <p:spPr>
          <a:xfrm>
            <a:off x="1270000" y="5302706"/>
            <a:ext cx="10739438" cy="307777"/>
          </a:xfrm>
          <a:prstGeom prst="rect">
            <a:avLst/>
          </a:prstGeom>
        </p:spPr>
        <p:txBody>
          <a:bodyPr wrap="square" lIns="0" tIns="0" rIns="0" bIns="0" anchor="ctr">
            <a:spAutoFit/>
          </a:bodyPr>
          <a:lstStyle/>
          <a:p>
            <a:r>
              <a:rPr lang="en-US" sz="2000" dirty="0">
                <a:cs typeface="Segoe UI Semibold" panose="020B0702040204020203" pitchFamily="34" charset="0"/>
              </a:rPr>
              <a:t>Choose a release management tool</a:t>
            </a:r>
          </a:p>
        </p:txBody>
      </p:sp>
      <p:pic>
        <p:nvPicPr>
          <p:cNvPr id="5" name="Picture 4">
            <a:extLst>
              <a:ext uri="{FF2B5EF4-FFF2-40B4-BE49-F238E27FC236}">
                <a16:creationId xmlns:a16="http://schemas.microsoft.com/office/drawing/2014/main" id="{0CEE71EB-72CE-451D-AE5C-30CFDA3AB87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270000" y="1844740"/>
            <a:ext cx="10751820" cy="4032504"/>
          </a:xfrm>
          <a:prstGeom prst="rect">
            <a:avLst/>
          </a:prstGeom>
        </p:spPr>
      </p:pic>
    </p:spTree>
    <p:extLst>
      <p:ext uri="{BB962C8B-B14F-4D97-AF65-F5344CB8AC3E}">
        <p14:creationId xmlns:p14="http://schemas.microsoft.com/office/powerpoint/2010/main" val="22011365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3" name="Picture 2">
            <a:extLst>
              <a:ext uri="{FF2B5EF4-FFF2-40B4-BE49-F238E27FC236}">
                <a16:creationId xmlns:a16="http://schemas.microsoft.com/office/drawing/2014/main" id="{60427D27-3742-485B-8DB3-142BF71DF49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66476"/>
            <a:ext cx="915924" cy="915924"/>
          </a:xfrm>
          <a:prstGeom prst="rect">
            <a:avLst/>
          </a:prstGeom>
        </p:spPr>
      </p:pic>
      <p:sp>
        <p:nvSpPr>
          <p:cNvPr id="4" name="Oval 3">
            <a:extLst>
              <a:ext uri="{FF2B5EF4-FFF2-40B4-BE49-F238E27FC236}">
                <a16:creationId xmlns:a16="http://schemas.microsoft.com/office/drawing/2014/main" id="{3B3FC0B6-329F-4215-9FD7-0FBF1F7348AF}"/>
              </a:ext>
            </a:extLst>
          </p:cNvPr>
          <p:cNvSpPr/>
          <p:nvPr/>
        </p:nvSpPr>
        <p:spPr bwMode="auto">
          <a:xfrm rot="10800000" flipV="1">
            <a:off x="499585" y="123539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33" name="Rectangle 32">
            <a:extLst>
              <a:ext uri="{FF2B5EF4-FFF2-40B4-BE49-F238E27FC236}">
                <a16:creationId xmlns:a16="http://schemas.microsoft.com/office/drawing/2014/main" id="{23EDC343-5A5F-4132-ADF2-85A6D4E02449}"/>
              </a:ext>
            </a:extLst>
          </p:cNvPr>
          <p:cNvSpPr/>
          <p:nvPr/>
        </p:nvSpPr>
        <p:spPr>
          <a:xfrm>
            <a:off x="1509487" y="1439773"/>
            <a:ext cx="10495560" cy="369332"/>
          </a:xfrm>
          <a:prstGeom prst="rect">
            <a:avLst/>
          </a:prstGeom>
        </p:spPr>
        <p:txBody>
          <a:bodyPr wrap="square" lIns="0" tIns="0" rIns="0" bIns="0" anchor="ctr">
            <a:spAutoFit/>
          </a:bodyPr>
          <a:lstStyle/>
          <a:p>
            <a:r>
              <a:rPr lang="en-US" sz="2400" dirty="0">
                <a:cs typeface="Segoe UI Semibold" panose="020B0702040204020203" pitchFamily="34" charset="0"/>
              </a:rPr>
              <a:t>When you want to change an immutable object of any type, what do you do?</a:t>
            </a:r>
          </a:p>
        </p:txBody>
      </p:sp>
      <p:cxnSp>
        <p:nvCxnSpPr>
          <p:cNvPr id="34" name="Straight Connector 33">
            <a:extLst>
              <a:ext uri="{FF2B5EF4-FFF2-40B4-BE49-F238E27FC236}">
                <a16:creationId xmlns:a16="http://schemas.microsoft.com/office/drawing/2014/main" id="{8EF7A8CC-778A-4396-A757-D1B95B7A1C88}"/>
              </a:ext>
              <a:ext uri="{C183D7F6-B498-43B3-948B-1728B52AA6E4}">
                <adec:decorative xmlns:adec="http://schemas.microsoft.com/office/drawing/2017/decorative" val="1"/>
              </a:ext>
            </a:extLst>
          </p:cNvPr>
          <p:cNvCxnSpPr>
            <a:cxnSpLocks/>
          </p:cNvCxnSpPr>
          <p:nvPr/>
        </p:nvCxnSpPr>
        <p:spPr>
          <a:xfrm flipV="1">
            <a:off x="1509487" y="2181528"/>
            <a:ext cx="10495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EBC39B6-3DCE-4B97-8239-01325BBA40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280656"/>
            <a:ext cx="915924" cy="915924"/>
          </a:xfrm>
          <a:prstGeom prst="rect">
            <a:avLst/>
          </a:prstGeom>
        </p:spPr>
      </p:pic>
      <p:sp>
        <p:nvSpPr>
          <p:cNvPr id="6" name="Oval 5">
            <a:extLst>
              <a:ext uri="{FF2B5EF4-FFF2-40B4-BE49-F238E27FC236}">
                <a16:creationId xmlns:a16="http://schemas.microsoft.com/office/drawing/2014/main" id="{3F93E11F-2357-4ADD-A7AA-FE6AFC46F95F}"/>
              </a:ext>
            </a:extLst>
          </p:cNvPr>
          <p:cNvSpPr/>
          <p:nvPr/>
        </p:nvSpPr>
        <p:spPr bwMode="auto">
          <a:xfrm rot="10800000" flipV="1">
            <a:off x="499585" y="234957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36" name="Rectangle 35">
            <a:extLst>
              <a:ext uri="{FF2B5EF4-FFF2-40B4-BE49-F238E27FC236}">
                <a16:creationId xmlns:a16="http://schemas.microsoft.com/office/drawing/2014/main" id="{92198EB4-7094-4EC0-A5C5-F3515407B5B5}"/>
              </a:ext>
            </a:extLst>
          </p:cNvPr>
          <p:cNvSpPr/>
          <p:nvPr/>
        </p:nvSpPr>
        <p:spPr>
          <a:xfrm>
            <a:off x="1509487" y="2369287"/>
            <a:ext cx="10495560" cy="738664"/>
          </a:xfrm>
          <a:prstGeom prst="rect">
            <a:avLst/>
          </a:prstGeom>
        </p:spPr>
        <p:txBody>
          <a:bodyPr wrap="square" lIns="0" tIns="0" rIns="0" bIns="0" anchor="ctr">
            <a:spAutoFit/>
          </a:bodyPr>
          <a:lstStyle/>
          <a:p>
            <a:r>
              <a:rPr lang="en-US" sz="2400" dirty="0">
                <a:cs typeface="Segoe UI Semibold" panose="020B0702040204020203" pitchFamily="34" charset="0"/>
              </a:rPr>
              <a:t>What can you use to prevent a deployment in Azure DevOps when a security testing tool finds a compliance problem?</a:t>
            </a:r>
          </a:p>
        </p:txBody>
      </p:sp>
      <p:pic>
        <p:nvPicPr>
          <p:cNvPr id="10" name="Picture 9">
            <a:extLst>
              <a:ext uri="{FF2B5EF4-FFF2-40B4-BE49-F238E27FC236}">
                <a16:creationId xmlns:a16="http://schemas.microsoft.com/office/drawing/2014/main" id="{E662892B-59C8-4A64-8FD5-C9FC4038362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0666" y="3394836"/>
            <a:ext cx="915924" cy="915924"/>
          </a:xfrm>
          <a:prstGeom prst="rect">
            <a:avLst/>
          </a:prstGeom>
        </p:spPr>
      </p:pic>
      <p:sp>
        <p:nvSpPr>
          <p:cNvPr id="7" name="Rectangle 6">
            <a:extLst>
              <a:ext uri="{FF2B5EF4-FFF2-40B4-BE49-F238E27FC236}">
                <a16:creationId xmlns:a16="http://schemas.microsoft.com/office/drawing/2014/main" id="{9FFCAE46-1D3C-47F7-A855-91D814ABF611}"/>
              </a:ext>
            </a:extLst>
          </p:cNvPr>
          <p:cNvSpPr/>
          <p:nvPr/>
        </p:nvSpPr>
        <p:spPr>
          <a:xfrm>
            <a:off x="710534" y="3621965"/>
            <a:ext cx="356188" cy="461665"/>
          </a:xfrm>
          <a:prstGeom prst="rect">
            <a:avLst/>
          </a:prstGeom>
        </p:spPr>
        <p:txBody>
          <a:bodyPr wrap="none">
            <a:spAutoFit/>
          </a:bodyPr>
          <a:lstStyle/>
          <a:p>
            <a:r>
              <a:rPr lang="en-US" sz="2400" b="1" dirty="0">
                <a:latin typeface="+mj-lt"/>
                <a:cs typeface="Segoe UI" pitchFamily="34" charset="0"/>
              </a:rPr>
              <a:t>3</a:t>
            </a:r>
            <a:endParaRPr lang="en-AU" sz="2400" dirty="0">
              <a:latin typeface="+mj-lt"/>
            </a:endParaRPr>
          </a:p>
        </p:txBody>
      </p:sp>
      <p:sp>
        <p:nvSpPr>
          <p:cNvPr id="12" name="Rectangle 11">
            <a:extLst>
              <a:ext uri="{FF2B5EF4-FFF2-40B4-BE49-F238E27FC236}">
                <a16:creationId xmlns:a16="http://schemas.microsoft.com/office/drawing/2014/main" id="{5D4ADCE5-B1B2-4544-A9EF-24BC0146C56C}"/>
              </a:ext>
            </a:extLst>
          </p:cNvPr>
          <p:cNvSpPr/>
          <p:nvPr/>
        </p:nvSpPr>
        <p:spPr>
          <a:xfrm>
            <a:off x="1509487" y="3451598"/>
            <a:ext cx="10495560" cy="738664"/>
          </a:xfrm>
          <a:prstGeom prst="rect">
            <a:avLst/>
          </a:prstGeom>
        </p:spPr>
        <p:txBody>
          <a:bodyPr wrap="square" lIns="0" tIns="0" rIns="0" bIns="0" anchor="ctr">
            <a:spAutoFit/>
          </a:bodyPr>
          <a:lstStyle/>
          <a:p>
            <a:r>
              <a:rPr lang="en-AU" sz="2400" dirty="0">
                <a:cs typeface="Segoe UI Semibold" panose="020B0702040204020203" pitchFamily="34" charset="0"/>
              </a:rPr>
              <a:t>Even if you create exactly what a user requested at the start of the project, the solution will often be unsuitable for the same user. Why?</a:t>
            </a:r>
            <a:endParaRPr lang="en-US" sz="2400" dirty="0">
              <a:cs typeface="Segoe UI Semibold" panose="020B0702040204020203" pitchFamily="34" charset="0"/>
            </a:endParaRPr>
          </a:p>
        </p:txBody>
      </p:sp>
      <p:cxnSp>
        <p:nvCxnSpPr>
          <p:cNvPr id="13" name="Straight Connector 12">
            <a:extLst>
              <a:ext uri="{FF2B5EF4-FFF2-40B4-BE49-F238E27FC236}">
                <a16:creationId xmlns:a16="http://schemas.microsoft.com/office/drawing/2014/main" id="{BC8BEF74-E676-42DF-B9BD-2E7ACB5AE456}"/>
              </a:ext>
              <a:ext uri="{C183D7F6-B498-43B3-948B-1728B52AA6E4}">
                <adec:decorative xmlns:adec="http://schemas.microsoft.com/office/drawing/2017/decorative" val="1"/>
              </a:ext>
            </a:extLst>
          </p:cNvPr>
          <p:cNvCxnSpPr>
            <a:cxnSpLocks/>
          </p:cNvCxnSpPr>
          <p:nvPr/>
        </p:nvCxnSpPr>
        <p:spPr>
          <a:xfrm flipV="1">
            <a:off x="1509487" y="3403007"/>
            <a:ext cx="10495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23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2C1954-D56F-4BC7-9F89-2917679A3D7C}"/>
              </a:ext>
            </a:extLst>
          </p:cNvPr>
          <p:cNvSpPr>
            <a:spLocks noGrp="1"/>
          </p:cNvSpPr>
          <p:nvPr>
            <p:ph type="title"/>
          </p:nvPr>
        </p:nvSpPr>
        <p:spPr>
          <a:xfrm>
            <a:off x="465138" y="632779"/>
            <a:ext cx="11533187" cy="411162"/>
          </a:xfrm>
        </p:spPr>
        <p:txBody>
          <a:bodyPr/>
          <a:lstStyle/>
          <a:p>
            <a:r>
              <a:rPr lang="nl-NL" dirty="0"/>
              <a:t>Learning objectives</a:t>
            </a:r>
            <a:endParaRPr lang="en-US" dirty="0"/>
          </a:p>
        </p:txBody>
      </p:sp>
      <p:sp>
        <p:nvSpPr>
          <p:cNvPr id="26" name="TextBox 25">
            <a:extLst>
              <a:ext uri="{FF2B5EF4-FFF2-40B4-BE49-F238E27FC236}">
                <a16:creationId xmlns:a16="http://schemas.microsoft.com/office/drawing/2014/main" id="{2615758A-6B68-407E-903C-B7A14CC2ABCB}"/>
              </a:ext>
            </a:extLst>
          </p:cNvPr>
          <p:cNvSpPr txBox="1"/>
          <p:nvPr/>
        </p:nvSpPr>
        <p:spPr>
          <a:xfrm>
            <a:off x="465138" y="1217364"/>
            <a:ext cx="8202612"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12" name="Picture 11" descr="Icon of a top view section of human brain">
            <a:extLst>
              <a:ext uri="{FF2B5EF4-FFF2-40B4-BE49-F238E27FC236}">
                <a16:creationId xmlns:a16="http://schemas.microsoft.com/office/drawing/2014/main" id="{A05EAB7F-BDDF-45B0-B1B1-ED95B614F580}"/>
              </a:ext>
            </a:extLst>
          </p:cNvPr>
          <p:cNvPicPr>
            <a:picLocks noChangeAspect="1"/>
          </p:cNvPicPr>
          <p:nvPr/>
        </p:nvPicPr>
        <p:blipFill>
          <a:blip r:embed="rId2"/>
          <a:stretch>
            <a:fillRect/>
          </a:stretch>
        </p:blipFill>
        <p:spPr>
          <a:xfrm>
            <a:off x="456746" y="1751518"/>
            <a:ext cx="979932" cy="979932"/>
          </a:xfrm>
          <a:prstGeom prst="rect">
            <a:avLst/>
          </a:prstGeom>
        </p:spPr>
      </p:pic>
      <p:sp>
        <p:nvSpPr>
          <p:cNvPr id="35" name="TextBox 34" descr="Icon of a document">
            <a:extLst>
              <a:ext uri="{FF2B5EF4-FFF2-40B4-BE49-F238E27FC236}">
                <a16:creationId xmlns:a16="http://schemas.microsoft.com/office/drawing/2014/main" id="{B5BBD776-6388-4BE4-B533-06FB8FE2B79D}"/>
              </a:ext>
            </a:extLst>
          </p:cNvPr>
          <p:cNvSpPr txBox="1"/>
          <p:nvPr/>
        </p:nvSpPr>
        <p:spPr>
          <a:xfrm>
            <a:off x="1593965" y="1919081"/>
            <a:ext cx="4760798" cy="646331"/>
          </a:xfrm>
          <a:prstGeom prst="rect">
            <a:avLst/>
          </a:prstGeom>
          <a:noFill/>
        </p:spPr>
        <p:txBody>
          <a:bodyPr wrap="square" lIns="0" tIns="45720" rIns="91440" bIns="45720" rtlCol="0">
            <a:spAutoFit/>
          </a:bodyPr>
          <a:lstStyle/>
          <a:p>
            <a:r>
              <a:rPr lang="en-US"/>
              <a:t>Differentiate between a release and </a:t>
            </a:r>
            <a:br>
              <a:rPr lang="en-US"/>
            </a:br>
            <a:r>
              <a:rPr lang="en-US"/>
              <a:t>a deployment</a:t>
            </a:r>
          </a:p>
        </p:txBody>
      </p:sp>
      <p:cxnSp>
        <p:nvCxnSpPr>
          <p:cNvPr id="60" name="Straight Connector 59">
            <a:extLst>
              <a:ext uri="{FF2B5EF4-FFF2-40B4-BE49-F238E27FC236}">
                <a16:creationId xmlns:a16="http://schemas.microsoft.com/office/drawing/2014/main" id="{F58C8DE3-0C15-4E2D-B23F-90E99931DC1D}"/>
              </a:ext>
              <a:ext uri="{C183D7F6-B498-43B3-948B-1728B52AA6E4}">
                <adec:decorative xmlns:adec="http://schemas.microsoft.com/office/drawing/2017/decorative" val="1"/>
              </a:ext>
            </a:extLst>
          </p:cNvPr>
          <p:cNvCxnSpPr>
            <a:cxnSpLocks/>
          </p:cNvCxnSpPr>
          <p:nvPr/>
        </p:nvCxnSpPr>
        <p:spPr>
          <a:xfrm>
            <a:off x="1608138" y="2945273"/>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four circle connected in a branch">
            <a:extLst>
              <a:ext uri="{FF2B5EF4-FFF2-40B4-BE49-F238E27FC236}">
                <a16:creationId xmlns:a16="http://schemas.microsoft.com/office/drawing/2014/main" id="{246FEF42-C5BC-4164-9F31-7BD9A456854D}"/>
              </a:ext>
            </a:extLst>
          </p:cNvPr>
          <p:cNvPicPr>
            <a:picLocks noChangeAspect="1"/>
          </p:cNvPicPr>
          <p:nvPr/>
        </p:nvPicPr>
        <p:blipFill>
          <a:blip r:embed="rId3"/>
          <a:stretch>
            <a:fillRect/>
          </a:stretch>
        </p:blipFill>
        <p:spPr>
          <a:xfrm>
            <a:off x="456746" y="3021358"/>
            <a:ext cx="979932" cy="979932"/>
          </a:xfrm>
          <a:prstGeom prst="rect">
            <a:avLst/>
          </a:prstGeom>
        </p:spPr>
      </p:pic>
      <p:sp>
        <p:nvSpPr>
          <p:cNvPr id="39" name="TextBox 38" descr="Icon of a document">
            <a:extLst>
              <a:ext uri="{FF2B5EF4-FFF2-40B4-BE49-F238E27FC236}">
                <a16:creationId xmlns:a16="http://schemas.microsoft.com/office/drawing/2014/main" id="{C920963B-B9BE-4371-A7D5-FB69AFC074F1}"/>
              </a:ext>
            </a:extLst>
          </p:cNvPr>
          <p:cNvSpPr txBox="1"/>
          <p:nvPr/>
        </p:nvSpPr>
        <p:spPr>
          <a:xfrm>
            <a:off x="1593965" y="3325134"/>
            <a:ext cx="4760798" cy="369332"/>
          </a:xfrm>
          <a:prstGeom prst="rect">
            <a:avLst/>
          </a:prstGeom>
          <a:noFill/>
        </p:spPr>
        <p:txBody>
          <a:bodyPr wrap="square" lIns="0" tIns="45720" rIns="91440" bIns="45720" rtlCol="0">
            <a:spAutoFit/>
          </a:bodyPr>
          <a:lstStyle/>
          <a:p>
            <a:r>
              <a:rPr lang="en-US"/>
              <a:t>Define the components of a release pipeline </a:t>
            </a:r>
          </a:p>
        </p:txBody>
      </p:sp>
      <p:cxnSp>
        <p:nvCxnSpPr>
          <p:cNvPr id="61" name="Straight Connector 60">
            <a:extLst>
              <a:ext uri="{FF2B5EF4-FFF2-40B4-BE49-F238E27FC236}">
                <a16:creationId xmlns:a16="http://schemas.microsoft.com/office/drawing/2014/main" id="{75E7E718-0C22-4725-B8F5-B5AC0D5A01DF}"/>
              </a:ext>
              <a:ext uri="{C183D7F6-B498-43B3-948B-1728B52AA6E4}">
                <adec:decorative xmlns:adec="http://schemas.microsoft.com/office/drawing/2017/decorative" val="1"/>
              </a:ext>
            </a:extLst>
          </p:cNvPr>
          <p:cNvCxnSpPr>
            <a:cxnSpLocks/>
          </p:cNvCxnSpPr>
          <p:nvPr/>
        </p:nvCxnSpPr>
        <p:spPr>
          <a:xfrm>
            <a:off x="1608138" y="4075353"/>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series of bars forming a chart">
            <a:extLst>
              <a:ext uri="{FF2B5EF4-FFF2-40B4-BE49-F238E27FC236}">
                <a16:creationId xmlns:a16="http://schemas.microsoft.com/office/drawing/2014/main" id="{0335DB56-B171-42F3-ABAA-B5652CB0F4CB}"/>
              </a:ext>
            </a:extLst>
          </p:cNvPr>
          <p:cNvPicPr>
            <a:picLocks noChangeAspect="1"/>
          </p:cNvPicPr>
          <p:nvPr/>
        </p:nvPicPr>
        <p:blipFill>
          <a:blip r:embed="rId4"/>
          <a:stretch>
            <a:fillRect/>
          </a:stretch>
        </p:blipFill>
        <p:spPr>
          <a:xfrm>
            <a:off x="456746" y="4290963"/>
            <a:ext cx="979932" cy="979932"/>
          </a:xfrm>
          <a:prstGeom prst="rect">
            <a:avLst/>
          </a:prstGeom>
        </p:spPr>
      </p:pic>
      <p:sp>
        <p:nvSpPr>
          <p:cNvPr id="43" name="TextBox 42" descr="Icon of a document">
            <a:extLst>
              <a:ext uri="{FF2B5EF4-FFF2-40B4-BE49-F238E27FC236}">
                <a16:creationId xmlns:a16="http://schemas.microsoft.com/office/drawing/2014/main" id="{B1AE0BBE-48C3-402D-A0D4-2F6A315B62EA}"/>
              </a:ext>
            </a:extLst>
          </p:cNvPr>
          <p:cNvSpPr txBox="1"/>
          <p:nvPr/>
        </p:nvSpPr>
        <p:spPr>
          <a:xfrm>
            <a:off x="1593965" y="4456240"/>
            <a:ext cx="4760798" cy="646331"/>
          </a:xfrm>
          <a:prstGeom prst="rect">
            <a:avLst/>
          </a:prstGeom>
          <a:noFill/>
        </p:spPr>
        <p:txBody>
          <a:bodyPr wrap="square" lIns="0" tIns="45720" rIns="91440" bIns="45720" rtlCol="0">
            <a:spAutoFit/>
          </a:bodyPr>
          <a:lstStyle/>
          <a:p>
            <a:r>
              <a:rPr lang="en-US"/>
              <a:t>Explain things to consider when designing your release strategy</a:t>
            </a:r>
          </a:p>
        </p:txBody>
      </p:sp>
      <p:cxnSp>
        <p:nvCxnSpPr>
          <p:cNvPr id="62" name="Straight Connector 61">
            <a:extLst>
              <a:ext uri="{FF2B5EF4-FFF2-40B4-BE49-F238E27FC236}">
                <a16:creationId xmlns:a16="http://schemas.microsoft.com/office/drawing/2014/main" id="{8A5D8EC9-1B3B-4BD3-9A3E-C654D4374E62}"/>
              </a:ext>
              <a:ext uri="{C183D7F6-B498-43B3-948B-1728B52AA6E4}">
                <adec:decorative xmlns:adec="http://schemas.microsoft.com/office/drawing/2017/decorative" val="1"/>
              </a:ext>
            </a:extLst>
          </p:cNvPr>
          <p:cNvCxnSpPr>
            <a:cxnSpLocks/>
          </p:cNvCxnSpPr>
          <p:nvPr/>
        </p:nvCxnSpPr>
        <p:spPr>
          <a:xfrm>
            <a:off x="1608138" y="5345339"/>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magnifying glass showing a chart">
            <a:extLst>
              <a:ext uri="{FF2B5EF4-FFF2-40B4-BE49-F238E27FC236}">
                <a16:creationId xmlns:a16="http://schemas.microsoft.com/office/drawing/2014/main" id="{CCF2160E-F811-4CDF-B00F-B4BE0444AB74}"/>
              </a:ext>
            </a:extLst>
          </p:cNvPr>
          <p:cNvPicPr>
            <a:picLocks noChangeAspect="1"/>
          </p:cNvPicPr>
          <p:nvPr/>
        </p:nvPicPr>
        <p:blipFill>
          <a:blip r:embed="rId5"/>
          <a:stretch>
            <a:fillRect/>
          </a:stretch>
        </p:blipFill>
        <p:spPr>
          <a:xfrm>
            <a:off x="465138" y="5560568"/>
            <a:ext cx="979932" cy="979932"/>
          </a:xfrm>
          <a:prstGeom prst="rect">
            <a:avLst/>
          </a:prstGeom>
        </p:spPr>
      </p:pic>
      <p:sp>
        <p:nvSpPr>
          <p:cNvPr id="47" name="TextBox 46" descr="Icon of a document">
            <a:extLst>
              <a:ext uri="{FF2B5EF4-FFF2-40B4-BE49-F238E27FC236}">
                <a16:creationId xmlns:a16="http://schemas.microsoft.com/office/drawing/2014/main" id="{4175EEC4-C792-4116-A5C1-28F286BA28DF}"/>
              </a:ext>
            </a:extLst>
          </p:cNvPr>
          <p:cNvSpPr txBox="1"/>
          <p:nvPr/>
        </p:nvSpPr>
        <p:spPr>
          <a:xfrm>
            <a:off x="1593965" y="5726607"/>
            <a:ext cx="4760798" cy="646331"/>
          </a:xfrm>
          <a:prstGeom prst="rect">
            <a:avLst/>
          </a:prstGeom>
          <a:noFill/>
        </p:spPr>
        <p:txBody>
          <a:bodyPr wrap="square" lIns="0" tIns="45720" rIns="91440" bIns="45720" rtlCol="0">
            <a:spAutoFit/>
          </a:bodyPr>
          <a:lstStyle/>
          <a:p>
            <a:r>
              <a:rPr lang="en-US"/>
              <a:t>Classify a release versus a release process, and outline how to control the quality of both</a:t>
            </a:r>
          </a:p>
        </p:txBody>
      </p:sp>
      <p:pic>
        <p:nvPicPr>
          <p:cNvPr id="29" name="Picture 28" descr="Icon of a document">
            <a:extLst>
              <a:ext uri="{FF2B5EF4-FFF2-40B4-BE49-F238E27FC236}">
                <a16:creationId xmlns:a16="http://schemas.microsoft.com/office/drawing/2014/main" id="{D8FD7F95-90EC-4C26-BB5F-433C38273CE4}"/>
              </a:ext>
            </a:extLst>
          </p:cNvPr>
          <p:cNvPicPr>
            <a:picLocks noChangeAspect="1"/>
          </p:cNvPicPr>
          <p:nvPr/>
        </p:nvPicPr>
        <p:blipFill>
          <a:blip r:embed="rId6"/>
          <a:stretch>
            <a:fillRect/>
          </a:stretch>
        </p:blipFill>
        <p:spPr>
          <a:xfrm>
            <a:off x="6466687" y="1751518"/>
            <a:ext cx="979932" cy="979932"/>
          </a:xfrm>
          <a:prstGeom prst="rect">
            <a:avLst/>
          </a:prstGeom>
        </p:spPr>
      </p:pic>
      <p:sp>
        <p:nvSpPr>
          <p:cNvPr id="51" name="TextBox 50" descr="Icon of a document">
            <a:extLst>
              <a:ext uri="{FF2B5EF4-FFF2-40B4-BE49-F238E27FC236}">
                <a16:creationId xmlns:a16="http://schemas.microsoft.com/office/drawing/2014/main" id="{220E68C1-2253-4473-BCE9-74B8BA5F9D88}"/>
              </a:ext>
            </a:extLst>
          </p:cNvPr>
          <p:cNvSpPr txBox="1"/>
          <p:nvPr/>
        </p:nvSpPr>
        <p:spPr>
          <a:xfrm>
            <a:off x="7603671" y="1780581"/>
            <a:ext cx="4258129" cy="923330"/>
          </a:xfrm>
          <a:prstGeom prst="rect">
            <a:avLst/>
          </a:prstGeom>
          <a:noFill/>
        </p:spPr>
        <p:txBody>
          <a:bodyPr wrap="square" lIns="0" tIns="45720" rIns="91440" bIns="45720" rtlCol="0">
            <a:spAutoFit/>
          </a:bodyPr>
          <a:lstStyle/>
          <a:p>
            <a:r>
              <a:rPr lang="en-US"/>
              <a:t>Describe the principle of release gates and how to deal with release notes and documentation </a:t>
            </a:r>
          </a:p>
        </p:txBody>
      </p:sp>
      <p:cxnSp>
        <p:nvCxnSpPr>
          <p:cNvPr id="63" name="Straight Connector 62">
            <a:extLst>
              <a:ext uri="{FF2B5EF4-FFF2-40B4-BE49-F238E27FC236}">
                <a16:creationId xmlns:a16="http://schemas.microsoft.com/office/drawing/2014/main" id="{885AE992-DFCB-42B5-8EBF-6E659AD3CF6B}"/>
              </a:ext>
              <a:ext uri="{C183D7F6-B498-43B3-948B-1728B52AA6E4}">
                <adec:decorative xmlns:adec="http://schemas.microsoft.com/office/drawing/2017/decorative" val="1"/>
              </a:ext>
            </a:extLst>
          </p:cNvPr>
          <p:cNvCxnSpPr>
            <a:cxnSpLocks/>
          </p:cNvCxnSpPr>
          <p:nvPr/>
        </p:nvCxnSpPr>
        <p:spPr>
          <a:xfrm>
            <a:off x="7603671" y="2945273"/>
            <a:ext cx="44338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circle branched into three connect circles">
            <a:extLst>
              <a:ext uri="{FF2B5EF4-FFF2-40B4-BE49-F238E27FC236}">
                <a16:creationId xmlns:a16="http://schemas.microsoft.com/office/drawing/2014/main" id="{0AE0A5D4-E6ED-4BA9-A67C-3B18147A6E4C}"/>
              </a:ext>
            </a:extLst>
          </p:cNvPr>
          <p:cNvPicPr>
            <a:picLocks noChangeAspect="1"/>
          </p:cNvPicPr>
          <p:nvPr/>
        </p:nvPicPr>
        <p:blipFill>
          <a:blip r:embed="rId7"/>
          <a:stretch>
            <a:fillRect/>
          </a:stretch>
        </p:blipFill>
        <p:spPr>
          <a:xfrm>
            <a:off x="6466687" y="3041597"/>
            <a:ext cx="979932" cy="979932"/>
          </a:xfrm>
          <a:prstGeom prst="rect">
            <a:avLst/>
          </a:prstGeom>
        </p:spPr>
      </p:pic>
      <p:sp>
        <p:nvSpPr>
          <p:cNvPr id="59" name="TextBox 58">
            <a:extLst>
              <a:ext uri="{FF2B5EF4-FFF2-40B4-BE49-F238E27FC236}">
                <a16:creationId xmlns:a16="http://schemas.microsoft.com/office/drawing/2014/main" id="{46712343-45CB-45C8-93B6-5B608574534D}"/>
              </a:ext>
            </a:extLst>
          </p:cNvPr>
          <p:cNvSpPr txBox="1"/>
          <p:nvPr/>
        </p:nvSpPr>
        <p:spPr>
          <a:xfrm>
            <a:off x="7603671" y="3345373"/>
            <a:ext cx="4405767" cy="369332"/>
          </a:xfrm>
          <a:prstGeom prst="rect">
            <a:avLst/>
          </a:prstGeom>
          <a:noFill/>
        </p:spPr>
        <p:txBody>
          <a:bodyPr wrap="square" lIns="0" tIns="45720" rIns="91440" bIns="45720" rtlCol="0">
            <a:spAutoFit/>
          </a:bodyPr>
          <a:lstStyle/>
          <a:p>
            <a:r>
              <a:rPr lang="en-US"/>
              <a:t>Choose a release management tool</a:t>
            </a:r>
          </a:p>
        </p:txBody>
      </p:sp>
    </p:spTree>
    <p:extLst>
      <p:ext uri="{BB962C8B-B14F-4D97-AF65-F5344CB8AC3E}">
        <p14:creationId xmlns:p14="http://schemas.microsoft.com/office/powerpoint/2010/main" val="38677183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02: Introduction to continuous delivery</a:t>
            </a:r>
          </a:p>
        </p:txBody>
      </p:sp>
      <p:pic>
        <p:nvPicPr>
          <p:cNvPr id="3" name="Picture 2" descr="Icon of a series of circles arranged in a circular pattern">
            <a:extLst>
              <a:ext uri="{FF2B5EF4-FFF2-40B4-BE49-F238E27FC236}">
                <a16:creationId xmlns:a16="http://schemas.microsoft.com/office/drawing/2014/main" id="{0BD08E04-7630-4A1F-9202-93EE84292564}"/>
              </a:ext>
            </a:extLst>
          </p:cNvPr>
          <p:cNvPicPr>
            <a:picLocks noChangeAspect="1"/>
          </p:cNvPicPr>
          <p:nvPr/>
        </p:nvPicPr>
        <p:blipFill>
          <a:blip r:embed="rId2"/>
          <a:stretch>
            <a:fillRect/>
          </a:stretch>
        </p:blipFill>
        <p:spPr>
          <a:xfrm>
            <a:off x="10378440" y="2916936"/>
            <a:ext cx="1158032" cy="1158032"/>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11162"/>
          </a:xfrm>
        </p:spPr>
        <p:txBody>
          <a:bodyPr/>
          <a:lstStyle/>
          <a:p>
            <a:r>
              <a:rPr lang="en-US" dirty="0"/>
              <a:t>Traditional IT development cycle</a:t>
            </a:r>
            <a:endParaRPr lang="nl-NL" dirty="0"/>
          </a:p>
        </p:txBody>
      </p:sp>
      <p:sp>
        <p:nvSpPr>
          <p:cNvPr id="7" name="Rectangle 6">
            <a:extLst>
              <a:ext uri="{FF2B5EF4-FFF2-40B4-BE49-F238E27FC236}">
                <a16:creationId xmlns:a16="http://schemas.microsoft.com/office/drawing/2014/main" id="{E90765FD-FD94-43F1-B52A-09EF0B8B4F1C}"/>
              </a:ext>
            </a:extLst>
          </p:cNvPr>
          <p:cNvSpPr>
            <a:spLocks/>
          </p:cNvSpPr>
          <p:nvPr/>
        </p:nvSpPr>
        <p:spPr bwMode="auto">
          <a:xfrm>
            <a:off x="431800" y="1192214"/>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ea typeface="Segoe UI" pitchFamily="34" charset="0"/>
                <a:cs typeface="Segoe UI" pitchFamily="34" charset="0"/>
              </a:rPr>
              <a:t>A fair amount of hotfixes and change requests for production</a:t>
            </a:r>
          </a:p>
        </p:txBody>
      </p:sp>
      <p:sp>
        <p:nvSpPr>
          <p:cNvPr id="8" name="Rectangle 7">
            <a:extLst>
              <a:ext uri="{FF2B5EF4-FFF2-40B4-BE49-F238E27FC236}">
                <a16:creationId xmlns:a16="http://schemas.microsoft.com/office/drawing/2014/main" id="{F94ED6EE-11DB-4135-84D5-547BBBF7B99E}"/>
              </a:ext>
            </a:extLst>
          </p:cNvPr>
          <p:cNvSpPr>
            <a:spLocks/>
          </p:cNvSpPr>
          <p:nvPr/>
        </p:nvSpPr>
        <p:spPr bwMode="auto">
          <a:xfrm>
            <a:off x="431800" y="2562572"/>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Many scope changes during </a:t>
            </a:r>
            <a:br>
              <a:rPr lang="en-US" sz="2000">
                <a:solidFill>
                  <a:schemeClr val="tx1"/>
                </a:solidFill>
                <a:ea typeface="Segoe UI" pitchFamily="34" charset="0"/>
                <a:cs typeface="Segoe UI" pitchFamily="34" charset="0"/>
              </a:rPr>
            </a:br>
            <a:r>
              <a:rPr lang="en-US" sz="2000">
                <a:solidFill>
                  <a:schemeClr val="tx1"/>
                </a:solidFill>
                <a:ea typeface="Segoe UI" pitchFamily="34" charset="0"/>
                <a:cs typeface="Segoe UI" pitchFamily="34" charset="0"/>
              </a:rPr>
              <a:t>a project</a:t>
            </a:r>
          </a:p>
        </p:txBody>
      </p:sp>
      <p:sp>
        <p:nvSpPr>
          <p:cNvPr id="9" name="Rectangle 8">
            <a:extLst>
              <a:ext uri="{FF2B5EF4-FFF2-40B4-BE49-F238E27FC236}">
                <a16:creationId xmlns:a16="http://schemas.microsoft.com/office/drawing/2014/main" id="{C89B23AC-9BFA-4C35-879A-C140D0B954C6}"/>
              </a:ext>
            </a:extLst>
          </p:cNvPr>
          <p:cNvSpPr>
            <a:spLocks/>
          </p:cNvSpPr>
          <p:nvPr/>
        </p:nvSpPr>
        <p:spPr bwMode="auto">
          <a:xfrm>
            <a:off x="431800" y="3932930"/>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Lots of unplanned work due to technical debt (environment drift, poor quality, handoffs) </a:t>
            </a:r>
          </a:p>
        </p:txBody>
      </p:sp>
      <p:sp>
        <p:nvSpPr>
          <p:cNvPr id="10" name="Rectangle 9">
            <a:extLst>
              <a:ext uri="{FF2B5EF4-FFF2-40B4-BE49-F238E27FC236}">
                <a16:creationId xmlns:a16="http://schemas.microsoft.com/office/drawing/2014/main" id="{AC8C90D5-A192-4720-8733-2F4A95D39DEE}"/>
              </a:ext>
            </a:extLst>
          </p:cNvPr>
          <p:cNvSpPr>
            <a:spLocks/>
          </p:cNvSpPr>
          <p:nvPr/>
        </p:nvSpPr>
        <p:spPr bwMode="auto">
          <a:xfrm>
            <a:off x="431800" y="5303286"/>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Business involved but not attached to IT</a:t>
            </a:r>
          </a:p>
        </p:txBody>
      </p:sp>
      <p:pic>
        <p:nvPicPr>
          <p:cNvPr id="6" name="Picture 5" descr="An image represents a filtering process of Bugs, support, and planned through plan, realize, release and value">
            <a:extLst>
              <a:ext uri="{FF2B5EF4-FFF2-40B4-BE49-F238E27FC236}">
                <a16:creationId xmlns:a16="http://schemas.microsoft.com/office/drawing/2014/main" id="{8E06D8A1-D213-4063-BE3F-850C8D7F135E}"/>
              </a:ext>
            </a:extLst>
          </p:cNvPr>
          <p:cNvPicPr>
            <a:picLocks noChangeAspect="1"/>
          </p:cNvPicPr>
          <p:nvPr/>
        </p:nvPicPr>
        <p:blipFill>
          <a:blip r:embed="rId3"/>
          <a:stretch>
            <a:fillRect/>
          </a:stretch>
        </p:blipFill>
        <p:spPr>
          <a:xfrm>
            <a:off x="4495521" y="1192214"/>
            <a:ext cx="7531608" cy="5375148"/>
          </a:xfrm>
          <a:prstGeom prst="rect">
            <a:avLst/>
          </a:prstGeom>
        </p:spPr>
      </p:pic>
    </p:spTree>
    <p:extLst>
      <p:ext uri="{BB962C8B-B14F-4D97-AF65-F5344CB8AC3E}">
        <p14:creationId xmlns:p14="http://schemas.microsoft.com/office/powerpoint/2010/main" val="32801341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11162"/>
          </a:xfrm>
        </p:spPr>
        <p:txBody>
          <a:bodyPr/>
          <a:lstStyle/>
          <a:p>
            <a:r>
              <a:rPr lang="en-US" dirty="0"/>
              <a:t>Moving to continuous delivery</a:t>
            </a:r>
          </a:p>
        </p:txBody>
      </p:sp>
      <p:pic>
        <p:nvPicPr>
          <p:cNvPr id="3" name="Picture 2" descr="An image represents a filtering process of Bugs, support, and planned through plan, realize, and release and value">
            <a:extLst>
              <a:ext uri="{FF2B5EF4-FFF2-40B4-BE49-F238E27FC236}">
                <a16:creationId xmlns:a16="http://schemas.microsoft.com/office/drawing/2014/main" id="{64C17879-3B8C-48AC-BAC3-E66405B93C2E}"/>
              </a:ext>
            </a:extLst>
          </p:cNvPr>
          <p:cNvPicPr>
            <a:picLocks noChangeAspect="1"/>
          </p:cNvPicPr>
          <p:nvPr/>
        </p:nvPicPr>
        <p:blipFill>
          <a:blip r:embed="rId3"/>
          <a:stretch>
            <a:fillRect/>
          </a:stretch>
        </p:blipFill>
        <p:spPr>
          <a:xfrm>
            <a:off x="421703" y="1200595"/>
            <a:ext cx="11593068" cy="5344668"/>
          </a:xfrm>
          <a:prstGeom prst="rect">
            <a:avLst/>
          </a:prstGeom>
        </p:spPr>
      </p:pic>
    </p:spTree>
    <p:extLst>
      <p:ext uri="{BB962C8B-B14F-4D97-AF65-F5344CB8AC3E}">
        <p14:creationId xmlns:p14="http://schemas.microsoft.com/office/powerpoint/2010/main" val="4305132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4DECB36-6296-4826-82E4-CD0784C20EA6}"/>
              </a:ext>
            </a:extLst>
          </p:cNvPr>
          <p:cNvSpPr>
            <a:spLocks noGrp="1"/>
          </p:cNvSpPr>
          <p:nvPr>
            <p:ph type="title"/>
          </p:nvPr>
        </p:nvSpPr>
        <p:spPr>
          <a:xfrm>
            <a:off x="465138" y="632779"/>
            <a:ext cx="11533187" cy="411162"/>
          </a:xfrm>
        </p:spPr>
        <p:txBody>
          <a:bodyPr>
            <a:normAutofit/>
          </a:bodyPr>
          <a:lstStyle/>
          <a:p>
            <a:r>
              <a:rPr lang="en-US" dirty="0"/>
              <a:t>What is continuous delivery? </a:t>
            </a:r>
          </a:p>
        </p:txBody>
      </p:sp>
      <p:sp>
        <p:nvSpPr>
          <p:cNvPr id="78" name="TextBox 77">
            <a:extLst>
              <a:ext uri="{FF2B5EF4-FFF2-40B4-BE49-F238E27FC236}">
                <a16:creationId xmlns:a16="http://schemas.microsoft.com/office/drawing/2014/main" id="{3EEBB5ED-5239-4342-91B3-C32E84D61289}"/>
              </a:ext>
            </a:extLst>
          </p:cNvPr>
          <p:cNvSpPr txBox="1"/>
          <p:nvPr/>
        </p:nvSpPr>
        <p:spPr>
          <a:xfrm>
            <a:off x="465138" y="1217364"/>
            <a:ext cx="6960560" cy="369332"/>
          </a:xfrm>
          <a:prstGeom prst="rect">
            <a:avLst/>
          </a:prstGeom>
          <a:noFill/>
        </p:spPr>
        <p:txBody>
          <a:bodyPr wrap="square" lIns="0" tIns="0" rIns="0" bIns="0" anchor="ctr">
            <a:spAutoFit/>
          </a:bodyPr>
          <a:lstStyle/>
          <a:p>
            <a:r>
              <a:rPr lang="en-US" sz="2400">
                <a:latin typeface="+mj-lt"/>
              </a:rPr>
              <a:t>The eight principles of continuous delivery:</a:t>
            </a:r>
          </a:p>
        </p:txBody>
      </p:sp>
      <p:pic>
        <p:nvPicPr>
          <p:cNvPr id="5" name="Picture 4" descr="Icon of a checkmark inside a badge">
            <a:extLst>
              <a:ext uri="{FF2B5EF4-FFF2-40B4-BE49-F238E27FC236}">
                <a16:creationId xmlns:a16="http://schemas.microsoft.com/office/drawing/2014/main" id="{94B82B94-277B-454E-A02A-260436301577}"/>
              </a:ext>
            </a:extLst>
          </p:cNvPr>
          <p:cNvPicPr>
            <a:picLocks noChangeAspect="1"/>
          </p:cNvPicPr>
          <p:nvPr/>
        </p:nvPicPr>
        <p:blipFill>
          <a:blip r:embed="rId2"/>
          <a:stretch>
            <a:fillRect/>
          </a:stretch>
        </p:blipFill>
        <p:spPr>
          <a:xfrm>
            <a:off x="428381" y="1890211"/>
            <a:ext cx="897636" cy="897636"/>
          </a:xfrm>
          <a:prstGeom prst="rect">
            <a:avLst/>
          </a:prstGeom>
        </p:spPr>
      </p:pic>
      <p:sp>
        <p:nvSpPr>
          <p:cNvPr id="80" name="Rectangle 79">
            <a:extLst>
              <a:ext uri="{FF2B5EF4-FFF2-40B4-BE49-F238E27FC236}">
                <a16:creationId xmlns:a16="http://schemas.microsoft.com/office/drawing/2014/main" id="{42A3C668-34C4-4A59-80BA-5E66A60A3A78}"/>
              </a:ext>
            </a:extLst>
          </p:cNvPr>
          <p:cNvSpPr/>
          <p:nvPr/>
        </p:nvSpPr>
        <p:spPr>
          <a:xfrm>
            <a:off x="1482098" y="2052804"/>
            <a:ext cx="4636127"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a:solidFill>
                  <a:schemeClr val="tx1"/>
                </a:solidFill>
              </a:rPr>
              <a:t>The process for releasing/deploying software MUST be repeatable and reliable</a:t>
            </a:r>
          </a:p>
        </p:txBody>
      </p:sp>
      <p:cxnSp>
        <p:nvCxnSpPr>
          <p:cNvPr id="81" name="Straight Connector 80">
            <a:extLst>
              <a:ext uri="{FF2B5EF4-FFF2-40B4-BE49-F238E27FC236}">
                <a16:creationId xmlns:a16="http://schemas.microsoft.com/office/drawing/2014/main" id="{6DEFE0D7-562F-4607-BC80-E694A065B633}"/>
              </a:ext>
              <a:ext uri="{C183D7F6-B498-43B3-948B-1728B52AA6E4}">
                <adec:decorative xmlns:adec="http://schemas.microsoft.com/office/drawing/2017/decorative" val="1"/>
              </a:ext>
            </a:extLst>
          </p:cNvPr>
          <p:cNvCxnSpPr>
            <a:cxnSpLocks/>
          </p:cNvCxnSpPr>
          <p:nvPr/>
        </p:nvCxnSpPr>
        <p:spPr>
          <a:xfrm>
            <a:off x="1493838" y="3016716"/>
            <a:ext cx="46243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circle branched into three connect circles">
            <a:extLst>
              <a:ext uri="{FF2B5EF4-FFF2-40B4-BE49-F238E27FC236}">
                <a16:creationId xmlns:a16="http://schemas.microsoft.com/office/drawing/2014/main" id="{8741A353-78E5-4ADA-A948-1678F5660D36}"/>
              </a:ext>
            </a:extLst>
          </p:cNvPr>
          <p:cNvPicPr>
            <a:picLocks noChangeAspect="1"/>
          </p:cNvPicPr>
          <p:nvPr/>
        </p:nvPicPr>
        <p:blipFill>
          <a:blip r:embed="rId3"/>
          <a:stretch>
            <a:fillRect/>
          </a:stretch>
        </p:blipFill>
        <p:spPr>
          <a:xfrm>
            <a:off x="429905" y="3099689"/>
            <a:ext cx="896112" cy="896112"/>
          </a:xfrm>
          <a:prstGeom prst="rect">
            <a:avLst/>
          </a:prstGeom>
        </p:spPr>
      </p:pic>
      <p:sp>
        <p:nvSpPr>
          <p:cNvPr id="83" name="Rectangle 82">
            <a:extLst>
              <a:ext uri="{FF2B5EF4-FFF2-40B4-BE49-F238E27FC236}">
                <a16:creationId xmlns:a16="http://schemas.microsoft.com/office/drawing/2014/main" id="{DC5A62C9-18F0-4155-ABFE-4C6879F4242B}"/>
              </a:ext>
            </a:extLst>
          </p:cNvPr>
          <p:cNvSpPr/>
          <p:nvPr/>
        </p:nvSpPr>
        <p:spPr>
          <a:xfrm>
            <a:off x="1482098" y="3409702"/>
            <a:ext cx="4636127"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a:solidFill>
                  <a:schemeClr val="tx1"/>
                </a:solidFill>
              </a:rPr>
              <a:t>Keep everything in source control</a:t>
            </a:r>
          </a:p>
        </p:txBody>
      </p:sp>
      <p:cxnSp>
        <p:nvCxnSpPr>
          <p:cNvPr id="84" name="Straight Connector 83">
            <a:extLst>
              <a:ext uri="{FF2B5EF4-FFF2-40B4-BE49-F238E27FC236}">
                <a16:creationId xmlns:a16="http://schemas.microsoft.com/office/drawing/2014/main" id="{FECC2910-C91F-442B-BA34-887B8E360A7C}"/>
              </a:ext>
              <a:ext uri="{C183D7F6-B498-43B3-948B-1728B52AA6E4}">
                <adec:decorative xmlns:adec="http://schemas.microsoft.com/office/drawing/2017/decorative" val="1"/>
              </a:ext>
            </a:extLst>
          </p:cNvPr>
          <p:cNvCxnSpPr>
            <a:cxnSpLocks/>
          </p:cNvCxnSpPr>
          <p:nvPr/>
        </p:nvCxnSpPr>
        <p:spPr>
          <a:xfrm>
            <a:off x="1493838" y="4078116"/>
            <a:ext cx="4624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B9B46F7C-CF89-4384-B58D-1567B617A54F}"/>
              </a:ext>
            </a:extLst>
          </p:cNvPr>
          <p:cNvPicPr>
            <a:picLocks noChangeAspect="1"/>
          </p:cNvPicPr>
          <p:nvPr/>
        </p:nvPicPr>
        <p:blipFill>
          <a:blip r:embed="rId4"/>
          <a:stretch>
            <a:fillRect/>
          </a:stretch>
        </p:blipFill>
        <p:spPr>
          <a:xfrm>
            <a:off x="428381" y="4307090"/>
            <a:ext cx="897636" cy="897636"/>
          </a:xfrm>
          <a:prstGeom prst="rect">
            <a:avLst/>
          </a:prstGeom>
        </p:spPr>
      </p:pic>
      <p:sp>
        <p:nvSpPr>
          <p:cNvPr id="86" name="Rectangle 85" descr="Icon of two people">
            <a:extLst>
              <a:ext uri="{FF2B5EF4-FFF2-40B4-BE49-F238E27FC236}">
                <a16:creationId xmlns:a16="http://schemas.microsoft.com/office/drawing/2014/main" id="{064C16BD-A9E5-432F-B5CE-36543D2CED3E}"/>
              </a:ext>
            </a:extLst>
          </p:cNvPr>
          <p:cNvSpPr/>
          <p:nvPr/>
        </p:nvSpPr>
        <p:spPr>
          <a:xfrm>
            <a:off x="1482098" y="4471969"/>
            <a:ext cx="4636127"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a:solidFill>
                  <a:schemeClr val="tx1"/>
                </a:solidFill>
              </a:rPr>
              <a:t>Everybody has responsibility for the </a:t>
            </a:r>
            <a:br>
              <a:rPr lang="en-US">
                <a:solidFill>
                  <a:schemeClr val="tx1"/>
                </a:solidFill>
              </a:rPr>
            </a:br>
            <a:r>
              <a:rPr lang="en-US">
                <a:solidFill>
                  <a:schemeClr val="tx1"/>
                </a:solidFill>
              </a:rPr>
              <a:t>release process</a:t>
            </a:r>
          </a:p>
        </p:txBody>
      </p:sp>
      <p:cxnSp>
        <p:nvCxnSpPr>
          <p:cNvPr id="87" name="Straight Connector 86">
            <a:extLst>
              <a:ext uri="{FF2B5EF4-FFF2-40B4-BE49-F238E27FC236}">
                <a16:creationId xmlns:a16="http://schemas.microsoft.com/office/drawing/2014/main" id="{FEC9824F-1E14-4548-8D8F-78E32A5D0B03}"/>
              </a:ext>
              <a:ext uri="{C183D7F6-B498-43B3-948B-1728B52AA6E4}">
                <adec:decorative xmlns:adec="http://schemas.microsoft.com/office/drawing/2017/decorative" val="1"/>
              </a:ext>
            </a:extLst>
          </p:cNvPr>
          <p:cNvCxnSpPr>
            <a:cxnSpLocks/>
          </p:cNvCxnSpPr>
          <p:nvPr/>
        </p:nvCxnSpPr>
        <p:spPr>
          <a:xfrm>
            <a:off x="1493838" y="5436747"/>
            <a:ext cx="4624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trix of nine circles connected to each other by lines">
            <a:extLst>
              <a:ext uri="{FF2B5EF4-FFF2-40B4-BE49-F238E27FC236}">
                <a16:creationId xmlns:a16="http://schemas.microsoft.com/office/drawing/2014/main" id="{2425D7BB-7AE9-4CD7-900B-2CC15824BCB7}"/>
              </a:ext>
            </a:extLst>
          </p:cNvPr>
          <p:cNvPicPr>
            <a:picLocks noChangeAspect="1"/>
          </p:cNvPicPr>
          <p:nvPr/>
        </p:nvPicPr>
        <p:blipFill>
          <a:blip r:embed="rId5"/>
          <a:stretch>
            <a:fillRect/>
          </a:stretch>
        </p:blipFill>
        <p:spPr>
          <a:xfrm>
            <a:off x="431429" y="5517537"/>
            <a:ext cx="897636" cy="897636"/>
          </a:xfrm>
          <a:prstGeom prst="rect">
            <a:avLst/>
          </a:prstGeom>
        </p:spPr>
      </p:pic>
      <p:sp>
        <p:nvSpPr>
          <p:cNvPr id="89" name="Rectangle 88">
            <a:extLst>
              <a:ext uri="{FF2B5EF4-FFF2-40B4-BE49-F238E27FC236}">
                <a16:creationId xmlns:a16="http://schemas.microsoft.com/office/drawing/2014/main" id="{5D93E4A4-8093-4763-8697-5674C473278B}"/>
              </a:ext>
            </a:extLst>
          </p:cNvPr>
          <p:cNvSpPr/>
          <p:nvPr/>
        </p:nvSpPr>
        <p:spPr>
          <a:xfrm>
            <a:off x="1482098" y="5830598"/>
            <a:ext cx="4636127"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a:solidFill>
                  <a:schemeClr val="tx1"/>
                </a:solidFill>
              </a:rPr>
              <a:t>Automate everything!</a:t>
            </a:r>
          </a:p>
        </p:txBody>
      </p:sp>
      <p:pic>
        <p:nvPicPr>
          <p:cNvPr id="15" name="Picture 14" descr="Icon of a document with a checkmark">
            <a:extLst>
              <a:ext uri="{FF2B5EF4-FFF2-40B4-BE49-F238E27FC236}">
                <a16:creationId xmlns:a16="http://schemas.microsoft.com/office/drawing/2014/main" id="{75F449EC-A0C7-422F-A49C-170A066EF4C2}"/>
              </a:ext>
            </a:extLst>
          </p:cNvPr>
          <p:cNvPicPr>
            <a:picLocks noChangeAspect="1"/>
          </p:cNvPicPr>
          <p:nvPr/>
        </p:nvPicPr>
        <p:blipFill>
          <a:blip r:embed="rId6"/>
          <a:stretch>
            <a:fillRect/>
          </a:stretch>
        </p:blipFill>
        <p:spPr>
          <a:xfrm>
            <a:off x="6498009" y="1890211"/>
            <a:ext cx="897636" cy="897636"/>
          </a:xfrm>
          <a:prstGeom prst="rect">
            <a:avLst/>
          </a:prstGeom>
        </p:spPr>
      </p:pic>
      <p:sp>
        <p:nvSpPr>
          <p:cNvPr id="91" name="Rectangle 90">
            <a:extLst>
              <a:ext uri="{FF2B5EF4-FFF2-40B4-BE49-F238E27FC236}">
                <a16:creationId xmlns:a16="http://schemas.microsoft.com/office/drawing/2014/main" id="{BFC9465C-3B69-45FB-A32E-6FE0BCD74817}"/>
              </a:ext>
            </a:extLst>
          </p:cNvPr>
          <p:cNvSpPr/>
          <p:nvPr/>
        </p:nvSpPr>
        <p:spPr>
          <a:xfrm>
            <a:off x="7552696" y="2200986"/>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a:solidFill>
                  <a:schemeClr val="tx1"/>
                </a:solidFill>
              </a:rPr>
              <a:t>Done means “released”</a:t>
            </a:r>
          </a:p>
        </p:txBody>
      </p:sp>
      <p:cxnSp>
        <p:nvCxnSpPr>
          <p:cNvPr id="92" name="Straight Connector 91">
            <a:extLst>
              <a:ext uri="{FF2B5EF4-FFF2-40B4-BE49-F238E27FC236}">
                <a16:creationId xmlns:a16="http://schemas.microsoft.com/office/drawing/2014/main" id="{364BA722-44D2-4753-813D-5777576669D1}"/>
              </a:ext>
              <a:ext uri="{C183D7F6-B498-43B3-948B-1728B52AA6E4}">
                <adec:decorative xmlns:adec="http://schemas.microsoft.com/office/drawing/2017/decorative" val="1"/>
              </a:ext>
            </a:extLst>
          </p:cNvPr>
          <p:cNvCxnSpPr>
            <a:cxnSpLocks/>
          </p:cNvCxnSpPr>
          <p:nvPr/>
        </p:nvCxnSpPr>
        <p:spPr>
          <a:xfrm>
            <a:off x="7552696" y="2942625"/>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arrow in a circular path with a timer inside the circle">
            <a:extLst>
              <a:ext uri="{FF2B5EF4-FFF2-40B4-BE49-F238E27FC236}">
                <a16:creationId xmlns:a16="http://schemas.microsoft.com/office/drawing/2014/main" id="{A0BE6E0D-B3F4-4623-A5A5-760D68ED804E}"/>
              </a:ext>
            </a:extLst>
          </p:cNvPr>
          <p:cNvPicPr>
            <a:picLocks noChangeAspect="1"/>
          </p:cNvPicPr>
          <p:nvPr/>
        </p:nvPicPr>
        <p:blipFill>
          <a:blip r:embed="rId7"/>
          <a:stretch>
            <a:fillRect/>
          </a:stretch>
        </p:blipFill>
        <p:spPr>
          <a:xfrm>
            <a:off x="6498009" y="3096641"/>
            <a:ext cx="897636" cy="897636"/>
          </a:xfrm>
          <a:prstGeom prst="rect">
            <a:avLst/>
          </a:prstGeom>
        </p:spPr>
      </p:pic>
      <p:sp>
        <p:nvSpPr>
          <p:cNvPr id="94" name="Rectangle 93">
            <a:extLst>
              <a:ext uri="{FF2B5EF4-FFF2-40B4-BE49-F238E27FC236}">
                <a16:creationId xmlns:a16="http://schemas.microsoft.com/office/drawing/2014/main" id="{F7E8954B-82C3-4D82-BCBF-790188C5A79B}"/>
              </a:ext>
            </a:extLst>
          </p:cNvPr>
          <p:cNvSpPr/>
          <p:nvPr/>
        </p:nvSpPr>
        <p:spPr>
          <a:xfrm>
            <a:off x="7552696" y="3409702"/>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a:solidFill>
                  <a:schemeClr val="tx1"/>
                </a:solidFill>
              </a:rPr>
              <a:t>Improve continuously</a:t>
            </a:r>
          </a:p>
        </p:txBody>
      </p:sp>
      <p:cxnSp>
        <p:nvCxnSpPr>
          <p:cNvPr id="95" name="Straight Connector 94">
            <a:extLst>
              <a:ext uri="{FF2B5EF4-FFF2-40B4-BE49-F238E27FC236}">
                <a16:creationId xmlns:a16="http://schemas.microsoft.com/office/drawing/2014/main" id="{18244E22-BFF2-484E-B53C-7B3FE3C9BB15}"/>
              </a:ext>
              <a:ext uri="{C183D7F6-B498-43B3-948B-1728B52AA6E4}">
                <adec:decorative xmlns:adec="http://schemas.microsoft.com/office/drawing/2017/decorative" val="1"/>
              </a:ext>
            </a:extLst>
          </p:cNvPr>
          <p:cNvCxnSpPr>
            <a:cxnSpLocks/>
          </p:cNvCxnSpPr>
          <p:nvPr/>
        </p:nvCxnSpPr>
        <p:spPr>
          <a:xfrm>
            <a:off x="7552696" y="4078116"/>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three gears with varying sizes">
            <a:extLst>
              <a:ext uri="{FF2B5EF4-FFF2-40B4-BE49-F238E27FC236}">
                <a16:creationId xmlns:a16="http://schemas.microsoft.com/office/drawing/2014/main" id="{05A4FF30-0ADE-424A-8DA6-1C5BF9DC1182}"/>
              </a:ext>
            </a:extLst>
          </p:cNvPr>
          <p:cNvPicPr>
            <a:picLocks noChangeAspect="1"/>
          </p:cNvPicPr>
          <p:nvPr/>
        </p:nvPicPr>
        <p:blipFill>
          <a:blip r:embed="rId8"/>
          <a:stretch>
            <a:fillRect/>
          </a:stretch>
        </p:blipFill>
        <p:spPr>
          <a:xfrm>
            <a:off x="6498009" y="4307090"/>
            <a:ext cx="897636" cy="897636"/>
          </a:xfrm>
          <a:prstGeom prst="rect">
            <a:avLst/>
          </a:prstGeom>
        </p:spPr>
      </p:pic>
      <p:sp>
        <p:nvSpPr>
          <p:cNvPr id="97" name="Rectangle 96">
            <a:extLst>
              <a:ext uri="{FF2B5EF4-FFF2-40B4-BE49-F238E27FC236}">
                <a16:creationId xmlns:a16="http://schemas.microsoft.com/office/drawing/2014/main" id="{D6C6D08C-E1F7-4ECB-8B1E-BC3392B47CF2}"/>
              </a:ext>
            </a:extLst>
          </p:cNvPr>
          <p:cNvSpPr/>
          <p:nvPr/>
        </p:nvSpPr>
        <p:spPr>
          <a:xfrm>
            <a:off x="7552696" y="4471968"/>
            <a:ext cx="4456742"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dirty="0">
                <a:solidFill>
                  <a:schemeClr val="tx1"/>
                </a:solidFill>
              </a:rPr>
              <a:t>If something is difficult or painful, do it </a:t>
            </a:r>
            <a:br>
              <a:rPr lang="en-US" dirty="0">
                <a:solidFill>
                  <a:schemeClr val="tx1"/>
                </a:solidFill>
              </a:rPr>
            </a:br>
            <a:r>
              <a:rPr lang="en-US" dirty="0">
                <a:solidFill>
                  <a:schemeClr val="tx1"/>
                </a:solidFill>
              </a:rPr>
              <a:t>more often</a:t>
            </a:r>
          </a:p>
        </p:txBody>
      </p:sp>
      <p:cxnSp>
        <p:nvCxnSpPr>
          <p:cNvPr id="98" name="Straight Connector 97">
            <a:extLst>
              <a:ext uri="{FF2B5EF4-FFF2-40B4-BE49-F238E27FC236}">
                <a16:creationId xmlns:a16="http://schemas.microsoft.com/office/drawing/2014/main" id="{CB150A0A-9EEE-4501-909D-5DCFD52E0DBA}"/>
              </a:ext>
              <a:ext uri="{C183D7F6-B498-43B3-948B-1728B52AA6E4}">
                <adec:decorative xmlns:adec="http://schemas.microsoft.com/office/drawing/2017/decorative" val="1"/>
              </a:ext>
            </a:extLst>
          </p:cNvPr>
          <p:cNvCxnSpPr>
            <a:cxnSpLocks/>
          </p:cNvCxnSpPr>
          <p:nvPr/>
        </p:nvCxnSpPr>
        <p:spPr>
          <a:xfrm>
            <a:off x="7552696" y="5436746"/>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wrench and screw driver">
            <a:extLst>
              <a:ext uri="{FF2B5EF4-FFF2-40B4-BE49-F238E27FC236}">
                <a16:creationId xmlns:a16="http://schemas.microsoft.com/office/drawing/2014/main" id="{677BAC32-A2A9-4A0F-AFD5-63242CF52C70}"/>
              </a:ext>
            </a:extLst>
          </p:cNvPr>
          <p:cNvPicPr>
            <a:picLocks noChangeAspect="1"/>
          </p:cNvPicPr>
          <p:nvPr/>
        </p:nvPicPr>
        <p:blipFill>
          <a:blip r:embed="rId9"/>
          <a:stretch>
            <a:fillRect/>
          </a:stretch>
        </p:blipFill>
        <p:spPr>
          <a:xfrm>
            <a:off x="6498009" y="5517537"/>
            <a:ext cx="897636" cy="897636"/>
          </a:xfrm>
          <a:prstGeom prst="rect">
            <a:avLst/>
          </a:prstGeom>
        </p:spPr>
      </p:pic>
      <p:sp>
        <p:nvSpPr>
          <p:cNvPr id="100" name="Rectangle 99">
            <a:extLst>
              <a:ext uri="{FF2B5EF4-FFF2-40B4-BE49-F238E27FC236}">
                <a16:creationId xmlns:a16="http://schemas.microsoft.com/office/drawing/2014/main" id="{2BDCF06A-A64A-41BA-89CD-2E248E7D5F79}"/>
              </a:ext>
            </a:extLst>
          </p:cNvPr>
          <p:cNvSpPr/>
          <p:nvPr/>
        </p:nvSpPr>
        <p:spPr>
          <a:xfrm>
            <a:off x="7641244" y="5830598"/>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a:solidFill>
                  <a:schemeClr val="tx1"/>
                </a:solidFill>
              </a:rPr>
              <a:t>Build quality in!</a:t>
            </a:r>
          </a:p>
        </p:txBody>
      </p:sp>
    </p:spTree>
    <p:extLst>
      <p:ext uri="{BB962C8B-B14F-4D97-AF65-F5344CB8AC3E}">
        <p14:creationId xmlns:p14="http://schemas.microsoft.com/office/powerpoint/2010/main" val="3011215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0122-6007-4FE9-AFBE-2D6EE497EC69}"/>
              </a:ext>
            </a:extLst>
          </p:cNvPr>
          <p:cNvSpPr>
            <a:spLocks noGrp="1"/>
          </p:cNvSpPr>
          <p:nvPr>
            <p:ph type="title"/>
          </p:nvPr>
        </p:nvSpPr>
        <p:spPr>
          <a:xfrm>
            <a:off x="465138" y="632779"/>
            <a:ext cx="11533187" cy="411162"/>
          </a:xfrm>
        </p:spPr>
        <p:txBody>
          <a:bodyPr/>
          <a:lstStyle/>
          <a:p>
            <a:r>
              <a:rPr lang="en-US" dirty="0"/>
              <a:t>Releases and deployments</a:t>
            </a:r>
          </a:p>
        </p:txBody>
      </p:sp>
      <p:pic>
        <p:nvPicPr>
          <p:cNvPr id="29" name="Picture 28" descr="Icon of arrow positioned diagonally">
            <a:extLst>
              <a:ext uri="{FF2B5EF4-FFF2-40B4-BE49-F238E27FC236}">
                <a16:creationId xmlns:a16="http://schemas.microsoft.com/office/drawing/2014/main" id="{3ACB5B5D-275A-4FE8-AD2D-0FF3B202D05D}"/>
              </a:ext>
            </a:extLst>
          </p:cNvPr>
          <p:cNvPicPr>
            <a:picLocks noChangeAspect="1"/>
          </p:cNvPicPr>
          <p:nvPr/>
        </p:nvPicPr>
        <p:blipFill>
          <a:blip r:embed="rId3"/>
          <a:stretch>
            <a:fillRect/>
          </a:stretch>
        </p:blipFill>
        <p:spPr>
          <a:xfrm>
            <a:off x="431429" y="1500859"/>
            <a:ext cx="922020" cy="922020"/>
          </a:xfrm>
          <a:prstGeom prst="rect">
            <a:avLst/>
          </a:prstGeom>
        </p:spPr>
      </p:pic>
      <p:sp>
        <p:nvSpPr>
          <p:cNvPr id="30" name="Rectangle 29">
            <a:extLst>
              <a:ext uri="{FF2B5EF4-FFF2-40B4-BE49-F238E27FC236}">
                <a16:creationId xmlns:a16="http://schemas.microsoft.com/office/drawing/2014/main" id="{52EE701F-905F-4768-A3C1-139464CB1259}"/>
              </a:ext>
            </a:extLst>
          </p:cNvPr>
          <p:cNvSpPr/>
          <p:nvPr/>
        </p:nvSpPr>
        <p:spPr>
          <a:xfrm>
            <a:off x="1605125" y="1777203"/>
            <a:ext cx="103473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dirty="0">
                <a:solidFill>
                  <a:schemeClr val="tx1"/>
                </a:solidFill>
              </a:rPr>
              <a:t>Release and deployment are often coupled</a:t>
            </a:r>
          </a:p>
        </p:txBody>
      </p:sp>
      <p:cxnSp>
        <p:nvCxnSpPr>
          <p:cNvPr id="31" name="Straight Connector 30">
            <a:extLst>
              <a:ext uri="{FF2B5EF4-FFF2-40B4-BE49-F238E27FC236}">
                <a16:creationId xmlns:a16="http://schemas.microsoft.com/office/drawing/2014/main" id="{F6208043-7CCA-4896-9F1D-12FFB99AAC2B}"/>
              </a:ext>
              <a:ext uri="{C183D7F6-B498-43B3-948B-1728B52AA6E4}">
                <adec:decorative xmlns:adec="http://schemas.microsoft.com/office/drawing/2017/decorative" val="1"/>
              </a:ext>
            </a:extLst>
          </p:cNvPr>
          <p:cNvCxnSpPr>
            <a:cxnSpLocks/>
          </p:cNvCxnSpPr>
          <p:nvPr/>
        </p:nvCxnSpPr>
        <p:spPr>
          <a:xfrm>
            <a:off x="1605125" y="2858729"/>
            <a:ext cx="1040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n arrow that is branched to left and right">
            <a:extLst>
              <a:ext uri="{FF2B5EF4-FFF2-40B4-BE49-F238E27FC236}">
                <a16:creationId xmlns:a16="http://schemas.microsoft.com/office/drawing/2014/main" id="{0D8C1119-9F04-48AA-9C8E-9AF3912B4180}"/>
              </a:ext>
            </a:extLst>
          </p:cNvPr>
          <p:cNvPicPr>
            <a:picLocks noChangeAspect="1"/>
          </p:cNvPicPr>
          <p:nvPr/>
        </p:nvPicPr>
        <p:blipFill>
          <a:blip r:embed="rId4"/>
          <a:stretch>
            <a:fillRect/>
          </a:stretch>
        </p:blipFill>
        <p:spPr>
          <a:xfrm>
            <a:off x="431429" y="3294579"/>
            <a:ext cx="922020" cy="922020"/>
          </a:xfrm>
          <a:prstGeom prst="rect">
            <a:avLst/>
          </a:prstGeom>
        </p:spPr>
      </p:pic>
      <p:sp>
        <p:nvSpPr>
          <p:cNvPr id="33" name="Rectangle 32">
            <a:extLst>
              <a:ext uri="{FF2B5EF4-FFF2-40B4-BE49-F238E27FC236}">
                <a16:creationId xmlns:a16="http://schemas.microsoft.com/office/drawing/2014/main" id="{6A94AD3C-D962-440B-9760-BFAAACB0E7CF}"/>
              </a:ext>
            </a:extLst>
          </p:cNvPr>
          <p:cNvSpPr/>
          <p:nvPr/>
        </p:nvSpPr>
        <p:spPr>
          <a:xfrm>
            <a:off x="1605125" y="3570923"/>
            <a:ext cx="103473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en-US" sz="2400">
                <a:solidFill>
                  <a:schemeClr val="tx1"/>
                </a:solidFill>
              </a:rPr>
              <a:t>Release is not the same as a deployment</a:t>
            </a:r>
          </a:p>
        </p:txBody>
      </p:sp>
      <p:cxnSp>
        <p:nvCxnSpPr>
          <p:cNvPr id="34" name="Straight Connector 33">
            <a:extLst>
              <a:ext uri="{FF2B5EF4-FFF2-40B4-BE49-F238E27FC236}">
                <a16:creationId xmlns:a16="http://schemas.microsoft.com/office/drawing/2014/main" id="{3C126F9B-3148-44F9-8BEA-E80C636131B4}"/>
              </a:ext>
              <a:ext uri="{C183D7F6-B498-43B3-948B-1728B52AA6E4}">
                <adec:decorative xmlns:adec="http://schemas.microsoft.com/office/drawing/2017/decorative" val="1"/>
              </a:ext>
            </a:extLst>
          </p:cNvPr>
          <p:cNvCxnSpPr>
            <a:cxnSpLocks/>
          </p:cNvCxnSpPr>
          <p:nvPr/>
        </p:nvCxnSpPr>
        <p:spPr>
          <a:xfrm>
            <a:off x="1605125" y="4467668"/>
            <a:ext cx="103932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circle branched into three connect circles">
            <a:extLst>
              <a:ext uri="{FF2B5EF4-FFF2-40B4-BE49-F238E27FC236}">
                <a16:creationId xmlns:a16="http://schemas.microsoft.com/office/drawing/2014/main" id="{CC17D9D8-4BF7-46E5-B31A-6AE897CCB226}"/>
              </a:ext>
            </a:extLst>
          </p:cNvPr>
          <p:cNvPicPr>
            <a:picLocks noChangeAspect="1"/>
          </p:cNvPicPr>
          <p:nvPr/>
        </p:nvPicPr>
        <p:blipFill>
          <a:blip r:embed="rId5"/>
          <a:stretch>
            <a:fillRect/>
          </a:stretch>
        </p:blipFill>
        <p:spPr>
          <a:xfrm>
            <a:off x="431429" y="5128431"/>
            <a:ext cx="922020" cy="922020"/>
          </a:xfrm>
          <a:prstGeom prst="rect">
            <a:avLst/>
          </a:prstGeom>
        </p:spPr>
      </p:pic>
      <p:sp>
        <p:nvSpPr>
          <p:cNvPr id="36" name="Rectangle 35">
            <a:extLst>
              <a:ext uri="{FF2B5EF4-FFF2-40B4-BE49-F238E27FC236}">
                <a16:creationId xmlns:a16="http://schemas.microsoft.com/office/drawing/2014/main" id="{4DBCBCAB-B190-425A-BA49-BE4B79C6B7BE}"/>
              </a:ext>
            </a:extLst>
          </p:cNvPr>
          <p:cNvSpPr/>
          <p:nvPr/>
        </p:nvSpPr>
        <p:spPr>
          <a:xfrm>
            <a:off x="1605125" y="4995081"/>
            <a:ext cx="10347325"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300"/>
              </a:spcAft>
            </a:pPr>
            <a:r>
              <a:rPr lang="en-US" sz="2400" dirty="0">
                <a:solidFill>
                  <a:schemeClr val="tx1"/>
                </a:solidFill>
                <a:latin typeface="+mj-lt"/>
              </a:rPr>
              <a:t>Separate functional release from technical release:</a:t>
            </a:r>
          </a:p>
          <a:p>
            <a:pPr>
              <a:spcAft>
                <a:spcPts val="600"/>
              </a:spcAft>
            </a:pPr>
            <a:r>
              <a:rPr lang="en-US" sz="2000" dirty="0">
                <a:solidFill>
                  <a:schemeClr val="tx1"/>
                </a:solidFill>
              </a:rPr>
              <a:t>Functional release is exposing features to customers</a:t>
            </a:r>
          </a:p>
          <a:p>
            <a:pPr>
              <a:spcAft>
                <a:spcPts val="600"/>
              </a:spcAft>
            </a:pPr>
            <a:r>
              <a:rPr lang="en-US" sz="2000" dirty="0">
                <a:solidFill>
                  <a:schemeClr val="tx1"/>
                </a:solidFill>
              </a:rPr>
              <a:t>Technical release is deploying functionality</a:t>
            </a:r>
          </a:p>
        </p:txBody>
      </p:sp>
    </p:spTree>
    <p:extLst>
      <p:ext uri="{BB962C8B-B14F-4D97-AF65-F5344CB8AC3E}">
        <p14:creationId xmlns:p14="http://schemas.microsoft.com/office/powerpoint/2010/main" val="271378300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BE24FA-13BA-4451-A989-335CC6DB9F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231</TotalTime>
  <Words>1529</Words>
  <Application>Microsoft Office PowerPoint</Application>
  <PresentationFormat>Custom</PresentationFormat>
  <Paragraphs>228</Paragraphs>
  <Slides>37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Consolas</vt:lpstr>
      <vt:lpstr>Segoe UI</vt:lpstr>
      <vt:lpstr>Segoe UI Semibold</vt:lpstr>
      <vt:lpstr>Wingdings</vt:lpstr>
      <vt:lpstr>Azure 1</vt:lpstr>
      <vt:lpstr>AZ-400.00 Module 10: Designing a Release Strategy</vt:lpstr>
      <vt:lpstr>Lesson 01: Module overview</vt:lpstr>
      <vt:lpstr>Module overview</vt:lpstr>
      <vt:lpstr>Learning objectives</vt:lpstr>
      <vt:lpstr>Lesson 02: Introduction to continuous delivery</vt:lpstr>
      <vt:lpstr>Traditional IT development cycle</vt:lpstr>
      <vt:lpstr>Moving to continuous delivery</vt:lpstr>
      <vt:lpstr>What is continuous delivery? </vt:lpstr>
      <vt:lpstr>Releases and deployments</vt:lpstr>
      <vt:lpstr>Discussion – the need for continuous delivery in your organization</vt:lpstr>
      <vt:lpstr>Lesson 03: Release strategy recommendations</vt:lpstr>
      <vt:lpstr>Release pipelines</vt:lpstr>
      <vt:lpstr>Artifact sources</vt:lpstr>
      <vt:lpstr>Considerations for choosing the appropriate artifact source </vt:lpstr>
      <vt:lpstr>Demonstration: selecting an artifact source </vt:lpstr>
      <vt:lpstr>Considerations for deployment to stages</vt:lpstr>
      <vt:lpstr>Setting up deployment stages</vt:lpstr>
      <vt:lpstr>Delivery cadence – three types of triggers</vt:lpstr>
      <vt:lpstr>Selecting your delivery and deployment cadence</vt:lpstr>
      <vt:lpstr>Release approvals</vt:lpstr>
      <vt:lpstr>Demonstration: setting up manual approvals</vt:lpstr>
      <vt:lpstr>Release gates</vt:lpstr>
      <vt:lpstr>Setting up a release gate</vt:lpstr>
      <vt:lpstr>Lesson 04: Building a high-quality release pipeline</vt:lpstr>
      <vt:lpstr>Release process versus release </vt:lpstr>
      <vt:lpstr>How to measure quality of your release process</vt:lpstr>
      <vt:lpstr>Using release gates to protect quality</vt:lpstr>
      <vt:lpstr>Release notes and documentation </vt:lpstr>
      <vt:lpstr>Lesson 05: Choosing the right release management tool</vt:lpstr>
      <vt:lpstr>Considerations for choosing release management tools</vt:lpstr>
      <vt:lpstr>Common release management tools  </vt:lpstr>
      <vt:lpstr>Lesson 06: Labs</vt:lpstr>
      <vt:lpstr>Controlling deployments using Release Gates</vt:lpstr>
      <vt:lpstr>Creating a release dashboard</vt:lpstr>
      <vt:lpstr>Lesson 07: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Continuous Delivery</dc:title>
  <dc:creator>René van Osnabrugge</dc:creator>
  <cp:lastModifiedBy>Kimberly Rasmusson-Anderson</cp:lastModifiedBy>
  <cp:revision>106</cp:revision>
  <dcterms:created xsi:type="dcterms:W3CDTF">2020-04-30T00:33:59Z</dcterms:created>
  <dcterms:modified xsi:type="dcterms:W3CDTF">2021-05-13T19:27:19Z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