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40"/>
  </p:notesMasterIdLst>
  <p:handoutMasterIdLst>
    <p:handoutMasterId r:id="rId41"/>
  </p:handoutMasterIdLst>
  <p:sldIdLst>
    <p:sldId id="1903" r:id="rId5"/>
    <p:sldId id="1904" r:id="rId6"/>
    <p:sldId id="1905" r:id="rId7"/>
    <p:sldId id="1906" r:id="rId8"/>
    <p:sldId id="1907" r:id="rId9"/>
    <p:sldId id="1920" r:id="rId10"/>
    <p:sldId id="1463" r:id="rId11"/>
    <p:sldId id="1468" r:id="rId12"/>
    <p:sldId id="1470" r:id="rId13"/>
    <p:sldId id="1908" r:id="rId14"/>
    <p:sldId id="1909" r:id="rId15"/>
    <p:sldId id="1472" r:id="rId16"/>
    <p:sldId id="1910" r:id="rId17"/>
    <p:sldId id="1867" r:id="rId18"/>
    <p:sldId id="1498" r:id="rId19"/>
    <p:sldId id="1886" r:id="rId20"/>
    <p:sldId id="1471" r:id="rId21"/>
    <p:sldId id="1499" r:id="rId22"/>
    <p:sldId id="1481" r:id="rId23"/>
    <p:sldId id="1500" r:id="rId24"/>
    <p:sldId id="1869" r:id="rId25"/>
    <p:sldId id="1502" r:id="rId26"/>
    <p:sldId id="1495" r:id="rId27"/>
    <p:sldId id="1492" r:id="rId28"/>
    <p:sldId id="1870" r:id="rId29"/>
    <p:sldId id="1491" r:id="rId30"/>
    <p:sldId id="1489" r:id="rId31"/>
    <p:sldId id="1488" r:id="rId32"/>
    <p:sldId id="1486" r:id="rId33"/>
    <p:sldId id="1911" r:id="rId34"/>
    <p:sldId id="1947" r:id="rId35"/>
    <p:sldId id="1948" r:id="rId36"/>
    <p:sldId id="1917" r:id="rId37"/>
    <p:sldId id="1919" r:id="rId38"/>
    <p:sldId id="1918" r:id="rId3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33" userDrawn="1">
          <p15:clr>
            <a:srgbClr val="A4A3A4"/>
          </p15:clr>
        </p15:guide>
        <p15:guide id="2" orient="horz" pos="1651" userDrawn="1">
          <p15:clr>
            <a:srgbClr val="A4A3A4"/>
          </p15:clr>
        </p15:guide>
        <p15:guide id="3" pos="1013" userDrawn="1">
          <p15:clr>
            <a:srgbClr val="A4A3A4"/>
          </p15:clr>
        </p15:guide>
        <p15:guide id="4" pos="4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Diswel Khriam [Chillibreeze]" initials="DK[" lastIdx="1" clrIdx="5">
    <p:extLst>
      <p:ext uri="{19B8F6BF-5375-455C-9EA6-DF929625EA0E}">
        <p15:presenceInfo xmlns:p15="http://schemas.microsoft.com/office/powerpoint/2012/main" userId="S::diswel.k@chillibreeze.com::fbeec9ff-bca4-44d8-a970-c64a780118de" providerId="AD"/>
      </p:ext>
    </p:extLst>
  </p:cmAuthor>
  <p:cmAuthor id="6" name="Jarrod Renfro" initials="JR" lastIdx="1" clrIdx="6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B11"/>
    <a:srgbClr val="243A5E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A861E-C453-48EE-9AD2-9B48A8211407}" v="2" dt="2020-12-07T20:09:01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81316" autoAdjust="0"/>
  </p:normalViewPr>
  <p:slideViewPr>
    <p:cSldViewPr snapToGrid="0">
      <p:cViewPr varScale="1">
        <p:scale>
          <a:sx n="91" d="100"/>
          <a:sy n="91" d="100"/>
        </p:scale>
        <p:origin x="1134" y="84"/>
      </p:cViewPr>
      <p:guideLst>
        <p:guide pos="6533"/>
        <p:guide orient="horz" pos="1651"/>
        <p:guide pos="1013"/>
        <p:guide pos="45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971A861E-C453-48EE-9AD2-9B48A8211407}"/>
    <pc:docChg chg="undo custSel modSld">
      <pc:chgData name="Jarrod Renfro" userId="d048d542-e669-493e-8dc7-fbcf4efcde8f" providerId="ADAL" clId="{971A861E-C453-48EE-9AD2-9B48A8211407}" dt="2020-12-07T20:15:29.592" v="7" actId="20577"/>
      <pc:docMkLst>
        <pc:docMk/>
      </pc:docMkLst>
      <pc:sldChg chg="modSp mod">
        <pc:chgData name="Jarrod Renfro" userId="d048d542-e669-493e-8dc7-fbcf4efcde8f" providerId="ADAL" clId="{971A861E-C453-48EE-9AD2-9B48A8211407}" dt="2020-12-07T20:06:26.587" v="1" actId="20577"/>
        <pc:sldMkLst>
          <pc:docMk/>
          <pc:sldMk cId="2009053963" sldId="1472"/>
        </pc:sldMkLst>
        <pc:spChg chg="mod">
          <ac:chgData name="Jarrod Renfro" userId="d048d542-e669-493e-8dc7-fbcf4efcde8f" providerId="ADAL" clId="{971A861E-C453-48EE-9AD2-9B48A8211407}" dt="2020-12-07T20:06:26.587" v="1" actId="20577"/>
          <ac:spMkLst>
            <pc:docMk/>
            <pc:sldMk cId="2009053963" sldId="1472"/>
            <ac:spMk id="41" creationId="{D41C8C44-241A-410A-A9FB-CE1F381AB210}"/>
          </ac:spMkLst>
        </pc:spChg>
      </pc:sldChg>
      <pc:sldChg chg="modSp mod addCm delCm modCm">
        <pc:chgData name="Jarrod Renfro" userId="d048d542-e669-493e-8dc7-fbcf4efcde8f" providerId="ADAL" clId="{971A861E-C453-48EE-9AD2-9B48A8211407}" dt="2020-12-07T20:09:05.171" v="6" actId="20577"/>
        <pc:sldMkLst>
          <pc:docMk/>
          <pc:sldMk cId="2516066467" sldId="1498"/>
        </pc:sldMkLst>
        <pc:spChg chg="mod">
          <ac:chgData name="Jarrod Renfro" userId="d048d542-e669-493e-8dc7-fbcf4efcde8f" providerId="ADAL" clId="{971A861E-C453-48EE-9AD2-9B48A8211407}" dt="2020-12-07T20:09:05.171" v="6" actId="20577"/>
          <ac:spMkLst>
            <pc:docMk/>
            <pc:sldMk cId="2516066467" sldId="1498"/>
            <ac:spMk id="12" creationId="{8DAD3240-E568-458C-82C5-9771D9F3F0DD}"/>
          </ac:spMkLst>
        </pc:spChg>
      </pc:sldChg>
      <pc:sldChg chg="modSp mod">
        <pc:chgData name="Jarrod Renfro" userId="d048d542-e669-493e-8dc7-fbcf4efcde8f" providerId="ADAL" clId="{971A861E-C453-48EE-9AD2-9B48A8211407}" dt="2020-12-07T19:27:27.533" v="0" actId="20577"/>
        <pc:sldMkLst>
          <pc:docMk/>
          <pc:sldMk cId="3281419917" sldId="1906"/>
        </pc:sldMkLst>
        <pc:spChg chg="mod">
          <ac:chgData name="Jarrod Renfro" userId="d048d542-e669-493e-8dc7-fbcf4efcde8f" providerId="ADAL" clId="{971A861E-C453-48EE-9AD2-9B48A8211407}" dt="2020-12-07T19:27:27.533" v="0" actId="20577"/>
          <ac:spMkLst>
            <pc:docMk/>
            <pc:sldMk cId="3281419917" sldId="1906"/>
            <ac:spMk id="119" creationId="{BF4B5E57-93B4-4CB9-B01B-D902E95295EA}"/>
          </ac:spMkLst>
        </pc:spChg>
      </pc:sldChg>
      <pc:sldChg chg="modSp mod">
        <pc:chgData name="Jarrod Renfro" userId="d048d542-e669-493e-8dc7-fbcf4efcde8f" providerId="ADAL" clId="{971A861E-C453-48EE-9AD2-9B48A8211407}" dt="2020-12-07T20:15:29.592" v="7" actId="20577"/>
        <pc:sldMkLst>
          <pc:docMk/>
          <pc:sldMk cId="419312131" sldId="1914"/>
        </pc:sldMkLst>
        <pc:spChg chg="mod">
          <ac:chgData name="Jarrod Renfro" userId="d048d542-e669-493e-8dc7-fbcf4efcde8f" providerId="ADAL" clId="{971A861E-C453-48EE-9AD2-9B48A8211407}" dt="2020-12-07T20:15:29.592" v="7" actId="20577"/>
          <ac:spMkLst>
            <pc:docMk/>
            <pc:sldMk cId="419312131" sldId="1914"/>
            <ac:spMk id="11" creationId="{41C91A02-DC7B-4E31-820E-18DAB083FF9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One</a:t>
            </a:r>
          </a:p>
          <a:p>
            <a:r>
              <a:rPr lang="en-US" b="1" dirty="0"/>
              <a:t>Q2 Answer: </a:t>
            </a:r>
            <a:r>
              <a:rPr lang="en-US" b="0" dirty="0"/>
              <a:t>Variable group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One of the following: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script that is generated automatically when a deployment group is created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the Azure Pipelines Agent Azure VM extension on each of the VMs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Azure Resource Group Deployment task in your release pipeline</a:t>
            </a:r>
          </a:p>
          <a:p>
            <a:r>
              <a:rPr lang="en-US" b="1" dirty="0"/>
              <a:t>Q4 Answer</a:t>
            </a:r>
            <a:r>
              <a:rPr lang="en-US" b="0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It has Release. as its prefix (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eg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: 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Release.Reason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)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864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738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6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2410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7642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03363"/>
            <a:ext cx="9240836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15" r:id="rId8"/>
    <p:sldLayoutId id="2147484572" r:id="rId9"/>
    <p:sldLayoutId id="2147484622" r:id="rId10"/>
    <p:sldLayoutId id="2147484623" r:id="rId11"/>
    <p:sldLayoutId id="2147484625" r:id="rId12"/>
    <p:sldLayoutId id="2147484626" r:id="rId13"/>
    <p:sldLayoutId id="2147484627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sacrispin.com/2011/11/08/using-the-agile-testing-quadrants/" TargetMode="External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e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5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2.xml"/><Relationship Id="rId4" Type="http://schemas.openxmlformats.org/officeDocument/2006/relationships/image" Target="../media/image5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 anchor="ctr"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11:</a:t>
            </a:r>
            <a:br>
              <a:rPr lang="en-US" dirty="0"/>
            </a:br>
            <a:r>
              <a:rPr lang="en-US" dirty="0"/>
              <a:t>Implementing Continuous Deployment using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8926258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602CD-F783-4EA9-850D-0E4DB319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anchor="ctr">
            <a:normAutofit/>
          </a:bodyPr>
          <a:lstStyle/>
          <a:p>
            <a:r>
              <a:rPr lang="en-US" dirty="0"/>
              <a:t>Discussion: How to use release jobs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AE3517-EDFB-472D-9C33-ED30E3146991}"/>
              </a:ext>
            </a:extLst>
          </p:cNvPr>
          <p:cNvSpPr txBox="1"/>
          <p:nvPr/>
        </p:nvSpPr>
        <p:spPr>
          <a:xfrm>
            <a:off x="427038" y="1223151"/>
            <a:ext cx="115712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>
                <a:latin typeface="+mj-lt"/>
              </a:rPr>
              <a:t>Do you see a purpose for release jobs in your pipeline? How would you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set it up?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5ADB6-06A6-4BCC-9A2B-6BA619D9C464}"/>
              </a:ext>
            </a:extLst>
          </p:cNvPr>
          <p:cNvSpPr txBox="1"/>
          <p:nvPr/>
        </p:nvSpPr>
        <p:spPr>
          <a:xfrm>
            <a:off x="427038" y="2132354"/>
            <a:ext cx="1157128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>
                <a:solidFill>
                  <a:schemeClr val="tx2"/>
                </a:solidFill>
                <a:latin typeface="+mj-lt"/>
              </a:rPr>
              <a:t>Topics you might want to consider are:</a:t>
            </a:r>
          </a:p>
        </p:txBody>
      </p: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6C2C626C-8E84-43E5-B522-26A7176FBBC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600075"/>
            <a:ext cx="950976" cy="9509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5E34C50-71F5-48ED-84FF-94548823232E}"/>
              </a:ext>
            </a:extLst>
          </p:cNvPr>
          <p:cNvSpPr txBox="1"/>
          <p:nvPr/>
        </p:nvSpPr>
        <p:spPr>
          <a:xfrm>
            <a:off x="1647829" y="2767787"/>
            <a:ext cx="443071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Do you have artifacts from multiple sources?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D7E58C-24C8-4A20-B4F6-3D2856E64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7829" y="3790304"/>
            <a:ext cx="4430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four servers">
            <a:extLst>
              <a:ext uri="{FF2B5EF4-FFF2-40B4-BE49-F238E27FC236}">
                <a16:creationId xmlns:a16="http://schemas.microsoft.com/office/drawing/2014/main" id="{E384E19D-046B-4C58-8EC1-A71B60ACF2A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6" y="4033149"/>
            <a:ext cx="950976" cy="9509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A0869B3-FD37-402A-B1F4-EB636EF026EB}"/>
              </a:ext>
            </a:extLst>
          </p:cNvPr>
          <p:cNvSpPr txBox="1"/>
          <p:nvPr/>
        </p:nvSpPr>
        <p:spPr>
          <a:xfrm>
            <a:off x="1647829" y="4200861"/>
            <a:ext cx="443071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Do you want to run deployments on different servers simultaneously?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71CD14-D985-49BB-826F-65D623ED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7829" y="5212876"/>
            <a:ext cx="4430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 of an arrow that is branched to left and right">
            <a:extLst>
              <a:ext uri="{FF2B5EF4-FFF2-40B4-BE49-F238E27FC236}">
                <a16:creationId xmlns:a16="http://schemas.microsoft.com/office/drawing/2014/main" id="{D899F5FC-26FC-4D74-B991-E0CB604969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6" y="5459039"/>
            <a:ext cx="950976" cy="9509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59CCC6-2676-42D1-8D21-EDCD147C7321}"/>
              </a:ext>
            </a:extLst>
          </p:cNvPr>
          <p:cNvSpPr txBox="1"/>
          <p:nvPr/>
        </p:nvSpPr>
        <p:spPr>
          <a:xfrm>
            <a:off x="1647829" y="5780639"/>
            <a:ext cx="443071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/>
              <a:t>Do you need multiple platforms?</a:t>
            </a:r>
          </a:p>
        </p:txBody>
      </p:sp>
      <p:pic>
        <p:nvPicPr>
          <p:cNvPr id="64" name="Picture 63" descr="Icon of a arrow in a circular path with a timer inside the circle">
            <a:extLst>
              <a:ext uri="{FF2B5EF4-FFF2-40B4-BE49-F238E27FC236}">
                <a16:creationId xmlns:a16="http://schemas.microsoft.com/office/drawing/2014/main" id="{5A463659-34E1-4614-9518-11480824DF2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0386" y="2600075"/>
            <a:ext cx="950976" cy="95097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6631341-D7FE-48A6-B408-4B01F5882F9E}"/>
              </a:ext>
            </a:extLst>
          </p:cNvPr>
          <p:cNvSpPr txBox="1"/>
          <p:nvPr/>
        </p:nvSpPr>
        <p:spPr>
          <a:xfrm>
            <a:off x="7583490" y="2921675"/>
            <a:ext cx="443071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How long does your release take?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997105-A9A2-4291-8F9E-A56A060ED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83490" y="3797216"/>
            <a:ext cx="4430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arrow pointing in four opposite directions">
            <a:extLst>
              <a:ext uri="{FF2B5EF4-FFF2-40B4-BE49-F238E27FC236}">
                <a16:creationId xmlns:a16="http://schemas.microsoft.com/office/drawing/2014/main" id="{E4B70DD1-AAF5-47AD-B8A3-459A81F6F70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390386" y="4033149"/>
            <a:ext cx="950976" cy="95097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882C61F-91F5-4F07-B3F6-4EE9E1CC99F2}"/>
              </a:ext>
            </a:extLst>
          </p:cNvPr>
          <p:cNvSpPr txBox="1"/>
          <p:nvPr/>
        </p:nvSpPr>
        <p:spPr>
          <a:xfrm>
            <a:off x="7583490" y="4046972"/>
            <a:ext cx="4430710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Can you run your deployment in parallel or does it need to run in sequence?</a:t>
            </a:r>
          </a:p>
        </p:txBody>
      </p:sp>
    </p:spTree>
    <p:extLst>
      <p:ext uri="{BB962C8B-B14F-4D97-AF65-F5344CB8AC3E}">
        <p14:creationId xmlns:p14="http://schemas.microsoft.com/office/powerpoint/2010/main" val="36920978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03: Provision and configure environments</a:t>
            </a:r>
          </a:p>
        </p:txBody>
      </p:sp>
      <p:pic>
        <p:nvPicPr>
          <p:cNvPr id="3" name="Picture 2" descr="Icon of four squares arranged to form a square">
            <a:extLst>
              <a:ext uri="{FF2B5EF4-FFF2-40B4-BE49-F238E27FC236}">
                <a16:creationId xmlns:a16="http://schemas.microsoft.com/office/drawing/2014/main" id="{E3D4BB81-3FD4-4679-9538-8898EA16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627" y="2980267"/>
            <a:ext cx="1034626" cy="10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5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845-F408-4571-8A5A-0A0D933F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Provision and configure target environments</a:t>
            </a:r>
          </a:p>
        </p:txBody>
      </p:sp>
      <p:pic>
        <p:nvPicPr>
          <p:cNvPr id="34" name="Picture 33" descr="Icon of four servers">
            <a:extLst>
              <a:ext uri="{FF2B5EF4-FFF2-40B4-BE49-F238E27FC236}">
                <a16:creationId xmlns:a16="http://schemas.microsoft.com/office/drawing/2014/main" id="{396D43AC-7854-4833-A15A-A1D4DFBF14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4" y="1238895"/>
            <a:ext cx="950976" cy="9509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D96FC7-BAE0-40D8-9750-C86A76ADB318}"/>
              </a:ext>
            </a:extLst>
          </p:cNvPr>
          <p:cNvSpPr txBox="1"/>
          <p:nvPr/>
        </p:nvSpPr>
        <p:spPr>
          <a:xfrm>
            <a:off x="1644281" y="1500568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On-premises servers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080532-21A0-4385-AE70-B9E6A0CB7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0642" y="2189871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cloud">
            <a:extLst>
              <a:ext uri="{FF2B5EF4-FFF2-40B4-BE49-F238E27FC236}">
                <a16:creationId xmlns:a16="http://schemas.microsoft.com/office/drawing/2014/main" id="{9D490A8E-461A-4AAB-9154-A1EB6EDF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4" y="2314378"/>
            <a:ext cx="952500" cy="952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BD63D5-40AE-4D75-BF87-90429836B378}"/>
              </a:ext>
            </a:extLst>
          </p:cNvPr>
          <p:cNvSpPr txBox="1"/>
          <p:nvPr/>
        </p:nvSpPr>
        <p:spPr>
          <a:xfrm>
            <a:off x="1644281" y="2474354"/>
            <a:ext cx="1033272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Cloud servers or Infrastructure as a Service (IaaS). For example, virtual machines or networks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AFF645-7A51-4A43-90AA-78EC45232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130" y="339138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 of three squares and a cloud">
            <a:extLst>
              <a:ext uri="{FF2B5EF4-FFF2-40B4-BE49-F238E27FC236}">
                <a16:creationId xmlns:a16="http://schemas.microsoft.com/office/drawing/2014/main" id="{F540D057-59AA-4838-9174-935B8C263A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6" y="3391385"/>
            <a:ext cx="950976" cy="95097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1C8C44-241A-410A-A9FB-CE1F381AB210}"/>
              </a:ext>
            </a:extLst>
          </p:cNvPr>
          <p:cNvSpPr txBox="1"/>
          <p:nvPr/>
        </p:nvSpPr>
        <p:spPr>
          <a:xfrm>
            <a:off x="1634229" y="3603697"/>
            <a:ext cx="1033272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Platform as a Service (PaaS) and Functions as a Service (</a:t>
            </a:r>
            <a:r>
              <a:rPr lang="en-US" sz="2400" dirty="0" err="1"/>
              <a:t>FaaS</a:t>
            </a:r>
            <a:r>
              <a:rPr lang="en-US" sz="2400" dirty="0"/>
              <a:t>). For example, Azure SQL Database in both PaaS and Serverless options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240AE6-4FC6-480E-A0F1-22722671A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4229" y="449601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circle branched into three connect circles">
            <a:extLst>
              <a:ext uri="{FF2B5EF4-FFF2-40B4-BE49-F238E27FC236}">
                <a16:creationId xmlns:a16="http://schemas.microsoft.com/office/drawing/2014/main" id="{F7C0A71D-C774-44F0-9CE0-29BBCCA99C7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6" y="4466868"/>
            <a:ext cx="950976" cy="9509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5CD2E79-46BB-473E-AA04-C79AC79DCC78}"/>
              </a:ext>
            </a:extLst>
          </p:cNvPr>
          <p:cNvSpPr txBox="1"/>
          <p:nvPr/>
        </p:nvSpPr>
        <p:spPr>
          <a:xfrm>
            <a:off x="1634229" y="4758446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Clusters</a:t>
            </a:r>
          </a:p>
        </p:txBody>
      </p:sp>
      <p:pic>
        <p:nvPicPr>
          <p:cNvPr id="14" name="Picture 13" descr="Icon of five circles connected by lines">
            <a:extLst>
              <a:ext uri="{FF2B5EF4-FFF2-40B4-BE49-F238E27FC236}">
                <a16:creationId xmlns:a16="http://schemas.microsoft.com/office/drawing/2014/main" id="{985EF154-C65A-4613-B30F-EB8C52BB700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9526" y="5542351"/>
            <a:ext cx="950976" cy="9509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4A3B35-8B24-4E34-BF02-46578E439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4281" y="5542351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F8562-9096-4729-AAE3-65A8A139EB33}"/>
              </a:ext>
            </a:extLst>
          </p:cNvPr>
          <p:cNvSpPr txBox="1"/>
          <p:nvPr/>
        </p:nvSpPr>
        <p:spPr>
          <a:xfrm>
            <a:off x="1634229" y="5804781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dirty="0"/>
              <a:t>Service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090539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lIns="0" tIns="0" rIns="0" bIns="0"/>
          <a:lstStyle/>
          <a:p>
            <a:r>
              <a:rPr lang="en-US" dirty="0"/>
              <a:t>Demonstration: Setting up service connections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FA1C9-4C18-48DD-B88D-1A7A041C68BA}"/>
              </a:ext>
            </a:extLst>
          </p:cNvPr>
          <p:cNvSpPr/>
          <p:nvPr/>
        </p:nvSpPr>
        <p:spPr>
          <a:xfrm>
            <a:off x="5452643" y="3467608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815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04: Manage and modularize tasks and templates</a:t>
            </a:r>
          </a:p>
        </p:txBody>
      </p:sp>
      <p:pic>
        <p:nvPicPr>
          <p:cNvPr id="5" name="Picture 4" descr="Icon of a circle branched into three connect circles">
            <a:extLst>
              <a:ext uri="{FF2B5EF4-FFF2-40B4-BE49-F238E27FC236}">
                <a16:creationId xmlns:a16="http://schemas.microsoft.com/office/drawing/2014/main" id="{C8F07501-4B8B-4BB2-B677-F550E6A8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470" y="2920283"/>
            <a:ext cx="1153957" cy="11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13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Task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E9979-3534-40EE-82CA-F080659BC32D}"/>
              </a:ext>
            </a:extLst>
          </p:cNvPr>
          <p:cNvSpPr/>
          <p:nvPr/>
        </p:nvSpPr>
        <p:spPr bwMode="auto">
          <a:xfrm>
            <a:off x="444500" y="1170547"/>
            <a:ext cx="3783232" cy="115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Encapsulate a sequence of tasks in one reusable 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D3240-E568-458C-82C5-9771D9F3F0DD}"/>
              </a:ext>
            </a:extLst>
          </p:cNvPr>
          <p:cNvSpPr/>
          <p:nvPr/>
        </p:nvSpPr>
        <p:spPr bwMode="auto">
          <a:xfrm>
            <a:off x="4335353" y="1170547"/>
            <a:ext cx="3783232" cy="115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Parameterization of task groups to make reuse easier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952F0-D179-4041-A0BE-56787E30535D}"/>
              </a:ext>
            </a:extLst>
          </p:cNvPr>
          <p:cNvSpPr/>
          <p:nvPr/>
        </p:nvSpPr>
        <p:spPr bwMode="auto">
          <a:xfrm>
            <a:off x="8226206" y="1170547"/>
            <a:ext cx="3783232" cy="115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Standardize and centrally manage deployment steps for all your applications</a:t>
            </a:r>
          </a:p>
        </p:txBody>
      </p:sp>
      <p:pic>
        <p:nvPicPr>
          <p:cNvPr id="5" name="Picture 4" descr="Screenshot of Azure Demo and Add tasks window">
            <a:extLst>
              <a:ext uri="{FF2B5EF4-FFF2-40B4-BE49-F238E27FC236}">
                <a16:creationId xmlns:a16="http://schemas.microsoft.com/office/drawing/2014/main" id="{0EEDEDA4-291A-43CD-913F-4EA59487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t="630" r="681" b="8094"/>
          <a:stretch/>
        </p:blipFill>
        <p:spPr>
          <a:xfrm>
            <a:off x="508000" y="2436644"/>
            <a:ext cx="11442700" cy="341637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2A5BA-96E7-4BCF-ABBA-C63570E26741}"/>
              </a:ext>
            </a:extLst>
          </p:cNvPr>
          <p:cNvSpPr txBox="1"/>
          <p:nvPr/>
        </p:nvSpPr>
        <p:spPr>
          <a:xfrm>
            <a:off x="655145" y="6207857"/>
            <a:ext cx="1159154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dirty="0"/>
              <a:t>Note: Task groups are not currently supported in YAML. Use templates instead.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606646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lIns="0" tIns="0" rIns="0" bIns="0"/>
          <a:lstStyle/>
          <a:p>
            <a:r>
              <a:rPr lang="en-US" dirty="0"/>
              <a:t>Demonstration: Creating and managing task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A03ED-4CF9-4926-A3AF-16B1255A1439}"/>
              </a:ext>
            </a:extLst>
          </p:cNvPr>
          <p:cNvSpPr/>
          <p:nvPr/>
        </p:nvSpPr>
        <p:spPr>
          <a:xfrm>
            <a:off x="5452643" y="3514565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018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E2DE-27CD-4922-9807-1A546FC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Variables in release pipelines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2C589C-11E1-42A2-9B50-6BAD6F0BB1E2}"/>
              </a:ext>
            </a:extLst>
          </p:cNvPr>
          <p:cNvSpPr/>
          <p:nvPr/>
        </p:nvSpPr>
        <p:spPr bwMode="auto">
          <a:xfrm>
            <a:off x="431800" y="1536699"/>
            <a:ext cx="2222522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Predefined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E33EE-8E07-47ED-B87D-3F5F6B59F1ED}"/>
              </a:ext>
            </a:extLst>
          </p:cNvPr>
          <p:cNvSpPr/>
          <p:nvPr/>
        </p:nvSpPr>
        <p:spPr bwMode="auto">
          <a:xfrm>
            <a:off x="2792834" y="1536699"/>
            <a:ext cx="2177392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Pipeline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2814EC-46F2-4108-879B-DF6CE9EE74ED}"/>
              </a:ext>
            </a:extLst>
          </p:cNvPr>
          <p:cNvSpPr/>
          <p:nvPr/>
        </p:nvSpPr>
        <p:spPr bwMode="auto">
          <a:xfrm>
            <a:off x="5110461" y="1536699"/>
            <a:ext cx="2245087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Stage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9CD4CD-746E-424A-BFBE-333CFEA229B6}"/>
              </a:ext>
            </a:extLst>
          </p:cNvPr>
          <p:cNvSpPr/>
          <p:nvPr/>
        </p:nvSpPr>
        <p:spPr bwMode="auto">
          <a:xfrm>
            <a:off x="7493201" y="1536699"/>
            <a:ext cx="2199954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Variable groups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DD9EA-FB70-48FB-A2F6-B198ECCF95AB}"/>
              </a:ext>
            </a:extLst>
          </p:cNvPr>
          <p:cNvSpPr/>
          <p:nvPr/>
        </p:nvSpPr>
        <p:spPr bwMode="auto">
          <a:xfrm>
            <a:off x="9832531" y="1536699"/>
            <a:ext cx="2199957" cy="146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Normal and Secret variables</a:t>
            </a:r>
          </a:p>
        </p:txBody>
      </p:sp>
      <p:pic>
        <p:nvPicPr>
          <p:cNvPr id="4" name="Picture 3" descr="Screenshot of Variables tab which highlights DevServer, TestServer, lock icon, Scope containing Release, Dev, Test and Release options">
            <a:extLst>
              <a:ext uri="{FF2B5EF4-FFF2-40B4-BE49-F238E27FC236}">
                <a16:creationId xmlns:a16="http://schemas.microsoft.com/office/drawing/2014/main" id="{7B5857B0-AEBF-47E0-AEF9-8E90E440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101848"/>
            <a:ext cx="11600688" cy="34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38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lIns="0" tIns="0" rIns="0" bIns="0" anchor="ctr">
            <a:spAutoFit/>
          </a:bodyPr>
          <a:lstStyle/>
          <a:p>
            <a:r>
              <a:rPr lang="en-US" dirty="0"/>
              <a:t>Variable groups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AAE1C-D7B7-427E-BAD7-B8DFDDF96F40}"/>
              </a:ext>
            </a:extLst>
          </p:cNvPr>
          <p:cNvSpPr txBox="1"/>
          <p:nvPr/>
        </p:nvSpPr>
        <p:spPr>
          <a:xfrm>
            <a:off x="427038" y="1223151"/>
            <a:ext cx="11591544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+mj-lt"/>
              </a:rPr>
              <a:t>A variable group is used to store values that you want to make available across multiple builds and release pipelines:</a:t>
            </a:r>
            <a:endParaRPr lang="en-IN" sz="2400" dirty="0">
              <a:latin typeface="+mj-lt"/>
            </a:endParaRPr>
          </a:p>
        </p:txBody>
      </p:sp>
      <p:pic>
        <p:nvPicPr>
          <p:cNvPr id="36" name="Picture 35" descr="Icon of a person">
            <a:extLst>
              <a:ext uri="{FF2B5EF4-FFF2-40B4-BE49-F238E27FC236}">
                <a16:creationId xmlns:a16="http://schemas.microsoft.com/office/drawing/2014/main" id="{BD328F57-905D-4320-A7AD-F8740599ED6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4" y="2207192"/>
            <a:ext cx="950976" cy="9509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62309B3-CAED-4C92-B914-E6BCDC413888}"/>
              </a:ext>
            </a:extLst>
          </p:cNvPr>
          <p:cNvSpPr txBox="1"/>
          <p:nvPr/>
        </p:nvSpPr>
        <p:spPr>
          <a:xfrm>
            <a:off x="1659467" y="249801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the username and password for a shared server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669AD3-BF0C-4068-A79D-3EEEDB00D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9359" y="3231240"/>
            <a:ext cx="10350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five circles connected by lines">
            <a:extLst>
              <a:ext uri="{FF2B5EF4-FFF2-40B4-BE49-F238E27FC236}">
                <a16:creationId xmlns:a16="http://schemas.microsoft.com/office/drawing/2014/main" id="{A68A4F6C-2726-4CE4-A475-3CBE3CD9AD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4" y="3304312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D33CD1-D2B4-46B1-B4C9-2BBF663B9AF7}"/>
              </a:ext>
            </a:extLst>
          </p:cNvPr>
          <p:cNvSpPr txBox="1"/>
          <p:nvPr/>
        </p:nvSpPr>
        <p:spPr>
          <a:xfrm>
            <a:off x="1659467" y="359513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a share connection string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E04284-05A1-46F4-AA57-5380489EA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9359" y="4328360"/>
            <a:ext cx="10350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a globe">
            <a:extLst>
              <a:ext uri="{FF2B5EF4-FFF2-40B4-BE49-F238E27FC236}">
                <a16:creationId xmlns:a16="http://schemas.microsoft.com/office/drawing/2014/main" id="{38516CB6-7749-4C08-A1A7-803813D038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9474" y="4401432"/>
            <a:ext cx="950976" cy="9509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4886D-D103-47B0-AAB7-7BFC74EE6854}"/>
              </a:ext>
            </a:extLst>
          </p:cNvPr>
          <p:cNvSpPr txBox="1"/>
          <p:nvPr/>
        </p:nvSpPr>
        <p:spPr>
          <a:xfrm>
            <a:off x="1659467" y="469225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the geolocation of an application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599868-97B0-42D7-9EBF-724E5C5E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9359" y="5425480"/>
            <a:ext cx="103500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webpage showing six squares">
            <a:extLst>
              <a:ext uri="{FF2B5EF4-FFF2-40B4-BE49-F238E27FC236}">
                <a16:creationId xmlns:a16="http://schemas.microsoft.com/office/drawing/2014/main" id="{CB1874DB-6D64-416E-ADED-697718F38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74" y="5497028"/>
            <a:ext cx="952500" cy="9525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0BC7CA-3D21-4703-8DF3-8CF7A0C28BCC}"/>
              </a:ext>
            </a:extLst>
          </p:cNvPr>
          <p:cNvSpPr txBox="1"/>
          <p:nvPr/>
        </p:nvSpPr>
        <p:spPr>
          <a:xfrm>
            <a:off x="1659467" y="5789374"/>
            <a:ext cx="1034006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/>
              <a:t>Store all settings for a specific application</a:t>
            </a:r>
          </a:p>
        </p:txBody>
      </p:sp>
    </p:spTree>
    <p:extLst>
      <p:ext uri="{BB962C8B-B14F-4D97-AF65-F5344CB8AC3E}">
        <p14:creationId xmlns:p14="http://schemas.microsoft.com/office/powerpoint/2010/main" val="882139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Creating and managing variable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D6B66-5417-48A3-87E9-06FC1245B99A}"/>
              </a:ext>
            </a:extLst>
          </p:cNvPr>
          <p:cNvSpPr/>
          <p:nvPr/>
        </p:nvSpPr>
        <p:spPr>
          <a:xfrm>
            <a:off x="5452643" y="3514565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15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95CA0A12-7F48-4125-9E33-F5BDFB06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300" y="2966936"/>
            <a:ext cx="1060652" cy="10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29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604B-E8CE-4A1C-B0C9-169DA5C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Custom build/release tasks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CA65-33AB-4309-BE06-B2F406CFB49E}"/>
              </a:ext>
            </a:extLst>
          </p:cNvPr>
          <p:cNvSpPr/>
          <p:nvPr/>
        </p:nvSpPr>
        <p:spPr bwMode="auto">
          <a:xfrm>
            <a:off x="431800" y="1403456"/>
            <a:ext cx="5810956" cy="897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Private or public accessible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E3C28-5AAC-47B4-BA13-FFDDD93A8B02}"/>
              </a:ext>
            </a:extLst>
          </p:cNvPr>
          <p:cNvSpPr/>
          <p:nvPr/>
        </p:nvSpPr>
        <p:spPr bwMode="auto">
          <a:xfrm>
            <a:off x="431800" y="2419633"/>
            <a:ext cx="5810956" cy="95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Access to variables that are otherwise not accessible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FF38E-E19F-41FA-9D97-C11682916E56}"/>
              </a:ext>
            </a:extLst>
          </p:cNvPr>
          <p:cNvSpPr/>
          <p:nvPr/>
        </p:nvSpPr>
        <p:spPr bwMode="auto">
          <a:xfrm>
            <a:off x="431800" y="3489946"/>
            <a:ext cx="5810956" cy="95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Use and reuse secure endpoint to a target server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3A984-791D-4E00-B89D-C908059D8641}"/>
              </a:ext>
            </a:extLst>
          </p:cNvPr>
          <p:cNvSpPr/>
          <p:nvPr/>
        </p:nvSpPr>
        <p:spPr bwMode="auto">
          <a:xfrm>
            <a:off x="431800" y="4560259"/>
            <a:ext cx="5810956" cy="104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Safely and efficiently distribute across your whole organization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9D9E9-94A0-454C-AC1B-FF90CE14C954}"/>
              </a:ext>
            </a:extLst>
          </p:cNvPr>
          <p:cNvSpPr/>
          <p:nvPr/>
        </p:nvSpPr>
        <p:spPr bwMode="auto">
          <a:xfrm>
            <a:off x="431800" y="5721232"/>
            <a:ext cx="5810956" cy="819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Users do not see implementation details</a:t>
            </a:r>
          </a:p>
        </p:txBody>
      </p:sp>
      <p:pic>
        <p:nvPicPr>
          <p:cNvPr id="4" name="Picture 3" descr="Screenshot of Azure DevOps tab window">
            <a:extLst>
              <a:ext uri="{FF2B5EF4-FFF2-40B4-BE49-F238E27FC236}">
                <a16:creationId xmlns:a16="http://schemas.microsoft.com/office/drawing/2014/main" id="{A25E9C7F-DD66-44EC-8900-23FFF92E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403456"/>
            <a:ext cx="56769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662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05: Configure automated integration and functional test automation</a:t>
            </a:r>
          </a:p>
        </p:txBody>
      </p:sp>
      <p:pic>
        <p:nvPicPr>
          <p:cNvPr id="6" name="Picture 5" descr="Icon of a matrix of nine circles connected to each other by lines">
            <a:extLst>
              <a:ext uri="{FF2B5EF4-FFF2-40B4-BE49-F238E27FC236}">
                <a16:creationId xmlns:a16="http://schemas.microsoft.com/office/drawing/2014/main" id="{FB7EDA15-FE54-4B23-AEFD-07AB9A77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234595" y="2842334"/>
            <a:ext cx="1309855" cy="13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06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BE6-D7DE-4E38-9922-D89AB34F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Configure automated integration and functional test automation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86243-1E1F-46EE-A20B-DD07836E64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4884" y="1494971"/>
            <a:ext cx="5804465" cy="466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000"/>
              <a:t>Do not automate all your manual tests</a:t>
            </a:r>
          </a:p>
          <a:p>
            <a:pPr lvl="0">
              <a:spcBef>
                <a:spcPts val="1200"/>
              </a:spcBef>
            </a:pPr>
            <a:r>
              <a:rPr lang="en-US" sz="2000"/>
              <a:t>Rethink test strategy</a:t>
            </a:r>
          </a:p>
          <a:p>
            <a:pPr lvl="0">
              <a:spcBef>
                <a:spcPts val="1200"/>
              </a:spcBef>
            </a:pPr>
            <a:r>
              <a:rPr lang="en-US" sz="2000"/>
              <a:t>Tests should be written at the lowest level possible</a:t>
            </a:r>
          </a:p>
          <a:p>
            <a:pPr lvl="0">
              <a:spcBef>
                <a:spcPts val="1200"/>
              </a:spcBef>
            </a:pPr>
            <a:r>
              <a:rPr lang="en-US" sz="2000"/>
              <a:t>Write once, run anywhere including production system</a:t>
            </a:r>
          </a:p>
          <a:p>
            <a:pPr lvl="0">
              <a:spcBef>
                <a:spcPts val="1200"/>
              </a:spcBef>
            </a:pPr>
            <a:r>
              <a:rPr lang="en-US" sz="2000"/>
              <a:t>Product is designed for testability</a:t>
            </a:r>
          </a:p>
          <a:p>
            <a:pPr lvl="0">
              <a:spcBef>
                <a:spcPts val="1200"/>
              </a:spcBef>
            </a:pPr>
            <a:r>
              <a:rPr lang="en-US" sz="2000"/>
              <a:t>Test code is product code, only reliable tests survive</a:t>
            </a:r>
          </a:p>
          <a:p>
            <a:pPr lvl="0">
              <a:spcBef>
                <a:spcPts val="1200"/>
              </a:spcBef>
            </a:pPr>
            <a:r>
              <a:rPr lang="en-US" sz="2000"/>
              <a:t>Test ownership follows product ownership</a:t>
            </a:r>
          </a:p>
        </p:txBody>
      </p:sp>
      <p:pic>
        <p:nvPicPr>
          <p:cNvPr id="128" name="Picture 127" descr="Illustration of Agile Testing Quadrants where we have Q1 for Technology Facing test, Q2 for Critique Product, Q3 for Business Facing and Q4 for Supporting the Team">
            <a:extLst>
              <a:ext uri="{FF2B5EF4-FFF2-40B4-BE49-F238E27FC236}">
                <a16:creationId xmlns:a16="http://schemas.microsoft.com/office/drawing/2014/main" id="{3A56A0C5-F6E5-4E6D-8CD5-C3DE9003B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" t="5862" r="836" b="7387"/>
          <a:stretch/>
        </p:blipFill>
        <p:spPr>
          <a:xfrm>
            <a:off x="6386286" y="1494971"/>
            <a:ext cx="5580452" cy="466294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E0D5B-4979-4AF9-847A-C9C2A837286F}"/>
              </a:ext>
            </a:extLst>
          </p:cNvPr>
          <p:cNvSpPr txBox="1"/>
          <p:nvPr/>
        </p:nvSpPr>
        <p:spPr>
          <a:xfrm>
            <a:off x="431800" y="6314460"/>
            <a:ext cx="6449738" cy="2241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28"/>
              <a:t>Source: </a:t>
            </a:r>
            <a:r>
              <a:rPr lang="en-US" sz="1428">
                <a:hlinkClick r:id="rId3"/>
              </a:rPr>
              <a:t>https://lisacrispin.com/2011/11/08/using-the-agile-testing-quadrants/</a:t>
            </a:r>
            <a:r>
              <a:rPr lang="en-US" sz="1428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16957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1740-F2F7-4608-9FEE-71DF8492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Setting up test infrastructure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CEBA6-3249-4201-872D-F0259ABB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98345-C0A1-4078-A19E-408E51DF02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Test agents are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needed to run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tests on target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servers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BF3FB-FC27-4664-A304-8DFA2A3F3831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Run on your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own servers or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target servers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A973C-319B-4473-87DC-4FB54A498600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Run in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the cloud</a:t>
            </a:r>
          </a:p>
        </p:txBody>
      </p:sp>
    </p:spTree>
    <p:extLst>
      <p:ext uri="{BB962C8B-B14F-4D97-AF65-F5344CB8AC3E}">
        <p14:creationId xmlns:p14="http://schemas.microsoft.com/office/powerpoint/2010/main" val="22888181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1B03-0474-46BE-9BAE-32CE71A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Setting up and running availability tests</a:t>
            </a:r>
          </a:p>
        </p:txBody>
      </p:sp>
      <p:pic>
        <p:nvPicPr>
          <p:cNvPr id="36" name="Picture 35" descr="Icon of a screen with line charts">
            <a:extLst>
              <a:ext uri="{FF2B5EF4-FFF2-40B4-BE49-F238E27FC236}">
                <a16:creationId xmlns:a16="http://schemas.microsoft.com/office/drawing/2014/main" id="{1F409473-81C0-407C-9FF8-61DE4C5E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2" y="1485547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A2006C7-42B9-4ADC-9379-57E4FE429F47}"/>
              </a:ext>
            </a:extLst>
          </p:cNvPr>
          <p:cNvSpPr>
            <a:spLocks/>
          </p:cNvSpPr>
          <p:nvPr/>
        </p:nvSpPr>
        <p:spPr bwMode="auto">
          <a:xfrm>
            <a:off x="1669357" y="1777131"/>
            <a:ext cx="10332720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Create health end points in your application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7F1007-10EC-4561-909C-4FD2BC28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9356" y="2752620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wrench and screw driver">
            <a:extLst>
              <a:ext uri="{FF2B5EF4-FFF2-40B4-BE49-F238E27FC236}">
                <a16:creationId xmlns:a16="http://schemas.microsoft.com/office/drawing/2014/main" id="{AA1DABB7-07EC-40D4-A3EF-09E51EBD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067193"/>
            <a:ext cx="952500" cy="952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C1CFF0D-B9D1-4239-AF9F-EB1D4AB6B074}"/>
              </a:ext>
            </a:extLst>
          </p:cNvPr>
          <p:cNvSpPr>
            <a:spLocks/>
          </p:cNvSpPr>
          <p:nvPr/>
        </p:nvSpPr>
        <p:spPr bwMode="auto">
          <a:xfrm>
            <a:off x="1669357" y="3174111"/>
            <a:ext cx="10332720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Use tools, e.g., availability tests in Application Insights, to test health endpoints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912466-DEB1-4963-8E3A-79E3DAE50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9356" y="4334266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Icon of a document with a checkmark">
            <a:extLst>
              <a:ext uri="{FF2B5EF4-FFF2-40B4-BE49-F238E27FC236}">
                <a16:creationId xmlns:a16="http://schemas.microsoft.com/office/drawing/2014/main" id="{5FF7C6D7-574A-43C9-9C3F-F24B24AB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5" y="4780449"/>
            <a:ext cx="952500" cy="9525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31E4CF2-B6B1-423B-A0A3-67909D39046E}"/>
              </a:ext>
            </a:extLst>
          </p:cNvPr>
          <p:cNvSpPr>
            <a:spLocks/>
          </p:cNvSpPr>
          <p:nvPr/>
        </p:nvSpPr>
        <p:spPr bwMode="auto">
          <a:xfrm>
            <a:off x="1669356" y="4648841"/>
            <a:ext cx="10332720" cy="12157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Two common types of availability tests:</a:t>
            </a:r>
          </a:p>
          <a:p>
            <a:pPr defTabSz="932472" fontAlgn="base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URL ping test</a:t>
            </a:r>
          </a:p>
          <a:p>
            <a:pPr defTabSz="932472" fontAlgn="base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Multi-step web test</a:t>
            </a:r>
          </a:p>
        </p:txBody>
      </p:sp>
    </p:spTree>
    <p:extLst>
      <p:ext uri="{BB962C8B-B14F-4D97-AF65-F5344CB8AC3E}">
        <p14:creationId xmlns:p14="http://schemas.microsoft.com/office/powerpoint/2010/main" val="7136411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06: Automate inspection of health</a:t>
            </a:r>
          </a:p>
        </p:txBody>
      </p:sp>
      <p:pic>
        <p:nvPicPr>
          <p:cNvPr id="3" name="Picture 2" descr="Icons of a series of circles with rings enclosing a bigger circle at the centre">
            <a:extLst>
              <a:ext uri="{FF2B5EF4-FFF2-40B4-BE49-F238E27FC236}">
                <a16:creationId xmlns:a16="http://schemas.microsoft.com/office/drawing/2014/main" id="{2016A0A8-A1D5-4282-893E-4798B7F25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03" y="2902902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751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4B5-FD5A-4742-8E6C-8BAB84B8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Automate inspection of health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3BC614-7A2B-41A3-A238-9CBA11764069}"/>
              </a:ext>
            </a:extLst>
          </p:cNvPr>
          <p:cNvSpPr txBox="1"/>
          <p:nvPr/>
        </p:nvSpPr>
        <p:spPr>
          <a:xfrm>
            <a:off x="466344" y="1437640"/>
            <a:ext cx="1154309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+mj-lt"/>
              </a:rPr>
              <a:t>Stay informed about your process and releases: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7A3046-BD68-4317-B6FE-3018C6B34E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10690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Release gates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1FFB93-6E10-4BF0-A543-6CF07FF3E56A}"/>
              </a:ext>
            </a:extLst>
          </p:cNvPr>
          <p:cNvSpPr/>
          <p:nvPr/>
        </p:nvSpPr>
        <p:spPr bwMode="auto">
          <a:xfrm>
            <a:off x="3456669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Events,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subscriptions, 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and notifications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1AB0CD-3DA4-48E3-8CF9-E67BCF9E1A66}"/>
              </a:ext>
            </a:extLst>
          </p:cNvPr>
          <p:cNvSpPr/>
          <p:nvPr/>
        </p:nvSpPr>
        <p:spPr bwMode="auto">
          <a:xfrm>
            <a:off x="6402648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Service hooks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F5FC11-1CE9-47A6-B33E-515C2A8289D8}"/>
              </a:ext>
            </a:extLst>
          </p:cNvPr>
          <p:cNvSpPr/>
          <p:nvPr/>
        </p:nvSpPr>
        <p:spPr bwMode="auto">
          <a:xfrm>
            <a:off x="9348626" y="2209120"/>
            <a:ext cx="2577159" cy="2577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+mj-lt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95686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9930-FCB5-44F2-967C-A09130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Events, subscriptions, and notifications</a:t>
            </a:r>
          </a:p>
        </p:txBody>
      </p:sp>
      <p:pic>
        <p:nvPicPr>
          <p:cNvPr id="63" name="Picture 62" descr="Icon of five circles connected by lines">
            <a:extLst>
              <a:ext uri="{FF2B5EF4-FFF2-40B4-BE49-F238E27FC236}">
                <a16:creationId xmlns:a16="http://schemas.microsoft.com/office/drawing/2014/main" id="{DA109C23-9202-4120-B51D-C06BE703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7" y="1478974"/>
            <a:ext cx="1060559" cy="106055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42B769B-F9F4-4784-A082-5C6832579F9A}"/>
              </a:ext>
            </a:extLst>
          </p:cNvPr>
          <p:cNvSpPr/>
          <p:nvPr/>
        </p:nvSpPr>
        <p:spPr>
          <a:xfrm>
            <a:off x="1790700" y="1824587"/>
            <a:ext cx="102177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Actions in Azure DevOps trigger events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54F634-2D0B-4C78-8F97-0F99C6E0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2798716"/>
            <a:ext cx="1021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two people">
            <a:extLst>
              <a:ext uri="{FF2B5EF4-FFF2-40B4-BE49-F238E27FC236}">
                <a16:creationId xmlns:a16="http://schemas.microsoft.com/office/drawing/2014/main" id="{2DF468CD-D742-410D-ABD7-3B98960F45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7" y="3197882"/>
            <a:ext cx="1058862" cy="105886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D09FF2F-A798-40E6-9E0A-4AD844F851A0}"/>
              </a:ext>
            </a:extLst>
          </p:cNvPr>
          <p:cNvSpPr/>
          <p:nvPr/>
        </p:nvSpPr>
        <p:spPr>
          <a:xfrm>
            <a:off x="1790700" y="3057899"/>
            <a:ext cx="10217724" cy="1338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+mj-lt"/>
              </a:rPr>
              <a:t>Users can subscribe to events and get notified: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Calling a SOAP URL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Receiving an email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B84314-E62E-42AD-B1B6-99CC5FE18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4655910"/>
            <a:ext cx="10217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 calendar">
            <a:extLst>
              <a:ext uri="{FF2B5EF4-FFF2-40B4-BE49-F238E27FC236}">
                <a16:creationId xmlns:a16="http://schemas.microsoft.com/office/drawing/2014/main" id="{8607DE9B-E440-4374-9A81-4DBD9564A82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7" y="4915094"/>
            <a:ext cx="1058862" cy="105886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74F4647-9766-43C0-B8F7-D266F0F656F2}"/>
              </a:ext>
            </a:extLst>
          </p:cNvPr>
          <p:cNvSpPr/>
          <p:nvPr/>
        </p:nvSpPr>
        <p:spPr>
          <a:xfrm>
            <a:off x="1790701" y="5259859"/>
            <a:ext cx="102177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/>
              <a:t>Notifications can be managed centrally and personally</a:t>
            </a:r>
          </a:p>
        </p:txBody>
      </p:sp>
    </p:spTree>
    <p:extLst>
      <p:ext uri="{BB962C8B-B14F-4D97-AF65-F5344CB8AC3E}">
        <p14:creationId xmlns:p14="http://schemas.microsoft.com/office/powerpoint/2010/main" val="8256107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331-5127-46DC-9F55-2F3BE39D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Service hooks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1BB4FB-DC7D-45D5-924F-89834B70071F}"/>
              </a:ext>
            </a:extLst>
          </p:cNvPr>
          <p:cNvSpPr txBox="1">
            <a:spLocks/>
          </p:cNvSpPr>
          <p:nvPr/>
        </p:nvSpPr>
        <p:spPr>
          <a:xfrm>
            <a:off x="466344" y="1234440"/>
            <a:ext cx="11533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pc="0">
                <a:solidFill>
                  <a:schemeClr val="tx1"/>
                </a:solidFill>
              </a:rPr>
              <a:t>Service hooks enable you to perform tasks on other services when events happen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A83FC-E58D-47B5-994D-1824A74544C6}"/>
              </a:ext>
            </a:extLst>
          </p:cNvPr>
          <p:cNvSpPr/>
          <p:nvPr/>
        </p:nvSpPr>
        <p:spPr>
          <a:xfrm>
            <a:off x="431800" y="1780146"/>
            <a:ext cx="1157763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>
                <a:solidFill>
                  <a:schemeClr val="tx2"/>
                </a:solidFill>
                <a:latin typeface="+mj-lt"/>
              </a:rPr>
              <a:t>Out of the box integrations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03498797-4BC5-433A-BE31-C51E8D1BA534}"/>
              </a:ext>
            </a:extLst>
          </p:cNvPr>
          <p:cNvGraphicFramePr>
            <a:graphicFrameLocks noGrp="1"/>
          </p:cNvGraphicFramePr>
          <p:nvPr/>
        </p:nvGraphicFramePr>
        <p:xfrm>
          <a:off x="442910" y="2144874"/>
          <a:ext cx="1157129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258">
                  <a:extLst>
                    <a:ext uri="{9D8B030D-6E8A-4147-A177-3AD203B41FA5}">
                      <a16:colId xmlns:a16="http://schemas.microsoft.com/office/drawing/2014/main" val="2550854077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672655531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606297320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1935943577"/>
                    </a:ext>
                  </a:extLst>
                </a:gridCol>
                <a:gridCol w="2314258">
                  <a:extLst>
                    <a:ext uri="{9D8B030D-6E8A-4147-A177-3AD203B41FA5}">
                      <a16:colId xmlns:a16="http://schemas.microsoft.com/office/drawing/2014/main" val="1787075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Build and release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Collaborate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Customer support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Plan and track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Integrate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82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AppVeyor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Campfire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UserVoice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Trello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Azure Service Bus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63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Bamboo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Flowdock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Zendesk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Azure Storage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77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Jenkins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HipChat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Web Hooks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13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MyGet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</a:rPr>
                        <a:t>Hubot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Zapier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54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Slack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7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778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Setting up service hooks to monitor the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D0954-1DEB-497B-A3CB-4F5079469C6C}"/>
              </a:ext>
            </a:extLst>
          </p:cNvPr>
          <p:cNvSpPr/>
          <p:nvPr/>
        </p:nvSpPr>
        <p:spPr>
          <a:xfrm>
            <a:off x="5452643" y="3474134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630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1" name="Picture 20" descr="Icon of a magnifying glass">
            <a:extLst>
              <a:ext uri="{FF2B5EF4-FFF2-40B4-BE49-F238E27FC236}">
                <a16:creationId xmlns:a16="http://schemas.microsoft.com/office/drawing/2014/main" id="{F51DEA36-CE7F-4AA3-8233-67EA81B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D9FB0F-3338-4E9D-A759-88225897DFEA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1: Module overview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00AE6B-C177-4BDB-B7FC-B82EE171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ines going to different circles">
            <a:extLst>
              <a:ext uri="{FF2B5EF4-FFF2-40B4-BE49-F238E27FC236}">
                <a16:creationId xmlns:a16="http://schemas.microsoft.com/office/drawing/2014/main" id="{E596A6AB-2281-4020-A1F4-5FC6FB44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2" y="2344485"/>
            <a:ext cx="832104" cy="8321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DDB0BA-FCAB-45E4-A8EE-4ABDE3D7F72B}"/>
              </a:ext>
            </a:extLst>
          </p:cNvPr>
          <p:cNvSpPr txBox="1"/>
          <p:nvPr/>
        </p:nvSpPr>
        <p:spPr>
          <a:xfrm>
            <a:off x="1520826" y="2618769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2: Create a release pipeline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53EABA-4CA9-48E0-BAA2-2053BC42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Icon of four squares arranged to form a square">
            <a:extLst>
              <a:ext uri="{FF2B5EF4-FFF2-40B4-BE49-F238E27FC236}">
                <a16:creationId xmlns:a16="http://schemas.microsoft.com/office/drawing/2014/main" id="{7FF0D43B-8C97-4D4A-889D-CAC21C6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6" y="3448907"/>
            <a:ext cx="838200" cy="838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DFEC86-0903-4CFF-A4BF-D7C2788CFDBA}"/>
              </a:ext>
            </a:extLst>
          </p:cNvPr>
          <p:cNvSpPr txBox="1"/>
          <p:nvPr/>
        </p:nvSpPr>
        <p:spPr>
          <a:xfrm>
            <a:off x="1520826" y="3596335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3: Provision and configure environments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D71735-1BD5-4681-A587-E643A86B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circle branched into three connect circles">
            <a:extLst>
              <a:ext uri="{FF2B5EF4-FFF2-40B4-BE49-F238E27FC236}">
                <a16:creationId xmlns:a16="http://schemas.microsoft.com/office/drawing/2014/main" id="{D5634086-2CA0-486F-9D08-197191D4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569545"/>
            <a:ext cx="836676" cy="8366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5B968F-6C98-4F57-A161-D9F90DFAE593}"/>
              </a:ext>
            </a:extLst>
          </p:cNvPr>
          <p:cNvSpPr txBox="1"/>
          <p:nvPr/>
        </p:nvSpPr>
        <p:spPr>
          <a:xfrm>
            <a:off x="1520826" y="4712401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4: Manage and modularize tasks and templates</a:t>
            </a:r>
          </a:p>
        </p:txBody>
      </p:sp>
      <p:pic>
        <p:nvPicPr>
          <p:cNvPr id="11" name="Picture 10" descr="Icon of a matrix of nine circles connected to each other by lines">
            <a:extLst>
              <a:ext uri="{FF2B5EF4-FFF2-40B4-BE49-F238E27FC236}">
                <a16:creationId xmlns:a16="http://schemas.microsoft.com/office/drawing/2014/main" id="{BE6FB6D6-318F-4DCF-9370-DC8638DF2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93" y="1224381"/>
            <a:ext cx="833628" cy="8336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3A2E15-D86F-4B75-A7E7-37250ED469FD}"/>
              </a:ext>
            </a:extLst>
          </p:cNvPr>
          <p:cNvSpPr txBox="1"/>
          <p:nvPr/>
        </p:nvSpPr>
        <p:spPr>
          <a:xfrm>
            <a:off x="7096584" y="1364204"/>
            <a:ext cx="49128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5: Configure automated integration and functional  test automation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603F8-1069-46CA-B29A-1BBB776AE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s of a series of circles with rings enclosing a bigger circle at the centre">
            <a:extLst>
              <a:ext uri="{FF2B5EF4-FFF2-40B4-BE49-F238E27FC236}">
                <a16:creationId xmlns:a16="http://schemas.microsoft.com/office/drawing/2014/main" id="{A75864E3-F90A-4CCD-A634-814FAC79E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056" y="2338389"/>
            <a:ext cx="832104" cy="8321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A14D92-968C-4495-8D1E-06BE963D8434}"/>
              </a:ext>
            </a:extLst>
          </p:cNvPr>
          <p:cNvSpPr txBox="1"/>
          <p:nvPr/>
        </p:nvSpPr>
        <p:spPr>
          <a:xfrm>
            <a:off x="7096584" y="2618768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6: Automate inspection of health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81F9ED-3394-43A1-8E56-5C607A7C3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lab flask">
            <a:extLst>
              <a:ext uri="{FF2B5EF4-FFF2-40B4-BE49-F238E27FC236}">
                <a16:creationId xmlns:a16="http://schemas.microsoft.com/office/drawing/2014/main" id="{76FC3EC2-EF19-413A-9F95-ECA349FC7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008" y="3455003"/>
            <a:ext cx="835152" cy="8351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5E701A9-3C32-49C2-85B9-EEB9BEFDDD69}"/>
              </a:ext>
            </a:extLst>
          </p:cNvPr>
          <p:cNvSpPr txBox="1"/>
          <p:nvPr/>
        </p:nvSpPr>
        <p:spPr>
          <a:xfrm>
            <a:off x="7096584" y="3734834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7: Labs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A3B912-5D82-4713-8133-9227AD2BE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4431367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document with a checkmark">
            <a:extLst>
              <a:ext uri="{FF2B5EF4-FFF2-40B4-BE49-F238E27FC236}">
                <a16:creationId xmlns:a16="http://schemas.microsoft.com/office/drawing/2014/main" id="{2E74FB92-6023-4530-B177-1F50BB3B46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1436" y="4556107"/>
            <a:ext cx="836676" cy="8366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36F8CA-ECDA-4B38-97E7-6D12907AA8D9}"/>
              </a:ext>
            </a:extLst>
          </p:cNvPr>
          <p:cNvSpPr txBox="1"/>
          <p:nvPr/>
        </p:nvSpPr>
        <p:spPr>
          <a:xfrm>
            <a:off x="7096584" y="4850901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8: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9766429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07: Labs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1D1DF8B8-BE1F-4F9A-8683-D30BCC0B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892" y="2718535"/>
            <a:ext cx="1070908" cy="15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80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Configuring pipelines as code with YAML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Azure DevOps also provides default templates for popular project types, as well as a YAML designer to simplify the process of defining build and release tasks.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r>
              <a:rPr lang="en-US" dirty="0"/>
              <a:t>Configure CI/CD pipelines as code with YAML in Azure DevOps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579849"/>
              </p:ext>
            </p:extLst>
          </p:nvPr>
        </p:nvGraphicFramePr>
        <p:xfrm>
          <a:off x="8117828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Setting up and running functional tests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execute Selenium test cases on a C# web application, as part of the Azure DevOps Release pipeline.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 a self-hosted Azure DevOps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 release 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Trigger build and 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 tests in Chrome and Firefox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630590"/>
              </p:ext>
            </p:extLst>
          </p:nvPr>
        </p:nvGraphicFramePr>
        <p:xfrm>
          <a:off x="7723403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38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08: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78D448DD-F53C-40B8-9A77-29552E9F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366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nl-NL" dirty="0"/>
              <a:t>What did you learn?</a:t>
            </a:r>
            <a:endParaRPr lang="en-US" dirty="0"/>
          </a:p>
        </p:txBody>
      </p:sp>
      <p:pic>
        <p:nvPicPr>
          <p:cNvPr id="75" name="Picture 74" descr="Icon of dots in different sizes">
            <a:extLst>
              <a:ext uri="{FF2B5EF4-FFF2-40B4-BE49-F238E27FC236}">
                <a16:creationId xmlns:a16="http://schemas.microsoft.com/office/drawing/2014/main" id="{C0BBB069-9806-40B7-B590-BBA0258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756254"/>
            <a:ext cx="769620" cy="76809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D02B158-2C3C-4CC6-A1DF-0F2BFDAFF092}"/>
              </a:ext>
            </a:extLst>
          </p:cNvPr>
          <p:cNvSpPr txBox="1"/>
          <p:nvPr/>
        </p:nvSpPr>
        <p:spPr>
          <a:xfrm>
            <a:off x="1422047" y="1894081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Explain the terminology used in Azure DevOps and other release management tooling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64E9F-DB7D-4A23-B917-C62E03050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263431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arrow pointing upwards diagonally">
            <a:extLst>
              <a:ext uri="{FF2B5EF4-FFF2-40B4-BE49-F238E27FC236}">
                <a16:creationId xmlns:a16="http://schemas.microsoft.com/office/drawing/2014/main" id="{34513788-E270-470C-9BDF-7EB1320D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743889"/>
            <a:ext cx="768096" cy="7696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1C23103-F379-4185-B86F-9CC2672E3A6E}"/>
              </a:ext>
            </a:extLst>
          </p:cNvPr>
          <p:cNvSpPr txBox="1"/>
          <p:nvPr/>
        </p:nvSpPr>
        <p:spPr>
          <a:xfrm>
            <a:off x="1422047" y="2882478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Describe what a build and release task is, what it can do, and some available deployment tasks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C850AB-9ED8-4E84-8985-E65306C15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362385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Icon of three circles and aligned to three lines">
            <a:extLst>
              <a:ext uri="{FF2B5EF4-FFF2-40B4-BE49-F238E27FC236}">
                <a16:creationId xmlns:a16="http://schemas.microsoft.com/office/drawing/2014/main" id="{36D0468C-1BBF-4608-A337-9CE1F49D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" y="3652455"/>
            <a:ext cx="768096" cy="76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313026A-4EBC-405F-989C-3514465CD953}"/>
              </a:ext>
            </a:extLst>
          </p:cNvPr>
          <p:cNvSpPr txBox="1"/>
          <p:nvPr/>
        </p:nvSpPr>
        <p:spPr>
          <a:xfrm>
            <a:off x="1422047" y="3790282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Explain why you sometimes need multiple release jobs in one release pipeline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BA0A8-4C78-4C37-AB48-D709E7E75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4513474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circle branched into three connect circles">
            <a:extLst>
              <a:ext uri="{FF2B5EF4-FFF2-40B4-BE49-F238E27FC236}">
                <a16:creationId xmlns:a16="http://schemas.microsoft.com/office/drawing/2014/main" id="{14ECCC49-651A-409D-A679-EA1891813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7" y="4623435"/>
            <a:ext cx="768096" cy="7696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BD09A30-4A57-43A5-A70D-E200BAE718EE}"/>
              </a:ext>
            </a:extLst>
          </p:cNvPr>
          <p:cNvSpPr txBox="1"/>
          <p:nvPr/>
        </p:nvSpPr>
        <p:spPr>
          <a:xfrm>
            <a:off x="1422047" y="4763266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Differentiate between multi-agent and</a:t>
            </a:r>
            <a:br>
              <a:rPr lang="en-US" sz="1600" dirty="0"/>
            </a:br>
            <a:r>
              <a:rPr lang="en-US" sz="1600" dirty="0"/>
              <a:t>multi-configuration release job</a:t>
            </a:r>
          </a:p>
        </p:txBody>
      </p:sp>
      <p:pic>
        <p:nvPicPr>
          <p:cNvPr id="7" name="Picture 6" descr="Icon of lines going to different circles">
            <a:extLst>
              <a:ext uri="{FF2B5EF4-FFF2-40B4-BE49-F238E27FC236}">
                <a16:creationId xmlns:a16="http://schemas.microsoft.com/office/drawing/2014/main" id="{2B4E1CAD-5449-46A9-ADD2-8B0B0B666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515" y="1756254"/>
            <a:ext cx="769620" cy="7696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D8AA417-29D7-4400-A3CA-D443F82C2A04}"/>
              </a:ext>
            </a:extLst>
          </p:cNvPr>
          <p:cNvSpPr txBox="1"/>
          <p:nvPr/>
        </p:nvSpPr>
        <p:spPr>
          <a:xfrm>
            <a:off x="7371581" y="1894081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Use release variables and stage variables in your release pipeline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3EBD8-F1DA-4F95-855E-E7355C3FF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263392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a security lock">
            <a:extLst>
              <a:ext uri="{FF2B5EF4-FFF2-40B4-BE49-F238E27FC236}">
                <a16:creationId xmlns:a16="http://schemas.microsoft.com/office/drawing/2014/main" id="{B548882F-1105-4D07-9692-32788F30A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039" y="2744651"/>
            <a:ext cx="768096" cy="76809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FF45547-10E4-49FA-8CEC-5315EFD69740}"/>
              </a:ext>
            </a:extLst>
          </p:cNvPr>
          <p:cNvSpPr txBox="1"/>
          <p:nvPr/>
        </p:nvSpPr>
        <p:spPr>
          <a:xfrm>
            <a:off x="7371581" y="2882478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Deploy to environment securely using a service connection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60A9CC-B06A-4BDD-AF9C-0215DD94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3621183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wave connected by circles and lines at both end">
            <a:extLst>
              <a:ext uri="{FF2B5EF4-FFF2-40B4-BE49-F238E27FC236}">
                <a16:creationId xmlns:a16="http://schemas.microsoft.com/office/drawing/2014/main" id="{7190F38E-DFB9-447E-9DA6-351187267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515" y="3730762"/>
            <a:ext cx="769620" cy="76962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F4B5E57-93B4-4CB9-B01B-D902E95295EA}"/>
              </a:ext>
            </a:extLst>
          </p:cNvPr>
          <p:cNvSpPr txBox="1"/>
          <p:nvPr/>
        </p:nvSpPr>
        <p:spPr>
          <a:xfrm>
            <a:off x="7371581" y="3762997"/>
            <a:ext cx="4636008" cy="73866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List the different ways to inspect the health of your pipeline and release by using, alerts, service hooks, and reports</a:t>
            </a:r>
          </a:p>
        </p:txBody>
      </p:sp>
    </p:spTree>
    <p:extLst>
      <p:ext uri="{BB962C8B-B14F-4D97-AF65-F5344CB8AC3E}">
        <p14:creationId xmlns:p14="http://schemas.microsoft.com/office/powerpoint/2010/main" val="301783012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91B89-A03C-4518-80B9-D81E666F5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91E8E0F-C664-4AB8-A4EE-908CE7691005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73F82A-F426-45D3-8DA6-EC8D50D25DEA}"/>
              </a:ext>
            </a:extLst>
          </p:cNvPr>
          <p:cNvSpPr/>
          <p:nvPr/>
        </p:nvSpPr>
        <p:spPr>
          <a:xfrm>
            <a:off x="1611086" y="1687390"/>
            <a:ext cx="10442885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/>
              <a:t>How many deployment jobs can be run concurrently by a single agent?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2DB022-D6E7-4C15-A6D7-4194851D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1247" y="2383551"/>
            <a:ext cx="104254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888A01-9379-483C-93C0-36CD2D1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452473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A743E4-1A0E-474E-9CF0-83C7A8210962}"/>
              </a:ext>
            </a:extLst>
          </p:cNvPr>
          <p:cNvSpPr/>
          <p:nvPr/>
        </p:nvSpPr>
        <p:spPr bwMode="auto">
          <a:xfrm rot="10800000" flipV="1">
            <a:off x="499585" y="25213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EB8FCE-C315-4CDF-9037-3334CD2511D6}"/>
              </a:ext>
            </a:extLst>
          </p:cNvPr>
          <p:cNvSpPr/>
          <p:nvPr/>
        </p:nvSpPr>
        <p:spPr>
          <a:xfrm>
            <a:off x="1611086" y="2571881"/>
            <a:ext cx="10442885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/>
              <a:t>What should you create to store values that you want to make available across multiple build and release pipelines?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E09C81-8C2B-4F69-99C9-5177E51A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1247" y="3437319"/>
            <a:ext cx="104254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2F6DE1-EF67-4AAD-AA91-08020AE41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506241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10B812-2802-46F2-A3CA-A5A4B85A3499}"/>
              </a:ext>
            </a:extLst>
          </p:cNvPr>
          <p:cNvSpPr/>
          <p:nvPr/>
        </p:nvSpPr>
        <p:spPr bwMode="auto">
          <a:xfrm rot="10800000" flipV="1">
            <a:off x="499585" y="35751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862A6-F9F1-4C70-90A0-53EEB990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60009"/>
            <a:ext cx="915924" cy="9159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75EEB85-8B68-4560-BBF0-5D85287992BF}"/>
              </a:ext>
            </a:extLst>
          </p:cNvPr>
          <p:cNvSpPr/>
          <p:nvPr/>
        </p:nvSpPr>
        <p:spPr bwMode="auto">
          <a:xfrm rot="10800000" flipV="1">
            <a:off x="499585" y="462892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5D0595-115D-41FA-808C-4B6709E7B9EB}"/>
              </a:ext>
            </a:extLst>
          </p:cNvPr>
          <p:cNvSpPr/>
          <p:nvPr/>
        </p:nvSpPr>
        <p:spPr>
          <a:xfrm>
            <a:off x="1611086" y="3766131"/>
            <a:ext cx="10442885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/>
              <a:t>How can you provision the agents for deployment groups in each of your VMs?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C04C2A-4A42-4B16-A6A0-57694930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1247" y="4462292"/>
            <a:ext cx="104254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4D5EAE2-4D1C-4F48-83E5-E5DD5E0C3794}"/>
              </a:ext>
            </a:extLst>
          </p:cNvPr>
          <p:cNvSpPr/>
          <p:nvPr/>
        </p:nvSpPr>
        <p:spPr>
          <a:xfrm>
            <a:off x="1611247" y="4819900"/>
            <a:ext cx="10425473" cy="3385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200" dirty="0"/>
              <a:t>How can you identify a default release variable?</a:t>
            </a:r>
          </a:p>
        </p:txBody>
      </p:sp>
    </p:spTree>
    <p:extLst>
      <p:ext uri="{BB962C8B-B14F-4D97-AF65-F5344CB8AC3E}">
        <p14:creationId xmlns:p14="http://schemas.microsoft.com/office/powerpoint/2010/main" val="32254591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nl-NL" dirty="0"/>
              <a:t>Learning objectives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0A3294-67A6-43C3-991E-5D60A2D2628A}"/>
              </a:ext>
            </a:extLst>
          </p:cNvPr>
          <p:cNvSpPr txBox="1"/>
          <p:nvPr/>
        </p:nvSpPr>
        <p:spPr>
          <a:xfrm>
            <a:off x="466344" y="1219051"/>
            <a:ext cx="11544300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75" name="Picture 74" descr="Icon of dots in different sizes">
            <a:extLst>
              <a:ext uri="{FF2B5EF4-FFF2-40B4-BE49-F238E27FC236}">
                <a16:creationId xmlns:a16="http://schemas.microsoft.com/office/drawing/2014/main" id="{C0BBB069-9806-40B7-B590-BBA0258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756254"/>
            <a:ext cx="769620" cy="76809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D02B158-2C3C-4CC6-A1DF-0F2BFDAFF092}"/>
              </a:ext>
            </a:extLst>
          </p:cNvPr>
          <p:cNvSpPr txBox="1"/>
          <p:nvPr/>
        </p:nvSpPr>
        <p:spPr>
          <a:xfrm>
            <a:off x="1422047" y="1894081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Explain the terminology used in Azure DevOps and other release management tooling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64E9F-DB7D-4A23-B917-C62E03050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263431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arrow pointing upwards diagonally">
            <a:extLst>
              <a:ext uri="{FF2B5EF4-FFF2-40B4-BE49-F238E27FC236}">
                <a16:creationId xmlns:a16="http://schemas.microsoft.com/office/drawing/2014/main" id="{34513788-E270-470C-9BDF-7EB1320D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743889"/>
            <a:ext cx="768096" cy="7696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1C23103-F379-4185-B86F-9CC2672E3A6E}"/>
              </a:ext>
            </a:extLst>
          </p:cNvPr>
          <p:cNvSpPr txBox="1"/>
          <p:nvPr/>
        </p:nvSpPr>
        <p:spPr>
          <a:xfrm>
            <a:off x="1422047" y="2882478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Describe what a build and release task is, what it can do, and some available deployment tasks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C850AB-9ED8-4E84-8985-E65306C15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3623850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Icon of three circles and aligned to three lines">
            <a:extLst>
              <a:ext uri="{FF2B5EF4-FFF2-40B4-BE49-F238E27FC236}">
                <a16:creationId xmlns:a16="http://schemas.microsoft.com/office/drawing/2014/main" id="{36D0468C-1BBF-4608-A337-9CE1F49D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" y="3652455"/>
            <a:ext cx="768096" cy="76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313026A-4EBC-405F-989C-3514465CD953}"/>
              </a:ext>
            </a:extLst>
          </p:cNvPr>
          <p:cNvSpPr txBox="1"/>
          <p:nvPr/>
        </p:nvSpPr>
        <p:spPr>
          <a:xfrm>
            <a:off x="1422047" y="3790282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Explain why you sometimes need multiple release jobs in one release pipeline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BA0A8-4C78-4C37-AB48-D709E7E75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2047" y="4513474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circle branched into three connect circles">
            <a:extLst>
              <a:ext uri="{FF2B5EF4-FFF2-40B4-BE49-F238E27FC236}">
                <a16:creationId xmlns:a16="http://schemas.microsoft.com/office/drawing/2014/main" id="{14ECCC49-651A-409D-A679-EA1891813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7" y="4623435"/>
            <a:ext cx="768096" cy="7696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BD09A30-4A57-43A5-A70D-E200BAE718EE}"/>
              </a:ext>
            </a:extLst>
          </p:cNvPr>
          <p:cNvSpPr txBox="1"/>
          <p:nvPr/>
        </p:nvSpPr>
        <p:spPr>
          <a:xfrm>
            <a:off x="1422047" y="4763266"/>
            <a:ext cx="463267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Differentiate between multi-agent and</a:t>
            </a:r>
            <a:br>
              <a:rPr lang="en-US" sz="1600"/>
            </a:br>
            <a:r>
              <a:rPr lang="en-US" sz="1600"/>
              <a:t>multi-configuration release job</a:t>
            </a:r>
          </a:p>
        </p:txBody>
      </p:sp>
      <p:pic>
        <p:nvPicPr>
          <p:cNvPr id="7" name="Picture 6" descr="Icon of lines going to different circles">
            <a:extLst>
              <a:ext uri="{FF2B5EF4-FFF2-40B4-BE49-F238E27FC236}">
                <a16:creationId xmlns:a16="http://schemas.microsoft.com/office/drawing/2014/main" id="{2B4E1CAD-5449-46A9-ADD2-8B0B0B666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515" y="1756254"/>
            <a:ext cx="769620" cy="7696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D8AA417-29D7-4400-A3CA-D443F82C2A04}"/>
              </a:ext>
            </a:extLst>
          </p:cNvPr>
          <p:cNvSpPr txBox="1"/>
          <p:nvPr/>
        </p:nvSpPr>
        <p:spPr>
          <a:xfrm>
            <a:off x="7371581" y="1894081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Use release variables and stage variables in your release pipeline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3EBD8-F1DA-4F95-855E-E7355C3FF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263392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a security lock">
            <a:extLst>
              <a:ext uri="{FF2B5EF4-FFF2-40B4-BE49-F238E27FC236}">
                <a16:creationId xmlns:a16="http://schemas.microsoft.com/office/drawing/2014/main" id="{B548882F-1105-4D07-9692-32788F30A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039" y="2744651"/>
            <a:ext cx="768096" cy="76809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FF45547-10E4-49FA-8CEC-5315EFD69740}"/>
              </a:ext>
            </a:extLst>
          </p:cNvPr>
          <p:cNvSpPr txBox="1"/>
          <p:nvPr/>
        </p:nvSpPr>
        <p:spPr>
          <a:xfrm>
            <a:off x="7371581" y="2882478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/>
              <a:t>Deploy to environment securely using a service connection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60A9CC-B06A-4BDD-AF9C-0215DD94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1581" y="3621183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wave connected by circles and lines at both end">
            <a:extLst>
              <a:ext uri="{FF2B5EF4-FFF2-40B4-BE49-F238E27FC236}">
                <a16:creationId xmlns:a16="http://schemas.microsoft.com/office/drawing/2014/main" id="{7190F38E-DFB9-447E-9DA6-351187267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515" y="3730762"/>
            <a:ext cx="769620" cy="76962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F4B5E57-93B4-4CB9-B01B-D902E95295EA}"/>
              </a:ext>
            </a:extLst>
          </p:cNvPr>
          <p:cNvSpPr txBox="1"/>
          <p:nvPr/>
        </p:nvSpPr>
        <p:spPr>
          <a:xfrm>
            <a:off x="7362317" y="3761718"/>
            <a:ext cx="4636008" cy="73866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List the different ways to inspect the health of your pipeline and release by using alerts, service hooks, and reports</a:t>
            </a:r>
          </a:p>
        </p:txBody>
      </p:sp>
    </p:spTree>
    <p:extLst>
      <p:ext uri="{BB962C8B-B14F-4D97-AF65-F5344CB8AC3E}">
        <p14:creationId xmlns:p14="http://schemas.microsoft.com/office/powerpoint/2010/main" val="3281419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Lesson 02: Create a release pipeline</a:t>
            </a:r>
          </a:p>
        </p:txBody>
      </p:sp>
      <p:pic>
        <p:nvPicPr>
          <p:cNvPr id="3" name="Picture 2" descr="Icon of lines going to different circles">
            <a:extLst>
              <a:ext uri="{FF2B5EF4-FFF2-40B4-BE49-F238E27FC236}">
                <a16:creationId xmlns:a16="http://schemas.microsoft.com/office/drawing/2014/main" id="{FD8A6D7A-F9FF-4C95-B9AC-B3A178568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37" y="2849852"/>
            <a:ext cx="1294819" cy="12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1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950-CA1A-4CB5-B14E-FF051C1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Azure DevOps release pipelines</a:t>
            </a:r>
          </a:p>
        </p:txBody>
      </p:sp>
      <p:pic>
        <p:nvPicPr>
          <p:cNvPr id="23" name="Picture 22" descr="Icon of a gear inside a circle">
            <a:extLst>
              <a:ext uri="{FF2B5EF4-FFF2-40B4-BE49-F238E27FC236}">
                <a16:creationId xmlns:a16="http://schemas.microsoft.com/office/drawing/2014/main" id="{DA448B6E-80BC-46D4-92C8-D6412360CD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694909"/>
            <a:ext cx="950976" cy="95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5802E-A3AD-4814-ADE1-0FFB3BD50D06}"/>
              </a:ext>
            </a:extLst>
          </p:cNvPr>
          <p:cNvSpPr txBox="1"/>
          <p:nvPr/>
        </p:nvSpPr>
        <p:spPr>
          <a:xfrm>
            <a:off x="1665605" y="1985731"/>
            <a:ext cx="1033272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Support pipelines as code (via YAML)</a:t>
            </a:r>
            <a:endParaRPr lang="en-US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8062C3-0F71-4133-897A-6BED42AE0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4191" y="264588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ervers">
            <a:extLst>
              <a:ext uri="{FF2B5EF4-FFF2-40B4-BE49-F238E27FC236}">
                <a16:creationId xmlns:a16="http://schemas.microsoft.com/office/drawing/2014/main" id="{A4D18BAF-8C71-49FF-AFB8-23CA25FC92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821365"/>
            <a:ext cx="950976" cy="95097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82EBA86-D9D8-4EBD-AC4F-E1825280A33C}"/>
              </a:ext>
            </a:extLst>
          </p:cNvPr>
          <p:cNvSpPr txBox="1">
            <a:spLocks/>
          </p:cNvSpPr>
          <p:nvPr/>
        </p:nvSpPr>
        <p:spPr>
          <a:xfrm>
            <a:off x="1665605" y="3112187"/>
            <a:ext cx="103327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pc="0" dirty="0">
                <a:solidFill>
                  <a:schemeClr val="tx1"/>
                </a:solidFill>
              </a:rPr>
              <a:t>Most capabilities from classic release pipelines are available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6272-216D-4E29-A336-38ACA45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Build and release tasks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5FCEA2-99D4-493F-BE62-229F508920E3}"/>
              </a:ext>
            </a:extLst>
          </p:cNvPr>
          <p:cNvSpPr/>
          <p:nvPr/>
        </p:nvSpPr>
        <p:spPr bwMode="auto">
          <a:xfrm>
            <a:off x="427037" y="1435261"/>
            <a:ext cx="6192837" cy="1252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</a:rPr>
              <a:t>Units of executable code used to perform designated actions in a specified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1EDF47-D0D7-4830-A2F0-2BA01B98223B}"/>
              </a:ext>
            </a:extLst>
          </p:cNvPr>
          <p:cNvSpPr/>
          <p:nvPr/>
        </p:nvSpPr>
        <p:spPr bwMode="auto">
          <a:xfrm>
            <a:off x="427037" y="2810682"/>
            <a:ext cx="6192837" cy="116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</a:rPr>
              <a:t>Tasks building, testing, running utilities, packaging, and deploying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B2A76-4EE4-4430-9B4E-2D3DBA6D8320}"/>
              </a:ext>
            </a:extLst>
          </p:cNvPr>
          <p:cNvSpPr/>
          <p:nvPr/>
        </p:nvSpPr>
        <p:spPr bwMode="auto">
          <a:xfrm>
            <a:off x="427037" y="4094909"/>
            <a:ext cx="6192837" cy="116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</a:rPr>
              <a:t>Extensible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CA51F-B239-42F0-BBCB-52D86C72BBDB}"/>
              </a:ext>
            </a:extLst>
          </p:cNvPr>
          <p:cNvSpPr/>
          <p:nvPr/>
        </p:nvSpPr>
        <p:spPr bwMode="auto">
          <a:xfrm>
            <a:off x="427037" y="5379137"/>
            <a:ext cx="6192837" cy="1161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Community tasks available in marketplace</a:t>
            </a:r>
          </a:p>
        </p:txBody>
      </p:sp>
      <p:pic>
        <p:nvPicPr>
          <p:cNvPr id="5" name="Picture 4" descr="Add tasks under Utility section screenshot">
            <a:extLst>
              <a:ext uri="{FF2B5EF4-FFF2-40B4-BE49-F238E27FC236}">
                <a16:creationId xmlns:a16="http://schemas.microsoft.com/office/drawing/2014/main" id="{1D004279-F279-4E20-AD2A-93850F310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" t="599" r="3670" b="599"/>
          <a:stretch/>
        </p:blipFill>
        <p:spPr>
          <a:xfrm>
            <a:off x="6748301" y="1435261"/>
            <a:ext cx="5250024" cy="510444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67140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B8AC-BB22-4966-A16F-13242EC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Release jobs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D700F-92AC-4298-8F14-D4A0E3E51FD0}"/>
              </a:ext>
            </a:extLst>
          </p:cNvPr>
          <p:cNvSpPr/>
          <p:nvPr/>
        </p:nvSpPr>
        <p:spPr bwMode="auto">
          <a:xfrm>
            <a:off x="431800" y="1405055"/>
            <a:ext cx="581095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job is a series of tasks that run sequentially on the same target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68F7F-DE4D-4A33-93CD-D1887EF9ED99}"/>
              </a:ext>
            </a:extLst>
          </p:cNvPr>
          <p:cNvSpPr/>
          <p:nvPr/>
        </p:nvSpPr>
        <p:spPr bwMode="auto">
          <a:xfrm>
            <a:off x="438149" y="2901244"/>
            <a:ext cx="5810956" cy="216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Can be combined in one pipeline to enable multi-platform deployment:</a:t>
            </a:r>
          </a:p>
          <a:p>
            <a:pPr marL="0" lvl="1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E.g., deploy .NET backend via Windows, iOS app via MacOS and Angular frontend via Linux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98BE8-0A98-4978-9300-CF66128D2E42}"/>
              </a:ext>
            </a:extLst>
          </p:cNvPr>
          <p:cNvSpPr/>
          <p:nvPr/>
        </p:nvSpPr>
        <p:spPr bwMode="auto">
          <a:xfrm>
            <a:off x="438149" y="5190163"/>
            <a:ext cx="581095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Jobs run on the host machine where the agent is installed</a:t>
            </a:r>
          </a:p>
        </p:txBody>
      </p:sp>
      <p:pic>
        <p:nvPicPr>
          <p:cNvPr id="4" name="Picture 3" descr="Screenshot of Task tab from Release Job Picture menu">
            <a:extLst>
              <a:ext uri="{FF2B5EF4-FFF2-40B4-BE49-F238E27FC236}">
                <a16:creationId xmlns:a16="http://schemas.microsoft.com/office/drawing/2014/main" id="{AEEBF3EB-4224-4C6B-8757-63935A32065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3" y="1392355"/>
            <a:ext cx="5675376" cy="51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69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950-CA1A-4CB5-B14E-FF051C14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Multi-configuration and multi-agent</a:t>
            </a:r>
          </a:p>
        </p:txBody>
      </p:sp>
      <p:pic>
        <p:nvPicPr>
          <p:cNvPr id="23" name="Picture 22" descr="Icon of a gear inside a circle">
            <a:extLst>
              <a:ext uri="{FF2B5EF4-FFF2-40B4-BE49-F238E27FC236}">
                <a16:creationId xmlns:a16="http://schemas.microsoft.com/office/drawing/2014/main" id="{DA448B6E-80BC-46D4-92C8-D6412360CD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1694909"/>
            <a:ext cx="950976" cy="95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5802E-A3AD-4814-ADE1-0FFB3BD50D06}"/>
              </a:ext>
            </a:extLst>
          </p:cNvPr>
          <p:cNvSpPr txBox="1"/>
          <p:nvPr/>
        </p:nvSpPr>
        <p:spPr>
          <a:xfrm>
            <a:off x="1674190" y="1694909"/>
            <a:ext cx="10332720" cy="152349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Multi-configuration: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Run the same set of tasks on multiple configurations:</a:t>
            </a:r>
          </a:p>
          <a:p>
            <a:pPr marL="0" lvl="1"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Run the release once with configuration setting A on WebApp A and setting B for </a:t>
            </a:r>
            <a:br>
              <a:rPr lang="en-US" sz="2000" dirty="0"/>
            </a:br>
            <a:r>
              <a:rPr lang="en-US" sz="2000" dirty="0"/>
              <a:t>WebApp B</a:t>
            </a:r>
          </a:p>
          <a:p>
            <a:pPr marL="465138" lvl="1" indent="-465138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Deploy to different geographic regions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8062C3-0F71-4133-897A-6BED42AE0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9154" y="3639025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ervers">
            <a:extLst>
              <a:ext uri="{FF2B5EF4-FFF2-40B4-BE49-F238E27FC236}">
                <a16:creationId xmlns:a16="http://schemas.microsoft.com/office/drawing/2014/main" id="{A4D18BAF-8C71-49FF-AFB8-23CA25FC92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244806"/>
            <a:ext cx="950976" cy="95097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82EBA86-D9D8-4EBD-AC4F-E1825280A33C}"/>
              </a:ext>
            </a:extLst>
          </p:cNvPr>
          <p:cNvSpPr txBox="1">
            <a:spLocks/>
          </p:cNvSpPr>
          <p:nvPr/>
        </p:nvSpPr>
        <p:spPr>
          <a:xfrm>
            <a:off x="1674191" y="4120130"/>
            <a:ext cx="1033272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spc="0">
                <a:solidFill>
                  <a:schemeClr val="tx2"/>
                </a:solidFill>
              </a:rPr>
              <a:t>Multi-agent</a:t>
            </a:r>
            <a:r>
              <a:rPr lang="en-US" spc="0">
                <a:solidFill>
                  <a:schemeClr val="tx2"/>
                </a:solidFill>
              </a:rPr>
              <a:t>: </a:t>
            </a:r>
            <a:r>
              <a:rPr lang="en-US" spc="0">
                <a:solidFill>
                  <a:schemeClr val="tx1"/>
                </a:solidFill>
              </a:rPr>
              <a:t>Run the same set of tasks on multiple agents using the specified number of agents: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Deploy same bits to a farm of servers</a:t>
            </a:r>
          </a:p>
        </p:txBody>
      </p:sp>
    </p:spTree>
    <p:extLst>
      <p:ext uri="{BB962C8B-B14F-4D97-AF65-F5344CB8AC3E}">
        <p14:creationId xmlns:p14="http://schemas.microsoft.com/office/powerpoint/2010/main" val="10338290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ADBF58-DF52-4F61-8BBE-DFE122523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1523</Words>
  <Application>Microsoft Office PowerPoint</Application>
  <PresentationFormat>Custom</PresentationFormat>
  <Paragraphs>212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Semibold</vt:lpstr>
      <vt:lpstr>Wingdings</vt:lpstr>
      <vt:lpstr>Azure 1</vt:lpstr>
      <vt:lpstr>AZ-400.00 Module 11: Implementing Continuous Deployment using Azure Pipelines</vt:lpstr>
      <vt:lpstr>Lesson 01: Module overview</vt:lpstr>
      <vt:lpstr>Module overview</vt:lpstr>
      <vt:lpstr>Learning objectives</vt:lpstr>
      <vt:lpstr>Lesson 02: Create a release pipeline</vt:lpstr>
      <vt:lpstr>Azure DevOps release pipelines</vt:lpstr>
      <vt:lpstr>Build and release tasks</vt:lpstr>
      <vt:lpstr>Release jobs</vt:lpstr>
      <vt:lpstr>Multi-configuration and multi-agent</vt:lpstr>
      <vt:lpstr>Discussion: How to use release jobs</vt:lpstr>
      <vt:lpstr>Lesson 03: Provision and configure environments</vt:lpstr>
      <vt:lpstr>Provision and configure target environments</vt:lpstr>
      <vt:lpstr>Demonstration: Setting up service connections</vt:lpstr>
      <vt:lpstr>Lesson 04: Manage and modularize tasks and templates</vt:lpstr>
      <vt:lpstr>Task groups</vt:lpstr>
      <vt:lpstr>Demonstration: Creating and managing task groups</vt:lpstr>
      <vt:lpstr>Variables in release pipelines</vt:lpstr>
      <vt:lpstr>Variable groups</vt:lpstr>
      <vt:lpstr>Demonstration: Creating and managing variable groups</vt:lpstr>
      <vt:lpstr>Custom build/release tasks</vt:lpstr>
      <vt:lpstr>Lesson 05: Configure automated integration and functional test automation</vt:lpstr>
      <vt:lpstr>Configure automated integration and functional test automation</vt:lpstr>
      <vt:lpstr>Setting up test infrastructure</vt:lpstr>
      <vt:lpstr>Setting up and running availability tests</vt:lpstr>
      <vt:lpstr>Lesson 06: Automate inspection of health</vt:lpstr>
      <vt:lpstr>Automate inspection of health</vt:lpstr>
      <vt:lpstr>Events, subscriptions, and notifications</vt:lpstr>
      <vt:lpstr>Service hooks</vt:lpstr>
      <vt:lpstr>Demonstration: Setting up service hooks to monitor the pipeline</vt:lpstr>
      <vt:lpstr>Lesson 07: Labs</vt:lpstr>
      <vt:lpstr>Configuring pipelines as code with YAML</vt:lpstr>
      <vt:lpstr>Setting up and running functional tests</vt:lpstr>
      <vt:lpstr>Lesson 08: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Kimberly Rasmusson-Anderson</cp:lastModifiedBy>
  <cp:revision>29</cp:revision>
  <dcterms:created xsi:type="dcterms:W3CDTF">2020-04-30T00:33:59Z</dcterms:created>
  <dcterms:modified xsi:type="dcterms:W3CDTF">2021-05-13T19:27:06Z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