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50"/>
  </p:notesMasterIdLst>
  <p:handoutMasterIdLst>
    <p:handoutMasterId r:id="rId51"/>
  </p:handoutMasterIdLst>
  <p:sldIdLst>
    <p:sldId id="1719" r:id="rId5"/>
    <p:sldId id="1957" r:id="rId6"/>
    <p:sldId id="1958" r:id="rId7"/>
    <p:sldId id="1959" r:id="rId8"/>
    <p:sldId id="1878" r:id="rId9"/>
    <p:sldId id="1906" r:id="rId10"/>
    <p:sldId id="1917" r:id="rId11"/>
    <p:sldId id="1911" r:id="rId12"/>
    <p:sldId id="1912" r:id="rId13"/>
    <p:sldId id="1879" r:id="rId14"/>
    <p:sldId id="1918" r:id="rId15"/>
    <p:sldId id="1919" r:id="rId16"/>
    <p:sldId id="1921" r:id="rId17"/>
    <p:sldId id="1922" r:id="rId18"/>
    <p:sldId id="1923" r:id="rId19"/>
    <p:sldId id="1882" r:id="rId20"/>
    <p:sldId id="1884" r:id="rId21"/>
    <p:sldId id="1927" r:id="rId22"/>
    <p:sldId id="1928" r:id="rId23"/>
    <p:sldId id="1961" r:id="rId24"/>
    <p:sldId id="1993" r:id="rId25"/>
    <p:sldId id="1964" r:id="rId26"/>
    <p:sldId id="1966" r:id="rId27"/>
    <p:sldId id="1965" r:id="rId28"/>
    <p:sldId id="1968" r:id="rId29"/>
    <p:sldId id="1969" r:id="rId30"/>
    <p:sldId id="1978" r:id="rId31"/>
    <p:sldId id="1972" r:id="rId32"/>
    <p:sldId id="1973" r:id="rId33"/>
    <p:sldId id="1974" r:id="rId34"/>
    <p:sldId id="1975" r:id="rId35"/>
    <p:sldId id="1990" r:id="rId36"/>
    <p:sldId id="1914" r:id="rId37"/>
    <p:sldId id="1991" r:id="rId38"/>
    <p:sldId id="1992" r:id="rId39"/>
    <p:sldId id="1980" r:id="rId40"/>
    <p:sldId id="1981" r:id="rId41"/>
    <p:sldId id="1982" r:id="rId42"/>
    <p:sldId id="1983" r:id="rId43"/>
    <p:sldId id="1996" r:id="rId44"/>
    <p:sldId id="1954" r:id="rId45"/>
    <p:sldId id="1997" r:id="rId46"/>
    <p:sldId id="1994" r:id="rId47"/>
    <p:sldId id="1995" r:id="rId48"/>
    <p:sldId id="1953"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81" userDrawn="1">
          <p15:clr>
            <a:srgbClr val="A4A3A4"/>
          </p15:clr>
        </p15:guide>
        <p15:guide id="2" orient="horz" pos="225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Jarrod Renfro" initials="JR" lastIdx="3" clrIdx="7">
    <p:extLst>
      <p:ext uri="{19B8F6BF-5375-455C-9EA6-DF929625EA0E}">
        <p15:presenceInfo xmlns:p15="http://schemas.microsoft.com/office/powerpoint/2012/main" userId="Jarrod Renfro" providerId="None"/>
      </p:ext>
    </p:extLst>
  </p:cmAuthor>
  <p:cmAuthor id="1" name="Mary Feil-Jacobs" initials="MFJ" lastIdx="43" clrIdx="1"/>
  <p:cmAuthor id="2" name="Monica Lueder" initials="ML" lastIdx="22" clrIdx="2"/>
  <p:cmAuthor id="3" name="Mary Feil-Jacobs" initials="MF" lastIdx="22" clrIdx="3"/>
  <p:cmAuthor id="4" name="Angela Powell" initials="AP" lastIdx="9" clrIdx="4"/>
  <p:cmAuthor id="5" name="Vincent Kharsyad [Chillibreeze]" initials="VK[" lastIdx="1" clrIdx="5">
    <p:extLst>
      <p:ext uri="{19B8F6BF-5375-455C-9EA6-DF929625EA0E}">
        <p15:presenceInfo xmlns:p15="http://schemas.microsoft.com/office/powerpoint/2012/main" userId="S::vincent.k@chillibreeze.com::7b5f9e7a-8cb6-4e11-ad75-0918041740fe" providerId="AD"/>
      </p:ext>
    </p:extLst>
  </p:cmAuthor>
  <p:cmAuthor id="6" name="Diswel Khriam [Chillibreeze]" initials="DK[" lastIdx="1" clrIdx="6">
    <p:extLst>
      <p:ext uri="{19B8F6BF-5375-455C-9EA6-DF929625EA0E}">
        <p15:presenceInfo xmlns:p15="http://schemas.microsoft.com/office/powerpoint/2012/main" userId="S::diswel.k@chillibreeze.com::fbeec9ff-bca4-44d8-a970-c64a780118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5F2F0"/>
    <a:srgbClr val="000000"/>
    <a:srgbClr val="ABABAB"/>
    <a:srgbClr val="EBEBEB"/>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404AF-A1CE-4B2D-9D42-28C3E7F118F3}" v="3" dt="2020-12-07T20:37:30.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9" autoAdjust="0"/>
    <p:restoredTop sz="78026" autoAdjust="0"/>
  </p:normalViewPr>
  <p:slideViewPr>
    <p:cSldViewPr snapToGrid="0">
      <p:cViewPr varScale="1">
        <p:scale>
          <a:sx n="87" d="100"/>
          <a:sy n="87" d="100"/>
        </p:scale>
        <p:origin x="1506" y="90"/>
      </p:cViewPr>
      <p:guideLst>
        <p:guide pos="581"/>
        <p:guide orient="horz" pos="2251"/>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rod Renfro" userId="d048d542-e669-493e-8dc7-fbcf4efcde8f" providerId="ADAL" clId="{72A404AF-A1CE-4B2D-9D42-28C3E7F118F3}"/>
    <pc:docChg chg="undo redo custSel modSld">
      <pc:chgData name="Jarrod Renfro" userId="d048d542-e669-493e-8dc7-fbcf4efcde8f" providerId="ADAL" clId="{72A404AF-A1CE-4B2D-9D42-28C3E7F118F3}" dt="2020-12-07T21:42:40.903" v="79" actId="20577"/>
      <pc:docMkLst>
        <pc:docMk/>
      </pc:docMkLst>
      <pc:sldChg chg="modSp mod">
        <pc:chgData name="Jarrod Renfro" userId="d048d542-e669-493e-8dc7-fbcf4efcde8f" providerId="ADAL" clId="{72A404AF-A1CE-4B2D-9D42-28C3E7F118F3}" dt="2020-12-07T21:04:27.720" v="6" actId="2711"/>
        <pc:sldMkLst>
          <pc:docMk/>
          <pc:sldMk cId="188990844" sldId="1884"/>
        </pc:sldMkLst>
        <pc:spChg chg="mod">
          <ac:chgData name="Jarrod Renfro" userId="d048d542-e669-493e-8dc7-fbcf4efcde8f" providerId="ADAL" clId="{72A404AF-A1CE-4B2D-9D42-28C3E7F118F3}" dt="2020-12-07T21:04:27.720" v="6" actId="2711"/>
          <ac:spMkLst>
            <pc:docMk/>
            <pc:sldMk cId="188990844" sldId="1884"/>
            <ac:spMk id="18" creationId="{8E11C212-EBBD-4D8D-8425-96C270EBD297}"/>
          </ac:spMkLst>
        </pc:spChg>
      </pc:sldChg>
      <pc:sldChg chg="addCm modCm">
        <pc:chgData name="Jarrod Renfro" userId="d048d542-e669-493e-8dc7-fbcf4efcde8f" providerId="ADAL" clId="{72A404AF-A1CE-4B2D-9D42-28C3E7F118F3}" dt="2020-12-07T20:35:13.905" v="1"/>
        <pc:sldMkLst>
          <pc:docMk/>
          <pc:sldMk cId="620803620" sldId="1961"/>
        </pc:sldMkLst>
      </pc:sldChg>
      <pc:sldChg chg="modSp mod">
        <pc:chgData name="Jarrod Renfro" userId="d048d542-e669-493e-8dc7-fbcf4efcde8f" providerId="ADAL" clId="{72A404AF-A1CE-4B2D-9D42-28C3E7F118F3}" dt="2020-12-07T21:18:10.847" v="7" actId="20577"/>
        <pc:sldMkLst>
          <pc:docMk/>
          <pc:sldMk cId="3242312946" sldId="1965"/>
        </pc:sldMkLst>
        <pc:spChg chg="mod">
          <ac:chgData name="Jarrod Renfro" userId="d048d542-e669-493e-8dc7-fbcf4efcde8f" providerId="ADAL" clId="{72A404AF-A1CE-4B2D-9D42-28C3E7F118F3}" dt="2020-12-07T21:18:10.847" v="7" actId="20577"/>
          <ac:spMkLst>
            <pc:docMk/>
            <pc:sldMk cId="3242312946" sldId="1965"/>
            <ac:spMk id="5" creationId="{D0EFAA48-F7E3-4780-A1D0-4046D8AFEFBB}"/>
          </ac:spMkLst>
        </pc:spChg>
      </pc:sldChg>
      <pc:sldChg chg="modSp mod">
        <pc:chgData name="Jarrod Renfro" userId="d048d542-e669-493e-8dc7-fbcf4efcde8f" providerId="ADAL" clId="{72A404AF-A1CE-4B2D-9D42-28C3E7F118F3}" dt="2020-12-07T21:20:00.179" v="10" actId="20577"/>
        <pc:sldMkLst>
          <pc:docMk/>
          <pc:sldMk cId="3366268779" sldId="1968"/>
        </pc:sldMkLst>
        <pc:spChg chg="mod">
          <ac:chgData name="Jarrod Renfro" userId="d048d542-e669-493e-8dc7-fbcf4efcde8f" providerId="ADAL" clId="{72A404AF-A1CE-4B2D-9D42-28C3E7F118F3}" dt="2020-12-07T21:19:29.949" v="9" actId="255"/>
          <ac:spMkLst>
            <pc:docMk/>
            <pc:sldMk cId="3366268779" sldId="1968"/>
            <ac:spMk id="25" creationId="{F17E0D82-54D7-4D5E-9435-F8A7B8F7880E}"/>
          </ac:spMkLst>
        </pc:spChg>
        <pc:spChg chg="mod">
          <ac:chgData name="Jarrod Renfro" userId="d048d542-e669-493e-8dc7-fbcf4efcde8f" providerId="ADAL" clId="{72A404AF-A1CE-4B2D-9D42-28C3E7F118F3}" dt="2020-12-07T21:20:00.179" v="10" actId="20577"/>
          <ac:spMkLst>
            <pc:docMk/>
            <pc:sldMk cId="3366268779" sldId="1968"/>
            <ac:spMk id="29" creationId="{58C17A5D-47F9-42B3-91CC-4990ECFD4557}"/>
          </ac:spMkLst>
        </pc:spChg>
      </pc:sldChg>
      <pc:sldChg chg="modSp mod">
        <pc:chgData name="Jarrod Renfro" userId="d048d542-e669-493e-8dc7-fbcf4efcde8f" providerId="ADAL" clId="{72A404AF-A1CE-4B2D-9D42-28C3E7F118F3}" dt="2020-12-07T21:37:50.352" v="75" actId="20577"/>
        <pc:sldMkLst>
          <pc:docMk/>
          <pc:sldMk cId="1807126723" sldId="1975"/>
        </pc:sldMkLst>
        <pc:spChg chg="mod">
          <ac:chgData name="Jarrod Renfro" userId="d048d542-e669-493e-8dc7-fbcf4efcde8f" providerId="ADAL" clId="{72A404AF-A1CE-4B2D-9D42-28C3E7F118F3}" dt="2020-12-07T21:37:50.352" v="75" actId="20577"/>
          <ac:spMkLst>
            <pc:docMk/>
            <pc:sldMk cId="1807126723" sldId="1975"/>
            <ac:spMk id="10" creationId="{C2EE09DD-E268-431E-9715-005695F43D79}"/>
          </ac:spMkLst>
        </pc:spChg>
      </pc:sldChg>
      <pc:sldChg chg="modSp mod">
        <pc:chgData name="Jarrod Renfro" userId="d048d542-e669-493e-8dc7-fbcf4efcde8f" providerId="ADAL" clId="{72A404AF-A1CE-4B2D-9D42-28C3E7F118F3}" dt="2020-12-07T21:42:40.903" v="79" actId="20577"/>
        <pc:sldMkLst>
          <pc:docMk/>
          <pc:sldMk cId="2324941621" sldId="1980"/>
        </pc:sldMkLst>
        <pc:spChg chg="mod">
          <ac:chgData name="Jarrod Renfro" userId="d048d542-e669-493e-8dc7-fbcf4efcde8f" providerId="ADAL" clId="{72A404AF-A1CE-4B2D-9D42-28C3E7F118F3}" dt="2020-12-07T21:42:40.903" v="79" actId="20577"/>
          <ac:spMkLst>
            <pc:docMk/>
            <pc:sldMk cId="2324941621" sldId="1980"/>
            <ac:spMk id="7" creationId="{E49995C2-A03C-449E-888A-435B3B52B22B}"/>
          </ac:spMkLst>
        </pc:spChg>
      </pc:sldChg>
      <pc:sldChg chg="addCm modCm">
        <pc:chgData name="Jarrod Renfro" userId="d048d542-e669-493e-8dc7-fbcf4efcde8f" providerId="ADAL" clId="{72A404AF-A1CE-4B2D-9D42-28C3E7F118F3}" dt="2020-12-07T20:37:30.038" v="5"/>
        <pc:sldMkLst>
          <pc:docMk/>
          <pc:sldMk cId="3703015877" sldId="1990"/>
        </pc:sldMkLst>
      </pc:sldChg>
      <pc:sldChg chg="addCm modCm">
        <pc:chgData name="Jarrod Renfro" userId="d048d542-e669-493e-8dc7-fbcf4efcde8f" providerId="ADAL" clId="{72A404AF-A1CE-4B2D-9D42-28C3E7F118F3}" dt="2020-12-07T20:35:58.214" v="3"/>
        <pc:sldMkLst>
          <pc:docMk/>
          <pc:sldMk cId="141699579" sldId="199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5/13/2021 2:26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1T08:35:12.5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0,'111'0,"0"5,78 14,-57-5,0-6,1-5,26-8,49 1,132 1,358 7,-595 7,-1 2,93 28,-34-8,-80-21,-2-2,4-5,-2-4,0-3,74-12,19-22,-127 24,0 3,1 1,1 2,20 0,-18 5,0-4,23-6,-22 3,1 1,16 3,1588 6,-1615 0,1 4,-1-1,1 4,-2 1,0 2,-1 1,1 3,-3 1,11 7,-27-15,-1-1,1-1,1-1,-1-2,10 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1T08:35:12.5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1 200,'143'-38,"-66"15,1 4,2 3,-2 4,1 3,60 2,448 11,-388-14,184-32,-300 30,2 3,82 2,-116 10,0 1,0 1,-1 3,0 3,26 11,-19-10,-2-3,2 0,2-5,-2-2,0-2,31-6,54 3,1135 3,-1206 3,-1 3,15 5,-15 0,1-4,8-3,96-3,661-5,-518-16,-130 5,-131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5/13/2021 2:23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2:23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Can discuss some of the benefits of using ARM templates when deploying and configuring resources in Azure.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075908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 over the examples provided in the student content of each different section in an ARM template.</a:t>
            </a:r>
          </a:p>
          <a:p>
            <a:endParaRPr lang="en-US"/>
          </a:p>
          <a:p>
            <a:r>
              <a:rPr lang="en-US" sz="882" b="0" i="0" u="none" strike="noStrike" kern="1200">
                <a:solidFill>
                  <a:schemeClr val="tx1"/>
                </a:solidFill>
                <a:effectLst/>
                <a:latin typeface="Segoe UI Light" pitchFamily="34" charset="0"/>
                <a:ea typeface="+mn-ea"/>
                <a:cs typeface="+mn-cs"/>
              </a:rPr>
              <a:t>JSON allows us to express data stored as an object (such as a virtual machine) in text. A JSON document is essentially a collection of key-value pairs.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7439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You can define this relationship by marking one resource as </a:t>
            </a:r>
            <a:r>
              <a:rPr lang="en-US" sz="882" b="0" i="1" u="none" strike="noStrike" kern="1200">
                <a:solidFill>
                  <a:schemeClr val="tx1"/>
                </a:solidFill>
                <a:effectLst/>
                <a:latin typeface="Segoe UI Light" pitchFamily="34" charset="0"/>
                <a:ea typeface="+mn-ea"/>
                <a:cs typeface="+mn-cs"/>
              </a:rPr>
              <a:t>dependent</a:t>
            </a:r>
            <a:r>
              <a:rPr lang="en-US" sz="882" b="0" i="0" u="none" strike="noStrike" kern="1200">
                <a:solidFill>
                  <a:schemeClr val="tx1"/>
                </a:solidFill>
                <a:effectLst/>
                <a:latin typeface="Segoe UI Light" pitchFamily="34" charset="0"/>
                <a:ea typeface="+mn-ea"/>
                <a:cs typeface="+mn-cs"/>
              </a:rPr>
              <a:t> on the other resource. You define a dependency with the </a:t>
            </a:r>
            <a:r>
              <a:rPr lang="en-US" sz="882" b="1" i="0" u="none" strike="noStrike" kern="1200" err="1">
                <a:solidFill>
                  <a:schemeClr val="tx1"/>
                </a:solidFill>
                <a:effectLst/>
                <a:latin typeface="Segoe UI Light" pitchFamily="34" charset="0"/>
                <a:ea typeface="+mn-ea"/>
                <a:cs typeface="+mn-cs"/>
              </a:rPr>
              <a:t>dependsOn</a:t>
            </a:r>
            <a:r>
              <a:rPr lang="en-US" sz="882" b="0" i="0" u="none" strike="noStrike" kern="1200">
                <a:solidFill>
                  <a:schemeClr val="tx1"/>
                </a:solidFill>
                <a:effectLst/>
                <a:latin typeface="Segoe UI Light" pitchFamily="34" charset="0"/>
                <a:ea typeface="+mn-ea"/>
                <a:cs typeface="+mn-cs"/>
              </a:rPr>
              <a:t> element. You can also use the </a:t>
            </a:r>
            <a:r>
              <a:rPr lang="en-US" sz="882" b="1" i="0" u="none" strike="noStrike" kern="1200">
                <a:solidFill>
                  <a:schemeClr val="tx1"/>
                </a:solidFill>
                <a:effectLst/>
                <a:latin typeface="Segoe UI Light" pitchFamily="34" charset="0"/>
                <a:ea typeface="+mn-ea"/>
                <a:cs typeface="+mn-cs"/>
              </a:rPr>
              <a:t>reference</a:t>
            </a:r>
            <a:r>
              <a:rPr lang="en-US" sz="882" b="0" i="0" u="none" strike="noStrike" kern="1200">
                <a:solidFill>
                  <a:schemeClr val="tx1"/>
                </a:solidFill>
                <a:effectLst/>
                <a:latin typeface="Segoe UI Light" pitchFamily="34" charset="0"/>
                <a:ea typeface="+mn-ea"/>
                <a:cs typeface="+mn-cs"/>
              </a:rPr>
              <a:t> function.</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Mention troubleshooting circular reference problems, by either removing a dependency or moving a dependency into a child resource that is deployed after the resources that contained the problem dependency.</a:t>
            </a:r>
          </a:p>
          <a:p>
            <a:endParaRPr lang="en-US" sz="882"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668007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Also discuss using nested templates with the template property and syntax. You can refer students to the examples in the content.</a:t>
            </a:r>
          </a:p>
          <a:p>
            <a:endParaRPr lang="en-US"/>
          </a:p>
          <a:p>
            <a:r>
              <a:rPr lang="en-US"/>
              <a:t>Mention that while there are three deployment options available that incremental mode is the default mode and it doesn’t remove or modify any resources not defined in the template.</a:t>
            </a:r>
          </a:p>
          <a:p>
            <a:endParaRPr lang="en-US"/>
          </a:p>
          <a:p>
            <a:r>
              <a:rPr lang="en-US"/>
              <a:t>Mention that it’s a best practice to use one resource group per deployment.</a:t>
            </a:r>
          </a:p>
          <a:p>
            <a:endParaRPr lang="en-US"/>
          </a:p>
          <a:p>
            <a:r>
              <a:rPr lang="en-US"/>
              <a:t>Also discuss securing an external template by adding the template to a private storage account and providing a SAS token to enable access during deployment.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307696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more information about how to use Azure Key Vault to pass secure parameter value during deployment, see: https://docs.microsoft.com/en-us/azure/azure-resource-manager/resource-manager-keyvault-parameter</a:t>
            </a:r>
          </a:p>
          <a:p>
            <a:endParaRPr lang="en-US"/>
          </a:p>
          <a:p>
            <a:r>
              <a:rPr lang="en-US"/>
              <a:t>There also are details available on this page on how to reference a secret with a dynamic ID.</a:t>
            </a:r>
          </a:p>
          <a:p>
            <a:endParaRPr lang="en-US"/>
          </a:p>
          <a:p>
            <a:r>
              <a:rPr lang="en-US"/>
              <a:t>Discuss the example in the student content where a template is used to deploy a SQL database with an admin password. Outline the process of creating the key vault and secret and enabling access to the secret via permissions. Point out that the key vault ID is referenced in the parameter file, not the template, with the actual value never being exposed.</a:t>
            </a:r>
          </a:p>
          <a:p>
            <a:endParaRPr lang="en-US"/>
          </a:p>
          <a:p>
            <a:r>
              <a:rPr lang="en-US"/>
              <a:t>Note: we have not yet defined Azure CLI in the course, so you may need to tell students that it is a command line scripting interface for deployment and configuration of resources in Azure.</a:t>
            </a:r>
          </a:p>
          <a:p>
            <a:endParaRPr lang="en-US"/>
          </a:p>
          <a:p>
            <a:endParaRPr lang="en-US"/>
          </a:p>
          <a:p>
            <a:endParaRPr lang="en-US"/>
          </a:p>
          <a:p>
            <a:endParaRPr lang="en-US"/>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7090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1976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The Azure CLI is a command-line program to connect to Azure and execute administrative commands on Azure resources. It runs on Linux, macOS, and Windows and allows administrators and developers to execute their commands through a terminal or command-line prompt (or script!) instead of a web browser. </a:t>
            </a:r>
          </a:p>
          <a:p>
            <a:endParaRPr lang="en-US"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Mention the </a:t>
            </a:r>
            <a:r>
              <a:rPr lang="en-US" sz="900"/>
              <a:t>cross-platform command-line tools support for managing Azure resources, as well as the ability to access the CLI from the Cloud Shell.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604194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CLI is organized into groups and subgroups.</a:t>
            </a:r>
          </a:p>
          <a:p>
            <a:r>
              <a:rPr lang="en-US" dirty="0"/>
              <a:t>Explain how to use the </a:t>
            </a:r>
            <a:r>
              <a:rPr lang="en-US" b="1" dirty="0"/>
              <a:t>find</a:t>
            </a:r>
            <a:r>
              <a:rPr lang="en-US" dirty="0"/>
              <a:t> and </a:t>
            </a:r>
            <a:r>
              <a:rPr lang="en-US" b="1" dirty="0"/>
              <a:t>- -help</a:t>
            </a:r>
            <a:r>
              <a:rPr lang="en-US" dirty="0"/>
              <a:t> arguments to locate commands and their syntax. Use the examples provided in the content to talk about creating a resource group using </a:t>
            </a:r>
            <a:r>
              <a:rPr lang="en-US" b="1" dirty="0"/>
              <a:t>group create</a:t>
            </a:r>
            <a:r>
              <a:rPr lang="en-US" dirty="0"/>
              <a:t>, and viewing resource details using the </a:t>
            </a:r>
            <a:r>
              <a:rPr lang="en-US" b="1" dirty="0"/>
              <a:t>list</a:t>
            </a:r>
            <a:r>
              <a:rPr lang="en-US" dirty="0"/>
              <a:t> sub-command. </a:t>
            </a:r>
          </a:p>
          <a:p>
            <a:endParaRPr lang="en-US" dirty="0"/>
          </a:p>
          <a:p>
            <a:r>
              <a:rPr lang="en-US" dirty="0"/>
              <a:t>Point  out the difference between using the shell and PowerShell when running CLI commands in scripts.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257823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topic is best presented by either running the template from the Cloud Shell as a demonstration or walking through the syntax. The steps in the process are listed on the slide as a high-level organizer.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422812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536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611218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770076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create Azure Automation accounts for dev, test, production, security, or other elements in your pipeline for more granular auditing, cost analysis and general management, as well as increased security.</a:t>
            </a:r>
          </a:p>
          <a:p>
            <a:endParaRPr lang="en-US" dirty="0"/>
          </a:p>
          <a:p>
            <a:r>
              <a:rPr lang="en-IE" sz="882" b="0" i="0" u="none" strike="noStrike" kern="1200" dirty="0">
                <a:solidFill>
                  <a:schemeClr val="tx1"/>
                </a:solidFill>
                <a:effectLst/>
                <a:latin typeface="Segoe UI Light" pitchFamily="34" charset="0"/>
                <a:ea typeface="+mn-ea"/>
                <a:cs typeface="+mn-cs"/>
              </a:rPr>
              <a:t>When you create a Run As account, it creates a new service principal user in Azure Active Directory and assigns the Contributor role to this user at the subscription level</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366344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They also typically reference Automation shared resources such as credentials, variables, connections, and certificates.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Runbooks can contain other runbooks, thereby allowing you to build more complex workflows. You can invoke and run runbooks either on demand, or according to a schedule by leveraging Automation Schedule assets</a:t>
            </a:r>
          </a:p>
          <a:p>
            <a:endParaRPr lang="en-IE" sz="882" b="0" i="0" u="none" strike="noStrike" kern="1200" dirty="0">
              <a:solidFill>
                <a:schemeClr val="tx1"/>
              </a:solidFill>
              <a:effectLst/>
              <a:latin typeface="Segoe UI Light" pitchFamily="34" charset="0"/>
              <a:ea typeface="+mn-ea"/>
              <a:cs typeface="+mn-cs"/>
            </a:endParaRPr>
          </a:p>
          <a:p>
            <a:r>
              <a:rPr lang="en-AU" sz="900" b="0" i="0" kern="1200" dirty="0">
                <a:solidFill>
                  <a:schemeClr val="tx1"/>
                </a:solidFill>
                <a:effectLst/>
                <a:latin typeface="Segoe UI" panose="020B0502040204020203" pitchFamily="34" charset="0"/>
                <a:ea typeface="+mn-ea"/>
                <a:cs typeface="+mn-cs"/>
              </a:rPr>
              <a:t>All the runbooks from Script </a:t>
            </a:r>
            <a:r>
              <a:rPr lang="en-AU" sz="900" b="0" i="0" kern="1200" dirty="0" err="1">
                <a:solidFill>
                  <a:schemeClr val="tx1"/>
                </a:solidFill>
                <a:effectLst/>
                <a:latin typeface="Segoe UI" panose="020B0502040204020203" pitchFamily="34" charset="0"/>
                <a:ea typeface="+mn-ea"/>
                <a:cs typeface="+mn-cs"/>
              </a:rPr>
              <a:t>Center</a:t>
            </a:r>
            <a:r>
              <a:rPr lang="en-AU" sz="900" b="0" i="0" kern="1200" dirty="0">
                <a:solidFill>
                  <a:schemeClr val="tx1"/>
                </a:solidFill>
                <a:effectLst/>
                <a:latin typeface="Segoe UI" panose="020B0502040204020203" pitchFamily="34" charset="0"/>
                <a:ea typeface="+mn-ea"/>
                <a:cs typeface="+mn-cs"/>
              </a:rPr>
              <a:t> in the Runbook gallery have been moved to </a:t>
            </a:r>
            <a:r>
              <a:rPr lang="en-AU" sz="900" b="0" i="0" kern="1200" dirty="0" err="1">
                <a:solidFill>
                  <a:schemeClr val="tx1"/>
                </a:solidFill>
                <a:effectLst/>
                <a:latin typeface="Segoe UI" panose="020B0502040204020203" pitchFamily="34" charset="0"/>
                <a:ea typeface="+mn-ea"/>
                <a:cs typeface="+mn-cs"/>
              </a:rPr>
              <a:t>Github</a:t>
            </a:r>
            <a:r>
              <a:rPr lang="en-AU" sz="900" b="0" i="0" kern="1200" dirty="0">
                <a:solidFill>
                  <a:schemeClr val="tx1"/>
                </a:solidFill>
                <a:effectLst/>
                <a:latin typeface="Segoe UI" panose="020B0502040204020203" pitchFamily="34" charset="0"/>
                <a:ea typeface="+mn-ea"/>
                <a:cs typeface="+mn-cs"/>
              </a:rPr>
              <a:t>. Note : Runbooks from </a:t>
            </a:r>
            <a:r>
              <a:rPr lang="en-AU" sz="900" b="0" i="0" kern="1200" dirty="0" err="1">
                <a:solidFill>
                  <a:schemeClr val="tx1"/>
                </a:solidFill>
                <a:effectLst/>
                <a:latin typeface="Segoe UI" panose="020B0502040204020203" pitchFamily="34" charset="0"/>
                <a:ea typeface="+mn-ea"/>
                <a:cs typeface="+mn-cs"/>
              </a:rPr>
              <a:t>Powershell</a:t>
            </a:r>
            <a:r>
              <a:rPr lang="en-AU" sz="900" b="0" i="0" kern="1200" dirty="0">
                <a:solidFill>
                  <a:schemeClr val="tx1"/>
                </a:solidFill>
                <a:effectLst/>
                <a:latin typeface="Segoe UI" panose="020B0502040204020203" pitchFamily="34" charset="0"/>
                <a:ea typeface="+mn-ea"/>
                <a:cs typeface="+mn-cs"/>
              </a:rPr>
              <a:t> Gallery will remain as-is without any changes.</a:t>
            </a:r>
          </a:p>
          <a:p>
            <a:r>
              <a:rPr lang="en-AU" sz="900" b="0" i="0" u="none" strike="noStrike" kern="1200" dirty="0">
                <a:solidFill>
                  <a:schemeClr val="tx1"/>
                </a:solidFill>
                <a:effectLst/>
                <a:latin typeface="Segoe UI" panose="020B0502040204020203" pitchFamily="34" charset="0"/>
                <a:ea typeface="+mn-ea"/>
                <a:cs typeface="+mn-cs"/>
              </a:rPr>
              <a:t>Link: https://github.com/MicrosoftDocs/azure-docs/blob/master/articles/automation/automation-runbook-gallery.md</a:t>
            </a:r>
          </a:p>
          <a:p>
            <a:endParaRPr lang="en-IE" sz="882"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222468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As a best practice, always try to create global assets so they can be used across your runbooks. This will save time and reduce the number of manual edits within individual runbooks.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351283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Could go to Runbook gallery and show students the Microsoft Script Center at the URL below</a:t>
            </a:r>
          </a:p>
          <a:p>
            <a:r>
              <a:rPr lang="en-US"/>
              <a:t>https://gallery.technet.microsoft.com/scriptcenter/site/search?f[0].Type=RootCategory&amp;f[0].Value=WindowsAzure&amp;f[1].Type=SubCategory&amp;f[1].Value=WindowsAzure_automation&amp;f[1].Text=Automation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340465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Note</a:t>
            </a:r>
            <a:r>
              <a:rPr lang="en-IE" sz="882" b="0" i="0" u="none" strike="noStrike" kern="1200" dirty="0">
                <a:solidFill>
                  <a:schemeClr val="tx1"/>
                </a:solidFill>
                <a:effectLst/>
                <a:latin typeface="Segoe UI Light" pitchFamily="34" charset="0"/>
                <a:ea typeface="+mn-ea"/>
                <a:cs typeface="+mn-cs"/>
              </a:rPr>
              <a:t>: When creating a webhook, make sure you make a copy of the webhook URL when creating it, and then store it in a safe place. After you create the webhook, you cannot retrieve the URL again. This is for security purposes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Also, when creating a webhook if the runbook has mandatory parameters, you will need to provide these mandatory parameters during webhook creation. You are not able to create the webhook unless values are provided.</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519542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Allows you to sync different branches in source control to your development, test, or production Azure Automation accounts.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Source control sync jobs run under the user's Automation Account and are billed at the same rate as other Automation jobs.</a:t>
            </a:r>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931944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299203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A benefit of using PowerShell ISE is that it automatically compiles your code and allows you to save the artifact. Because the syntactic differences between scripts and workflows are significant, a tool that knows both workflows and scripts will save you significant coding and testing time.</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056444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Students can just read through the tasks and get a feel for how it works or actually step through it like a lab task.</a:t>
            </a:r>
          </a:p>
          <a:p>
            <a:endParaRPr lang="en-US"/>
          </a:p>
          <a:p>
            <a:r>
              <a:rPr lang="en-US"/>
              <a:t>Another option could be to complete the walkthrough at the end of the module, and complete all or some of the walkthroughs in the module together at that stage, like an end of module or even end of course lab.</a:t>
            </a:r>
          </a:p>
        </p:txBody>
      </p:sp>
      <p:sp>
        <p:nvSpPr>
          <p:cNvPr id="4" name="Slide Number Placeholder 3"/>
          <p:cNvSpPr>
            <a:spLocks noGrp="1"/>
          </p:cNvSpPr>
          <p:nvPr>
            <p:ph type="sldNum" sz="quarter" idx="5"/>
          </p:nvPr>
        </p:nvSpPr>
        <p:spPr/>
        <p:txBody>
          <a:bodyPr/>
          <a:lstStyle/>
          <a:p>
            <a:fld id="{6F86FB4F-9A3A-4149-B0E9-5278F91246FB}" type="slidenum">
              <a:rPr lang="en-US" smtClean="0"/>
              <a:t>30</a:t>
            </a:fld>
            <a:endParaRPr lang="en-US"/>
          </a:p>
        </p:txBody>
      </p:sp>
    </p:spTree>
    <p:extLst>
      <p:ext uri="{BB962C8B-B14F-4D97-AF65-F5344CB8AC3E}">
        <p14:creationId xmlns:p14="http://schemas.microsoft.com/office/powerpoint/2010/main" val="274935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132606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a:solidFill>
                  <a:schemeClr val="tx1"/>
                </a:solidFill>
                <a:effectLst/>
                <a:latin typeface="Segoe UI Light" pitchFamily="34" charset="0"/>
                <a:ea typeface="+mn-ea"/>
                <a:cs typeface="+mn-cs"/>
              </a:rPr>
              <a:t>Can talk through this example of Parallel task and run order.</a:t>
            </a:r>
          </a:p>
          <a:p>
            <a:endParaRPr lang="en-IE" sz="882" b="0" i="0" u="none" strike="noStrike" kern="1200">
              <a:solidFill>
                <a:schemeClr val="tx1"/>
              </a:solidFill>
              <a:effectLst/>
              <a:latin typeface="Segoe UI Light" pitchFamily="34" charset="0"/>
              <a:ea typeface="+mn-ea"/>
              <a:cs typeface="+mn-cs"/>
            </a:endParaRPr>
          </a:p>
          <a:p>
            <a:r>
              <a:rPr lang="en-US" sz="882" b="0" i="0" u="none" strike="noStrike" kern="1200">
                <a:solidFill>
                  <a:schemeClr val="tx1"/>
                </a:solidFill>
                <a:effectLst/>
                <a:latin typeface="Segoe UI Light" pitchFamily="34" charset="0"/>
                <a:ea typeface="+mn-ea"/>
                <a:cs typeface="+mn-cs"/>
              </a:rPr>
              <a:t>Parallel </a:t>
            </a:r>
          </a:p>
          <a:p>
            <a:r>
              <a:rPr lang="en-US" sz="882" b="0" i="0" u="none" strike="noStrike" kern="1200">
                <a:solidFill>
                  <a:schemeClr val="tx1"/>
                </a:solidFill>
                <a:effectLst/>
                <a:latin typeface="Segoe UI Light" pitchFamily="34" charset="0"/>
                <a:ea typeface="+mn-ea"/>
                <a:cs typeface="+mn-cs"/>
              </a:rPr>
              <a:t>{ </a:t>
            </a:r>
          </a:p>
          <a:p>
            <a:r>
              <a:rPr lang="en-US" sz="882" b="0" i="0" u="none" strike="noStrike" kern="1200">
                <a:solidFill>
                  <a:schemeClr val="tx1"/>
                </a:solidFill>
                <a:effectLst/>
                <a:latin typeface="Segoe UI Light" pitchFamily="34" charset="0"/>
                <a:ea typeface="+mn-ea"/>
                <a:cs typeface="+mn-cs"/>
              </a:rPr>
              <a:t>Start-AzureRmVM -Name $vm0 -ResourceGroupName $rg </a:t>
            </a:r>
          </a:p>
          <a:p>
            <a:r>
              <a:rPr lang="en-US" sz="882" b="0" i="0" u="none" strike="noStrike" kern="1200">
                <a:solidFill>
                  <a:schemeClr val="tx1"/>
                </a:solidFill>
                <a:effectLst/>
                <a:latin typeface="Segoe UI Light" pitchFamily="34" charset="0"/>
                <a:ea typeface="+mn-ea"/>
                <a:cs typeface="+mn-cs"/>
              </a:rPr>
              <a:t>Start-AzureRmVM -Name $vm1 -ResourceGroupName $rg </a:t>
            </a:r>
          </a:p>
          <a:p>
            <a:r>
              <a:rPr lang="en-US" sz="882" b="0" i="0" u="none" strike="noStrike" kern="1200">
                <a:solidFill>
                  <a:schemeClr val="tx1"/>
                </a:solidFill>
                <a:effectLst/>
                <a:latin typeface="Segoe UI Light" pitchFamily="34" charset="0"/>
                <a:ea typeface="+mn-ea"/>
                <a:cs typeface="+mn-cs"/>
              </a:rPr>
              <a:t>} </a:t>
            </a:r>
          </a:p>
          <a:p>
            <a:r>
              <a:rPr lang="en-US" sz="882" b="0" i="0" u="none" strike="noStrike" kern="1200">
                <a:solidFill>
                  <a:schemeClr val="tx1"/>
                </a:solidFill>
                <a:effectLst/>
                <a:latin typeface="Segoe UI Light" pitchFamily="34" charset="0"/>
                <a:ea typeface="+mn-ea"/>
                <a:cs typeface="+mn-cs"/>
              </a:rPr>
              <a:t>Start-AzureRmVM -Name $vm2 -ResourceGroupName $rg </a:t>
            </a:r>
          </a:p>
          <a:p>
            <a:endParaRPr lang="en-US" sz="882" b="0" i="0" u="none" strike="noStrike" kern="1200">
              <a:solidFill>
                <a:schemeClr val="tx1"/>
              </a:solidFill>
              <a:effectLst/>
              <a:latin typeface="Segoe UI Light" pitchFamily="34" charset="0"/>
              <a:ea typeface="+mn-ea"/>
              <a:cs typeface="+mn-cs"/>
            </a:endParaRPr>
          </a:p>
          <a:p>
            <a:r>
              <a:rPr lang="en-IE" sz="882" b="0" i="1" u="none" strike="noStrike" kern="1200">
                <a:solidFill>
                  <a:schemeClr val="tx1"/>
                </a:solidFill>
                <a:effectLst/>
                <a:latin typeface="Segoe UI Light" pitchFamily="34" charset="0"/>
                <a:ea typeface="+mn-ea"/>
                <a:cs typeface="+mn-cs"/>
              </a:rPr>
              <a:t>vm0</a:t>
            </a:r>
            <a:r>
              <a:rPr lang="en-IE" sz="882" b="0" i="0" u="none" strike="noStrike" kern="1200">
                <a:solidFill>
                  <a:schemeClr val="tx1"/>
                </a:solidFill>
                <a:effectLst/>
                <a:latin typeface="Segoe UI Light" pitchFamily="34" charset="0"/>
                <a:ea typeface="+mn-ea"/>
                <a:cs typeface="+mn-cs"/>
              </a:rPr>
              <a:t> and </a:t>
            </a:r>
            <a:r>
              <a:rPr lang="en-IE" sz="882" b="0" i="1" u="none" strike="noStrike" kern="1200">
                <a:solidFill>
                  <a:schemeClr val="tx1"/>
                </a:solidFill>
                <a:effectLst/>
                <a:latin typeface="Segoe UI Light" pitchFamily="34" charset="0"/>
                <a:ea typeface="+mn-ea"/>
                <a:cs typeface="+mn-cs"/>
              </a:rPr>
              <a:t>vm1</a:t>
            </a:r>
            <a:r>
              <a:rPr lang="en-IE" sz="882" b="0" i="0" u="none" strike="noStrike" kern="1200">
                <a:solidFill>
                  <a:schemeClr val="tx1"/>
                </a:solidFill>
                <a:effectLst/>
                <a:latin typeface="Segoe UI Light" pitchFamily="34" charset="0"/>
                <a:ea typeface="+mn-ea"/>
                <a:cs typeface="+mn-cs"/>
              </a:rPr>
              <a:t> VMs will be started concurrently, and </a:t>
            </a:r>
            <a:r>
              <a:rPr lang="en-IE" sz="882" b="0" i="1" u="none" strike="noStrike" kern="1200">
                <a:solidFill>
                  <a:schemeClr val="tx1"/>
                </a:solidFill>
                <a:effectLst/>
                <a:latin typeface="Segoe UI Light" pitchFamily="34" charset="0"/>
                <a:ea typeface="+mn-ea"/>
                <a:cs typeface="+mn-cs"/>
              </a:rPr>
              <a:t>vm2</a:t>
            </a:r>
            <a:r>
              <a:rPr lang="en-IE" sz="882" b="0" i="0" u="none" strike="noStrike" kern="1200">
                <a:solidFill>
                  <a:schemeClr val="tx1"/>
                </a:solidFill>
                <a:effectLst/>
                <a:latin typeface="Segoe UI Light" pitchFamily="34" charset="0"/>
                <a:ea typeface="+mn-ea"/>
                <a:cs typeface="+mn-cs"/>
              </a:rPr>
              <a:t> will only start after </a:t>
            </a:r>
            <a:r>
              <a:rPr lang="en-IE" sz="882" b="0" i="1" u="none" strike="noStrike" kern="1200">
                <a:solidFill>
                  <a:schemeClr val="tx1"/>
                </a:solidFill>
                <a:effectLst/>
                <a:latin typeface="Segoe UI Light" pitchFamily="34" charset="0"/>
                <a:ea typeface="+mn-ea"/>
                <a:cs typeface="+mn-cs"/>
              </a:rPr>
              <a:t>vm0</a:t>
            </a:r>
            <a:r>
              <a:rPr lang="en-IE" sz="882" b="0" i="0" u="none" strike="noStrike" kern="1200">
                <a:solidFill>
                  <a:schemeClr val="tx1"/>
                </a:solidFill>
                <a:effectLst/>
                <a:latin typeface="Segoe UI Light" pitchFamily="34" charset="0"/>
                <a:ea typeface="+mn-ea"/>
                <a:cs typeface="+mn-cs"/>
              </a:rPr>
              <a:t> and </a:t>
            </a:r>
            <a:r>
              <a:rPr lang="en-IE" sz="882" b="0" i="1" u="none" strike="noStrike" kern="1200">
                <a:solidFill>
                  <a:schemeClr val="tx1"/>
                </a:solidFill>
                <a:effectLst/>
                <a:latin typeface="Segoe UI Light" pitchFamily="34" charset="0"/>
                <a:ea typeface="+mn-ea"/>
                <a:cs typeface="+mn-cs"/>
              </a:rPr>
              <a:t>vm1</a:t>
            </a:r>
            <a:r>
              <a:rPr lang="en-IE" sz="882" b="0" i="0" u="none" strike="noStrike" kern="1200">
                <a:solidFill>
                  <a:schemeClr val="tx1"/>
                </a:solidFill>
                <a:effectLst/>
                <a:latin typeface="Segoe UI Light" pitchFamily="34" charset="0"/>
                <a:ea typeface="+mn-ea"/>
                <a:cs typeface="+mn-cs"/>
              </a:rPr>
              <a:t> have started.</a:t>
            </a: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128352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3460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738360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dirty="0"/>
              <a:t>not deviate from that </a:t>
            </a:r>
            <a:r>
              <a:rPr lang="en-IE" sz="900" i="1" dirty="0"/>
              <a:t>defined state</a:t>
            </a:r>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619806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00" dirty="0"/>
              <a:t>Could discuss how t</a:t>
            </a:r>
            <a:r>
              <a:rPr lang="en-IE" sz="882" b="0" i="0" u="none" strike="noStrike" kern="1200" dirty="0">
                <a:solidFill>
                  <a:schemeClr val="tx1"/>
                </a:solidFill>
                <a:effectLst/>
                <a:latin typeface="Segoe UI Light" pitchFamily="34" charset="0"/>
                <a:ea typeface="+mn-ea"/>
                <a:cs typeface="+mn-cs"/>
              </a:rPr>
              <a:t>he general process for how Azure Automation State configuration works, which is as follows:</a:t>
            </a:r>
          </a:p>
          <a:p>
            <a:endParaRPr lang="en-IE" sz="882" b="0" i="0" u="none" strike="noStrike" kern="1200" dirty="0">
              <a:solidFill>
                <a:schemeClr val="tx1"/>
              </a:solidFill>
              <a:effectLst/>
              <a:latin typeface="Segoe UI Light" pitchFamily="34" charset="0"/>
              <a:ea typeface="+mn-ea"/>
              <a:cs typeface="+mn-cs"/>
            </a:endParaRPr>
          </a:p>
          <a:p>
            <a:pPr marL="228600" indent="-228600">
              <a:buFont typeface="+mj-lt"/>
              <a:buAutoNum type="arabicParenR"/>
            </a:pPr>
            <a:r>
              <a:rPr lang="en-IE" sz="882" b="0" i="0" u="none" strike="noStrike" kern="1200" dirty="0">
                <a:solidFill>
                  <a:schemeClr val="tx1"/>
                </a:solidFill>
                <a:effectLst/>
                <a:latin typeface="Segoe UI Light" pitchFamily="34" charset="0"/>
                <a:ea typeface="+mn-ea"/>
                <a:cs typeface="+mn-cs"/>
              </a:rPr>
              <a:t>Create a PowerShell script with the configuration element</a:t>
            </a:r>
          </a:p>
          <a:p>
            <a:pPr marL="228600" indent="-228600">
              <a:buFont typeface="+mj-lt"/>
              <a:buAutoNum type="arabicParenR"/>
            </a:pPr>
            <a:r>
              <a:rPr lang="en-IE" sz="882" b="0" i="0" u="none" strike="noStrike" kern="1200" dirty="0">
                <a:solidFill>
                  <a:schemeClr val="tx1"/>
                </a:solidFill>
                <a:effectLst/>
                <a:latin typeface="Segoe UI Light" pitchFamily="34" charset="0"/>
                <a:ea typeface="+mn-ea"/>
                <a:cs typeface="+mn-cs"/>
              </a:rPr>
              <a:t>Upload the script to Azure Automation and compile the script into a MOF file. The file is transferred to the DSC pull server, which is provided as part of the Azure Automation service. (See Managed Object Format (MOF) file at </a:t>
            </a:r>
            <a:r>
              <a:rPr lang="en-IE" sz="800" dirty="0"/>
              <a:t>https://docs.microsoft.com/en-us/windows/desktop/WmiSdk/managed-object-format--mof- </a:t>
            </a:r>
            <a:r>
              <a:rPr lang="en-IE" sz="882" b="0" i="0" u="none" strike="noStrike" kern="1200" dirty="0">
                <a:solidFill>
                  <a:schemeClr val="tx1"/>
                </a:solidFill>
                <a:effectLst/>
                <a:latin typeface="Segoe UI Light" pitchFamily="34" charset="0"/>
                <a:ea typeface="+mn-ea"/>
                <a:cs typeface="+mn-cs"/>
              </a:rPr>
              <a:t>for more information on MOF files.)</a:t>
            </a:r>
          </a:p>
          <a:p>
            <a:pPr marL="228600" indent="-228600">
              <a:buFont typeface="+mj-lt"/>
              <a:buAutoNum type="arabicParenR"/>
            </a:pPr>
            <a:r>
              <a:rPr lang="en-IE" sz="882" b="0" i="0" u="none" strike="noStrike" kern="1200" dirty="0">
                <a:solidFill>
                  <a:schemeClr val="tx1"/>
                </a:solidFill>
                <a:effectLst/>
                <a:latin typeface="Segoe UI Light" pitchFamily="34" charset="0"/>
                <a:ea typeface="+mn-ea"/>
                <a:cs typeface="+mn-cs"/>
              </a:rPr>
              <a:t>Define the nodes that will use the configuration, and then apply the configuration.</a:t>
            </a:r>
          </a:p>
          <a:p>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145816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Configuration block</a:t>
            </a:r>
            <a:r>
              <a:rPr lang="en-IE" sz="882" b="0" i="0" u="none" strike="noStrike" kern="1200" dirty="0">
                <a:solidFill>
                  <a:schemeClr val="tx1"/>
                </a:solidFill>
                <a:effectLst/>
                <a:latin typeface="Segoe UI Light" pitchFamily="34" charset="0"/>
                <a:ea typeface="+mn-ea"/>
                <a:cs typeface="+mn-cs"/>
              </a:rPr>
              <a:t>. The </a:t>
            </a:r>
            <a:r>
              <a:rPr lang="en-IE" sz="882" b="1" i="0" u="none" strike="noStrike" kern="1200" dirty="0">
                <a:solidFill>
                  <a:schemeClr val="tx1"/>
                </a:solidFill>
                <a:effectLst/>
                <a:latin typeface="Segoe UI Light" pitchFamily="34" charset="0"/>
                <a:ea typeface="+mn-ea"/>
                <a:cs typeface="+mn-cs"/>
              </a:rPr>
              <a:t>Configuration</a:t>
            </a:r>
            <a:r>
              <a:rPr lang="en-IE" sz="882" b="0" i="0" u="none" strike="noStrike" kern="1200" dirty="0">
                <a:solidFill>
                  <a:schemeClr val="tx1"/>
                </a:solidFill>
                <a:effectLst/>
                <a:latin typeface="Segoe UI Light" pitchFamily="34" charset="0"/>
                <a:ea typeface="+mn-ea"/>
                <a:cs typeface="+mn-cs"/>
              </a:rPr>
              <a:t> block is the outermost script block. In this case, the name of the configuration is </a:t>
            </a:r>
            <a:r>
              <a:rPr lang="en-IE" sz="882" b="1" i="0" u="none" strike="noStrike" kern="1200" dirty="0" err="1">
                <a:solidFill>
                  <a:schemeClr val="tx1"/>
                </a:solidFill>
                <a:effectLst/>
                <a:latin typeface="Segoe UI Light" pitchFamily="34" charset="0"/>
                <a:ea typeface="+mn-ea"/>
                <a:cs typeface="+mn-cs"/>
              </a:rPr>
              <a:t>LabConfig</a:t>
            </a:r>
            <a:r>
              <a:rPr lang="en-IE" sz="882" b="0" i="0" u="none" strike="noStrike" kern="1200" dirty="0">
                <a:solidFill>
                  <a:schemeClr val="tx1"/>
                </a:solidFill>
                <a:effectLst/>
                <a:latin typeface="Segoe UI Light" pitchFamily="34" charset="0"/>
                <a:ea typeface="+mn-ea"/>
                <a:cs typeface="+mn-cs"/>
              </a:rPr>
              <a:t>. Notice the curly brackets to define the block.</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Node block</a:t>
            </a:r>
            <a:r>
              <a:rPr lang="en-IE" sz="882" b="0" i="0" u="none" strike="noStrike" kern="1200" dirty="0">
                <a:solidFill>
                  <a:schemeClr val="tx1"/>
                </a:solidFill>
                <a:effectLst/>
                <a:latin typeface="Segoe UI Light" pitchFamily="34" charset="0"/>
                <a:ea typeface="+mn-ea"/>
                <a:cs typeface="+mn-cs"/>
              </a:rPr>
              <a:t>. There can be one or more </a:t>
            </a:r>
            <a:r>
              <a:rPr lang="en-IE" sz="882" b="1" i="0" u="none" strike="noStrike" kern="1200" dirty="0">
                <a:solidFill>
                  <a:schemeClr val="tx1"/>
                </a:solidFill>
                <a:effectLst/>
                <a:latin typeface="Segoe UI Light" pitchFamily="34" charset="0"/>
                <a:ea typeface="+mn-ea"/>
                <a:cs typeface="+mn-cs"/>
              </a:rPr>
              <a:t>Node</a:t>
            </a:r>
            <a:r>
              <a:rPr lang="en-IE" sz="882" b="0" i="0" u="none" strike="noStrike" kern="1200" dirty="0">
                <a:solidFill>
                  <a:schemeClr val="tx1"/>
                </a:solidFill>
                <a:effectLst/>
                <a:latin typeface="Segoe UI Light" pitchFamily="34" charset="0"/>
                <a:ea typeface="+mn-ea"/>
                <a:cs typeface="+mn-cs"/>
              </a:rPr>
              <a:t> blocks. These define the nodes (computers and VMs) that you are configuring. In this example, the node targets a computer called </a:t>
            </a:r>
            <a:r>
              <a:rPr lang="en-IE" sz="882" b="1" i="0" u="none" strike="noStrike" kern="1200" dirty="0" err="1">
                <a:solidFill>
                  <a:schemeClr val="tx1"/>
                </a:solidFill>
                <a:effectLst/>
                <a:latin typeface="Segoe UI Light" pitchFamily="34" charset="0"/>
                <a:ea typeface="+mn-ea"/>
                <a:cs typeface="+mn-cs"/>
              </a:rPr>
              <a:t>WebServer</a:t>
            </a:r>
            <a:r>
              <a:rPr lang="en-IE" sz="882" b="0" i="0" u="none" strike="noStrike" kern="1200" dirty="0">
                <a:solidFill>
                  <a:schemeClr val="tx1"/>
                </a:solidFill>
                <a:effectLst/>
                <a:latin typeface="Segoe UI Light" pitchFamily="34" charset="0"/>
                <a:ea typeface="+mn-ea"/>
                <a:cs typeface="+mn-cs"/>
              </a:rPr>
              <a:t>. You could also call it </a:t>
            </a:r>
            <a:r>
              <a:rPr lang="en-IE" sz="882" b="1" i="0" u="none" strike="noStrike" kern="1200" dirty="0">
                <a:solidFill>
                  <a:schemeClr val="tx1"/>
                </a:solidFill>
                <a:effectLst/>
                <a:latin typeface="Segoe UI Light" pitchFamily="34" charset="0"/>
                <a:ea typeface="+mn-ea"/>
                <a:cs typeface="+mn-cs"/>
              </a:rPr>
              <a:t>localhost</a:t>
            </a:r>
            <a:r>
              <a:rPr lang="en-IE" sz="882" b="0" i="0" u="none" strike="noStrike" kern="1200" dirty="0">
                <a:solidFill>
                  <a:schemeClr val="tx1"/>
                </a:solidFill>
                <a:effectLst/>
                <a:latin typeface="Segoe UI Light" pitchFamily="34" charset="0"/>
                <a:ea typeface="+mn-ea"/>
                <a:cs typeface="+mn-cs"/>
              </a:rPr>
              <a:t> and use it locally on any server.</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Resource blocks</a:t>
            </a:r>
            <a:r>
              <a:rPr lang="en-IE" sz="882" b="0" i="0" u="none" strike="noStrike" kern="1200" dirty="0">
                <a:solidFill>
                  <a:schemeClr val="tx1"/>
                </a:solidFill>
                <a:effectLst/>
                <a:latin typeface="Segoe UI Light" pitchFamily="34" charset="0"/>
                <a:ea typeface="+mn-ea"/>
                <a:cs typeface="+mn-cs"/>
              </a:rPr>
              <a:t>. There can be one or more resource blocks. This is where the configuration sets the properties for the resources. In this case, there is one resource block called </a:t>
            </a:r>
            <a:r>
              <a:rPr lang="en-IE" sz="882" b="1" i="0" u="none" strike="noStrike" kern="1200" dirty="0" err="1">
                <a:solidFill>
                  <a:schemeClr val="tx1"/>
                </a:solidFill>
                <a:effectLst/>
                <a:latin typeface="Segoe UI Light" pitchFamily="34" charset="0"/>
                <a:ea typeface="+mn-ea"/>
                <a:cs typeface="+mn-cs"/>
              </a:rPr>
              <a:t>WindowsFeature</a:t>
            </a:r>
            <a:r>
              <a:rPr lang="en-IE" sz="882" b="0" i="0" u="none" strike="noStrike" kern="1200" dirty="0">
                <a:solidFill>
                  <a:schemeClr val="tx1"/>
                </a:solidFill>
                <a:effectLst/>
                <a:latin typeface="Segoe UI Light" pitchFamily="34" charset="0"/>
                <a:ea typeface="+mn-ea"/>
                <a:cs typeface="+mn-cs"/>
              </a:rPr>
              <a:t>. Notice the parameters that are defined. (You can read more about resource blocks at https://docs.microsoft.com/en-us/powershell/dsc/resources/resources)</a:t>
            </a:r>
            <a:endParaRPr lang="en-IE" sz="882" b="1" i="0" u="none" strike="noStrike" kern="1200" dirty="0">
              <a:solidFill>
                <a:schemeClr val="tx1"/>
              </a:solidFill>
              <a:effectLst/>
              <a:latin typeface="Segoe UI Light" pitchFamily="34" charset="0"/>
              <a:ea typeface="+mn-ea"/>
              <a:cs typeface="+mn-cs"/>
            </a:endParaRPr>
          </a:p>
          <a:p>
            <a:endParaRPr lang="en-IE" sz="882" b="1" i="0" u="none" strike="noStrike" kern="1200" dirty="0">
              <a:solidFill>
                <a:schemeClr val="tx1"/>
              </a:solidFill>
              <a:effectLst/>
              <a:latin typeface="Segoe UI Light" pitchFamily="34" charset="0"/>
              <a:ea typeface="+mn-ea"/>
              <a:cs typeface="+mn-cs"/>
            </a:endParaRPr>
          </a:p>
          <a:p>
            <a:endParaRPr lang="en-IE" sz="882" b="1"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Within a Configuration block, you can do almost anything that you normally could in a PowerShell function. You can also create the configuration in any editor, such as PowerShell ISE, and then save the file as a PowerShell script with a .ps1 file type extension.</a:t>
            </a:r>
            <a:endParaRPr lang="en-IE" sz="882" b="1"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967183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programmatically you could use </a:t>
            </a:r>
            <a:r>
              <a:rPr lang="en-IE" sz="882" b="0" i="0" u="none" strike="noStrike" kern="1200" dirty="0">
                <a:solidFill>
                  <a:schemeClr val="tx1"/>
                </a:solidFill>
                <a:effectLst/>
                <a:latin typeface="Segoe UI Light" pitchFamily="34" charset="0"/>
                <a:ea typeface="+mn-ea"/>
                <a:cs typeface="+mn-cs"/>
              </a:rPr>
              <a:t>the </a:t>
            </a:r>
            <a:r>
              <a:rPr lang="en-IE" sz="882" b="1" i="0" u="none" strike="noStrike" kern="1200" dirty="0">
                <a:solidFill>
                  <a:schemeClr val="tx1"/>
                </a:solidFill>
                <a:effectLst/>
                <a:latin typeface="Segoe UI Light" pitchFamily="34" charset="0"/>
                <a:ea typeface="+mn-ea"/>
                <a:cs typeface="+mn-cs"/>
              </a:rPr>
              <a:t>PowerShell Start-</a:t>
            </a:r>
            <a:r>
              <a:rPr lang="en-IE" sz="882" b="1" i="0" u="none" strike="noStrike" kern="1200" dirty="0" err="1">
                <a:solidFill>
                  <a:schemeClr val="tx1"/>
                </a:solidFill>
                <a:effectLst/>
                <a:latin typeface="Segoe UI Light" pitchFamily="34" charset="0"/>
                <a:ea typeface="+mn-ea"/>
                <a:cs typeface="+mn-cs"/>
              </a:rPr>
              <a:t>AzAutomationDscCompilationJob</a:t>
            </a:r>
            <a:r>
              <a:rPr lang="en-IE" sz="882" b="0" i="0" u="none" strike="noStrike" kern="1200" dirty="0">
                <a:solidFill>
                  <a:schemeClr val="tx1"/>
                </a:solidFill>
                <a:effectLst/>
                <a:latin typeface="Segoe UI Light" pitchFamily="34" charset="0"/>
                <a:ea typeface="+mn-ea"/>
                <a:cs typeface="+mn-cs"/>
              </a:rPr>
              <a:t> cmdlet.</a:t>
            </a:r>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37</a:t>
            </a:fld>
            <a:endParaRPr lang="en-US"/>
          </a:p>
        </p:txBody>
      </p:sp>
    </p:spTree>
    <p:extLst>
      <p:ext uri="{BB962C8B-B14F-4D97-AF65-F5344CB8AC3E}">
        <p14:creationId xmlns:p14="http://schemas.microsoft.com/office/powerpoint/2010/main" val="4268199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dirty="0">
                <a:solidFill>
                  <a:schemeClr val="tx1"/>
                </a:solidFill>
                <a:effectLst/>
                <a:latin typeface="Segoe UI Light" pitchFamily="34" charset="0"/>
                <a:ea typeface="+mn-ea"/>
                <a:cs typeface="+mn-cs"/>
              </a:rPr>
              <a:t>Important: </a:t>
            </a:r>
            <a:r>
              <a:rPr lang="en-IE" sz="882" b="0" i="0" u="none" strike="noStrike" kern="1200" dirty="0">
                <a:solidFill>
                  <a:schemeClr val="tx1"/>
                </a:solidFill>
                <a:effectLst/>
                <a:latin typeface="Segoe UI Light" pitchFamily="34" charset="0"/>
                <a:ea typeface="+mn-ea"/>
                <a:cs typeface="+mn-cs"/>
              </a:rPr>
              <a:t>Before you can complete this task you need to have provisioned virtual machine to Azure to allow you to onboard them. i.e. you will need to have deployed your VMs to Azure prior to starting:</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If you do not  have virtual machines available in Azure you can walk through the steps instead.</a:t>
            </a:r>
            <a:endParaRPr lang="en-IE" sz="882" b="1" i="0" u="none" strike="noStrike" kern="1200" dirty="0">
              <a:solidFill>
                <a:schemeClr val="tx1"/>
              </a:solidFill>
              <a:effectLst/>
              <a:latin typeface="Segoe UI Light" pitchFamily="34" charset="0"/>
              <a:ea typeface="+mn-ea"/>
              <a:cs typeface="+mn-cs"/>
            </a:endParaRPr>
          </a:p>
          <a:p>
            <a:endParaRPr lang="en-IE" sz="882" b="1"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Note</a:t>
            </a:r>
            <a:r>
              <a:rPr lang="en-IE" sz="882" b="0" i="0" u="none" strike="noStrike" kern="1200" dirty="0">
                <a:solidFill>
                  <a:schemeClr val="tx1"/>
                </a:solidFill>
                <a:effectLst/>
                <a:latin typeface="Segoe UI Light" pitchFamily="34" charset="0"/>
                <a:ea typeface="+mn-ea"/>
                <a:cs typeface="+mn-cs"/>
              </a:rPr>
              <a:t>: You can also onboard on-premises virtual machines or virtual machines running in another cloud provider, such as AWS. For more information on onboarding on-premises VMs and non Azure cloud provider VMs, review the page https://docs.microsoft.com/en-us/azure/automation/automation-dsc-onboarding#physicalvirtual-windows-machines-on-premises-or-in-a-cloud-other-than-azureaws</a:t>
            </a:r>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38</a:t>
            </a:fld>
            <a:endParaRPr lang="en-US"/>
          </a:p>
        </p:txBody>
      </p:sp>
    </p:spTree>
    <p:extLst>
      <p:ext uri="{BB962C8B-B14F-4D97-AF65-F5344CB8AC3E}">
        <p14:creationId xmlns:p14="http://schemas.microsoft.com/office/powerpoint/2010/main" val="13805172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a:solidFill>
                  <a:schemeClr val="tx1"/>
                </a:solidFill>
                <a:effectLst/>
                <a:latin typeface="Segoe UI Light" pitchFamily="34" charset="0"/>
                <a:ea typeface="+mn-ea"/>
                <a:cs typeface="+mn-cs"/>
              </a:rPr>
              <a:t>Hybrid Runbook Worker workflow and characteristics</a:t>
            </a:r>
          </a:p>
          <a:p>
            <a:r>
              <a:rPr lang="en-IE" sz="882" b="0" i="0" u="none" strike="noStrike" kern="1200">
                <a:solidFill>
                  <a:schemeClr val="tx1"/>
                </a:solidFill>
                <a:effectLst/>
                <a:latin typeface="Segoe UI Light" pitchFamily="34" charset="0"/>
                <a:ea typeface="+mn-ea"/>
                <a:cs typeface="+mn-cs"/>
              </a:rPr>
              <a:t>The following list are characteristics of the Hybrid Runbook Worker workflow:</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You can designate one or more computers in your datacenter to act as a Hybrid Runbook Worker, and then run runbooks from Azure Automation.</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Each Hybrid Runbook Worker is a member of a Hybrid Runbook Worker group, which you specify when you install the agent.</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A group can include a single agent, but you can install multiple agents in a group for high availability.</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There are no inbound firewall requirements to support Hybrid Runbook Workers, only Transmission Control Protocol (TCP) 443 is required for outbound internet access.</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The agent on the local computer initiates all communication with Azure Automation in the cloud.</a:t>
            </a:r>
          </a:p>
          <a:p>
            <a:pPr marL="171450" indent="-171450">
              <a:buFont typeface="Arial" panose="020B0604020202020204" pitchFamily="34" charset="0"/>
              <a:buChar char="•"/>
            </a:pPr>
            <a:r>
              <a:rPr lang="en-IE" sz="882" b="0" i="0" u="none" strike="noStrike" kern="1200">
                <a:solidFill>
                  <a:schemeClr val="tx1"/>
                </a:solidFill>
                <a:effectLst/>
                <a:latin typeface="Segoe UI Light" pitchFamily="34" charset="0"/>
                <a:ea typeface="+mn-ea"/>
                <a:cs typeface="+mn-cs"/>
              </a:rPr>
              <a:t>When a runbook is started, Azure Automation creates an instruction that is retrieved by the agent. The agent then pulls down the runbook and any parameters prior to running it.</a:t>
            </a:r>
          </a:p>
          <a:p>
            <a:pPr marL="0" indent="0">
              <a:buFont typeface="Arial" panose="020B0604020202020204" pitchFamily="34" charset="0"/>
              <a:buNone/>
            </a:pP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759424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E" sz="882"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16196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070456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4132606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Q1 Answer</a:t>
            </a:r>
            <a:r>
              <a:rPr lang="en-US" dirty="0"/>
              <a:t>: </a:t>
            </a:r>
            <a:r>
              <a:rPr lang="en-US" b="0" i="0" u="none" strike="noStrike" dirty="0">
                <a:effectLst/>
                <a:latin typeface="&amp;quot"/>
              </a:rPr>
              <a:t>Easy to re-use across different environments, Easier to manage and maintain your code, Easier to troubleshoot, Easier to extend and add to your existing infrastructure definitions</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Declarative</a:t>
            </a:r>
          </a:p>
          <a:p>
            <a:pPr algn="l"/>
            <a:r>
              <a:rPr lang="en-US" b="0" i="0" u="none" strike="noStrike" dirty="0">
                <a:effectLst/>
                <a:latin typeface="&amp;quot"/>
              </a:rPr>
              <a:t>Declarative is the correct answer. The declarative approach states what the final state should be. When run, the script or definition will initialize or configure the machine to have the finished state that was declared, without defining how that final state should be achieved.</a:t>
            </a:r>
          </a:p>
          <a:p>
            <a:pPr algn="l"/>
            <a:r>
              <a:rPr lang="en-US" b="0" i="0" u="none" strike="noStrike" dirty="0">
                <a:effectLst/>
                <a:latin typeface="&amp;quot"/>
              </a:rPr>
              <a:t>All other answers are incorrect. Scripted is not a methodology, and in the imperative approach, the script states the how for the final state of the machine by executing through the steps to get to the finished state. It defines what the final state needs to be, but also includes how to achieve that final state. Object-oriented is a coding methodology but does include methodologies for how states and outcomes are to be achieved.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Q3 Answer</a:t>
            </a:r>
            <a:r>
              <a:rPr lang="en-US" sz="882" b="0" i="0" kern="1200" dirty="0">
                <a:solidFill>
                  <a:schemeClr val="tx1"/>
                </a:solidFill>
                <a:effectLst/>
                <a:latin typeface="Segoe UI Light" pitchFamily="34" charset="0"/>
                <a:ea typeface="+mn-ea"/>
                <a:cs typeface="+mn-cs"/>
              </a:rPr>
              <a:t>: </a:t>
            </a:r>
            <a:r>
              <a:rPr lang="en-US" b="0" i="0" u="none" strike="noStrike" dirty="0">
                <a:effectLst/>
                <a:latin typeface="Segoe UI" panose="020B0502040204020203" pitchFamily="34" charset="0"/>
              </a:rPr>
              <a:t>Idempotency is the correct answer. It is a mathematical term that can be used in the context of Infrastructure as Code and Configuration as Code, as the ability to apply one or more operation against a resource, resulting in the same outcome.</a:t>
            </a:r>
          </a:p>
          <a:p>
            <a:pPr algn="l">
              <a:buFont typeface="Arial" panose="020B0604020202020204" pitchFamily="34" charset="0"/>
              <a:buNone/>
            </a:pPr>
            <a:r>
              <a:rPr lang="en-US" sz="882" b="1" i="0" kern="1200" dirty="0">
                <a:solidFill>
                  <a:schemeClr val="tx1"/>
                </a:solidFill>
                <a:effectLst/>
                <a:latin typeface="Segoe UI Light" pitchFamily="34" charset="0"/>
                <a:ea typeface="+mn-ea"/>
                <a:cs typeface="+mn-cs"/>
              </a:rPr>
              <a:t>Q4 Answer</a:t>
            </a:r>
            <a:r>
              <a:rPr lang="en-US" sz="882" b="0" i="0" kern="1200" dirty="0">
                <a:solidFill>
                  <a:schemeClr val="tx1"/>
                </a:solidFill>
                <a:effectLst/>
                <a:latin typeface="Segoe UI Light" pitchFamily="34" charset="0"/>
                <a:ea typeface="+mn-ea"/>
                <a:cs typeface="+mn-cs"/>
              </a:rPr>
              <a:t>: configuration Drift. </a:t>
            </a:r>
            <a:r>
              <a:rPr lang="en-US" b="0" i="0" u="none" strike="noStrike" dirty="0">
                <a:effectLst/>
                <a:latin typeface="Segoe UI" panose="020B0502040204020203" pitchFamily="34" charset="0"/>
              </a:rPr>
              <a:t>Configuration drift is the correct answer. It is the process whereby a set of resources change their state over time from the original state in which they were deployed.</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882" b="1" i="0" kern="1200" dirty="0">
                <a:solidFill>
                  <a:schemeClr val="tx1"/>
                </a:solidFill>
                <a:effectLst/>
                <a:latin typeface="Segoe UI Light" pitchFamily="34" charset="0"/>
                <a:ea typeface="+mn-ea"/>
                <a:cs typeface="+mn-cs"/>
              </a:rPr>
              <a:t>Q5 Answer</a:t>
            </a:r>
            <a:r>
              <a:rPr lang="en-US" sz="882" b="0" i="0" kern="1200" dirty="0">
                <a:solidFill>
                  <a:schemeClr val="tx1"/>
                </a:solidFill>
                <a:effectLst/>
                <a:latin typeface="Segoe UI Light" pitchFamily="34" charset="0"/>
                <a:ea typeface="+mn-ea"/>
                <a:cs typeface="+mn-cs"/>
              </a:rPr>
              <a:t>: </a:t>
            </a:r>
            <a:r>
              <a:rPr lang="en-US" b="0" i="0" u="none" strike="noStrike" dirty="0">
                <a:effectLst/>
                <a:latin typeface="Segoe UI" panose="020B0502040204020203" pitchFamily="34" charset="0"/>
              </a:rPr>
              <a:t>Incremental is the correct answer.</a:t>
            </a:r>
          </a:p>
          <a:p>
            <a:pPr algn="l">
              <a:buFont typeface="Arial" panose="020B0604020202020204" pitchFamily="34" charset="0"/>
              <a:buNone/>
            </a:pPr>
            <a:endParaRPr lang="en-US" b="0" i="0" u="none" strike="noStrike" dirty="0">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409206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highlight two items to ensure students understand the meaning:</a:t>
            </a:r>
          </a:p>
          <a:p>
            <a:endParaRPr lang="en-US" dirty="0"/>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Immutable means that the service is not updated. If a change is needed to an environment, a new one is deployed and the old one taken down.</a:t>
            </a:r>
            <a:endParaRPr lang="en-US" dirty="0"/>
          </a:p>
          <a:p>
            <a:endParaRPr lang="en-US" dirty="0"/>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blue/green deployments. This is a release methodology to minimize downtime, where two identical environments exist, one is live and the other is not. Updates are applied to the server that is not live, and when testing is verified and complete, it is switched to become the live environment and the previous live environment is no longer the live environment i.e. they are swapped. It can also be referred to as A/B deployment.</a:t>
            </a:r>
          </a:p>
          <a:p>
            <a:pPr marL="171450" indent="-171450">
              <a:buFont typeface="Arial" panose="020B0604020202020204" pitchFamily="34" charset="0"/>
              <a:buChar char="•"/>
            </a:pPr>
            <a:endParaRPr lang="en-IE" sz="882" b="0" i="0" u="none" strike="noStrike" kern="1200" dirty="0">
              <a:solidFill>
                <a:schemeClr val="tx1"/>
              </a:solidFill>
              <a:effectLst/>
              <a:latin typeface="Segoe UI Light" pitchFamily="34" charset="0"/>
              <a:ea typeface="+mn-ea"/>
              <a:cs typeface="+mn-cs"/>
            </a:endParaRPr>
          </a:p>
          <a:p>
            <a:pPr marL="0" indent="0">
              <a:buNone/>
            </a:pPr>
            <a:r>
              <a:rPr lang="en-US" dirty="0"/>
              <a:t>Common scenario for Infrastructure as Code: Server failure </a:t>
            </a:r>
          </a:p>
          <a:p>
            <a:pPr lvl="1">
              <a:buFont typeface="Arial" panose="020B0604020202020204" pitchFamily="34" charset="0"/>
              <a:buChar char="•"/>
            </a:pPr>
            <a:r>
              <a:rPr lang="en-US" sz="2400" dirty="0"/>
              <a:t>Difficulty of reproducing steps for setting up a new machine from memory or disparate sources</a:t>
            </a:r>
          </a:p>
          <a:p>
            <a:pPr lvl="1">
              <a:buFont typeface="Arial" panose="020B0604020202020204" pitchFamily="34" charset="0"/>
              <a:buChar char="•"/>
            </a:pPr>
            <a:r>
              <a:rPr lang="en-US" sz="2400" dirty="0"/>
              <a:t>Potential for human error when initializing machines</a:t>
            </a:r>
          </a:p>
          <a:p>
            <a:pPr lvl="1">
              <a:buFont typeface="Arial" panose="020B0604020202020204" pitchFamily="34" charset="0"/>
              <a:buChar char="•"/>
            </a:pPr>
            <a:r>
              <a:rPr lang="en-US" sz="2400" dirty="0"/>
              <a:t>Severe implications if a machine crashes and must be immediately replaced</a:t>
            </a:r>
          </a:p>
          <a:p>
            <a:pPr marL="0" indent="0">
              <a:buNone/>
            </a:pPr>
            <a:r>
              <a:rPr lang="en-US" dirty="0"/>
              <a:t>Solution: treat environments and infrastructure like code</a:t>
            </a:r>
          </a:p>
          <a:p>
            <a:pPr lvl="1">
              <a:buFont typeface="Arial" panose="020B0604020202020204" pitchFamily="34" charset="0"/>
              <a:buChar char="•"/>
            </a:pPr>
            <a:r>
              <a:rPr lang="en-US" sz="2400" dirty="0"/>
              <a:t>Deployed from a single consistent definition </a:t>
            </a:r>
          </a:p>
          <a:p>
            <a:pPr lvl="1">
              <a:buFont typeface="Arial" panose="020B0604020202020204" pitchFamily="34" charset="0"/>
              <a:buChar char="•"/>
            </a:pPr>
            <a:r>
              <a:rPr lang="en-US" sz="2400" dirty="0"/>
              <a:t>This is termed </a:t>
            </a:r>
            <a:r>
              <a:rPr lang="en-US" sz="2400" i="1" dirty="0"/>
              <a:t>Infrastructure as Code</a:t>
            </a:r>
          </a:p>
          <a:p>
            <a:pPr lvl="1">
              <a:buFont typeface="Arial" panose="020B0604020202020204" pitchFamily="34" charset="0"/>
              <a:buChar char="•"/>
            </a:pPr>
            <a:r>
              <a:rPr lang="en-US" sz="2400" dirty="0"/>
              <a:t>Maintain a consistent environment between development and production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150080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discuss definitions and understanding of Configuration Management such as:</a:t>
            </a:r>
          </a:p>
          <a:p>
            <a:pPr lvl="1">
              <a:buFont typeface="Arial" panose="020B0604020202020204" pitchFamily="34" charset="0"/>
              <a:buChar char="•"/>
            </a:pPr>
            <a:r>
              <a:rPr lang="en-US" sz="2400"/>
              <a:t>Automated management of configuration via scripts</a:t>
            </a:r>
          </a:p>
          <a:p>
            <a:pPr lvl="1">
              <a:buFont typeface="Arial" panose="020B0604020202020204" pitchFamily="34" charset="0"/>
              <a:buChar char="•"/>
            </a:pPr>
            <a:r>
              <a:rPr lang="en-US" sz="2400"/>
              <a:t>Scripts define the configuration of an application, and the environment and infrastructure required to support it</a:t>
            </a:r>
          </a:p>
          <a:p>
            <a:pPr lvl="1">
              <a:buFont typeface="Arial" panose="020B0604020202020204" pitchFamily="34" charset="0"/>
              <a:buChar char="•"/>
            </a:pPr>
            <a:r>
              <a:rPr lang="en-US" sz="2400"/>
              <a:t>Lighter-weight executable configurations</a:t>
            </a:r>
          </a:p>
          <a:p>
            <a:pPr lvl="1">
              <a:buFont typeface="Arial" panose="020B0604020202020204" pitchFamily="34" charset="0"/>
              <a:buChar char="•"/>
            </a:pPr>
            <a:r>
              <a:rPr lang="en-US" sz="2400"/>
              <a:t>Enable the scripting and automation of environment configuration</a:t>
            </a:r>
          </a:p>
          <a:p>
            <a:pPr lvl="1">
              <a:buFont typeface="Arial" panose="020B0604020202020204" pitchFamily="34" charset="0"/>
              <a:buChar char="•"/>
            </a:pPr>
            <a:r>
              <a:rPr lang="en-US" sz="2400" i="1"/>
              <a:t>Infrastructure as Code</a:t>
            </a:r>
            <a:r>
              <a:rPr lang="en-US" sz="2400"/>
              <a:t> can describe both provisioning and configuration of environments</a:t>
            </a:r>
          </a:p>
          <a:p>
            <a:pPr lvl="1">
              <a:buFont typeface="Arial" panose="020B0604020202020204" pitchFamily="34" charset="0"/>
              <a:buChar char="•"/>
            </a:pPr>
            <a:r>
              <a:rPr lang="en-US" sz="2400"/>
              <a:t>This model scales better across multiple servers than a manual deployment would</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29725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mention that Imperative can also be known or called as procedural. And Declarative can sometimes be referred to as functional.</a:t>
            </a:r>
          </a:p>
          <a:p>
            <a:endParaRPr lang="en-US"/>
          </a:p>
          <a:p>
            <a:r>
              <a:rPr lang="en-US"/>
              <a:t>Declarative abstracts away the methodology of how a state is achieved. </a:t>
            </a:r>
          </a:p>
          <a:p>
            <a:endParaRPr lang="en-US"/>
          </a:p>
          <a:p>
            <a:r>
              <a:rPr lang="en-IE" sz="882" b="0" i="0" u="none" strike="noStrike" kern="1200">
                <a:solidFill>
                  <a:schemeClr val="tx1"/>
                </a:solidFill>
                <a:effectLst/>
                <a:latin typeface="Segoe UI Light" pitchFamily="34" charset="0"/>
                <a:ea typeface="+mn-ea"/>
                <a:cs typeface="+mn-cs"/>
              </a:rPr>
              <a:t>A </a:t>
            </a:r>
            <a:r>
              <a:rPr lang="en-IE" sz="882" b="0" i="1" u="none" strike="noStrike" kern="1200">
                <a:solidFill>
                  <a:schemeClr val="tx1"/>
                </a:solidFill>
                <a:effectLst/>
                <a:latin typeface="Segoe UI Light" pitchFamily="34" charset="0"/>
                <a:ea typeface="+mn-ea"/>
                <a:cs typeface="+mn-cs"/>
              </a:rPr>
              <a:t>declarative</a:t>
            </a:r>
            <a:r>
              <a:rPr lang="en-IE" sz="882" b="0" i="0" u="none" strike="noStrike" kern="1200">
                <a:solidFill>
                  <a:schemeClr val="tx1"/>
                </a:solidFill>
                <a:effectLst/>
                <a:latin typeface="Segoe UI Light" pitchFamily="34" charset="0"/>
                <a:ea typeface="+mn-ea"/>
                <a:cs typeface="+mn-cs"/>
              </a:rPr>
              <a:t> approach would generally be the preferred option where ease of use is the main goal. Azure Resource Manager template files are an example of a declarative automation approach.</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An </a:t>
            </a:r>
            <a:r>
              <a:rPr lang="en-IE" sz="882" b="0" i="1" u="none" strike="noStrike" kern="1200">
                <a:solidFill>
                  <a:schemeClr val="tx1"/>
                </a:solidFill>
                <a:effectLst/>
                <a:latin typeface="Segoe UI Light" pitchFamily="34" charset="0"/>
                <a:ea typeface="+mn-ea"/>
                <a:cs typeface="+mn-cs"/>
              </a:rPr>
              <a:t>imperative</a:t>
            </a:r>
            <a:r>
              <a:rPr lang="en-IE" sz="882" b="0" i="0" u="none" strike="noStrike" kern="1200">
                <a:solidFill>
                  <a:schemeClr val="tx1"/>
                </a:solidFill>
                <a:effectLst/>
                <a:latin typeface="Segoe UI Light" pitchFamily="34" charset="0"/>
                <a:ea typeface="+mn-ea"/>
                <a:cs typeface="+mn-cs"/>
              </a:rPr>
              <a:t> approach may have some advantages where there are complex scenarios where changes in the environment take place relatively frequently, which need to be accounted for in your code.</a:t>
            </a:r>
          </a:p>
          <a:p>
            <a:endParaRPr lang="en-IE" sz="882" b="0" i="0" u="none" strike="noStrike" kern="1200">
              <a:solidFill>
                <a:schemeClr val="tx1"/>
              </a:solidFill>
              <a:effectLst/>
              <a:latin typeface="Segoe UI Light" pitchFamily="34" charset="0"/>
              <a:ea typeface="+mn-ea"/>
              <a:cs typeface="+mn-cs"/>
            </a:endParaRPr>
          </a:p>
          <a:p>
            <a:r>
              <a:rPr lang="en-IE" sz="882" b="0" i="0" u="none" strike="noStrike" kern="1200">
                <a:solidFill>
                  <a:schemeClr val="tx1"/>
                </a:solidFill>
                <a:effectLst/>
                <a:latin typeface="Segoe UI Light" pitchFamily="34" charset="0"/>
                <a:ea typeface="+mn-ea"/>
                <a:cs typeface="+mn-cs"/>
              </a:rPr>
              <a:t>There is no absolute on which is the best approach to take, and individual tools may be able to be used in either </a:t>
            </a:r>
            <a:r>
              <a:rPr lang="en-IE" sz="882" b="0" i="1" u="none" strike="noStrike" kern="1200">
                <a:solidFill>
                  <a:schemeClr val="tx1"/>
                </a:solidFill>
                <a:effectLst/>
                <a:latin typeface="Segoe UI Light" pitchFamily="34" charset="0"/>
                <a:ea typeface="+mn-ea"/>
                <a:cs typeface="+mn-cs"/>
              </a:rPr>
              <a:t>declarative</a:t>
            </a:r>
            <a:r>
              <a:rPr lang="en-IE" sz="882" b="0" i="0" u="none" strike="noStrike" kern="1200">
                <a:solidFill>
                  <a:schemeClr val="tx1"/>
                </a:solidFill>
                <a:effectLst/>
                <a:latin typeface="Segoe UI Light" pitchFamily="34" charset="0"/>
                <a:ea typeface="+mn-ea"/>
                <a:cs typeface="+mn-cs"/>
              </a:rPr>
              <a:t> or </a:t>
            </a:r>
            <a:r>
              <a:rPr lang="en-IE" sz="882" b="0" i="1" u="none" strike="noStrike" kern="1200">
                <a:solidFill>
                  <a:schemeClr val="tx1"/>
                </a:solidFill>
                <a:effectLst/>
                <a:latin typeface="Segoe UI Light" pitchFamily="34" charset="0"/>
                <a:ea typeface="+mn-ea"/>
                <a:cs typeface="+mn-cs"/>
              </a:rPr>
              <a:t>imperative</a:t>
            </a:r>
            <a:r>
              <a:rPr lang="en-IE" sz="882" b="0" i="0" u="none" strike="noStrike" kern="1200">
                <a:solidFill>
                  <a:schemeClr val="tx1"/>
                </a:solidFill>
                <a:effectLst/>
                <a:latin typeface="Segoe UI Light" pitchFamily="34" charset="0"/>
                <a:ea typeface="+mn-ea"/>
                <a:cs typeface="+mn-cs"/>
              </a:rPr>
              <a:t> forms. The best approach for you to take will depend on your particular needs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58849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u="none" strike="noStrike" kern="1200" dirty="0">
                <a:solidFill>
                  <a:schemeClr val="tx1"/>
                </a:solidFill>
                <a:effectLst/>
                <a:latin typeface="Segoe UI Light" pitchFamily="34" charset="0"/>
                <a:ea typeface="+mn-ea"/>
                <a:cs typeface="+mn-cs"/>
              </a:rPr>
              <a:t>Idempotence</a:t>
            </a:r>
            <a:r>
              <a:rPr lang="en-US" sz="882" b="0" i="0" u="none" strike="noStrike" kern="1200" dirty="0">
                <a:solidFill>
                  <a:schemeClr val="tx1"/>
                </a:solidFill>
                <a:effectLst/>
                <a:latin typeface="Segoe UI Light" pitchFamily="34" charset="0"/>
                <a:ea typeface="+mn-ea"/>
                <a:cs typeface="+mn-cs"/>
              </a:rPr>
              <a:t> – mathematical term used in the context of infrastructure and configuration as code, referring to the ability to apply one or more operations against a resource, resulting in the same outcome.</a:t>
            </a:r>
          </a:p>
          <a:p>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For more information about </a:t>
            </a:r>
            <a:r>
              <a:rPr lang="en-US" sz="882" b="0" i="1" u="none" strike="noStrike" kern="1200" dirty="0">
                <a:solidFill>
                  <a:schemeClr val="tx1"/>
                </a:solidFill>
                <a:effectLst/>
                <a:latin typeface="Segoe UI Light" pitchFamily="34" charset="0"/>
                <a:ea typeface="+mn-ea"/>
                <a:cs typeface="+mn-cs"/>
              </a:rPr>
              <a:t>idempotence</a:t>
            </a:r>
            <a:r>
              <a:rPr lang="en-US" sz="882" b="0" i="0" u="none" strike="noStrike" kern="1200" dirty="0">
                <a:solidFill>
                  <a:schemeClr val="tx1"/>
                </a:solidFill>
                <a:effectLst/>
                <a:latin typeface="Segoe UI Light" pitchFamily="34" charset="0"/>
                <a:ea typeface="+mn-ea"/>
                <a:cs typeface="+mn-cs"/>
              </a:rPr>
              <a:t> in general and in the context of Azure, see - https://www.wintellect.com/idempotency-for-windows-azure-message-queues/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9266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5093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98980020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961202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29585153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22" r:id="rId6"/>
    <p:sldLayoutId id="2147484615" r:id="rId7"/>
    <p:sldLayoutId id="2147484572" r:id="rId8"/>
    <p:sldLayoutId id="2147484623" r:id="rId9"/>
    <p:sldLayoutId id="2147484624"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emf"/><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42.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1.emf"/><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image" Target="../media/image32.wmf"/></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image" Target="../media/image52.emf"/></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emf"/><Relationship Id="rId9" Type="http://schemas.openxmlformats.org/officeDocument/2006/relationships/image" Target="../media/image14.wmf"/></Relationships>
</file>

<file path=ppt/slides/_rels/slide3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6.wmf"/></Relationships>
</file>

<file path=ppt/slides/_rels/slide31.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8.wmf"/></Relationships>
</file>

<file path=ppt/slides/_rels/slide3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image" Target="../media/image59.wmf"/></Relationships>
</file>

<file path=ppt/slides/_rels/slide34.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3.wmf"/><Relationship Id="rId4" Type="http://schemas.openxmlformats.org/officeDocument/2006/relationships/image" Target="../media/image62.wmf"/></Relationships>
</file>

<file path=ppt/slides/_rels/slide35.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5.wmf"/></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8.wmf"/></Relationships>
</file>

<file path=ppt/slides/_rels/slide38.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8.wmf"/></Relationships>
</file>

<file path=ppt/slides/_rels/slide39.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0.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chart" Target="../charts/chart1.xml"/></Relationships>
</file>

<file path=ppt/slides/_rels/slide43.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224" y="3035535"/>
            <a:ext cx="5537797" cy="1828800"/>
          </a:xfrm>
        </p:spPr>
        <p:txBody>
          <a:bodyPr/>
          <a:lstStyle/>
          <a:p>
            <a:r>
              <a:rPr lang="en-US" sz="4000" dirty="0"/>
              <a:t>AZ-400.00</a:t>
            </a:r>
            <a:br>
              <a:rPr lang="en-US" sz="4000" dirty="0"/>
            </a:br>
            <a:r>
              <a:rPr lang="en-US" sz="4000" dirty="0"/>
              <a:t>Module 13: </a:t>
            </a:r>
            <a:r>
              <a:rPr lang="en-AU" sz="4000" dirty="0"/>
              <a:t>Managing Infrastructure and Configuration using </a:t>
            </a:r>
            <a:br>
              <a:rPr lang="en-AU" sz="4000" dirty="0"/>
            </a:br>
            <a:r>
              <a:rPr lang="en-AU" sz="4000" dirty="0"/>
              <a:t>Azure Tools</a:t>
            </a:r>
            <a:endParaRPr lang="en-US" sz="4000"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3243000"/>
            <a:ext cx="9070923" cy="508524"/>
          </a:xfrm>
          <a:noFill/>
        </p:spPr>
        <p:txBody>
          <a:bodyPr vert="horz" wrap="square" lIns="0" tIns="0" rIns="0" bIns="0" rtlCol="0" anchor="ctr" anchorCtr="0">
            <a:spAutoFit/>
          </a:bodyPr>
          <a:lstStyle/>
          <a:p>
            <a:r>
              <a:rPr lang="en-US" dirty="0"/>
              <a:t>Lesson 03: Create Azure resources using ARM templates</a:t>
            </a:r>
          </a:p>
        </p:txBody>
      </p:sp>
      <p:pic>
        <p:nvPicPr>
          <p:cNvPr id="3" name="Picture 2" descr="Icon of a webpage layout template">
            <a:extLst>
              <a:ext uri="{FF2B5EF4-FFF2-40B4-BE49-F238E27FC236}">
                <a16:creationId xmlns:a16="http://schemas.microsoft.com/office/drawing/2014/main" id="{FB59B2C4-28F3-4F7B-ABED-A3896F966005}"/>
              </a:ext>
            </a:extLst>
          </p:cNvPr>
          <p:cNvPicPr>
            <a:picLocks noChangeAspect="1"/>
          </p:cNvPicPr>
          <p:nvPr/>
        </p:nvPicPr>
        <p:blipFill>
          <a:blip r:embed="rId3"/>
          <a:stretch>
            <a:fillRect/>
          </a:stretch>
        </p:blipFill>
        <p:spPr>
          <a:xfrm>
            <a:off x="10431373" y="2971800"/>
            <a:ext cx="1050924" cy="1050924"/>
          </a:xfrm>
          <a:prstGeom prst="rect">
            <a:avLst/>
          </a:prstGeom>
        </p:spPr>
      </p:pic>
    </p:spTree>
    <p:extLst>
      <p:ext uri="{BB962C8B-B14F-4D97-AF65-F5344CB8AC3E}">
        <p14:creationId xmlns:p14="http://schemas.microsoft.com/office/powerpoint/2010/main" val="1773322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Why use ARM templates?</a:t>
            </a:r>
          </a:p>
        </p:txBody>
      </p:sp>
      <p:pic>
        <p:nvPicPr>
          <p:cNvPr id="6" name="Picture 5" descr="Icon of arrow pointing in four opposite directions">
            <a:extLst>
              <a:ext uri="{FF2B5EF4-FFF2-40B4-BE49-F238E27FC236}">
                <a16:creationId xmlns:a16="http://schemas.microsoft.com/office/drawing/2014/main" id="{A9171D0E-FF8B-4AD2-8E74-B552775EB8EA}"/>
              </a:ext>
            </a:extLst>
          </p:cNvPr>
          <p:cNvPicPr>
            <a:picLocks noChangeAspect="1"/>
          </p:cNvPicPr>
          <p:nvPr/>
        </p:nvPicPr>
        <p:blipFill>
          <a:blip r:embed="rId3"/>
          <a:stretch>
            <a:fillRect/>
          </a:stretch>
        </p:blipFill>
        <p:spPr>
          <a:xfrm>
            <a:off x="455246" y="1179941"/>
            <a:ext cx="950976" cy="950976"/>
          </a:xfrm>
          <a:prstGeom prst="rect">
            <a:avLst/>
          </a:prstGeom>
        </p:spPr>
      </p:pic>
      <p:sp>
        <p:nvSpPr>
          <p:cNvPr id="4" name="TextBox 3">
            <a:extLst>
              <a:ext uri="{FF2B5EF4-FFF2-40B4-BE49-F238E27FC236}">
                <a16:creationId xmlns:a16="http://schemas.microsoft.com/office/drawing/2014/main" id="{25B1ECC0-FB62-4317-9EF9-F935F7CB3776}"/>
              </a:ext>
            </a:extLst>
          </p:cNvPr>
          <p:cNvSpPr txBox="1"/>
          <p:nvPr/>
        </p:nvSpPr>
        <p:spPr>
          <a:xfrm>
            <a:off x="1680708" y="1470763"/>
            <a:ext cx="10323576" cy="369332"/>
          </a:xfrm>
          <a:prstGeom prst="rect">
            <a:avLst/>
          </a:prstGeom>
          <a:noFill/>
        </p:spPr>
        <p:txBody>
          <a:bodyPr wrap="square" lIns="0" tIns="0" rIns="0" bIns="0" rtlCol="0">
            <a:spAutoFit/>
          </a:bodyPr>
          <a:lstStyle/>
          <a:p>
            <a:pPr lvl="0"/>
            <a:r>
              <a:rPr lang="en-US" sz="2400" dirty="0"/>
              <a:t>Make deployments faster and more repeatable</a:t>
            </a:r>
          </a:p>
        </p:txBody>
      </p:sp>
      <p:cxnSp>
        <p:nvCxnSpPr>
          <p:cNvPr id="26" name="Straight Connector 25">
            <a:extLst>
              <a:ext uri="{FF2B5EF4-FFF2-40B4-BE49-F238E27FC236}">
                <a16:creationId xmlns:a16="http://schemas.microsoft.com/office/drawing/2014/main" id="{491C245C-8323-413D-B50F-A30319023327}"/>
              </a:ext>
              <a:ext uri="{C183D7F6-B498-43B3-948B-1728B52AA6E4}">
                <adec:decorative xmlns:adec="http://schemas.microsoft.com/office/drawing/2017/decorative" val="1"/>
              </a:ext>
            </a:extLst>
          </p:cNvPr>
          <p:cNvCxnSpPr>
            <a:cxnSpLocks/>
          </p:cNvCxnSpPr>
          <p:nvPr/>
        </p:nvCxnSpPr>
        <p:spPr>
          <a:xfrm>
            <a:off x="1680707" y="2209271"/>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globe">
            <a:extLst>
              <a:ext uri="{FF2B5EF4-FFF2-40B4-BE49-F238E27FC236}">
                <a16:creationId xmlns:a16="http://schemas.microsoft.com/office/drawing/2014/main" id="{EB4813B4-7126-43BE-A65C-F5A0287CE951}"/>
              </a:ext>
            </a:extLst>
          </p:cNvPr>
          <p:cNvPicPr>
            <a:picLocks noChangeAspect="1"/>
          </p:cNvPicPr>
          <p:nvPr/>
        </p:nvPicPr>
        <p:blipFill>
          <a:blip r:embed="rId4"/>
          <a:stretch>
            <a:fillRect/>
          </a:stretch>
        </p:blipFill>
        <p:spPr>
          <a:xfrm>
            <a:off x="455246" y="2287625"/>
            <a:ext cx="952556" cy="950976"/>
          </a:xfrm>
          <a:prstGeom prst="rect">
            <a:avLst/>
          </a:prstGeom>
        </p:spPr>
      </p:pic>
      <p:sp>
        <p:nvSpPr>
          <p:cNvPr id="5" name="TextBox 4">
            <a:extLst>
              <a:ext uri="{FF2B5EF4-FFF2-40B4-BE49-F238E27FC236}">
                <a16:creationId xmlns:a16="http://schemas.microsoft.com/office/drawing/2014/main" id="{3EB48785-EAD8-4627-A8B3-0B9A0DCE1F8E}"/>
              </a:ext>
            </a:extLst>
          </p:cNvPr>
          <p:cNvSpPr txBox="1"/>
          <p:nvPr/>
        </p:nvSpPr>
        <p:spPr>
          <a:xfrm>
            <a:off x="1680707" y="2578447"/>
            <a:ext cx="10323576" cy="369332"/>
          </a:xfrm>
          <a:prstGeom prst="rect">
            <a:avLst/>
          </a:prstGeom>
          <a:noFill/>
        </p:spPr>
        <p:txBody>
          <a:bodyPr wrap="none" lIns="0" tIns="0" rIns="0" bIns="0" rtlCol="0">
            <a:spAutoFit/>
          </a:bodyPr>
          <a:lstStyle/>
          <a:p>
            <a:r>
              <a:rPr lang="en-US" sz="2400"/>
              <a:t>Improve consistency by providing a common language</a:t>
            </a:r>
          </a:p>
        </p:txBody>
      </p:sp>
      <p:cxnSp>
        <p:nvCxnSpPr>
          <p:cNvPr id="27" name="Straight Connector 26">
            <a:extLst>
              <a:ext uri="{FF2B5EF4-FFF2-40B4-BE49-F238E27FC236}">
                <a16:creationId xmlns:a16="http://schemas.microsoft.com/office/drawing/2014/main" id="{C19E0BD2-9B8A-4FD1-A1A0-C85423285C7A}"/>
              </a:ext>
              <a:ext uri="{C183D7F6-B498-43B3-948B-1728B52AA6E4}">
                <adec:decorative xmlns:adec="http://schemas.microsoft.com/office/drawing/2017/decorative" val="1"/>
              </a:ext>
            </a:extLst>
          </p:cNvPr>
          <p:cNvCxnSpPr>
            <a:cxnSpLocks/>
          </p:cNvCxnSpPr>
          <p:nvPr/>
        </p:nvCxnSpPr>
        <p:spPr>
          <a:xfrm>
            <a:off x="1680707" y="331695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circle with four bars on the circumference">
            <a:extLst>
              <a:ext uri="{FF2B5EF4-FFF2-40B4-BE49-F238E27FC236}">
                <a16:creationId xmlns:a16="http://schemas.microsoft.com/office/drawing/2014/main" id="{B8978ECE-935E-46D6-A1A3-BB2C80A71DFE}"/>
              </a:ext>
            </a:extLst>
          </p:cNvPr>
          <p:cNvPicPr>
            <a:picLocks noChangeAspect="1"/>
          </p:cNvPicPr>
          <p:nvPr/>
        </p:nvPicPr>
        <p:blipFill>
          <a:blip r:embed="rId5"/>
          <a:stretch>
            <a:fillRect/>
          </a:stretch>
        </p:blipFill>
        <p:spPr>
          <a:xfrm>
            <a:off x="455246" y="3395309"/>
            <a:ext cx="950976" cy="950976"/>
          </a:xfrm>
          <a:prstGeom prst="rect">
            <a:avLst/>
          </a:prstGeom>
        </p:spPr>
      </p:pic>
      <p:sp>
        <p:nvSpPr>
          <p:cNvPr id="7" name="TextBox 6">
            <a:extLst>
              <a:ext uri="{FF2B5EF4-FFF2-40B4-BE49-F238E27FC236}">
                <a16:creationId xmlns:a16="http://schemas.microsoft.com/office/drawing/2014/main" id="{B0BF4E99-D2D1-4FD2-B911-8530253A353A}"/>
              </a:ext>
            </a:extLst>
          </p:cNvPr>
          <p:cNvSpPr txBox="1"/>
          <p:nvPr/>
        </p:nvSpPr>
        <p:spPr>
          <a:xfrm>
            <a:off x="1680707" y="3501465"/>
            <a:ext cx="10323576" cy="738664"/>
          </a:xfrm>
          <a:prstGeom prst="rect">
            <a:avLst/>
          </a:prstGeom>
          <a:noFill/>
        </p:spPr>
        <p:txBody>
          <a:bodyPr wrap="none" lIns="0" tIns="0" rIns="0" bIns="0" rtlCol="0">
            <a:spAutoFit/>
          </a:bodyPr>
          <a:lstStyle/>
          <a:p>
            <a:pPr lvl="0"/>
            <a:r>
              <a:rPr lang="en-US" sz="2400"/>
              <a:t>Enable you to deploy multiple resources in the correct order by mapping </a:t>
            </a:r>
            <a:br>
              <a:rPr lang="en-US" sz="2400"/>
            </a:br>
            <a:r>
              <a:rPr lang="en-US" sz="2400"/>
              <a:t>out resource dependencies</a:t>
            </a:r>
          </a:p>
        </p:txBody>
      </p:sp>
      <p:cxnSp>
        <p:nvCxnSpPr>
          <p:cNvPr id="29" name="Straight Connector 28">
            <a:extLst>
              <a:ext uri="{FF2B5EF4-FFF2-40B4-BE49-F238E27FC236}">
                <a16:creationId xmlns:a16="http://schemas.microsoft.com/office/drawing/2014/main" id="{EE2E91EF-3CC3-444A-9779-106DB42555AE}"/>
              </a:ext>
              <a:ext uri="{C183D7F6-B498-43B3-948B-1728B52AA6E4}">
                <adec:decorative xmlns:adec="http://schemas.microsoft.com/office/drawing/2017/decorative" val="1"/>
              </a:ext>
            </a:extLst>
          </p:cNvPr>
          <p:cNvCxnSpPr>
            <a:cxnSpLocks/>
          </p:cNvCxnSpPr>
          <p:nvPr/>
        </p:nvCxnSpPr>
        <p:spPr>
          <a:xfrm>
            <a:off x="1680707" y="442463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a magnifying glass showing a chart">
            <a:extLst>
              <a:ext uri="{FF2B5EF4-FFF2-40B4-BE49-F238E27FC236}">
                <a16:creationId xmlns:a16="http://schemas.microsoft.com/office/drawing/2014/main" id="{71A665BF-D3F2-4561-B6CE-B0839D9A375B}"/>
              </a:ext>
            </a:extLst>
          </p:cNvPr>
          <p:cNvPicPr>
            <a:picLocks noChangeAspect="1"/>
          </p:cNvPicPr>
          <p:nvPr/>
        </p:nvPicPr>
        <p:blipFill>
          <a:blip r:embed="rId6"/>
          <a:stretch>
            <a:fillRect/>
          </a:stretch>
        </p:blipFill>
        <p:spPr>
          <a:xfrm>
            <a:off x="455246" y="4502993"/>
            <a:ext cx="952556" cy="950976"/>
          </a:xfrm>
          <a:prstGeom prst="rect">
            <a:avLst/>
          </a:prstGeom>
        </p:spPr>
      </p:pic>
      <p:sp>
        <p:nvSpPr>
          <p:cNvPr id="8" name="TextBox 7">
            <a:extLst>
              <a:ext uri="{FF2B5EF4-FFF2-40B4-BE49-F238E27FC236}">
                <a16:creationId xmlns:a16="http://schemas.microsoft.com/office/drawing/2014/main" id="{D7A1159E-1AFD-4195-9992-BAC468FE7FA9}"/>
              </a:ext>
            </a:extLst>
          </p:cNvPr>
          <p:cNvSpPr txBox="1"/>
          <p:nvPr/>
        </p:nvSpPr>
        <p:spPr>
          <a:xfrm>
            <a:off x="1680708" y="4793815"/>
            <a:ext cx="10323576" cy="369332"/>
          </a:xfrm>
          <a:prstGeom prst="rect">
            <a:avLst/>
          </a:prstGeom>
          <a:noFill/>
        </p:spPr>
        <p:txBody>
          <a:bodyPr wrap="none" lIns="0" tIns="0" rIns="0" bIns="0" rtlCol="0">
            <a:spAutoFit/>
          </a:bodyPr>
          <a:lstStyle/>
          <a:p>
            <a:r>
              <a:rPr lang="en-US" sz="2400"/>
              <a:t>Reduce manual, error-prone tasks</a:t>
            </a:r>
          </a:p>
        </p:txBody>
      </p:sp>
      <p:cxnSp>
        <p:nvCxnSpPr>
          <p:cNvPr id="28" name="Straight Connector 27">
            <a:extLst>
              <a:ext uri="{FF2B5EF4-FFF2-40B4-BE49-F238E27FC236}">
                <a16:creationId xmlns:a16="http://schemas.microsoft.com/office/drawing/2014/main" id="{237FF9D1-59E9-41AE-B322-FFD39B3D2560}"/>
              </a:ext>
              <a:ext uri="{C183D7F6-B498-43B3-948B-1728B52AA6E4}">
                <adec:decorative xmlns:adec="http://schemas.microsoft.com/office/drawing/2017/decorative" val="1"/>
              </a:ext>
            </a:extLst>
          </p:cNvPr>
          <p:cNvCxnSpPr>
            <a:cxnSpLocks/>
          </p:cNvCxnSpPr>
          <p:nvPr/>
        </p:nvCxnSpPr>
        <p:spPr>
          <a:xfrm>
            <a:off x="1680707" y="553232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webpage layout template">
            <a:extLst>
              <a:ext uri="{FF2B5EF4-FFF2-40B4-BE49-F238E27FC236}">
                <a16:creationId xmlns:a16="http://schemas.microsoft.com/office/drawing/2014/main" id="{DD3F6148-821E-41D9-8FDB-DE31A5FA8A2B}"/>
              </a:ext>
            </a:extLst>
          </p:cNvPr>
          <p:cNvPicPr>
            <a:picLocks noChangeAspect="1"/>
          </p:cNvPicPr>
          <p:nvPr/>
        </p:nvPicPr>
        <p:blipFill>
          <a:blip r:embed="rId7"/>
          <a:stretch>
            <a:fillRect/>
          </a:stretch>
        </p:blipFill>
        <p:spPr>
          <a:xfrm>
            <a:off x="455246" y="5610674"/>
            <a:ext cx="950976" cy="950976"/>
          </a:xfrm>
          <a:prstGeom prst="rect">
            <a:avLst/>
          </a:prstGeom>
        </p:spPr>
      </p:pic>
      <p:sp>
        <p:nvSpPr>
          <p:cNvPr id="9" name="TextBox 8">
            <a:extLst>
              <a:ext uri="{FF2B5EF4-FFF2-40B4-BE49-F238E27FC236}">
                <a16:creationId xmlns:a16="http://schemas.microsoft.com/office/drawing/2014/main" id="{4E957EBD-FAB8-4520-A66B-C6FA960B6CE9}"/>
              </a:ext>
            </a:extLst>
          </p:cNvPr>
          <p:cNvSpPr txBox="1"/>
          <p:nvPr/>
        </p:nvSpPr>
        <p:spPr>
          <a:xfrm>
            <a:off x="1680708" y="5901496"/>
            <a:ext cx="10157854" cy="738664"/>
          </a:xfrm>
          <a:prstGeom prst="rect">
            <a:avLst/>
          </a:prstGeom>
          <a:noFill/>
        </p:spPr>
        <p:txBody>
          <a:bodyPr wrap="square" lIns="0" tIns="0" rIns="0" bIns="0" rtlCol="0">
            <a:spAutoFit/>
          </a:bodyPr>
          <a:lstStyle/>
          <a:p>
            <a:r>
              <a:rPr lang="en-US" sz="2400" dirty="0"/>
              <a:t>Templates can be linked together to provide a modular solution (might build on </a:t>
            </a:r>
            <a:r>
              <a:rPr lang="en-US" sz="2400" dirty="0" err="1"/>
              <a:t>Quickstart</a:t>
            </a:r>
            <a:r>
              <a:rPr lang="en-US" sz="2400" dirty="0"/>
              <a:t> Templates)</a:t>
            </a:r>
          </a:p>
        </p:txBody>
      </p:sp>
    </p:spTree>
    <p:extLst>
      <p:ext uri="{BB962C8B-B14F-4D97-AF65-F5344CB8AC3E}">
        <p14:creationId xmlns:p14="http://schemas.microsoft.com/office/powerpoint/2010/main" val="2733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Template components</a:t>
            </a:r>
          </a:p>
        </p:txBody>
      </p:sp>
      <p:sp>
        <p:nvSpPr>
          <p:cNvPr id="2" name="Rectangle 1">
            <a:extLst>
              <a:ext uri="{FF2B5EF4-FFF2-40B4-BE49-F238E27FC236}">
                <a16:creationId xmlns:a16="http://schemas.microsoft.com/office/drawing/2014/main" id="{9C7B99C8-8659-4B95-9857-77992045740C}"/>
              </a:ext>
            </a:extLst>
          </p:cNvPr>
          <p:cNvSpPr/>
          <p:nvPr/>
        </p:nvSpPr>
        <p:spPr>
          <a:xfrm>
            <a:off x="427039" y="2201863"/>
            <a:ext cx="5628352" cy="329905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r>
              <a:rPr lang="en-US" sz="2400" dirty="0">
                <a:solidFill>
                  <a:schemeClr val="tx1"/>
                </a:solidFill>
                <a:latin typeface="+mj-lt"/>
              </a:rPr>
              <a:t>JSON data stored as an object in text </a:t>
            </a:r>
          </a:p>
          <a:p>
            <a:pPr lvl="0"/>
            <a:r>
              <a:rPr lang="en-US" sz="2400" dirty="0">
                <a:solidFill>
                  <a:schemeClr val="tx1"/>
                </a:solidFill>
                <a:latin typeface="+mj-lt"/>
              </a:rPr>
              <a:t>Collection of key-value pairs</a:t>
            </a:r>
          </a:p>
        </p:txBody>
      </p:sp>
      <p:sp>
        <p:nvSpPr>
          <p:cNvPr id="3" name="Rectangle 2">
            <a:extLst>
              <a:ext uri="{FF2B5EF4-FFF2-40B4-BE49-F238E27FC236}">
                <a16:creationId xmlns:a16="http://schemas.microsoft.com/office/drawing/2014/main" id="{736F046C-17C7-4EA7-8271-7BD0314844F0}"/>
              </a:ext>
            </a:extLst>
          </p:cNvPr>
          <p:cNvSpPr/>
          <p:nvPr/>
        </p:nvSpPr>
        <p:spPr>
          <a:xfrm>
            <a:off x="6231873" y="2201863"/>
            <a:ext cx="5777565" cy="329905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Templates can contain the following sections:</a:t>
            </a:r>
          </a:p>
          <a:p>
            <a:pPr>
              <a:spcBef>
                <a:spcPts val="600"/>
              </a:spcBef>
              <a:spcAft>
                <a:spcPts val="600"/>
              </a:spcAft>
            </a:pPr>
            <a:r>
              <a:rPr lang="en-US" sz="2000" dirty="0">
                <a:solidFill>
                  <a:schemeClr val="tx1"/>
                </a:solidFill>
              </a:rPr>
              <a:t>	Parameters</a:t>
            </a:r>
          </a:p>
          <a:p>
            <a:pPr>
              <a:spcBef>
                <a:spcPts val="600"/>
              </a:spcBef>
              <a:spcAft>
                <a:spcPts val="600"/>
              </a:spcAft>
            </a:pPr>
            <a:r>
              <a:rPr lang="en-US" sz="2000" dirty="0">
                <a:solidFill>
                  <a:schemeClr val="tx1"/>
                </a:solidFill>
              </a:rPr>
              <a:t>	Variables</a:t>
            </a:r>
          </a:p>
          <a:p>
            <a:pPr>
              <a:spcBef>
                <a:spcPts val="600"/>
              </a:spcBef>
              <a:spcAft>
                <a:spcPts val="600"/>
              </a:spcAft>
            </a:pPr>
            <a:r>
              <a:rPr lang="en-US" sz="2000" dirty="0">
                <a:solidFill>
                  <a:schemeClr val="tx1"/>
                </a:solidFill>
              </a:rPr>
              <a:t>	Functions</a:t>
            </a:r>
          </a:p>
          <a:p>
            <a:pPr>
              <a:spcBef>
                <a:spcPts val="600"/>
              </a:spcBef>
              <a:spcAft>
                <a:spcPts val="600"/>
              </a:spcAft>
            </a:pPr>
            <a:r>
              <a:rPr lang="en-US" sz="2000" dirty="0">
                <a:solidFill>
                  <a:schemeClr val="tx1"/>
                </a:solidFill>
              </a:rPr>
              <a:t>	Resources</a:t>
            </a:r>
          </a:p>
          <a:p>
            <a:pPr>
              <a:spcBef>
                <a:spcPts val="600"/>
              </a:spcBef>
              <a:spcAft>
                <a:spcPts val="600"/>
              </a:spcAft>
            </a:pPr>
            <a:r>
              <a:rPr lang="en-US" sz="2000" dirty="0">
                <a:solidFill>
                  <a:schemeClr val="tx1"/>
                </a:solidFill>
              </a:rPr>
              <a:t>	Outputs</a:t>
            </a:r>
          </a:p>
        </p:txBody>
      </p:sp>
    </p:spTree>
    <p:extLst>
      <p:ext uri="{BB962C8B-B14F-4D97-AF65-F5344CB8AC3E}">
        <p14:creationId xmlns:p14="http://schemas.microsoft.com/office/powerpoint/2010/main" val="283677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Manage dependencies</a:t>
            </a:r>
          </a:p>
        </p:txBody>
      </p:sp>
      <p:sp>
        <p:nvSpPr>
          <p:cNvPr id="7" name="Text Placeholder 5">
            <a:extLst>
              <a:ext uri="{FF2B5EF4-FFF2-40B4-BE49-F238E27FC236}">
                <a16:creationId xmlns:a16="http://schemas.microsoft.com/office/drawing/2014/main" id="{39E9C5F6-7A95-428F-9058-D16E33CF8A8C}"/>
              </a:ext>
            </a:extLst>
          </p:cNvPr>
          <p:cNvSpPr txBox="1">
            <a:spLocks/>
          </p:cNvSpPr>
          <p:nvPr/>
        </p:nvSpPr>
        <p:spPr>
          <a:xfrm>
            <a:off x="427038" y="1335315"/>
            <a:ext cx="11571287" cy="1058612"/>
          </a:xfrm>
          <a:prstGeom prst="rect">
            <a:avLst/>
          </a:prstGeom>
          <a:solidFill>
            <a:schemeClr val="bg1">
              <a:lumMod val="95000"/>
            </a:schemeClr>
          </a:solidFill>
        </p:spPr>
        <p:txBody>
          <a:bodyPr lIns="182880" tIns="137160" rIns="182880" bIns="13716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600"/>
              </a:spcBef>
            </a:pPr>
            <a:r>
              <a:rPr lang="en-US" sz="2400" dirty="0">
                <a:latin typeface="+mj-lt"/>
              </a:rPr>
              <a:t>Some resources will depend on other resources before you can deploy them</a:t>
            </a:r>
          </a:p>
          <a:p>
            <a:pPr lvl="1">
              <a:spcBef>
                <a:spcPts val="600"/>
              </a:spcBef>
            </a:pPr>
            <a:r>
              <a:rPr lang="en-US" dirty="0"/>
              <a:t>Define this relationship by marking the dependency with the </a:t>
            </a:r>
            <a:r>
              <a:rPr lang="en-US" b="1" dirty="0" err="1">
                <a:latin typeface="+mj-lt"/>
              </a:rPr>
              <a:t>dependsOn</a:t>
            </a:r>
            <a:r>
              <a:rPr lang="en-US" dirty="0">
                <a:latin typeface="+mj-lt"/>
              </a:rPr>
              <a:t> </a:t>
            </a:r>
            <a:r>
              <a:rPr lang="en-US" dirty="0"/>
              <a:t>element</a:t>
            </a:r>
          </a:p>
        </p:txBody>
      </p:sp>
      <p:pic>
        <p:nvPicPr>
          <p:cNvPr id="8" name="Picture 7" descr="Screenshot of a section of an ARM template showing the dependsOn element used to define the dependencies that a VM has on a storage account and a network interface">
            <a:extLst>
              <a:ext uri="{FF2B5EF4-FFF2-40B4-BE49-F238E27FC236}">
                <a16:creationId xmlns:a16="http://schemas.microsoft.com/office/drawing/2014/main" id="{DB6D503F-D17B-4EDE-8670-62376472C37D}"/>
              </a:ext>
            </a:extLst>
          </p:cNvPr>
          <p:cNvPicPr>
            <a:picLocks noChangeAspect="1"/>
          </p:cNvPicPr>
          <p:nvPr/>
        </p:nvPicPr>
        <p:blipFill rotWithShape="1">
          <a:blip r:embed="rId3"/>
          <a:srcRect l="-1420" t="-17505" r="-1420" b="-17505"/>
          <a:stretch/>
        </p:blipFill>
        <p:spPr>
          <a:xfrm>
            <a:off x="433163" y="2569028"/>
            <a:ext cx="11570152" cy="3665536"/>
          </a:xfrm>
          <a:prstGeom prst="rect">
            <a:avLst/>
          </a:prstGeom>
          <a:ln w="19050">
            <a:solidFill>
              <a:schemeClr val="tx2"/>
            </a:solidFill>
          </a:ln>
        </p:spPr>
      </p:pic>
    </p:spTree>
    <p:extLst>
      <p:ext uri="{BB962C8B-B14F-4D97-AF65-F5344CB8AC3E}">
        <p14:creationId xmlns:p14="http://schemas.microsoft.com/office/powerpoint/2010/main" val="270401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Modularize templates</a:t>
            </a:r>
          </a:p>
        </p:txBody>
      </p:sp>
      <p:sp>
        <p:nvSpPr>
          <p:cNvPr id="3" name="Text Placeholder 5">
            <a:extLst>
              <a:ext uri="{FF2B5EF4-FFF2-40B4-BE49-F238E27FC236}">
                <a16:creationId xmlns:a16="http://schemas.microsoft.com/office/drawing/2014/main" id="{BE6FB4AF-7508-404D-B697-AEBE917A9C22}"/>
              </a:ext>
            </a:extLst>
          </p:cNvPr>
          <p:cNvSpPr txBox="1">
            <a:spLocks/>
          </p:cNvSpPr>
          <p:nvPr/>
        </p:nvSpPr>
        <p:spPr>
          <a:xfrm>
            <a:off x="427038" y="1335315"/>
            <a:ext cx="11582400" cy="1427720"/>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Best practice: Modularize templates into individual components:</a:t>
            </a:r>
          </a:p>
          <a:p>
            <a:pPr lvl="1">
              <a:spcBef>
                <a:spcPts val="600"/>
              </a:spcBef>
            </a:pPr>
            <a:r>
              <a:rPr lang="en-US"/>
              <a:t>Use linked templates to break the solution into individual pieces</a:t>
            </a:r>
          </a:p>
          <a:p>
            <a:pPr lvl="1">
              <a:spcBef>
                <a:spcPts val="600"/>
              </a:spcBef>
            </a:pPr>
            <a:r>
              <a:rPr lang="en-US"/>
              <a:t>Reuse those elements across different deployments</a:t>
            </a:r>
          </a:p>
        </p:txBody>
      </p:sp>
      <p:pic>
        <p:nvPicPr>
          <p:cNvPr id="4" name="Picture 3" descr="Screenshot of a section of an ARM template showing how to add a linked template. The name and mode options are highlighted and there is a red border highlighting the templateLink parameter">
            <a:extLst>
              <a:ext uri="{FF2B5EF4-FFF2-40B4-BE49-F238E27FC236}">
                <a16:creationId xmlns:a16="http://schemas.microsoft.com/office/drawing/2014/main" id="{22346055-D8D7-4D71-9A4B-1F5BB74678ED}"/>
              </a:ext>
            </a:extLst>
          </p:cNvPr>
          <p:cNvPicPr>
            <a:picLocks noChangeAspect="1"/>
          </p:cNvPicPr>
          <p:nvPr/>
        </p:nvPicPr>
        <p:blipFill rotWithShape="1">
          <a:blip r:embed="rId3"/>
          <a:srcRect l="1" t="-3835" r="-19814" b="-3835"/>
          <a:stretch/>
        </p:blipFill>
        <p:spPr>
          <a:xfrm>
            <a:off x="427037" y="2911306"/>
            <a:ext cx="11582399" cy="3633958"/>
          </a:xfrm>
          <a:prstGeom prst="rect">
            <a:avLst/>
          </a:prstGeom>
          <a:ln w="19050">
            <a:solidFill>
              <a:schemeClr val="tx2"/>
            </a:solidFill>
          </a:ln>
        </p:spPr>
      </p:pic>
      <mc:AlternateContent xmlns:mc="http://schemas.openxmlformats.org/markup-compatibility/2006" xmlns:p14="http://schemas.microsoft.com/office/powerpoint/2010/main">
        <mc:Choice Requires="p14">
          <p:contentPart p14:bwMode="auto" r:id="rId4">
            <p14:nvContentPartPr>
              <p14:cNvPr id="6" name="Ink 5" descr="Highlighting the name: linked template">
                <a:extLst>
                  <a:ext uri="{FF2B5EF4-FFF2-40B4-BE49-F238E27FC236}">
                    <a16:creationId xmlns:a16="http://schemas.microsoft.com/office/drawing/2014/main" id="{113CCF03-E42F-494A-940B-C850AA15D622}"/>
                  </a:ext>
                </a:extLst>
              </p14:cNvPr>
              <p14:cNvContentPartPr/>
              <p14:nvPr/>
            </p14:nvContentPartPr>
            <p14:xfrm>
              <a:off x="885207" y="3497262"/>
              <a:ext cx="2296207" cy="72115"/>
            </p14:xfrm>
          </p:contentPart>
        </mc:Choice>
        <mc:Fallback xmlns="">
          <p:pic>
            <p:nvPicPr>
              <p:cNvPr id="6" name="Ink 5" descr="Highlighting the name: linked template">
                <a:extLst>
                  <a:ext uri="{FF2B5EF4-FFF2-40B4-BE49-F238E27FC236}">
                    <a16:creationId xmlns:a16="http://schemas.microsoft.com/office/drawing/2014/main" id="{113CCF03-E42F-494A-940B-C850AA15D622}"/>
                  </a:ext>
                </a:extLst>
              </p:cNvPr>
              <p:cNvPicPr/>
              <p:nvPr/>
            </p:nvPicPr>
            <p:blipFill>
              <a:blip r:embed="rId5"/>
              <a:stretch>
                <a:fillRect/>
              </a:stretch>
            </p:blipFill>
            <p:spPr>
              <a:xfrm>
                <a:off x="831212" y="3389089"/>
                <a:ext cx="2403836" cy="28809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descr="Highlighting the mode: Incremental">
                <a:extLst>
                  <a:ext uri="{FF2B5EF4-FFF2-40B4-BE49-F238E27FC236}">
                    <a16:creationId xmlns:a16="http://schemas.microsoft.com/office/drawing/2014/main" id="{9ACD0411-59DE-4920-BB7F-4B1D6354F21B}"/>
                  </a:ext>
                </a:extLst>
              </p14:cNvPr>
              <p14:cNvContentPartPr/>
              <p14:nvPr/>
            </p14:nvContentPartPr>
            <p14:xfrm flipV="1">
              <a:off x="1267607" y="4284696"/>
              <a:ext cx="2296207" cy="72114"/>
            </p14:xfrm>
          </p:contentPart>
        </mc:Choice>
        <mc:Fallback xmlns="">
          <p:pic>
            <p:nvPicPr>
              <p:cNvPr id="5" name="Ink 4" descr="Highlighting the mode: Incremental">
                <a:extLst>
                  <a:ext uri="{FF2B5EF4-FFF2-40B4-BE49-F238E27FC236}">
                    <a16:creationId xmlns:a16="http://schemas.microsoft.com/office/drawing/2014/main" id="{9ACD0411-59DE-4920-BB7F-4B1D6354F21B}"/>
                  </a:ext>
                </a:extLst>
              </p:cNvPr>
              <p:cNvPicPr/>
              <p:nvPr/>
            </p:nvPicPr>
            <p:blipFill>
              <a:blip r:embed="rId7"/>
              <a:stretch>
                <a:fillRect/>
              </a:stretch>
            </p:blipFill>
            <p:spPr>
              <a:xfrm flipV="1">
                <a:off x="1213596" y="4177063"/>
                <a:ext cx="2403870" cy="287021"/>
              </a:xfrm>
              <a:prstGeom prst="rect">
                <a:avLst/>
              </a:prstGeom>
            </p:spPr>
          </p:pic>
        </mc:Fallback>
      </mc:AlternateContent>
    </p:spTree>
    <p:extLst>
      <p:ext uri="{BB962C8B-B14F-4D97-AF65-F5344CB8AC3E}">
        <p14:creationId xmlns:p14="http://schemas.microsoft.com/office/powerpoint/2010/main" val="82564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Managing secrets in templates</a:t>
            </a:r>
          </a:p>
        </p:txBody>
      </p:sp>
      <p:sp>
        <p:nvSpPr>
          <p:cNvPr id="3" name="Text Placeholder 5">
            <a:extLst>
              <a:ext uri="{FF2B5EF4-FFF2-40B4-BE49-F238E27FC236}">
                <a16:creationId xmlns:a16="http://schemas.microsoft.com/office/drawing/2014/main" id="{BE1A0488-3A0A-41DD-B7C4-2ACD6CA0E4EA}"/>
              </a:ext>
            </a:extLst>
          </p:cNvPr>
          <p:cNvSpPr txBox="1">
            <a:spLocks/>
          </p:cNvSpPr>
          <p:nvPr/>
        </p:nvSpPr>
        <p:spPr>
          <a:xfrm>
            <a:off x="427038" y="1335024"/>
            <a:ext cx="11571287" cy="2540290"/>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When passing a secure value (e.g., a password) as a parameter during deployment:</a:t>
            </a:r>
          </a:p>
          <a:p>
            <a:pPr lvl="1">
              <a:spcBef>
                <a:spcPts val="600"/>
              </a:spcBef>
            </a:pPr>
            <a:r>
              <a:rPr lang="en-US" dirty="0"/>
              <a:t>Create a key vault and secret using Azure CLI or PowerShell</a:t>
            </a:r>
          </a:p>
          <a:p>
            <a:pPr lvl="1">
              <a:spcBef>
                <a:spcPts val="600"/>
              </a:spcBef>
            </a:pPr>
            <a:r>
              <a:rPr lang="en-AU" dirty="0"/>
              <a:t>Enable Azure Resource Manager access for template deployment</a:t>
            </a:r>
            <a:endParaRPr lang="en-US" b="1" dirty="0">
              <a:latin typeface="+mj-lt"/>
            </a:endParaRPr>
          </a:p>
          <a:p>
            <a:pPr lvl="1">
              <a:spcBef>
                <a:spcPts val="600"/>
              </a:spcBef>
            </a:pPr>
            <a:r>
              <a:rPr lang="en-US" dirty="0"/>
              <a:t>Reference the key pair in the parameter file, </a:t>
            </a:r>
            <a:r>
              <a:rPr lang="en-US" b="1" dirty="0">
                <a:latin typeface="+mj-lt"/>
              </a:rPr>
              <a:t>not</a:t>
            </a:r>
            <a:r>
              <a:rPr lang="en-US" dirty="0"/>
              <a:t> the template</a:t>
            </a:r>
          </a:p>
          <a:p>
            <a:pPr lvl="1">
              <a:spcBef>
                <a:spcPts val="600"/>
              </a:spcBef>
            </a:pPr>
            <a:r>
              <a:rPr lang="en-US" dirty="0"/>
              <a:t>Enable access to the secret. </a:t>
            </a:r>
            <a:r>
              <a:rPr lang="en-US" b="1" dirty="0">
                <a:latin typeface="+mj-lt"/>
              </a:rPr>
              <a:t>Owner</a:t>
            </a:r>
            <a:r>
              <a:rPr lang="en-US" dirty="0">
                <a:latin typeface="+mj-lt"/>
              </a:rPr>
              <a:t> </a:t>
            </a:r>
            <a:r>
              <a:rPr lang="en-US" dirty="0"/>
              <a:t>and </a:t>
            </a:r>
            <a:r>
              <a:rPr lang="en-US" b="1" dirty="0">
                <a:latin typeface="+mj-lt"/>
              </a:rPr>
              <a:t>Contributor</a:t>
            </a:r>
            <a:r>
              <a:rPr lang="en-US" dirty="0"/>
              <a:t> roles grant access</a:t>
            </a:r>
          </a:p>
          <a:p>
            <a:pPr lvl="1">
              <a:spcBef>
                <a:spcPts val="600"/>
              </a:spcBef>
            </a:pPr>
            <a:r>
              <a:rPr lang="en-US" dirty="0"/>
              <a:t>Deploy the template and pass in the parameter file</a:t>
            </a:r>
          </a:p>
        </p:txBody>
      </p:sp>
      <p:pic>
        <p:nvPicPr>
          <p:cNvPr id="4" name="Picture 3" descr="Graphic representing the flow of the secret during template deployment i.e. a template with an arrow pointing to parameter file, which passes the secret, and the parameter file with an arrow pointing to Azure Key vault, which references the secret from within Azure Key Vault">
            <a:extLst>
              <a:ext uri="{FF2B5EF4-FFF2-40B4-BE49-F238E27FC236}">
                <a16:creationId xmlns:a16="http://schemas.microsoft.com/office/drawing/2014/main" id="{923A3749-F197-4C04-8D84-F007551F180F}"/>
              </a:ext>
            </a:extLst>
          </p:cNvPr>
          <p:cNvPicPr>
            <a:picLocks noChangeAspect="1"/>
          </p:cNvPicPr>
          <p:nvPr/>
        </p:nvPicPr>
        <p:blipFill rotWithShape="1">
          <a:blip r:embed="rId3"/>
          <a:srcRect l="-8917" t="1891" r="-8917" b="1891"/>
          <a:stretch/>
        </p:blipFill>
        <p:spPr>
          <a:xfrm>
            <a:off x="427037" y="4020458"/>
            <a:ext cx="11582400" cy="2497418"/>
          </a:xfrm>
          <a:prstGeom prst="rect">
            <a:avLst/>
          </a:prstGeom>
          <a:ln w="19050">
            <a:solidFill>
              <a:schemeClr val="tx2"/>
            </a:solidFill>
          </a:ln>
        </p:spPr>
      </p:pic>
    </p:spTree>
    <p:extLst>
      <p:ext uri="{BB962C8B-B14F-4D97-AF65-F5344CB8AC3E}">
        <p14:creationId xmlns:p14="http://schemas.microsoft.com/office/powerpoint/2010/main" val="40132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3243000"/>
            <a:ext cx="9070923" cy="508524"/>
          </a:xfrm>
          <a:noFill/>
        </p:spPr>
        <p:txBody>
          <a:bodyPr vert="horz" wrap="square" lIns="0" tIns="0" rIns="0" bIns="0" rtlCol="0" anchor="ctr" anchorCtr="0">
            <a:spAutoFit/>
          </a:bodyPr>
          <a:lstStyle/>
          <a:p>
            <a:r>
              <a:rPr lang="en-US" dirty="0"/>
              <a:t>Lesson 04: Create Azure resources using Azure CLI</a:t>
            </a:r>
          </a:p>
        </p:txBody>
      </p:sp>
      <p:pic>
        <p:nvPicPr>
          <p:cNvPr id="9" name="Picture 8" descr="Icon of a gear and a arrow going across it">
            <a:extLst>
              <a:ext uri="{FF2B5EF4-FFF2-40B4-BE49-F238E27FC236}">
                <a16:creationId xmlns:a16="http://schemas.microsoft.com/office/drawing/2014/main" id="{A39690E6-D3F7-4CA0-9A04-FEA39D44BDCB}"/>
              </a:ext>
            </a:extLst>
          </p:cNvPr>
          <p:cNvPicPr>
            <a:picLocks noChangeAspect="1"/>
          </p:cNvPicPr>
          <p:nvPr/>
        </p:nvPicPr>
        <p:blipFill>
          <a:blip r:embed="rId3">
            <a:clrChange>
              <a:clrFrom>
                <a:srgbClr val="FFFFFF"/>
              </a:clrFrom>
              <a:clrTo>
                <a:srgbClr val="FFFFFF">
                  <a:alpha val="0"/>
                </a:srgbClr>
              </a:clrTo>
            </a:clrChange>
          </a:blip>
          <a:srcRect/>
          <a:stretch/>
        </p:blipFill>
        <p:spPr>
          <a:xfrm>
            <a:off x="10351484" y="2960914"/>
            <a:ext cx="1072696" cy="1072696"/>
          </a:xfrm>
          <a:prstGeom prst="rect">
            <a:avLst/>
          </a:prstGeom>
        </p:spPr>
      </p:pic>
    </p:spTree>
    <p:extLst>
      <p:ext uri="{BB962C8B-B14F-4D97-AF65-F5344CB8AC3E}">
        <p14:creationId xmlns:p14="http://schemas.microsoft.com/office/powerpoint/2010/main" val="30776103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a:t>What is Azure CLI?</a:t>
            </a:r>
          </a:p>
        </p:txBody>
      </p:sp>
      <p:pic>
        <p:nvPicPr>
          <p:cNvPr id="6" name="Picture 5" descr="Icon of a puzzle map">
            <a:extLst>
              <a:ext uri="{FF2B5EF4-FFF2-40B4-BE49-F238E27FC236}">
                <a16:creationId xmlns:a16="http://schemas.microsoft.com/office/drawing/2014/main" id="{955C6552-D401-4E26-9973-B7ADFB63CC30}"/>
              </a:ext>
            </a:extLst>
          </p:cNvPr>
          <p:cNvPicPr>
            <a:picLocks noChangeAspect="1"/>
          </p:cNvPicPr>
          <p:nvPr/>
        </p:nvPicPr>
        <p:blipFill>
          <a:blip r:embed="rId3"/>
          <a:stretch>
            <a:fillRect/>
          </a:stretch>
        </p:blipFill>
        <p:spPr>
          <a:xfrm>
            <a:off x="431429" y="1193800"/>
            <a:ext cx="950976" cy="950976"/>
          </a:xfrm>
          <a:prstGeom prst="rect">
            <a:avLst/>
          </a:prstGeom>
        </p:spPr>
      </p:pic>
      <p:sp>
        <p:nvSpPr>
          <p:cNvPr id="19" name="Rectangle 18">
            <a:extLst>
              <a:ext uri="{FF2B5EF4-FFF2-40B4-BE49-F238E27FC236}">
                <a16:creationId xmlns:a16="http://schemas.microsoft.com/office/drawing/2014/main" id="{40F9CEC1-2021-484E-93F8-10D6265B325E}"/>
              </a:ext>
            </a:extLst>
          </p:cNvPr>
          <p:cNvSpPr/>
          <p:nvPr/>
        </p:nvSpPr>
        <p:spPr>
          <a:xfrm>
            <a:off x="1677695" y="1284800"/>
            <a:ext cx="10323576"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dirty="0">
                <a:solidFill>
                  <a:schemeClr val="tx1"/>
                </a:solidFill>
                <a:latin typeface="+mj-lt"/>
              </a:rPr>
              <a:t>Command-line program to connect to Azure (Azure Cloud Shell, PowerShell, or Bash)</a:t>
            </a:r>
          </a:p>
        </p:txBody>
      </p:sp>
      <p:cxnSp>
        <p:nvCxnSpPr>
          <p:cNvPr id="8" name="Straight Connector 7">
            <a:extLst>
              <a:ext uri="{FF2B5EF4-FFF2-40B4-BE49-F238E27FC236}">
                <a16:creationId xmlns:a16="http://schemas.microsoft.com/office/drawing/2014/main" id="{36AD35C9-7640-4568-B70E-680784E0ED4C}"/>
              </a:ext>
              <a:ext uri="{C183D7F6-B498-43B3-948B-1728B52AA6E4}">
                <adec:decorative xmlns:adec="http://schemas.microsoft.com/office/drawing/2017/decorative" val="1"/>
              </a:ext>
            </a:extLst>
          </p:cNvPr>
          <p:cNvCxnSpPr>
            <a:cxnSpLocks/>
          </p:cNvCxnSpPr>
          <p:nvPr/>
        </p:nvCxnSpPr>
        <p:spPr>
          <a:xfrm>
            <a:off x="1677695" y="211446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a book with a bookmark">
            <a:extLst>
              <a:ext uri="{FF2B5EF4-FFF2-40B4-BE49-F238E27FC236}">
                <a16:creationId xmlns:a16="http://schemas.microsoft.com/office/drawing/2014/main" id="{142876BF-9385-411B-B92D-97CB8B6C534B}"/>
              </a:ext>
            </a:extLst>
          </p:cNvPr>
          <p:cNvPicPr>
            <a:picLocks noChangeAspect="1"/>
          </p:cNvPicPr>
          <p:nvPr/>
        </p:nvPicPr>
        <p:blipFill>
          <a:blip r:embed="rId4"/>
          <a:stretch>
            <a:fillRect/>
          </a:stretch>
        </p:blipFill>
        <p:spPr>
          <a:xfrm>
            <a:off x="431429" y="2390128"/>
            <a:ext cx="950976" cy="950976"/>
          </a:xfrm>
          <a:prstGeom prst="rect">
            <a:avLst/>
          </a:prstGeom>
        </p:spPr>
      </p:pic>
      <p:sp>
        <p:nvSpPr>
          <p:cNvPr id="12" name="Rectangle 11">
            <a:extLst>
              <a:ext uri="{FF2B5EF4-FFF2-40B4-BE49-F238E27FC236}">
                <a16:creationId xmlns:a16="http://schemas.microsoft.com/office/drawing/2014/main" id="{CC2C5972-5AC7-41F9-B8F9-16743A1DEEBB}"/>
              </a:ext>
            </a:extLst>
          </p:cNvPr>
          <p:cNvSpPr/>
          <p:nvPr/>
        </p:nvSpPr>
        <p:spPr>
          <a:xfrm>
            <a:off x="1677695" y="2268300"/>
            <a:ext cx="10323576" cy="22134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00"/>
              </a:spcAft>
            </a:pPr>
            <a:r>
              <a:rPr lang="en-US" sz="2400" dirty="0">
                <a:solidFill>
                  <a:schemeClr val="tx1"/>
                </a:solidFill>
                <a:latin typeface="+mj-lt"/>
              </a:rPr>
              <a:t>Execute administrative commands on Azure resources through a terminal, command-line prompt, or script, instead of a web browser:</a:t>
            </a:r>
          </a:p>
          <a:p>
            <a:pPr>
              <a:spcAft>
                <a:spcPts val="300"/>
              </a:spcAft>
            </a:pPr>
            <a:r>
              <a:rPr lang="en-US" sz="2000" dirty="0">
                <a:solidFill>
                  <a:schemeClr val="tx1"/>
                </a:solidFill>
              </a:rPr>
              <a:t>For example, to restart a </a:t>
            </a:r>
            <a:r>
              <a:rPr lang="en-US" sz="2000" dirty="0" err="1">
                <a:solidFill>
                  <a:schemeClr val="tx1"/>
                </a:solidFill>
              </a:rPr>
              <a:t>VM</a:t>
            </a:r>
            <a:r>
              <a:rPr lang="en-US" sz="2000" dirty="0">
                <a:solidFill>
                  <a:schemeClr val="tx1"/>
                </a:solidFill>
              </a:rPr>
              <a:t> use the command:</a:t>
            </a:r>
          </a:p>
          <a:p>
            <a:pPr indent="342900">
              <a:spcAft>
                <a:spcPts val="800"/>
              </a:spcAft>
            </a:pPr>
            <a:r>
              <a:rPr lang="en-US" sz="2000" b="1" dirty="0" err="1">
                <a:solidFill>
                  <a:schemeClr val="tx1"/>
                </a:solidFill>
                <a:latin typeface="Consolas" panose="020B0609020204030204" pitchFamily="49" charset="0"/>
              </a:rPr>
              <a:t>az</a:t>
            </a:r>
            <a:r>
              <a:rPr lang="en-US" sz="2000" b="1" dirty="0">
                <a:solidFill>
                  <a:schemeClr val="tx1"/>
                </a:solidFill>
                <a:latin typeface="Consolas" panose="020B0609020204030204" pitchFamily="49" charset="0"/>
              </a:rPr>
              <a:t> </a:t>
            </a:r>
            <a:r>
              <a:rPr lang="en-US" sz="2000" b="1" dirty="0" err="1">
                <a:solidFill>
                  <a:schemeClr val="tx1"/>
                </a:solidFill>
                <a:latin typeface="Consolas" panose="020B0609020204030204" pitchFamily="49" charset="0"/>
              </a:rPr>
              <a:t>vm</a:t>
            </a:r>
            <a:r>
              <a:rPr lang="en-US" sz="2000" b="1" dirty="0">
                <a:solidFill>
                  <a:schemeClr val="tx1"/>
                </a:solidFill>
                <a:latin typeface="Consolas" panose="020B0609020204030204" pitchFamily="49" charset="0"/>
              </a:rPr>
              <a:t> restart -g </a:t>
            </a:r>
            <a:r>
              <a:rPr lang="en-US" sz="2000" b="1" dirty="0" err="1">
                <a:solidFill>
                  <a:schemeClr val="tx1"/>
                </a:solidFill>
                <a:latin typeface="Consolas" panose="020B0609020204030204" pitchFamily="49" charset="0"/>
              </a:rPr>
              <a:t>MyResourceGroup</a:t>
            </a:r>
            <a:r>
              <a:rPr lang="en-US" sz="2000" b="1" dirty="0">
                <a:solidFill>
                  <a:schemeClr val="tx1"/>
                </a:solidFill>
                <a:latin typeface="Consolas" panose="020B0609020204030204" pitchFamily="49" charset="0"/>
              </a:rPr>
              <a:t> -n </a:t>
            </a:r>
            <a:r>
              <a:rPr lang="en-US" sz="2000" b="1" dirty="0" err="1">
                <a:solidFill>
                  <a:schemeClr val="tx1"/>
                </a:solidFill>
                <a:latin typeface="Consolas" panose="020B0609020204030204" pitchFamily="49" charset="0"/>
              </a:rPr>
              <a:t>MyVm</a:t>
            </a:r>
            <a:endParaRPr lang="en-US" sz="2000" b="1" dirty="0">
              <a:solidFill>
                <a:schemeClr val="tx1"/>
              </a:solidFill>
              <a:latin typeface="Consolas" panose="020B0609020204030204" pitchFamily="49" charset="0"/>
            </a:endParaRPr>
          </a:p>
          <a:p>
            <a:pPr>
              <a:spcAft>
                <a:spcPts val="800"/>
              </a:spcAft>
            </a:pPr>
            <a:r>
              <a:rPr lang="en-US" sz="2000" dirty="0">
                <a:solidFill>
                  <a:schemeClr val="tx1"/>
                </a:solidFill>
              </a:rPr>
              <a:t>Can be installed on Linux, macOS, or Windows computers, and added as a module to PowerShell</a:t>
            </a:r>
          </a:p>
        </p:txBody>
      </p:sp>
      <p:cxnSp>
        <p:nvCxnSpPr>
          <p:cNvPr id="13" name="Straight Connector 12">
            <a:extLst>
              <a:ext uri="{FF2B5EF4-FFF2-40B4-BE49-F238E27FC236}">
                <a16:creationId xmlns:a16="http://schemas.microsoft.com/office/drawing/2014/main" id="{04B6BB98-0BBF-4197-B3E0-57C0819321B7}"/>
              </a:ext>
              <a:ext uri="{C183D7F6-B498-43B3-948B-1728B52AA6E4}">
                <adec:decorative xmlns:adec="http://schemas.microsoft.com/office/drawing/2017/decorative" val="1"/>
              </a:ext>
            </a:extLst>
          </p:cNvPr>
          <p:cNvCxnSpPr>
            <a:cxnSpLocks/>
          </p:cNvCxnSpPr>
          <p:nvPr/>
        </p:nvCxnSpPr>
        <p:spPr>
          <a:xfrm>
            <a:off x="1677695" y="463556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document">
            <a:extLst>
              <a:ext uri="{FF2B5EF4-FFF2-40B4-BE49-F238E27FC236}">
                <a16:creationId xmlns:a16="http://schemas.microsoft.com/office/drawing/2014/main" id="{67D6FA14-B703-42E7-850C-B0C2D75A9527}"/>
              </a:ext>
            </a:extLst>
          </p:cNvPr>
          <p:cNvPicPr>
            <a:picLocks noChangeAspect="1"/>
          </p:cNvPicPr>
          <p:nvPr/>
        </p:nvPicPr>
        <p:blipFill>
          <a:blip r:embed="rId5"/>
          <a:stretch>
            <a:fillRect/>
          </a:stretch>
        </p:blipFill>
        <p:spPr>
          <a:xfrm>
            <a:off x="431429" y="4943656"/>
            <a:ext cx="950976" cy="950976"/>
          </a:xfrm>
          <a:prstGeom prst="rect">
            <a:avLst/>
          </a:prstGeom>
        </p:spPr>
      </p:pic>
      <p:sp>
        <p:nvSpPr>
          <p:cNvPr id="18" name="Rectangle 17">
            <a:extLst>
              <a:ext uri="{FF2B5EF4-FFF2-40B4-BE49-F238E27FC236}">
                <a16:creationId xmlns:a16="http://schemas.microsoft.com/office/drawing/2014/main" id="{8E11C212-EBBD-4D8D-8425-96C270EBD297}"/>
              </a:ext>
            </a:extLst>
          </p:cNvPr>
          <p:cNvSpPr/>
          <p:nvPr/>
        </p:nvSpPr>
        <p:spPr>
          <a:xfrm>
            <a:off x="1685470" y="4943656"/>
            <a:ext cx="10323576"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800"/>
              </a:spcAft>
            </a:pPr>
            <a:r>
              <a:rPr lang="en-US" sz="2400" dirty="0">
                <a:solidFill>
                  <a:schemeClr val="tx1"/>
                </a:solidFill>
                <a:latin typeface="+mj-lt"/>
              </a:rPr>
              <a:t>Can be used interactively or scripted:</a:t>
            </a:r>
          </a:p>
          <a:p>
            <a:pPr>
              <a:spcAft>
                <a:spcPts val="800"/>
              </a:spcAft>
            </a:pPr>
            <a:r>
              <a:rPr lang="en-US" sz="2000" i="1" dirty="0">
                <a:solidFill>
                  <a:schemeClr val="tx1"/>
                </a:solidFill>
                <a:latin typeface="+mj-lt"/>
              </a:rPr>
              <a:t>Interactive</a:t>
            </a:r>
            <a:r>
              <a:rPr lang="en-US" sz="2000" dirty="0">
                <a:solidFill>
                  <a:schemeClr val="tx1"/>
                </a:solidFill>
              </a:rPr>
              <a:t>: Issue commands directly at the shell prompt</a:t>
            </a:r>
          </a:p>
          <a:p>
            <a:pPr>
              <a:spcAft>
                <a:spcPts val="800"/>
              </a:spcAft>
            </a:pPr>
            <a:r>
              <a:rPr lang="en-US" sz="2000" i="1" dirty="0">
                <a:solidFill>
                  <a:schemeClr val="tx1"/>
                </a:solidFill>
                <a:latin typeface="+mj-lt"/>
              </a:rPr>
              <a:t>Scripted</a:t>
            </a:r>
            <a:r>
              <a:rPr lang="en-US" sz="2000" dirty="0">
                <a:solidFill>
                  <a:schemeClr val="tx1"/>
                </a:solidFill>
              </a:rPr>
              <a:t>: Assemble the CLI commands into a shell script and then execute the script</a:t>
            </a:r>
          </a:p>
        </p:txBody>
      </p:sp>
    </p:spTree>
    <p:extLst>
      <p:ext uri="{BB962C8B-B14F-4D97-AF65-F5344CB8AC3E}">
        <p14:creationId xmlns:p14="http://schemas.microsoft.com/office/powerpoint/2010/main" val="18899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a:t>Working with Azure CLI</a:t>
            </a:r>
          </a:p>
        </p:txBody>
      </p:sp>
      <p:sp>
        <p:nvSpPr>
          <p:cNvPr id="23" name="Rectangle 22">
            <a:extLst>
              <a:ext uri="{FF2B5EF4-FFF2-40B4-BE49-F238E27FC236}">
                <a16:creationId xmlns:a16="http://schemas.microsoft.com/office/drawing/2014/main" id="{76EC1D8B-2663-4E93-84B3-996090F95972}"/>
              </a:ext>
            </a:extLst>
          </p:cNvPr>
          <p:cNvSpPr/>
          <p:nvPr/>
        </p:nvSpPr>
        <p:spPr>
          <a:xfrm>
            <a:off x="431800" y="1193800"/>
            <a:ext cx="11578010" cy="24002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91440" bIns="45720" numCol="1" spcCol="0" rtlCol="0" fromWordArt="0" anchor="t" anchorCtr="0" forceAA="0" compatLnSpc="1">
            <a:prstTxWarp prst="textNoShape">
              <a:avLst/>
            </a:prstTxWarp>
            <a:noAutofit/>
          </a:bodyPr>
          <a:lstStyle/>
          <a:p>
            <a:pPr>
              <a:spcAft>
                <a:spcPts val="816"/>
              </a:spcAft>
            </a:pPr>
            <a:r>
              <a:rPr lang="en-US" sz="2400" dirty="0">
                <a:solidFill>
                  <a:schemeClr val="tx1"/>
                </a:solidFill>
                <a:latin typeface="+mj-lt"/>
              </a:rPr>
              <a:t>Commands in the CLI are structured in groups and subgroups:</a:t>
            </a:r>
          </a:p>
          <a:p>
            <a:pPr>
              <a:spcAft>
                <a:spcPts val="300"/>
              </a:spcAft>
            </a:pPr>
            <a:r>
              <a:rPr lang="en-US" dirty="0">
                <a:solidFill>
                  <a:schemeClr val="tx1"/>
                </a:solidFill>
              </a:rPr>
              <a:t>Use </a:t>
            </a:r>
            <a:r>
              <a:rPr lang="en-US" dirty="0" err="1">
                <a:solidFill>
                  <a:schemeClr val="tx1"/>
                </a:solidFill>
              </a:rPr>
              <a:t>az</a:t>
            </a:r>
            <a:r>
              <a:rPr lang="en-US" dirty="0">
                <a:solidFill>
                  <a:schemeClr val="tx1"/>
                </a:solidFill>
              </a:rPr>
              <a:t> find to find commands you need</a:t>
            </a:r>
            <a:br>
              <a:rPr lang="en-US" dirty="0">
                <a:solidFill>
                  <a:schemeClr val="tx1"/>
                </a:solidFill>
              </a:rPr>
            </a:br>
            <a:r>
              <a:rPr lang="en-US" sz="2000" b="1" dirty="0">
                <a:solidFill>
                  <a:schemeClr val="tx1"/>
                </a:solidFill>
              </a:rPr>
              <a:t>	</a:t>
            </a:r>
            <a:r>
              <a:rPr lang="en-US" b="1" dirty="0" err="1">
                <a:solidFill>
                  <a:schemeClr val="tx1"/>
                </a:solidFill>
                <a:latin typeface="Consolas" panose="020B0609020204030204" pitchFamily="49" charset="0"/>
              </a:rPr>
              <a:t>az</a:t>
            </a:r>
            <a:r>
              <a:rPr lang="en-US" b="1" dirty="0">
                <a:solidFill>
                  <a:schemeClr val="tx1"/>
                </a:solidFill>
                <a:latin typeface="Consolas" panose="020B0609020204030204" pitchFamily="49" charset="0"/>
              </a:rPr>
              <a:t> find blob</a:t>
            </a:r>
            <a:endParaRPr lang="en-US" sz="2000" b="1" dirty="0">
              <a:solidFill>
                <a:schemeClr val="tx1"/>
              </a:solidFill>
              <a:latin typeface="Consolas" panose="020B0609020204030204" pitchFamily="49" charset="0"/>
            </a:endParaRPr>
          </a:p>
          <a:p>
            <a:pPr>
              <a:spcAft>
                <a:spcPts val="300"/>
              </a:spcAft>
            </a:pPr>
            <a:r>
              <a:rPr lang="en-US" dirty="0">
                <a:solidFill>
                  <a:schemeClr val="tx1"/>
                </a:solidFill>
              </a:rPr>
              <a:t>Use the help argument to get more detail about the command</a:t>
            </a:r>
            <a:br>
              <a:rPr lang="en-US" sz="2000" dirty="0">
                <a:solidFill>
                  <a:schemeClr val="tx1"/>
                </a:solidFill>
              </a:rPr>
            </a:br>
            <a:r>
              <a:rPr lang="en-US" sz="2000" b="1" dirty="0">
                <a:solidFill>
                  <a:schemeClr val="tx1"/>
                </a:solidFill>
              </a:rPr>
              <a:t>	</a:t>
            </a:r>
            <a:r>
              <a:rPr lang="en-US" b="1" dirty="0" err="1">
                <a:solidFill>
                  <a:schemeClr val="tx1"/>
                </a:solidFill>
                <a:latin typeface="Consolas" panose="020B0609020204030204" pitchFamily="49" charset="0"/>
              </a:rPr>
              <a:t>az</a:t>
            </a:r>
            <a:r>
              <a:rPr lang="en-US" b="1" dirty="0">
                <a:solidFill>
                  <a:schemeClr val="tx1"/>
                </a:solidFill>
                <a:latin typeface="Consolas" panose="020B0609020204030204" pitchFamily="49" charset="0"/>
              </a:rPr>
              <a:t> storage blob --help</a:t>
            </a:r>
            <a:endParaRPr lang="en-US" sz="2000" b="1" dirty="0">
              <a:solidFill>
                <a:schemeClr val="tx1"/>
              </a:solidFill>
              <a:latin typeface="Consolas" panose="020B0609020204030204" pitchFamily="49" charset="0"/>
            </a:endParaRPr>
          </a:p>
        </p:txBody>
      </p:sp>
      <p:sp>
        <p:nvSpPr>
          <p:cNvPr id="20" name="Rectangle 19">
            <a:extLst>
              <a:ext uri="{FF2B5EF4-FFF2-40B4-BE49-F238E27FC236}">
                <a16:creationId xmlns:a16="http://schemas.microsoft.com/office/drawing/2014/main" id="{4036CD6F-8F6A-4D2C-838C-DC8C4F0C4560}"/>
              </a:ext>
            </a:extLst>
          </p:cNvPr>
          <p:cNvSpPr/>
          <p:nvPr/>
        </p:nvSpPr>
        <p:spPr>
          <a:xfrm>
            <a:off x="431429" y="3759200"/>
            <a:ext cx="11582771" cy="2786060"/>
          </a:xfrm>
          <a:prstGeom prst="rect">
            <a:avLst/>
          </a:prstGeom>
          <a:solidFill>
            <a:schemeClr val="bg1">
              <a:lumMod val="95000"/>
            </a:schemeClr>
          </a:solidFill>
          <a:ln w="19050" cap="flat">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91440" bIns="45720" numCol="1" spcCol="0" rtlCol="0" fromWordArt="0" anchor="t" anchorCtr="0" forceAA="0" compatLnSpc="1">
            <a:prstTxWarp prst="textNoShape">
              <a:avLst/>
            </a:prstTxWarp>
            <a:noAutofit/>
          </a:bodyPr>
          <a:lstStyle/>
          <a:p>
            <a:pPr>
              <a:spcAft>
                <a:spcPts val="300"/>
              </a:spcAft>
            </a:pPr>
            <a:r>
              <a:rPr lang="en-US" sz="2400" dirty="0">
                <a:solidFill>
                  <a:schemeClr val="tx1"/>
                </a:solidFill>
                <a:latin typeface="+mj-lt"/>
              </a:rPr>
              <a:t>Creating a new Azure resource typically involves the following process:</a:t>
            </a:r>
          </a:p>
        </p:txBody>
      </p:sp>
      <p:pic>
        <p:nvPicPr>
          <p:cNvPr id="3" name="Picture 2" descr="Graphic that shows the typical 3 step process to create a new Azure resource in the command line interface.  The process shows a user connecting to their Azure subscription, creating and then verifying the resource">
            <a:extLst>
              <a:ext uri="{FF2B5EF4-FFF2-40B4-BE49-F238E27FC236}">
                <a16:creationId xmlns:a16="http://schemas.microsoft.com/office/drawing/2014/main" id="{29832683-9F78-4E7D-8D65-E68A67480A5A}"/>
              </a:ext>
            </a:extLst>
          </p:cNvPr>
          <p:cNvPicPr>
            <a:picLocks noChangeAspect="1"/>
          </p:cNvPicPr>
          <p:nvPr/>
        </p:nvPicPr>
        <p:blipFill rotWithShape="1">
          <a:blip r:embed="rId3"/>
          <a:srcRect l="-36819" r="-36819"/>
          <a:stretch/>
        </p:blipFill>
        <p:spPr>
          <a:xfrm>
            <a:off x="638176" y="4480146"/>
            <a:ext cx="11160124" cy="1881600"/>
          </a:xfrm>
          <a:prstGeom prst="rect">
            <a:avLst/>
          </a:prstGeom>
          <a:solidFill>
            <a:schemeClr val="bg1"/>
          </a:solidFill>
          <a:ln w="19050">
            <a:noFill/>
          </a:ln>
        </p:spPr>
      </p:pic>
    </p:spTree>
    <p:extLst>
      <p:ext uri="{BB962C8B-B14F-4D97-AF65-F5344CB8AC3E}">
        <p14:creationId xmlns:p14="http://schemas.microsoft.com/office/powerpoint/2010/main" val="420695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Demonstration: Run templates using Azure CLI</a:t>
            </a:r>
          </a:p>
        </p:txBody>
      </p:sp>
      <p:sp>
        <p:nvSpPr>
          <p:cNvPr id="6" name="Rectangle 5">
            <a:extLst>
              <a:ext uri="{FF2B5EF4-FFF2-40B4-BE49-F238E27FC236}">
                <a16:creationId xmlns:a16="http://schemas.microsoft.com/office/drawing/2014/main" id="{94B265AE-119D-42C0-8F81-08CCEFC97054}"/>
              </a:ext>
            </a:extLst>
          </p:cNvPr>
          <p:cNvSpPr/>
          <p:nvPr/>
        </p:nvSpPr>
        <p:spPr bwMode="auto">
          <a:xfrm>
            <a:off x="439738" y="1188721"/>
            <a:ext cx="11582400" cy="6262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latin typeface="+mj-lt"/>
                <a:cs typeface="Segoe UI" pitchFamily="34" charset="0"/>
              </a:rPr>
              <a:t>Process to deploy and verify a sample Azure deployment template with custom script extension using Azure CLI</a:t>
            </a:r>
          </a:p>
        </p:txBody>
      </p:sp>
      <p:pic>
        <p:nvPicPr>
          <p:cNvPr id="7" name="Picture 6">
            <a:extLst>
              <a:ext uri="{FF2B5EF4-FFF2-40B4-BE49-F238E27FC236}">
                <a16:creationId xmlns:a16="http://schemas.microsoft.com/office/drawing/2014/main" id="{7B338E76-6F3F-4774-9BE7-ECA5A1F14D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856076"/>
            <a:ext cx="582032" cy="582032"/>
          </a:xfrm>
          <a:prstGeom prst="rect">
            <a:avLst/>
          </a:prstGeom>
        </p:spPr>
      </p:pic>
      <p:sp>
        <p:nvSpPr>
          <p:cNvPr id="8" name="Oval 7">
            <a:extLst>
              <a:ext uri="{FF2B5EF4-FFF2-40B4-BE49-F238E27FC236}">
                <a16:creationId xmlns:a16="http://schemas.microsoft.com/office/drawing/2014/main" id="{E5822374-CCF3-46C6-931B-5743ED4C8B87}"/>
              </a:ext>
            </a:extLst>
          </p:cNvPr>
          <p:cNvSpPr/>
          <p:nvPr/>
        </p:nvSpPr>
        <p:spPr bwMode="auto">
          <a:xfrm rot="10800000" flipV="1">
            <a:off x="480598" y="1899871"/>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1</a:t>
            </a:r>
          </a:p>
        </p:txBody>
      </p:sp>
      <p:sp>
        <p:nvSpPr>
          <p:cNvPr id="9" name="Rectangle 8">
            <a:extLst>
              <a:ext uri="{FF2B5EF4-FFF2-40B4-BE49-F238E27FC236}">
                <a16:creationId xmlns:a16="http://schemas.microsoft.com/office/drawing/2014/main" id="{3C863897-3A70-461B-B807-0427C11ECC14}"/>
              </a:ext>
            </a:extLst>
          </p:cNvPr>
          <p:cNvSpPr/>
          <p:nvPr/>
        </p:nvSpPr>
        <p:spPr bwMode="auto">
          <a:xfrm>
            <a:off x="1146629" y="2008593"/>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Create a resource group to deploy your resources to</a:t>
            </a:r>
          </a:p>
        </p:txBody>
      </p:sp>
      <p:cxnSp>
        <p:nvCxnSpPr>
          <p:cNvPr id="10" name="Straight Connector 9">
            <a:extLst>
              <a:ext uri="{FF2B5EF4-FFF2-40B4-BE49-F238E27FC236}">
                <a16:creationId xmlns:a16="http://schemas.microsoft.com/office/drawing/2014/main" id="{EFED9E35-7FFA-49F6-9295-A4E3313BBDFD}"/>
              </a:ext>
              <a:ext uri="{C183D7F6-B498-43B3-948B-1728B52AA6E4}">
                <adec:decorative xmlns:adec="http://schemas.microsoft.com/office/drawing/2017/decorative" val="1"/>
              </a:ext>
            </a:extLst>
          </p:cNvPr>
          <p:cNvCxnSpPr>
            <a:cxnSpLocks/>
          </p:cNvCxnSpPr>
          <p:nvPr/>
        </p:nvCxnSpPr>
        <p:spPr>
          <a:xfrm>
            <a:off x="1146629" y="2488828"/>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415152C-812F-4FB1-A70F-071C2FCB2FF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539548"/>
            <a:ext cx="582032" cy="582032"/>
          </a:xfrm>
          <a:prstGeom prst="rect">
            <a:avLst/>
          </a:prstGeom>
        </p:spPr>
      </p:pic>
      <p:sp>
        <p:nvSpPr>
          <p:cNvPr id="12" name="Oval 11">
            <a:extLst>
              <a:ext uri="{FF2B5EF4-FFF2-40B4-BE49-F238E27FC236}">
                <a16:creationId xmlns:a16="http://schemas.microsoft.com/office/drawing/2014/main" id="{81E8A799-1F90-4FE2-B180-BAE8321B612A}"/>
              </a:ext>
            </a:extLst>
          </p:cNvPr>
          <p:cNvSpPr/>
          <p:nvPr/>
        </p:nvSpPr>
        <p:spPr bwMode="auto">
          <a:xfrm rot="10800000" flipV="1">
            <a:off x="480598" y="2583343"/>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2</a:t>
            </a:r>
          </a:p>
        </p:txBody>
      </p:sp>
      <p:sp>
        <p:nvSpPr>
          <p:cNvPr id="13" name="Rectangle 12">
            <a:extLst>
              <a:ext uri="{FF2B5EF4-FFF2-40B4-BE49-F238E27FC236}">
                <a16:creationId xmlns:a16="http://schemas.microsoft.com/office/drawing/2014/main" id="{6DB0527F-CDF3-4B98-A43F-035BB6493E83}"/>
              </a:ext>
            </a:extLst>
          </p:cNvPr>
          <p:cNvSpPr/>
          <p:nvPr/>
        </p:nvSpPr>
        <p:spPr bwMode="auto">
          <a:xfrm>
            <a:off x="1146629" y="2692065"/>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Run </a:t>
            </a:r>
            <a:r>
              <a:rPr lang="en-US" b="1" dirty="0">
                <a:solidFill>
                  <a:schemeClr val="tx1"/>
                </a:solidFill>
                <a:latin typeface="Consolas" panose="020B0609020204030204" pitchFamily="49" charset="0"/>
              </a:rPr>
              <a:t>curl</a:t>
            </a:r>
            <a:r>
              <a:rPr lang="en-US" dirty="0">
                <a:solidFill>
                  <a:schemeClr val="tx1"/>
                </a:solidFill>
              </a:rPr>
              <a:t> to download the GitHub template</a:t>
            </a:r>
          </a:p>
        </p:txBody>
      </p:sp>
      <p:cxnSp>
        <p:nvCxnSpPr>
          <p:cNvPr id="14" name="Straight Connector 13">
            <a:extLst>
              <a:ext uri="{FF2B5EF4-FFF2-40B4-BE49-F238E27FC236}">
                <a16:creationId xmlns:a16="http://schemas.microsoft.com/office/drawing/2014/main" id="{59AA61A7-132B-4ECC-B1A1-0241BBDC8AB3}"/>
              </a:ext>
              <a:ext uri="{C183D7F6-B498-43B3-948B-1728B52AA6E4}">
                <adec:decorative xmlns:adec="http://schemas.microsoft.com/office/drawing/2017/decorative" val="1"/>
              </a:ext>
            </a:extLst>
          </p:cNvPr>
          <p:cNvCxnSpPr>
            <a:cxnSpLocks/>
          </p:cNvCxnSpPr>
          <p:nvPr/>
        </p:nvCxnSpPr>
        <p:spPr>
          <a:xfrm>
            <a:off x="1146629" y="3172300"/>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FAC2282-B963-4A59-8CB8-66A5BA255F4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223020"/>
            <a:ext cx="582032" cy="582032"/>
          </a:xfrm>
          <a:prstGeom prst="rect">
            <a:avLst/>
          </a:prstGeom>
        </p:spPr>
      </p:pic>
      <p:sp>
        <p:nvSpPr>
          <p:cNvPr id="16" name="Oval 15">
            <a:extLst>
              <a:ext uri="{FF2B5EF4-FFF2-40B4-BE49-F238E27FC236}">
                <a16:creationId xmlns:a16="http://schemas.microsoft.com/office/drawing/2014/main" id="{9B01DFAD-DD2F-45EC-A521-20F73BDF059F}"/>
              </a:ext>
            </a:extLst>
          </p:cNvPr>
          <p:cNvSpPr/>
          <p:nvPr/>
        </p:nvSpPr>
        <p:spPr bwMode="auto">
          <a:xfrm rot="10800000" flipV="1">
            <a:off x="480598" y="3266815"/>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3</a:t>
            </a:r>
          </a:p>
        </p:txBody>
      </p:sp>
      <p:sp>
        <p:nvSpPr>
          <p:cNvPr id="18" name="Rectangle 17">
            <a:extLst>
              <a:ext uri="{FF2B5EF4-FFF2-40B4-BE49-F238E27FC236}">
                <a16:creationId xmlns:a16="http://schemas.microsoft.com/office/drawing/2014/main" id="{BCB85D04-775F-4CB3-8E1E-44F11D9012AD}"/>
              </a:ext>
            </a:extLst>
          </p:cNvPr>
          <p:cNvSpPr/>
          <p:nvPr/>
        </p:nvSpPr>
        <p:spPr bwMode="auto">
          <a:xfrm>
            <a:off x="1146629" y="3375537"/>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dirty="0">
                <a:solidFill>
                  <a:schemeClr val="tx1"/>
                </a:solidFill>
              </a:rPr>
              <a:t>Validate the template</a:t>
            </a:r>
          </a:p>
        </p:txBody>
      </p:sp>
      <p:cxnSp>
        <p:nvCxnSpPr>
          <p:cNvPr id="38" name="Straight Connector 37">
            <a:extLst>
              <a:ext uri="{FF2B5EF4-FFF2-40B4-BE49-F238E27FC236}">
                <a16:creationId xmlns:a16="http://schemas.microsoft.com/office/drawing/2014/main" id="{BD73F5FF-C485-447E-8A8D-E0950BD7BFAE}"/>
              </a:ext>
              <a:ext uri="{C183D7F6-B498-43B3-948B-1728B52AA6E4}">
                <adec:decorative xmlns:adec="http://schemas.microsoft.com/office/drawing/2017/decorative" val="1"/>
              </a:ext>
            </a:extLst>
          </p:cNvPr>
          <p:cNvCxnSpPr>
            <a:cxnSpLocks/>
          </p:cNvCxnSpPr>
          <p:nvPr/>
        </p:nvCxnSpPr>
        <p:spPr>
          <a:xfrm>
            <a:off x="1146629" y="3855772"/>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893BE5BE-3453-4FA2-A525-476A4E90716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906492"/>
            <a:ext cx="582032" cy="582032"/>
          </a:xfrm>
          <a:prstGeom prst="rect">
            <a:avLst/>
          </a:prstGeom>
        </p:spPr>
      </p:pic>
      <p:sp>
        <p:nvSpPr>
          <p:cNvPr id="50" name="Oval 49">
            <a:extLst>
              <a:ext uri="{FF2B5EF4-FFF2-40B4-BE49-F238E27FC236}">
                <a16:creationId xmlns:a16="http://schemas.microsoft.com/office/drawing/2014/main" id="{5AD2D39E-8307-405F-8315-A2AF6FB17B6D}"/>
              </a:ext>
            </a:extLst>
          </p:cNvPr>
          <p:cNvSpPr/>
          <p:nvPr/>
        </p:nvSpPr>
        <p:spPr bwMode="auto">
          <a:xfrm rot="10800000" flipV="1">
            <a:off x="480598" y="3950287"/>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4</a:t>
            </a:r>
          </a:p>
        </p:txBody>
      </p:sp>
      <p:sp>
        <p:nvSpPr>
          <p:cNvPr id="51" name="Rectangle 50">
            <a:extLst>
              <a:ext uri="{FF2B5EF4-FFF2-40B4-BE49-F238E27FC236}">
                <a16:creationId xmlns:a16="http://schemas.microsoft.com/office/drawing/2014/main" id="{07613F07-11B2-4CFE-AF70-73E2ED963A04}"/>
              </a:ext>
            </a:extLst>
          </p:cNvPr>
          <p:cNvSpPr/>
          <p:nvPr/>
        </p:nvSpPr>
        <p:spPr bwMode="auto">
          <a:xfrm>
            <a:off x="1146629" y="4059009"/>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dirty="0">
                <a:solidFill>
                  <a:schemeClr val="tx1"/>
                </a:solidFill>
              </a:rPr>
              <a:t>Deploy the resource </a:t>
            </a:r>
          </a:p>
        </p:txBody>
      </p:sp>
      <p:cxnSp>
        <p:nvCxnSpPr>
          <p:cNvPr id="61" name="Straight Connector 60">
            <a:extLst>
              <a:ext uri="{FF2B5EF4-FFF2-40B4-BE49-F238E27FC236}">
                <a16:creationId xmlns:a16="http://schemas.microsoft.com/office/drawing/2014/main" id="{90337FCE-067E-4E6F-8819-B129C300389B}"/>
              </a:ext>
              <a:ext uri="{C183D7F6-B498-43B3-948B-1728B52AA6E4}">
                <adec:decorative xmlns:adec="http://schemas.microsoft.com/office/drawing/2017/decorative" val="1"/>
              </a:ext>
            </a:extLst>
          </p:cNvPr>
          <p:cNvCxnSpPr>
            <a:cxnSpLocks/>
          </p:cNvCxnSpPr>
          <p:nvPr/>
        </p:nvCxnSpPr>
        <p:spPr>
          <a:xfrm>
            <a:off x="1146629" y="4539244"/>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AE729F6A-8FC2-4DD4-BD54-178395489A7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89964"/>
            <a:ext cx="582032" cy="582032"/>
          </a:xfrm>
          <a:prstGeom prst="rect">
            <a:avLst/>
          </a:prstGeom>
        </p:spPr>
      </p:pic>
      <p:sp>
        <p:nvSpPr>
          <p:cNvPr id="63" name="Oval 62">
            <a:extLst>
              <a:ext uri="{FF2B5EF4-FFF2-40B4-BE49-F238E27FC236}">
                <a16:creationId xmlns:a16="http://schemas.microsoft.com/office/drawing/2014/main" id="{0380631C-0978-4579-A462-F62C8B2FB7A2}"/>
              </a:ext>
            </a:extLst>
          </p:cNvPr>
          <p:cNvSpPr/>
          <p:nvPr/>
        </p:nvSpPr>
        <p:spPr bwMode="auto">
          <a:xfrm rot="10800000" flipV="1">
            <a:off x="480598" y="4633759"/>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a:solidFill>
                  <a:schemeClr val="tx1"/>
                </a:solidFill>
                <a:latin typeface="+mj-lt"/>
                <a:ea typeface="Segoe UI" pitchFamily="34" charset="0"/>
                <a:cs typeface="Segoe UI" pitchFamily="34" charset="0"/>
              </a:rPr>
              <a:t>5</a:t>
            </a:r>
          </a:p>
        </p:txBody>
      </p:sp>
      <p:sp>
        <p:nvSpPr>
          <p:cNvPr id="64" name="Rectangle 63">
            <a:extLst>
              <a:ext uri="{FF2B5EF4-FFF2-40B4-BE49-F238E27FC236}">
                <a16:creationId xmlns:a16="http://schemas.microsoft.com/office/drawing/2014/main" id="{82651BD8-6ED2-4CED-8B90-F1778C631D86}"/>
              </a:ext>
            </a:extLst>
          </p:cNvPr>
          <p:cNvSpPr/>
          <p:nvPr/>
        </p:nvSpPr>
        <p:spPr bwMode="auto">
          <a:xfrm>
            <a:off x="1146629" y="4742481"/>
            <a:ext cx="10874748"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Obtain the IP address</a:t>
            </a:r>
          </a:p>
        </p:txBody>
      </p:sp>
      <p:cxnSp>
        <p:nvCxnSpPr>
          <p:cNvPr id="65" name="Straight Connector 64">
            <a:extLst>
              <a:ext uri="{FF2B5EF4-FFF2-40B4-BE49-F238E27FC236}">
                <a16:creationId xmlns:a16="http://schemas.microsoft.com/office/drawing/2014/main" id="{9349F231-9AF0-47FE-8C3E-811120C5DDF7}"/>
              </a:ext>
              <a:ext uri="{C183D7F6-B498-43B3-948B-1728B52AA6E4}">
                <adec:decorative xmlns:adec="http://schemas.microsoft.com/office/drawing/2017/decorative" val="1"/>
              </a:ext>
            </a:extLst>
          </p:cNvPr>
          <p:cNvCxnSpPr>
            <a:cxnSpLocks/>
          </p:cNvCxnSpPr>
          <p:nvPr/>
        </p:nvCxnSpPr>
        <p:spPr>
          <a:xfrm>
            <a:off x="1146629" y="5222716"/>
            <a:ext cx="1087474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32BD99AD-D086-4A75-A569-B2C01B47EE7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273440"/>
            <a:ext cx="582032" cy="582032"/>
          </a:xfrm>
          <a:prstGeom prst="rect">
            <a:avLst/>
          </a:prstGeom>
        </p:spPr>
      </p:pic>
      <p:sp>
        <p:nvSpPr>
          <p:cNvPr id="67" name="Oval 66">
            <a:extLst>
              <a:ext uri="{FF2B5EF4-FFF2-40B4-BE49-F238E27FC236}">
                <a16:creationId xmlns:a16="http://schemas.microsoft.com/office/drawing/2014/main" id="{7D23440F-2086-43FF-8371-3A31B949A2DB}"/>
              </a:ext>
            </a:extLst>
          </p:cNvPr>
          <p:cNvSpPr/>
          <p:nvPr/>
        </p:nvSpPr>
        <p:spPr bwMode="auto">
          <a:xfrm rot="10800000" flipV="1">
            <a:off x="480598" y="5317235"/>
            <a:ext cx="494442" cy="49444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6</a:t>
            </a:r>
          </a:p>
        </p:txBody>
      </p:sp>
      <p:sp>
        <p:nvSpPr>
          <p:cNvPr id="68" name="Rectangle 67">
            <a:extLst>
              <a:ext uri="{FF2B5EF4-FFF2-40B4-BE49-F238E27FC236}">
                <a16:creationId xmlns:a16="http://schemas.microsoft.com/office/drawing/2014/main" id="{2353FEE5-D85A-4BFB-B727-EC2D57041D93}"/>
              </a:ext>
            </a:extLst>
          </p:cNvPr>
          <p:cNvSpPr/>
          <p:nvPr/>
        </p:nvSpPr>
        <p:spPr bwMode="auto">
          <a:xfrm>
            <a:off x="1146629" y="5287457"/>
            <a:ext cx="10874748"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dirty="0">
                <a:solidFill>
                  <a:schemeClr val="tx1"/>
                </a:solidFill>
              </a:rPr>
              <a:t>Run </a:t>
            </a:r>
            <a:r>
              <a:rPr lang="en-US" b="1" dirty="0">
                <a:solidFill>
                  <a:schemeClr val="tx1"/>
                </a:solidFill>
                <a:latin typeface="Consolas" panose="020B0609020204030204" pitchFamily="49" charset="0"/>
              </a:rPr>
              <a:t>curl</a:t>
            </a:r>
            <a:r>
              <a:rPr lang="en-US" dirty="0">
                <a:solidFill>
                  <a:schemeClr val="tx1"/>
                </a:solidFill>
              </a:rPr>
              <a:t> to access your web server and verify the successful deployment and running of the custom script extension</a:t>
            </a:r>
          </a:p>
        </p:txBody>
      </p:sp>
      <p:pic>
        <p:nvPicPr>
          <p:cNvPr id="3" name="Picture 2" descr="A tick mark">
            <a:extLst>
              <a:ext uri="{FF2B5EF4-FFF2-40B4-BE49-F238E27FC236}">
                <a16:creationId xmlns:a16="http://schemas.microsoft.com/office/drawing/2014/main" id="{571F91F1-FC28-4A7F-B727-1BF57458A9EA}"/>
              </a:ext>
            </a:extLst>
          </p:cNvPr>
          <p:cNvPicPr>
            <a:picLocks noChangeAspect="1"/>
          </p:cNvPicPr>
          <p:nvPr/>
        </p:nvPicPr>
        <p:blipFill rotWithShape="1">
          <a:blip r:embed="rId4"/>
          <a:srcRect t="6501" b="14218"/>
          <a:stretch/>
        </p:blipFill>
        <p:spPr>
          <a:xfrm>
            <a:off x="425130" y="6026726"/>
            <a:ext cx="787908" cy="967799"/>
          </a:xfrm>
          <a:prstGeom prst="rect">
            <a:avLst/>
          </a:prstGeom>
        </p:spPr>
      </p:pic>
      <p:sp>
        <p:nvSpPr>
          <p:cNvPr id="71" name="Freeform: Shape 70">
            <a:extLst>
              <a:ext uri="{FF2B5EF4-FFF2-40B4-BE49-F238E27FC236}">
                <a16:creationId xmlns:a16="http://schemas.microsoft.com/office/drawing/2014/main" id="{6BB8A589-F7CE-4478-A4B7-8F95D1D7D5C3}"/>
              </a:ext>
            </a:extLst>
          </p:cNvPr>
          <p:cNvSpPr/>
          <p:nvPr/>
        </p:nvSpPr>
        <p:spPr bwMode="auto">
          <a:xfrm>
            <a:off x="0" y="6026727"/>
            <a:ext cx="12436475" cy="971203"/>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685800">
              <a:spcAft>
                <a:spcPts val="816"/>
              </a:spcAft>
              <a:buClr>
                <a:schemeClr val="bg1"/>
              </a:buClr>
              <a:buSzPct val="100000"/>
            </a:pPr>
            <a:r>
              <a:rPr lang="en-US" sz="2000" dirty="0">
                <a:solidFill>
                  <a:schemeClr val="tx1"/>
                </a:solidFill>
                <a:latin typeface="+mj-lt"/>
                <a:cs typeface="Segoe UI Semibold" panose="020B0702040204020203" pitchFamily="34" charset="0"/>
              </a:rPr>
              <a:t>Always</a:t>
            </a:r>
            <a:r>
              <a:rPr lang="en-US" sz="2000" dirty="0">
                <a:solidFill>
                  <a:schemeClr val="tx1"/>
                </a:solidFill>
                <a:latin typeface="+mj-lt"/>
              </a:rPr>
              <a:t> remember to delete any resources you deployed when no longer needed to avoid incurring additional costs on them</a:t>
            </a:r>
          </a:p>
        </p:txBody>
      </p:sp>
    </p:spTree>
    <p:extLst>
      <p:ext uri="{BB962C8B-B14F-4D97-AF65-F5344CB8AC3E}">
        <p14:creationId xmlns:p14="http://schemas.microsoft.com/office/powerpoint/2010/main" val="99810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Lesson 01: Module overview</a:t>
            </a:r>
          </a:p>
        </p:txBody>
      </p:sp>
      <p:pic>
        <p:nvPicPr>
          <p:cNvPr id="3" name="Picture 2" descr="Icon of a magnifying glass">
            <a:extLst>
              <a:ext uri="{FF2B5EF4-FFF2-40B4-BE49-F238E27FC236}">
                <a16:creationId xmlns:a16="http://schemas.microsoft.com/office/drawing/2014/main" id="{25389F14-69D0-4203-B36F-4775C21F06C2}"/>
              </a:ext>
            </a:extLst>
          </p:cNvPr>
          <p:cNvPicPr>
            <a:picLocks noChangeAspect="1"/>
          </p:cNvPicPr>
          <p:nvPr/>
        </p:nvPicPr>
        <p:blipFill>
          <a:blip r:embed="rId2"/>
          <a:stretch>
            <a:fillRect/>
          </a:stretch>
        </p:blipFill>
        <p:spPr>
          <a:xfrm>
            <a:off x="10451450" y="3022600"/>
            <a:ext cx="949326" cy="94932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3243000"/>
            <a:ext cx="9070923" cy="508524"/>
          </a:xfrm>
          <a:noFill/>
        </p:spPr>
        <p:txBody>
          <a:bodyPr vert="horz" wrap="square" lIns="0" tIns="0" rIns="0" bIns="0" rtlCol="0" anchor="ctr" anchorCtr="0">
            <a:spAutoFit/>
          </a:bodyPr>
          <a:lstStyle/>
          <a:p>
            <a:r>
              <a:rPr lang="en-IE" noProof="1"/>
              <a:t>Lesson 05: Azure Automation with DevOps</a:t>
            </a:r>
          </a:p>
        </p:txBody>
      </p:sp>
      <p:pic>
        <p:nvPicPr>
          <p:cNvPr id="2" name="Picture 1" descr="Icon of a wrench and a clipboard">
            <a:extLst>
              <a:ext uri="{FF2B5EF4-FFF2-40B4-BE49-F238E27FC236}">
                <a16:creationId xmlns:a16="http://schemas.microsoft.com/office/drawing/2014/main" id="{29CB8F00-43C9-461F-BFAF-0F49C67184B8}"/>
              </a:ext>
            </a:extLst>
          </p:cNvPr>
          <p:cNvPicPr>
            <a:picLocks noChangeAspect="1"/>
          </p:cNvPicPr>
          <p:nvPr/>
        </p:nvPicPr>
        <p:blipFill>
          <a:blip r:embed="rId3"/>
          <a:stretch>
            <a:fillRect/>
          </a:stretch>
        </p:blipFill>
        <p:spPr>
          <a:xfrm>
            <a:off x="10452248" y="3078923"/>
            <a:ext cx="836676" cy="836676"/>
          </a:xfrm>
          <a:prstGeom prst="rect">
            <a:avLst/>
          </a:prstGeom>
        </p:spPr>
      </p:pic>
    </p:spTree>
    <p:extLst>
      <p:ext uri="{BB962C8B-B14F-4D97-AF65-F5344CB8AC3E}">
        <p14:creationId xmlns:p14="http://schemas.microsoft.com/office/powerpoint/2010/main" val="62080362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What is Azure Automation?</a:t>
            </a:r>
          </a:p>
        </p:txBody>
      </p:sp>
      <p:pic>
        <p:nvPicPr>
          <p:cNvPr id="3" name="Picture 2" descr="Icon of Azure automation">
            <a:extLst>
              <a:ext uri="{FF2B5EF4-FFF2-40B4-BE49-F238E27FC236}">
                <a16:creationId xmlns:a16="http://schemas.microsoft.com/office/drawing/2014/main" id="{1A74C258-9C69-4B46-9FF2-21BC72640A95}"/>
              </a:ext>
            </a:extLst>
          </p:cNvPr>
          <p:cNvPicPr>
            <a:picLocks noChangeAspect="1"/>
          </p:cNvPicPr>
          <p:nvPr/>
        </p:nvPicPr>
        <p:blipFill rotWithShape="1">
          <a:blip r:embed="rId3"/>
          <a:srcRect l="-25308" t="-121127" r="-25308" b="-121127"/>
          <a:stretch/>
        </p:blipFill>
        <p:spPr>
          <a:xfrm>
            <a:off x="427038" y="1393922"/>
            <a:ext cx="2341266" cy="4817578"/>
          </a:xfrm>
          <a:prstGeom prst="rect">
            <a:avLst/>
          </a:prstGeom>
          <a:ln w="19050">
            <a:solidFill>
              <a:schemeClr val="tx2"/>
            </a:solidFill>
          </a:ln>
        </p:spPr>
      </p:pic>
      <p:sp>
        <p:nvSpPr>
          <p:cNvPr id="5" name="Rectangle 4">
            <a:extLst>
              <a:ext uri="{FF2B5EF4-FFF2-40B4-BE49-F238E27FC236}">
                <a16:creationId xmlns:a16="http://schemas.microsoft.com/office/drawing/2014/main" id="{40CB50BC-3CEB-42F0-99EF-74400B2D6524}"/>
              </a:ext>
            </a:extLst>
          </p:cNvPr>
          <p:cNvSpPr/>
          <p:nvPr/>
        </p:nvSpPr>
        <p:spPr>
          <a:xfrm>
            <a:off x="2921000" y="1393921"/>
            <a:ext cx="9093200" cy="1565179"/>
          </a:xfrm>
          <a:prstGeom prst="rect">
            <a:avLst/>
          </a:prstGeom>
          <a:solidFill>
            <a:schemeClr val="bg1">
              <a:lumMod val="95000"/>
            </a:schemeClr>
          </a:solidFill>
        </p:spPr>
        <p:txBody>
          <a:bodyPr wrap="square" lIns="182880" tIns="137160" rIns="182880" bIns="137160" anchor="t">
            <a:noAutofit/>
          </a:bodyPr>
          <a:lstStyle/>
          <a:p>
            <a:pPr>
              <a:spcAft>
                <a:spcPts val="1200"/>
              </a:spcAft>
            </a:pPr>
            <a:r>
              <a:rPr lang="en-IE" dirty="0"/>
              <a:t>An Automation service integrated with Microsoft Azure for automating and simplifying the creation, deployment, monitoring and maintenance of Azure resources and resources external to Azure</a:t>
            </a:r>
          </a:p>
        </p:txBody>
      </p:sp>
      <p:sp>
        <p:nvSpPr>
          <p:cNvPr id="8" name="Rectangle 7">
            <a:extLst>
              <a:ext uri="{FF2B5EF4-FFF2-40B4-BE49-F238E27FC236}">
                <a16:creationId xmlns:a16="http://schemas.microsoft.com/office/drawing/2014/main" id="{79FF22CD-64BE-40B8-8C49-1782EB346275}"/>
              </a:ext>
            </a:extLst>
          </p:cNvPr>
          <p:cNvSpPr/>
          <p:nvPr/>
        </p:nvSpPr>
        <p:spPr>
          <a:xfrm>
            <a:off x="2921000" y="3086100"/>
            <a:ext cx="9093198" cy="3125401"/>
          </a:xfrm>
          <a:prstGeom prst="rect">
            <a:avLst/>
          </a:prstGeom>
          <a:solidFill>
            <a:schemeClr val="bg1">
              <a:lumMod val="95000"/>
            </a:schemeClr>
          </a:solidFill>
        </p:spPr>
        <p:txBody>
          <a:bodyPr wrap="square" lIns="182880" tIns="137160" rIns="182880" bIns="137160" anchor="t">
            <a:noAutofit/>
          </a:bodyPr>
          <a:lstStyle/>
          <a:p>
            <a:pPr marL="174625" indent="-174625"/>
            <a:r>
              <a:rPr lang="en-IE" sz="2000" dirty="0">
                <a:latin typeface="+mj-lt"/>
              </a:rPr>
              <a:t>Azure Automation Capabilities include:</a:t>
            </a:r>
          </a:p>
          <a:p>
            <a:pPr marL="174625" indent="-174625">
              <a:spcBef>
                <a:spcPts val="300"/>
              </a:spcBef>
              <a:spcAft>
                <a:spcPts val="600"/>
              </a:spcAft>
            </a:pPr>
            <a:r>
              <a:rPr lang="en-IE" dirty="0"/>
              <a:t>Manage Shared resources</a:t>
            </a:r>
          </a:p>
          <a:p>
            <a:pPr marL="174625" indent="-174625">
              <a:spcBef>
                <a:spcPts val="300"/>
              </a:spcBef>
              <a:spcAft>
                <a:spcPts val="600"/>
              </a:spcAft>
            </a:pPr>
            <a:r>
              <a:rPr lang="en-IE" dirty="0"/>
              <a:t>State configuration</a:t>
            </a:r>
          </a:p>
          <a:p>
            <a:pPr marL="174625" indent="-174625">
              <a:spcBef>
                <a:spcPts val="300"/>
              </a:spcBef>
              <a:spcAft>
                <a:spcPts val="600"/>
              </a:spcAft>
            </a:pPr>
            <a:r>
              <a:rPr lang="en-IE" dirty="0"/>
              <a:t>Integration with GitHub, Azure DevOps Git/</a:t>
            </a:r>
            <a:r>
              <a:rPr lang="en-IE" dirty="0" err="1"/>
              <a:t>TFVC</a:t>
            </a:r>
            <a:endParaRPr lang="en-IE" dirty="0"/>
          </a:p>
          <a:p>
            <a:pPr marL="174625" indent="-174625">
              <a:spcBef>
                <a:spcPts val="300"/>
              </a:spcBef>
              <a:spcAft>
                <a:spcPts val="600"/>
              </a:spcAft>
            </a:pPr>
            <a:r>
              <a:rPr lang="en-IE" dirty="0"/>
              <a:t>Update management</a:t>
            </a:r>
          </a:p>
          <a:p>
            <a:pPr marL="174625" indent="-174625">
              <a:spcBef>
                <a:spcPts val="300"/>
              </a:spcBef>
              <a:spcAft>
                <a:spcPts val="600"/>
              </a:spcAft>
            </a:pPr>
            <a:r>
              <a:rPr lang="en-IE" dirty="0"/>
              <a:t>Can automate Windows or Linux environments</a:t>
            </a:r>
          </a:p>
          <a:p>
            <a:pPr marL="174625" indent="-174625">
              <a:spcBef>
                <a:spcPts val="300"/>
              </a:spcBef>
              <a:spcAft>
                <a:spcPts val="600"/>
              </a:spcAft>
            </a:pPr>
            <a:r>
              <a:rPr lang="en-IE" dirty="0"/>
              <a:t>Can apply to any system that exposes an API over internet protocols</a:t>
            </a:r>
          </a:p>
        </p:txBody>
      </p:sp>
    </p:spTree>
    <p:extLst>
      <p:ext uri="{BB962C8B-B14F-4D97-AF65-F5344CB8AC3E}">
        <p14:creationId xmlns:p14="http://schemas.microsoft.com/office/powerpoint/2010/main" val="14169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Automation accounts</a:t>
            </a:r>
          </a:p>
        </p:txBody>
      </p:sp>
      <p:sp>
        <p:nvSpPr>
          <p:cNvPr id="21" name="Rectangle 20">
            <a:extLst>
              <a:ext uri="{FF2B5EF4-FFF2-40B4-BE49-F238E27FC236}">
                <a16:creationId xmlns:a16="http://schemas.microsoft.com/office/drawing/2014/main" id="{95B7A843-ACA5-40B8-AF1E-B84AB46D239D}"/>
              </a:ext>
            </a:extLst>
          </p:cNvPr>
          <p:cNvSpPr/>
          <p:nvPr/>
        </p:nvSpPr>
        <p:spPr>
          <a:xfrm>
            <a:off x="431800" y="1193799"/>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dirty="0"/>
              <a:t>To use Azure Automation you must create an Automation account</a:t>
            </a:r>
          </a:p>
        </p:txBody>
      </p:sp>
      <p:sp>
        <p:nvSpPr>
          <p:cNvPr id="19" name="Rectangle 18">
            <a:extLst>
              <a:ext uri="{FF2B5EF4-FFF2-40B4-BE49-F238E27FC236}">
                <a16:creationId xmlns:a16="http://schemas.microsoft.com/office/drawing/2014/main" id="{B47C1699-E39F-4E83-ACBF-107CA7E7B814}"/>
              </a:ext>
            </a:extLst>
          </p:cNvPr>
          <p:cNvSpPr/>
          <p:nvPr/>
        </p:nvSpPr>
        <p:spPr>
          <a:xfrm>
            <a:off x="431799" y="1987495"/>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Automation account acts as a container in which you store, manage and use automation artifacts</a:t>
            </a:r>
          </a:p>
        </p:txBody>
      </p:sp>
      <p:sp>
        <p:nvSpPr>
          <p:cNvPr id="15" name="Rectangle 14">
            <a:extLst>
              <a:ext uri="{FF2B5EF4-FFF2-40B4-BE49-F238E27FC236}">
                <a16:creationId xmlns:a16="http://schemas.microsoft.com/office/drawing/2014/main" id="{E91B4786-4EC1-482C-9128-D3502E965B0B}"/>
              </a:ext>
            </a:extLst>
          </p:cNvPr>
          <p:cNvSpPr/>
          <p:nvPr/>
        </p:nvSpPr>
        <p:spPr>
          <a:xfrm>
            <a:off x="431799" y="2781191"/>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Provides a way to separate your environments or further organize your Automation workflows and resources.</a:t>
            </a:r>
          </a:p>
        </p:txBody>
      </p:sp>
      <p:sp>
        <p:nvSpPr>
          <p:cNvPr id="13" name="Rectangle 12">
            <a:extLst>
              <a:ext uri="{FF2B5EF4-FFF2-40B4-BE49-F238E27FC236}">
                <a16:creationId xmlns:a16="http://schemas.microsoft.com/office/drawing/2014/main" id="{4989B0CB-720A-4662-976C-6B05C89E26B5}"/>
              </a:ext>
            </a:extLst>
          </p:cNvPr>
          <p:cNvSpPr/>
          <p:nvPr/>
        </p:nvSpPr>
        <p:spPr>
          <a:xfrm>
            <a:off x="431799" y="3574887"/>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a:t>Requires subscription-owner level access as provides access to all Azure resources via an API</a:t>
            </a:r>
          </a:p>
        </p:txBody>
      </p:sp>
      <p:sp>
        <p:nvSpPr>
          <p:cNvPr id="11" name="Rectangle 10">
            <a:extLst>
              <a:ext uri="{FF2B5EF4-FFF2-40B4-BE49-F238E27FC236}">
                <a16:creationId xmlns:a16="http://schemas.microsoft.com/office/drawing/2014/main" id="{5331F879-FCD0-4A99-8813-2FA56996E3D9}"/>
              </a:ext>
            </a:extLst>
          </p:cNvPr>
          <p:cNvSpPr/>
          <p:nvPr/>
        </p:nvSpPr>
        <p:spPr>
          <a:xfrm>
            <a:off x="431799" y="4368583"/>
            <a:ext cx="9194801" cy="713232"/>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noAutofit/>
          </a:bodyPr>
          <a:lstStyle/>
          <a:p>
            <a:r>
              <a:rPr lang="en-US" sz="2000" dirty="0"/>
              <a:t>Need at least one automation account but should have multiple for access control</a:t>
            </a:r>
          </a:p>
        </p:txBody>
      </p:sp>
      <p:sp>
        <p:nvSpPr>
          <p:cNvPr id="9" name="Rectangle 8">
            <a:extLst>
              <a:ext uri="{FF2B5EF4-FFF2-40B4-BE49-F238E27FC236}">
                <a16:creationId xmlns:a16="http://schemas.microsoft.com/office/drawing/2014/main" id="{F478BE10-E247-4704-93A8-7AE3E580D837}"/>
              </a:ext>
            </a:extLst>
          </p:cNvPr>
          <p:cNvSpPr/>
          <p:nvPr/>
        </p:nvSpPr>
        <p:spPr>
          <a:xfrm>
            <a:off x="431799" y="5339251"/>
            <a:ext cx="9194801" cy="1029513"/>
          </a:xfrm>
          <a:prstGeom prst="rect">
            <a:avLst/>
          </a:prstGeom>
          <a:solidFill>
            <a:schemeClr val="bg1">
              <a:lumMod val="95000"/>
            </a:schemeClr>
          </a:solidFill>
          <a:ln w="19050">
            <a:solidFill>
              <a:schemeClr val="bg1">
                <a:lumMod val="95000"/>
              </a:schemeClr>
            </a:solidFill>
          </a:ln>
        </p:spPr>
        <p:txBody>
          <a:bodyPr wrap="square" lIns="137160" tIns="64008" rIns="137160" bIns="64008" anchor="ctr">
            <a:spAutoFit/>
          </a:bodyPr>
          <a:lstStyle/>
          <a:p>
            <a:r>
              <a:rPr lang="en-US" sz="2000" dirty="0">
                <a:latin typeface="+mj-lt"/>
              </a:rPr>
              <a:t>Run As account:</a:t>
            </a:r>
          </a:p>
          <a:p>
            <a:pPr>
              <a:spcBef>
                <a:spcPts val="300"/>
              </a:spcBef>
              <a:spcAft>
                <a:spcPts val="300"/>
              </a:spcAft>
            </a:pPr>
            <a:r>
              <a:rPr lang="en-US" dirty="0"/>
              <a:t>Creates a service principal in Azure AD which allows access to Azure resources when running automation</a:t>
            </a:r>
          </a:p>
        </p:txBody>
      </p:sp>
      <p:pic>
        <p:nvPicPr>
          <p:cNvPr id="5" name="Picture 4" descr="Add Automation account profile screenshot">
            <a:extLst>
              <a:ext uri="{FF2B5EF4-FFF2-40B4-BE49-F238E27FC236}">
                <a16:creationId xmlns:a16="http://schemas.microsoft.com/office/drawing/2014/main" id="{F75B3A32-8A5F-4E88-8068-1B30BCE2E629}"/>
              </a:ext>
            </a:extLst>
          </p:cNvPr>
          <p:cNvPicPr>
            <a:picLocks noChangeAspect="1"/>
          </p:cNvPicPr>
          <p:nvPr/>
        </p:nvPicPr>
        <p:blipFill>
          <a:blip r:embed="rId3"/>
          <a:stretch>
            <a:fillRect/>
          </a:stretch>
        </p:blipFill>
        <p:spPr>
          <a:xfrm>
            <a:off x="9726386" y="1193799"/>
            <a:ext cx="2275114" cy="5351937"/>
          </a:xfrm>
          <a:prstGeom prst="rect">
            <a:avLst/>
          </a:prstGeom>
          <a:ln w="19050">
            <a:solidFill>
              <a:schemeClr val="tx2"/>
            </a:solidFill>
          </a:ln>
        </p:spPr>
      </p:pic>
    </p:spTree>
    <p:extLst>
      <p:ext uri="{BB962C8B-B14F-4D97-AF65-F5344CB8AC3E}">
        <p14:creationId xmlns:p14="http://schemas.microsoft.com/office/powerpoint/2010/main" val="27597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What is a runbook?</a:t>
            </a:r>
          </a:p>
        </p:txBody>
      </p:sp>
      <p:pic>
        <p:nvPicPr>
          <p:cNvPr id="15" name="Picture 14" descr="Icon of five circles connected by lines">
            <a:extLst>
              <a:ext uri="{FF2B5EF4-FFF2-40B4-BE49-F238E27FC236}">
                <a16:creationId xmlns:a16="http://schemas.microsoft.com/office/drawing/2014/main" id="{D6A0A37B-847E-4E86-9030-0B3E1BF857B4}"/>
              </a:ext>
            </a:extLst>
          </p:cNvPr>
          <p:cNvPicPr>
            <a:picLocks noChangeAspect="1"/>
          </p:cNvPicPr>
          <p:nvPr/>
        </p:nvPicPr>
        <p:blipFill>
          <a:blip r:embed="rId3"/>
          <a:stretch>
            <a:fillRect/>
          </a:stretch>
        </p:blipFill>
        <p:spPr>
          <a:xfrm>
            <a:off x="431429" y="1276436"/>
            <a:ext cx="950976" cy="950976"/>
          </a:xfrm>
          <a:prstGeom prst="rect">
            <a:avLst/>
          </a:prstGeom>
        </p:spPr>
      </p:pic>
      <p:sp>
        <p:nvSpPr>
          <p:cNvPr id="10" name="Rectangle 9">
            <a:extLst>
              <a:ext uri="{FF2B5EF4-FFF2-40B4-BE49-F238E27FC236}">
                <a16:creationId xmlns:a16="http://schemas.microsoft.com/office/drawing/2014/main" id="{EF523207-6B3F-41C2-9660-29B99A8C9A9C}"/>
              </a:ext>
            </a:extLst>
          </p:cNvPr>
          <p:cNvSpPr/>
          <p:nvPr/>
        </p:nvSpPr>
        <p:spPr>
          <a:xfrm>
            <a:off x="1668625" y="1413370"/>
            <a:ext cx="10323576" cy="6771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A </a:t>
            </a:r>
            <a:r>
              <a:rPr lang="en-US" sz="2200" i="1" dirty="0">
                <a:solidFill>
                  <a:schemeClr val="tx1"/>
                </a:solidFill>
              </a:rPr>
              <a:t>runbook</a:t>
            </a:r>
            <a:r>
              <a:rPr lang="en-US" sz="2200" dirty="0">
                <a:solidFill>
                  <a:schemeClr val="tx1"/>
                </a:solidFill>
              </a:rPr>
              <a:t> is a set of tasks that perform some automated process in Azure Automation</a:t>
            </a:r>
          </a:p>
        </p:txBody>
      </p:sp>
      <p:cxnSp>
        <p:nvCxnSpPr>
          <p:cNvPr id="11" name="Straight Connector 10">
            <a:extLst>
              <a:ext uri="{FF2B5EF4-FFF2-40B4-BE49-F238E27FC236}">
                <a16:creationId xmlns:a16="http://schemas.microsoft.com/office/drawing/2014/main" id="{B9895477-588E-4F02-B22D-284FD8628640}"/>
              </a:ext>
              <a:ext uri="{C183D7F6-B498-43B3-948B-1728B52AA6E4}">
                <adec:decorative xmlns:adec="http://schemas.microsoft.com/office/drawing/2017/decorative" val="1"/>
              </a:ext>
            </a:extLst>
          </p:cNvPr>
          <p:cNvCxnSpPr>
            <a:cxnSpLocks/>
          </p:cNvCxnSpPr>
          <p:nvPr/>
        </p:nvCxnSpPr>
        <p:spPr>
          <a:xfrm flipV="1">
            <a:off x="1668625" y="232039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screen with line charts">
            <a:extLst>
              <a:ext uri="{FF2B5EF4-FFF2-40B4-BE49-F238E27FC236}">
                <a16:creationId xmlns:a16="http://schemas.microsoft.com/office/drawing/2014/main" id="{32B04233-7B69-4B9D-9A76-8AB8CE7D878D}"/>
              </a:ext>
            </a:extLst>
          </p:cNvPr>
          <p:cNvPicPr>
            <a:picLocks noChangeAspect="1"/>
          </p:cNvPicPr>
          <p:nvPr/>
        </p:nvPicPr>
        <p:blipFill>
          <a:blip r:embed="rId4"/>
          <a:stretch>
            <a:fillRect/>
          </a:stretch>
        </p:blipFill>
        <p:spPr>
          <a:xfrm>
            <a:off x="431429" y="2392898"/>
            <a:ext cx="949407" cy="950976"/>
          </a:xfrm>
          <a:prstGeom prst="rect">
            <a:avLst/>
          </a:prstGeom>
        </p:spPr>
      </p:pic>
      <p:sp>
        <p:nvSpPr>
          <p:cNvPr id="16" name="Rectangle 15">
            <a:extLst>
              <a:ext uri="{FF2B5EF4-FFF2-40B4-BE49-F238E27FC236}">
                <a16:creationId xmlns:a16="http://schemas.microsoft.com/office/drawing/2014/main" id="{54476D1C-E184-4BC6-B8FF-8E2A33485711}"/>
              </a:ext>
            </a:extLst>
          </p:cNvPr>
          <p:cNvSpPr/>
          <p:nvPr/>
        </p:nvSpPr>
        <p:spPr>
          <a:xfrm>
            <a:off x="1668624" y="2699109"/>
            <a:ext cx="1032357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a:solidFill>
                  <a:schemeClr val="tx1"/>
                </a:solidFill>
              </a:rPr>
              <a:t>Runbooks serve as repositories for your custom scripts and workflows</a:t>
            </a:r>
          </a:p>
        </p:txBody>
      </p:sp>
      <p:cxnSp>
        <p:nvCxnSpPr>
          <p:cNvPr id="24" name="Straight Connector 23">
            <a:extLst>
              <a:ext uri="{FF2B5EF4-FFF2-40B4-BE49-F238E27FC236}">
                <a16:creationId xmlns:a16="http://schemas.microsoft.com/office/drawing/2014/main" id="{562C22B3-BA55-455D-83DD-76D2F63F19A1}"/>
              </a:ext>
              <a:ext uri="{C183D7F6-B498-43B3-948B-1728B52AA6E4}">
                <adec:decorative xmlns:adec="http://schemas.microsoft.com/office/drawing/2017/decorative" val="1"/>
              </a:ext>
            </a:extLst>
          </p:cNvPr>
          <p:cNvCxnSpPr>
            <a:cxnSpLocks/>
          </p:cNvCxnSpPr>
          <p:nvPr/>
        </p:nvCxnSpPr>
        <p:spPr>
          <a:xfrm flipV="1">
            <a:off x="1668625" y="342036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scenery of mountain and moon&#10;representing photography">
            <a:extLst>
              <a:ext uri="{FF2B5EF4-FFF2-40B4-BE49-F238E27FC236}">
                <a16:creationId xmlns:a16="http://schemas.microsoft.com/office/drawing/2014/main" id="{C57610DB-57EA-428F-AE28-FBC932AD87E2}"/>
              </a:ext>
            </a:extLst>
          </p:cNvPr>
          <p:cNvPicPr>
            <a:picLocks noChangeAspect="1"/>
          </p:cNvPicPr>
          <p:nvPr/>
        </p:nvPicPr>
        <p:blipFill>
          <a:blip r:embed="rId5"/>
          <a:stretch>
            <a:fillRect/>
          </a:stretch>
        </p:blipFill>
        <p:spPr>
          <a:xfrm>
            <a:off x="431429" y="3521538"/>
            <a:ext cx="949407" cy="950976"/>
          </a:xfrm>
          <a:prstGeom prst="rect">
            <a:avLst/>
          </a:prstGeom>
        </p:spPr>
      </p:pic>
      <p:sp>
        <p:nvSpPr>
          <p:cNvPr id="23" name="Rectangle 22">
            <a:extLst>
              <a:ext uri="{FF2B5EF4-FFF2-40B4-BE49-F238E27FC236}">
                <a16:creationId xmlns:a16="http://schemas.microsoft.com/office/drawing/2014/main" id="{6D11F8F2-10EA-4E76-8F3A-A3BD54DF88B8}"/>
              </a:ext>
            </a:extLst>
          </p:cNvPr>
          <p:cNvSpPr/>
          <p:nvPr/>
        </p:nvSpPr>
        <p:spPr>
          <a:xfrm>
            <a:off x="1668624" y="3827749"/>
            <a:ext cx="1032357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200" dirty="0">
                <a:solidFill>
                  <a:schemeClr val="tx1"/>
                </a:solidFill>
              </a:rPr>
              <a:t>Can create your own or import and modify from community via Runbook Gallery</a:t>
            </a:r>
          </a:p>
        </p:txBody>
      </p:sp>
      <p:cxnSp>
        <p:nvCxnSpPr>
          <p:cNvPr id="18" name="Straight Connector 17">
            <a:extLst>
              <a:ext uri="{FF2B5EF4-FFF2-40B4-BE49-F238E27FC236}">
                <a16:creationId xmlns:a16="http://schemas.microsoft.com/office/drawing/2014/main" id="{B2F26069-3FF6-4052-93A9-0CD6EB27C061}"/>
              </a:ext>
              <a:ext uri="{C183D7F6-B498-43B3-948B-1728B52AA6E4}">
                <adec:decorative xmlns:adec="http://schemas.microsoft.com/office/drawing/2017/decorative" val="1"/>
              </a:ext>
            </a:extLst>
          </p:cNvPr>
          <p:cNvCxnSpPr>
            <a:cxnSpLocks/>
          </p:cNvCxnSpPr>
          <p:nvPr/>
        </p:nvCxnSpPr>
        <p:spPr>
          <a:xfrm flipV="1">
            <a:off x="1668625" y="452032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book with a bookmark">
            <a:extLst>
              <a:ext uri="{FF2B5EF4-FFF2-40B4-BE49-F238E27FC236}">
                <a16:creationId xmlns:a16="http://schemas.microsoft.com/office/drawing/2014/main" id="{720FBE25-E08F-469C-A3FB-376D4C2952D2}"/>
              </a:ext>
            </a:extLst>
          </p:cNvPr>
          <p:cNvPicPr>
            <a:picLocks noChangeAspect="1"/>
          </p:cNvPicPr>
          <p:nvPr/>
        </p:nvPicPr>
        <p:blipFill>
          <a:blip r:embed="rId6"/>
          <a:stretch>
            <a:fillRect/>
          </a:stretch>
        </p:blipFill>
        <p:spPr>
          <a:xfrm>
            <a:off x="431429" y="4724491"/>
            <a:ext cx="950976" cy="950976"/>
          </a:xfrm>
          <a:prstGeom prst="rect">
            <a:avLst/>
          </a:prstGeom>
        </p:spPr>
      </p:pic>
      <p:sp>
        <p:nvSpPr>
          <p:cNvPr id="29" name="Rectangle 28">
            <a:extLst>
              <a:ext uri="{FF2B5EF4-FFF2-40B4-BE49-F238E27FC236}">
                <a16:creationId xmlns:a16="http://schemas.microsoft.com/office/drawing/2014/main" id="{FDD6D72C-B7E4-45C9-9AF3-E3DE85F73BC3}"/>
              </a:ext>
            </a:extLst>
          </p:cNvPr>
          <p:cNvSpPr/>
          <p:nvPr/>
        </p:nvSpPr>
        <p:spPr>
          <a:xfrm>
            <a:off x="1668624" y="4724491"/>
            <a:ext cx="10323576" cy="18697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latin typeface="+mj-lt"/>
              </a:rPr>
              <a:t>Runbook Types available:</a:t>
            </a:r>
          </a:p>
          <a:p>
            <a:pPr>
              <a:spcBef>
                <a:spcPts val="300"/>
              </a:spcBef>
              <a:spcAft>
                <a:spcPts val="300"/>
              </a:spcAft>
            </a:pPr>
            <a:r>
              <a:rPr lang="en-US" sz="2000" dirty="0">
                <a:solidFill>
                  <a:schemeClr val="tx1"/>
                </a:solidFill>
              </a:rPr>
              <a:t>Graphical runbook</a:t>
            </a:r>
          </a:p>
          <a:p>
            <a:pPr>
              <a:spcBef>
                <a:spcPts val="300"/>
              </a:spcBef>
              <a:spcAft>
                <a:spcPts val="300"/>
              </a:spcAft>
            </a:pPr>
            <a:r>
              <a:rPr lang="en-US" sz="2000" dirty="0">
                <a:solidFill>
                  <a:schemeClr val="tx1"/>
                </a:solidFill>
              </a:rPr>
              <a:t>PowerShell runbooks</a:t>
            </a:r>
          </a:p>
          <a:p>
            <a:pPr>
              <a:spcBef>
                <a:spcPts val="300"/>
              </a:spcBef>
              <a:spcAft>
                <a:spcPts val="300"/>
              </a:spcAft>
            </a:pPr>
            <a:r>
              <a:rPr lang="en-US" sz="2000" dirty="0">
                <a:solidFill>
                  <a:schemeClr val="tx1"/>
                </a:solidFill>
              </a:rPr>
              <a:t>PowerShell Workflow runbooks</a:t>
            </a:r>
          </a:p>
          <a:p>
            <a:pPr>
              <a:spcBef>
                <a:spcPts val="300"/>
              </a:spcBef>
              <a:spcAft>
                <a:spcPts val="300"/>
              </a:spcAft>
            </a:pPr>
            <a:r>
              <a:rPr lang="en-US" sz="2000" dirty="0">
                <a:solidFill>
                  <a:schemeClr val="tx1"/>
                </a:solidFill>
              </a:rPr>
              <a:t>Python runbooks</a:t>
            </a:r>
          </a:p>
        </p:txBody>
      </p:sp>
    </p:spTree>
    <p:extLst>
      <p:ext uri="{BB962C8B-B14F-4D97-AF65-F5344CB8AC3E}">
        <p14:creationId xmlns:p14="http://schemas.microsoft.com/office/powerpoint/2010/main" val="314183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Automation shared resources</a:t>
            </a:r>
          </a:p>
        </p:txBody>
      </p:sp>
      <p:sp>
        <p:nvSpPr>
          <p:cNvPr id="2" name="Rectangle 1">
            <a:extLst>
              <a:ext uri="{FF2B5EF4-FFF2-40B4-BE49-F238E27FC236}">
                <a16:creationId xmlns:a16="http://schemas.microsoft.com/office/drawing/2014/main" id="{5F4EC9AA-7F64-4611-A93B-8AF765EF35F3}"/>
              </a:ext>
            </a:extLst>
          </p:cNvPr>
          <p:cNvSpPr/>
          <p:nvPr/>
        </p:nvSpPr>
        <p:spPr>
          <a:xfrm>
            <a:off x="427037" y="1192213"/>
            <a:ext cx="6666489" cy="133882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82880" bIns="137160" numCol="1" spcCol="1270" anchor="t" anchorCtr="0">
            <a:noAutofit/>
          </a:bodyPr>
          <a:lstStyle/>
          <a:p>
            <a:r>
              <a:rPr lang="en-US" sz="2400" kern="0" dirty="0">
                <a:solidFill>
                  <a:schemeClr val="tx1"/>
                </a:solidFill>
              </a:rPr>
              <a:t>Azure Automation contains shared resources that are globally associated available to be used in, or with a runbook</a:t>
            </a:r>
          </a:p>
        </p:txBody>
      </p:sp>
      <p:sp>
        <p:nvSpPr>
          <p:cNvPr id="5" name="Rectangle 4">
            <a:extLst>
              <a:ext uri="{FF2B5EF4-FFF2-40B4-BE49-F238E27FC236}">
                <a16:creationId xmlns:a16="http://schemas.microsoft.com/office/drawing/2014/main" id="{D0EFAA48-F7E3-4780-A1D0-4046D8AFEFBB}"/>
              </a:ext>
            </a:extLst>
          </p:cNvPr>
          <p:cNvSpPr/>
          <p:nvPr/>
        </p:nvSpPr>
        <p:spPr>
          <a:xfrm>
            <a:off x="427037" y="2687783"/>
            <a:ext cx="6666489" cy="385271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09728" bIns="64008" numCol="1" spcCol="1270" anchor="t" anchorCtr="0">
            <a:noAutofit/>
          </a:bodyPr>
          <a:lstStyle/>
          <a:p>
            <a:r>
              <a:rPr lang="en-US" sz="2400" kern="0" dirty="0">
                <a:solidFill>
                  <a:schemeClr val="tx1"/>
                </a:solidFill>
                <a:latin typeface="+mj-lt"/>
              </a:rPr>
              <a:t>Currently Eight Categories:</a:t>
            </a:r>
          </a:p>
          <a:p>
            <a:pPr>
              <a:spcBef>
                <a:spcPts val="300"/>
              </a:spcBef>
              <a:spcAft>
                <a:spcPts val="600"/>
              </a:spcAft>
            </a:pPr>
            <a:r>
              <a:rPr lang="en-US" sz="2000" kern="0" dirty="0">
                <a:solidFill>
                  <a:schemeClr val="tx1"/>
                </a:solidFill>
              </a:rPr>
              <a:t>Schedules </a:t>
            </a:r>
          </a:p>
          <a:p>
            <a:pPr>
              <a:spcBef>
                <a:spcPts val="300"/>
              </a:spcBef>
              <a:spcAft>
                <a:spcPts val="600"/>
              </a:spcAft>
            </a:pPr>
            <a:r>
              <a:rPr lang="en-US" sz="2000" kern="0" dirty="0">
                <a:solidFill>
                  <a:schemeClr val="tx1"/>
                </a:solidFill>
              </a:rPr>
              <a:t>Modules</a:t>
            </a:r>
          </a:p>
          <a:p>
            <a:pPr>
              <a:spcBef>
                <a:spcPts val="300"/>
              </a:spcBef>
              <a:spcAft>
                <a:spcPts val="600"/>
              </a:spcAft>
            </a:pPr>
            <a:r>
              <a:rPr lang="en-US" sz="2000" kern="0" dirty="0">
                <a:solidFill>
                  <a:schemeClr val="tx1"/>
                </a:solidFill>
              </a:rPr>
              <a:t>Modules gallery</a:t>
            </a:r>
          </a:p>
          <a:p>
            <a:pPr>
              <a:spcBef>
                <a:spcPts val="300"/>
              </a:spcBef>
              <a:spcAft>
                <a:spcPts val="600"/>
              </a:spcAft>
            </a:pPr>
            <a:r>
              <a:rPr lang="en-US" sz="2000" kern="0" dirty="0">
                <a:solidFill>
                  <a:schemeClr val="tx1"/>
                </a:solidFill>
              </a:rPr>
              <a:t>Python 2 packages</a:t>
            </a:r>
          </a:p>
          <a:p>
            <a:pPr>
              <a:spcBef>
                <a:spcPts val="300"/>
              </a:spcBef>
              <a:spcAft>
                <a:spcPts val="600"/>
              </a:spcAft>
            </a:pPr>
            <a:r>
              <a:rPr lang="en-US" sz="2000" kern="0" dirty="0">
                <a:solidFill>
                  <a:schemeClr val="tx1"/>
                </a:solidFill>
              </a:rPr>
              <a:t>Credentials</a:t>
            </a:r>
          </a:p>
          <a:p>
            <a:pPr>
              <a:spcBef>
                <a:spcPts val="300"/>
              </a:spcBef>
              <a:spcAft>
                <a:spcPts val="600"/>
              </a:spcAft>
            </a:pPr>
            <a:r>
              <a:rPr lang="en-US" sz="2000" kern="0" dirty="0">
                <a:solidFill>
                  <a:schemeClr val="tx1"/>
                </a:solidFill>
              </a:rPr>
              <a:t>Connections</a:t>
            </a:r>
          </a:p>
          <a:p>
            <a:pPr>
              <a:spcBef>
                <a:spcPts val="300"/>
              </a:spcBef>
              <a:spcAft>
                <a:spcPts val="600"/>
              </a:spcAft>
            </a:pPr>
            <a:r>
              <a:rPr lang="en-US" sz="2000" kern="0" dirty="0">
                <a:solidFill>
                  <a:schemeClr val="tx1"/>
                </a:solidFill>
              </a:rPr>
              <a:t>Certificates</a:t>
            </a:r>
          </a:p>
          <a:p>
            <a:pPr>
              <a:spcBef>
                <a:spcPts val="300"/>
              </a:spcBef>
              <a:spcAft>
                <a:spcPts val="600"/>
              </a:spcAft>
            </a:pPr>
            <a:r>
              <a:rPr lang="en-US" sz="2000" kern="0" dirty="0">
                <a:solidFill>
                  <a:schemeClr val="tx1"/>
                </a:solidFill>
              </a:rPr>
              <a:t>Variables</a:t>
            </a:r>
          </a:p>
        </p:txBody>
      </p:sp>
      <p:pic>
        <p:nvPicPr>
          <p:cNvPr id="3" name="Picture 2" descr="Azure Automation shared resources list">
            <a:extLst>
              <a:ext uri="{FF2B5EF4-FFF2-40B4-BE49-F238E27FC236}">
                <a16:creationId xmlns:a16="http://schemas.microsoft.com/office/drawing/2014/main" id="{02334559-6E76-45DA-A851-A0EB7881FE82}"/>
              </a:ext>
            </a:extLst>
          </p:cNvPr>
          <p:cNvPicPr>
            <a:picLocks noChangeAspect="1"/>
          </p:cNvPicPr>
          <p:nvPr/>
        </p:nvPicPr>
        <p:blipFill rotWithShape="1">
          <a:blip r:embed="rId3"/>
          <a:srcRect b="4038"/>
          <a:stretch/>
        </p:blipFill>
        <p:spPr>
          <a:xfrm>
            <a:off x="7242630" y="1193800"/>
            <a:ext cx="4755695" cy="5346700"/>
          </a:xfrm>
          <a:prstGeom prst="rect">
            <a:avLst/>
          </a:prstGeom>
          <a:ln w="19050">
            <a:solidFill>
              <a:schemeClr val="tx2"/>
            </a:solidFill>
          </a:ln>
        </p:spPr>
      </p:pic>
    </p:spTree>
    <p:extLst>
      <p:ext uri="{BB962C8B-B14F-4D97-AF65-F5344CB8AC3E}">
        <p14:creationId xmlns:p14="http://schemas.microsoft.com/office/powerpoint/2010/main" val="324231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Runbook gallery</a:t>
            </a:r>
          </a:p>
        </p:txBody>
      </p:sp>
      <p:pic>
        <p:nvPicPr>
          <p:cNvPr id="4" name="Picture 3" descr="Icon of books stacked together">
            <a:extLst>
              <a:ext uri="{FF2B5EF4-FFF2-40B4-BE49-F238E27FC236}">
                <a16:creationId xmlns:a16="http://schemas.microsoft.com/office/drawing/2014/main" id="{913E6C09-C14A-4734-9B92-DB285F439A52}"/>
              </a:ext>
            </a:extLst>
          </p:cNvPr>
          <p:cNvPicPr>
            <a:picLocks noChangeAspect="1"/>
          </p:cNvPicPr>
          <p:nvPr/>
        </p:nvPicPr>
        <p:blipFill>
          <a:blip r:embed="rId3"/>
          <a:stretch>
            <a:fillRect/>
          </a:stretch>
        </p:blipFill>
        <p:spPr>
          <a:xfrm>
            <a:off x="431800" y="1172997"/>
            <a:ext cx="641604" cy="641604"/>
          </a:xfrm>
          <a:prstGeom prst="rect">
            <a:avLst/>
          </a:prstGeom>
        </p:spPr>
      </p:pic>
      <p:sp>
        <p:nvSpPr>
          <p:cNvPr id="9" name="Rectangle 8">
            <a:extLst>
              <a:ext uri="{FF2B5EF4-FFF2-40B4-BE49-F238E27FC236}">
                <a16:creationId xmlns:a16="http://schemas.microsoft.com/office/drawing/2014/main" id="{6BE356A2-64A0-4F2F-8F8E-FBE1244E7DC3}"/>
              </a:ext>
            </a:extLst>
          </p:cNvPr>
          <p:cNvSpPr/>
          <p:nvPr/>
        </p:nvSpPr>
        <p:spPr>
          <a:xfrm>
            <a:off x="1300695" y="1355299"/>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Can import pre-existing runbooks from the runbook gallery at the </a:t>
            </a:r>
            <a:r>
              <a:rPr lang="en-US" dirty="0">
                <a:solidFill>
                  <a:schemeClr val="tx1"/>
                </a:solidFill>
                <a:latin typeface="+mj-lt"/>
              </a:rPr>
              <a:t>Microsoft Script Center</a:t>
            </a:r>
          </a:p>
        </p:txBody>
      </p:sp>
      <p:cxnSp>
        <p:nvCxnSpPr>
          <p:cNvPr id="16" name="Straight Connector 15">
            <a:extLst>
              <a:ext uri="{FF2B5EF4-FFF2-40B4-BE49-F238E27FC236}">
                <a16:creationId xmlns:a16="http://schemas.microsoft.com/office/drawing/2014/main" id="{12A1C846-0E07-478C-8C13-AE8B563E57A1}"/>
              </a:ext>
              <a:ext uri="{C183D7F6-B498-43B3-948B-1728B52AA6E4}">
                <adec:decorative xmlns:adec="http://schemas.microsoft.com/office/drawing/2017/decorative" val="1"/>
              </a:ext>
            </a:extLst>
          </p:cNvPr>
          <p:cNvCxnSpPr>
            <a:cxnSpLocks/>
          </p:cNvCxnSpPr>
          <p:nvPr/>
        </p:nvCxnSpPr>
        <p:spPr>
          <a:xfrm>
            <a:off x="1300695" y="1939057"/>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arrow in a circular path with a timer inside the circle">
            <a:extLst>
              <a:ext uri="{FF2B5EF4-FFF2-40B4-BE49-F238E27FC236}">
                <a16:creationId xmlns:a16="http://schemas.microsoft.com/office/drawing/2014/main" id="{EF355A2C-0997-4B95-9579-4FD61FC6CB87}"/>
              </a:ext>
            </a:extLst>
          </p:cNvPr>
          <p:cNvPicPr>
            <a:picLocks noChangeAspect="1"/>
          </p:cNvPicPr>
          <p:nvPr/>
        </p:nvPicPr>
        <p:blipFill>
          <a:blip r:embed="rId4"/>
          <a:stretch>
            <a:fillRect/>
          </a:stretch>
        </p:blipFill>
        <p:spPr>
          <a:xfrm>
            <a:off x="431800" y="2063513"/>
            <a:ext cx="641604" cy="641604"/>
          </a:xfrm>
          <a:prstGeom prst="rect">
            <a:avLst/>
          </a:prstGeom>
        </p:spPr>
      </p:pic>
      <p:sp>
        <p:nvSpPr>
          <p:cNvPr id="14" name="Rectangle 13">
            <a:extLst>
              <a:ext uri="{FF2B5EF4-FFF2-40B4-BE49-F238E27FC236}">
                <a16:creationId xmlns:a16="http://schemas.microsoft.com/office/drawing/2014/main" id="{6EEFCF9B-F884-4C68-9176-D4AB0CFB57BB}"/>
              </a:ext>
            </a:extLst>
          </p:cNvPr>
          <p:cNvSpPr/>
          <p:nvPr/>
        </p:nvSpPr>
        <p:spPr>
          <a:xfrm>
            <a:off x="1300695" y="2245815"/>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Runbooks provided to help eliminate the time it takes to build custom solutions</a:t>
            </a:r>
          </a:p>
        </p:txBody>
      </p:sp>
      <p:cxnSp>
        <p:nvCxnSpPr>
          <p:cNvPr id="18" name="Straight Connector 17">
            <a:extLst>
              <a:ext uri="{FF2B5EF4-FFF2-40B4-BE49-F238E27FC236}">
                <a16:creationId xmlns:a16="http://schemas.microsoft.com/office/drawing/2014/main" id="{DEDF45FB-61AE-4A86-B437-5396113F78BD}"/>
              </a:ext>
              <a:ext uri="{C183D7F6-B498-43B3-948B-1728B52AA6E4}">
                <adec:decorative xmlns:adec="http://schemas.microsoft.com/office/drawing/2017/decorative" val="1"/>
              </a:ext>
            </a:extLst>
          </p:cNvPr>
          <p:cNvCxnSpPr>
            <a:cxnSpLocks/>
          </p:cNvCxnSpPr>
          <p:nvPr/>
        </p:nvCxnSpPr>
        <p:spPr>
          <a:xfrm>
            <a:off x="1300695" y="2829573"/>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four squares arranged to form a square">
            <a:extLst>
              <a:ext uri="{FF2B5EF4-FFF2-40B4-BE49-F238E27FC236}">
                <a16:creationId xmlns:a16="http://schemas.microsoft.com/office/drawing/2014/main" id="{CEE23B37-E112-4DFA-A537-9BDBDA39E5E0}"/>
              </a:ext>
            </a:extLst>
          </p:cNvPr>
          <p:cNvPicPr>
            <a:picLocks noChangeAspect="1"/>
          </p:cNvPicPr>
          <p:nvPr/>
        </p:nvPicPr>
        <p:blipFill>
          <a:blip r:embed="rId5"/>
          <a:stretch>
            <a:fillRect/>
          </a:stretch>
        </p:blipFill>
        <p:spPr>
          <a:xfrm>
            <a:off x="431800" y="2954029"/>
            <a:ext cx="641604" cy="641604"/>
          </a:xfrm>
          <a:prstGeom prst="rect">
            <a:avLst/>
          </a:prstGeom>
        </p:spPr>
      </p:pic>
      <p:sp>
        <p:nvSpPr>
          <p:cNvPr id="33" name="Rectangle 32">
            <a:extLst>
              <a:ext uri="{FF2B5EF4-FFF2-40B4-BE49-F238E27FC236}">
                <a16:creationId xmlns:a16="http://schemas.microsoft.com/office/drawing/2014/main" id="{A892416B-A536-4F71-9847-33F6E7E2061B}"/>
              </a:ext>
            </a:extLst>
          </p:cNvPr>
          <p:cNvSpPr/>
          <p:nvPr/>
        </p:nvSpPr>
        <p:spPr>
          <a:xfrm>
            <a:off x="1300695" y="3136331"/>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rPr>
              <a:t>Already been built by Microsoft and the Microsoft community</a:t>
            </a:r>
          </a:p>
        </p:txBody>
      </p:sp>
      <p:cxnSp>
        <p:nvCxnSpPr>
          <p:cNvPr id="19" name="Straight Connector 18">
            <a:extLst>
              <a:ext uri="{FF2B5EF4-FFF2-40B4-BE49-F238E27FC236}">
                <a16:creationId xmlns:a16="http://schemas.microsoft.com/office/drawing/2014/main" id="{D739BA25-AAB0-4E82-9D34-3DA2B61751A9}"/>
              </a:ext>
              <a:ext uri="{C183D7F6-B498-43B3-948B-1728B52AA6E4}">
                <adec:decorative xmlns:adec="http://schemas.microsoft.com/office/drawing/2017/decorative" val="1"/>
              </a:ext>
            </a:extLst>
          </p:cNvPr>
          <p:cNvCxnSpPr>
            <a:cxnSpLocks/>
          </p:cNvCxnSpPr>
          <p:nvPr/>
        </p:nvCxnSpPr>
        <p:spPr>
          <a:xfrm>
            <a:off x="1300695" y="3720089"/>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a rectangle, a square and a circle in a straight line">
            <a:extLst>
              <a:ext uri="{FF2B5EF4-FFF2-40B4-BE49-F238E27FC236}">
                <a16:creationId xmlns:a16="http://schemas.microsoft.com/office/drawing/2014/main" id="{50216196-4773-4EA6-8058-41696B304478}"/>
              </a:ext>
            </a:extLst>
          </p:cNvPr>
          <p:cNvPicPr>
            <a:picLocks noChangeAspect="1"/>
          </p:cNvPicPr>
          <p:nvPr/>
        </p:nvPicPr>
        <p:blipFill>
          <a:blip r:embed="rId6"/>
          <a:stretch>
            <a:fillRect/>
          </a:stretch>
        </p:blipFill>
        <p:spPr>
          <a:xfrm>
            <a:off x="431800" y="3844545"/>
            <a:ext cx="641604" cy="641604"/>
          </a:xfrm>
          <a:prstGeom prst="rect">
            <a:avLst/>
          </a:prstGeom>
        </p:spPr>
      </p:pic>
      <p:sp>
        <p:nvSpPr>
          <p:cNvPr id="20" name="Rectangle 19">
            <a:extLst>
              <a:ext uri="{FF2B5EF4-FFF2-40B4-BE49-F238E27FC236}">
                <a16:creationId xmlns:a16="http://schemas.microsoft.com/office/drawing/2014/main" id="{DB4B10D1-CA9B-4E90-AB55-59EBDB3CA9BE}"/>
              </a:ext>
            </a:extLst>
          </p:cNvPr>
          <p:cNvSpPr/>
          <p:nvPr/>
        </p:nvSpPr>
        <p:spPr>
          <a:xfrm>
            <a:off x="1300695" y="4026847"/>
            <a:ext cx="1069763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dirty="0">
                <a:solidFill>
                  <a:schemeClr val="tx1"/>
                </a:solidFill>
              </a:rPr>
              <a:t>Can be used with or without modification</a:t>
            </a:r>
          </a:p>
        </p:txBody>
      </p:sp>
      <p:cxnSp>
        <p:nvCxnSpPr>
          <p:cNvPr id="21" name="Straight Connector 20">
            <a:extLst>
              <a:ext uri="{FF2B5EF4-FFF2-40B4-BE49-F238E27FC236}">
                <a16:creationId xmlns:a16="http://schemas.microsoft.com/office/drawing/2014/main" id="{AAF6344D-7B3D-4974-A426-4019CF651F3B}"/>
              </a:ext>
              <a:ext uri="{C183D7F6-B498-43B3-948B-1728B52AA6E4}">
                <adec:decorative xmlns:adec="http://schemas.microsoft.com/office/drawing/2017/decorative" val="1"/>
              </a:ext>
            </a:extLst>
          </p:cNvPr>
          <p:cNvCxnSpPr>
            <a:cxnSpLocks/>
          </p:cNvCxnSpPr>
          <p:nvPr/>
        </p:nvCxnSpPr>
        <p:spPr>
          <a:xfrm>
            <a:off x="1300695" y="4610605"/>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a scenery of mountain and moon&#10;representing photography">
            <a:extLst>
              <a:ext uri="{FF2B5EF4-FFF2-40B4-BE49-F238E27FC236}">
                <a16:creationId xmlns:a16="http://schemas.microsoft.com/office/drawing/2014/main" id="{3EE09598-47E8-4DD7-9274-8413886549E0}"/>
              </a:ext>
            </a:extLst>
          </p:cNvPr>
          <p:cNvPicPr>
            <a:picLocks noChangeAspect="1"/>
          </p:cNvPicPr>
          <p:nvPr/>
        </p:nvPicPr>
        <p:blipFill>
          <a:blip r:embed="rId7"/>
          <a:stretch>
            <a:fillRect/>
          </a:stretch>
        </p:blipFill>
        <p:spPr>
          <a:xfrm>
            <a:off x="431800" y="4735061"/>
            <a:ext cx="641604" cy="641604"/>
          </a:xfrm>
          <a:prstGeom prst="rect">
            <a:avLst/>
          </a:prstGeom>
        </p:spPr>
      </p:pic>
      <p:sp>
        <p:nvSpPr>
          <p:cNvPr id="29" name="Rectangle 28">
            <a:extLst>
              <a:ext uri="{FF2B5EF4-FFF2-40B4-BE49-F238E27FC236}">
                <a16:creationId xmlns:a16="http://schemas.microsoft.com/office/drawing/2014/main" id="{58C17A5D-47F9-42B3-91CC-4990ECFD4557}"/>
              </a:ext>
            </a:extLst>
          </p:cNvPr>
          <p:cNvSpPr/>
          <p:nvPr/>
        </p:nvSpPr>
        <p:spPr>
          <a:xfrm>
            <a:off x="1300695" y="4778864"/>
            <a:ext cx="10697630"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dirty="0">
                <a:solidFill>
                  <a:schemeClr val="tx1"/>
                </a:solidFill>
              </a:rPr>
              <a:t>Can review the code or a visualization of the runbook code on the gallery as well as see source projects, rating, etc.</a:t>
            </a:r>
          </a:p>
        </p:txBody>
      </p:sp>
      <p:cxnSp>
        <p:nvCxnSpPr>
          <p:cNvPr id="22" name="Straight Connector 21">
            <a:extLst>
              <a:ext uri="{FF2B5EF4-FFF2-40B4-BE49-F238E27FC236}">
                <a16:creationId xmlns:a16="http://schemas.microsoft.com/office/drawing/2014/main" id="{204FF805-C9C1-41E1-92AB-07F26DA0786D}"/>
              </a:ext>
              <a:ext uri="{C183D7F6-B498-43B3-948B-1728B52AA6E4}">
                <adec:decorative xmlns:adec="http://schemas.microsoft.com/office/drawing/2017/decorative" val="1"/>
              </a:ext>
            </a:extLst>
          </p:cNvPr>
          <p:cNvCxnSpPr>
            <a:cxnSpLocks/>
          </p:cNvCxnSpPr>
          <p:nvPr/>
        </p:nvCxnSpPr>
        <p:spPr>
          <a:xfrm>
            <a:off x="1300695" y="5501121"/>
            <a:ext cx="106976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magnifying glass">
            <a:extLst>
              <a:ext uri="{FF2B5EF4-FFF2-40B4-BE49-F238E27FC236}">
                <a16:creationId xmlns:a16="http://schemas.microsoft.com/office/drawing/2014/main" id="{54CE6DA3-529E-446E-919D-65080A20EAFC}"/>
              </a:ext>
            </a:extLst>
          </p:cNvPr>
          <p:cNvPicPr>
            <a:picLocks noChangeAspect="1"/>
          </p:cNvPicPr>
          <p:nvPr/>
        </p:nvPicPr>
        <p:blipFill>
          <a:blip r:embed="rId8"/>
          <a:stretch>
            <a:fillRect/>
          </a:stretch>
        </p:blipFill>
        <p:spPr>
          <a:xfrm>
            <a:off x="431800" y="5625576"/>
            <a:ext cx="641604" cy="641604"/>
          </a:xfrm>
          <a:prstGeom prst="rect">
            <a:avLst/>
          </a:prstGeom>
        </p:spPr>
      </p:pic>
      <p:sp>
        <p:nvSpPr>
          <p:cNvPr id="25" name="Rectangle 24">
            <a:extLst>
              <a:ext uri="{FF2B5EF4-FFF2-40B4-BE49-F238E27FC236}">
                <a16:creationId xmlns:a16="http://schemas.microsoft.com/office/drawing/2014/main" id="{F17E0D82-54D7-4D5E-9435-F8A7B8F7880E}"/>
              </a:ext>
            </a:extLst>
          </p:cNvPr>
          <p:cNvSpPr/>
          <p:nvPr/>
        </p:nvSpPr>
        <p:spPr>
          <a:xfrm>
            <a:off x="1300695" y="5625576"/>
            <a:ext cx="10697630" cy="9028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dirty="0">
                <a:solidFill>
                  <a:schemeClr val="tx1"/>
                </a:solidFill>
                <a:latin typeface="+mj-lt"/>
              </a:rPr>
              <a:t>Considerations:</a:t>
            </a:r>
          </a:p>
          <a:p>
            <a:pPr>
              <a:spcBef>
                <a:spcPts val="200"/>
              </a:spcBef>
              <a:spcAft>
                <a:spcPts val="400"/>
              </a:spcAft>
            </a:pPr>
            <a:r>
              <a:rPr lang="en-US" sz="1600" dirty="0">
                <a:solidFill>
                  <a:schemeClr val="tx1"/>
                </a:solidFill>
              </a:rPr>
              <a:t>Python runbooks are also available from the script center gallery. To find them, filter by language and select </a:t>
            </a:r>
            <a:r>
              <a:rPr lang="en-US" sz="1600" dirty="0">
                <a:solidFill>
                  <a:schemeClr val="tx1"/>
                </a:solidFill>
                <a:latin typeface="+mj-lt"/>
              </a:rPr>
              <a:t>Python</a:t>
            </a:r>
          </a:p>
          <a:p>
            <a:pPr>
              <a:spcBef>
                <a:spcPts val="200"/>
              </a:spcBef>
              <a:spcAft>
                <a:spcPts val="400"/>
              </a:spcAft>
            </a:pPr>
            <a:r>
              <a:rPr lang="en-US" sz="1600" dirty="0">
                <a:solidFill>
                  <a:schemeClr val="tx1"/>
                </a:solidFill>
              </a:rPr>
              <a:t>You cannot use PowerShell to import directly from the Runbook Gallery</a:t>
            </a:r>
          </a:p>
        </p:txBody>
      </p:sp>
    </p:spTree>
    <p:extLst>
      <p:ext uri="{BB962C8B-B14F-4D97-AF65-F5344CB8AC3E}">
        <p14:creationId xmlns:p14="http://schemas.microsoft.com/office/powerpoint/2010/main" val="336626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Webhooks</a:t>
            </a:r>
          </a:p>
        </p:txBody>
      </p:sp>
      <p:sp>
        <p:nvSpPr>
          <p:cNvPr id="22" name="Rectangle 21">
            <a:extLst>
              <a:ext uri="{FF2B5EF4-FFF2-40B4-BE49-F238E27FC236}">
                <a16:creationId xmlns:a16="http://schemas.microsoft.com/office/drawing/2014/main" id="{A8B10129-108D-473A-ADCB-86B50490F40E}"/>
              </a:ext>
            </a:extLst>
          </p:cNvPr>
          <p:cNvSpPr/>
          <p:nvPr/>
        </p:nvSpPr>
        <p:spPr>
          <a:xfrm>
            <a:off x="431798" y="1193800"/>
            <a:ext cx="3987801" cy="1638300"/>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Automate the process of starting a runbook either by scheduling it, or by using a </a:t>
            </a:r>
            <a:r>
              <a:rPr lang="en-US" sz="2000" i="1" dirty="0"/>
              <a:t>webhook</a:t>
            </a:r>
            <a:r>
              <a:rPr lang="en-US" sz="2000" dirty="0"/>
              <a:t>.</a:t>
            </a:r>
          </a:p>
        </p:txBody>
      </p:sp>
      <p:sp>
        <p:nvSpPr>
          <p:cNvPr id="20" name="Rectangle 19">
            <a:extLst>
              <a:ext uri="{FF2B5EF4-FFF2-40B4-BE49-F238E27FC236}">
                <a16:creationId xmlns:a16="http://schemas.microsoft.com/office/drawing/2014/main" id="{1692C9A9-A18A-410E-9612-C9C98B9D9C44}"/>
              </a:ext>
            </a:extLst>
          </p:cNvPr>
          <p:cNvSpPr/>
          <p:nvPr/>
        </p:nvSpPr>
        <p:spPr>
          <a:xfrm>
            <a:off x="431798" y="2959191"/>
            <a:ext cx="3987801" cy="1053918"/>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Uses a HTTPS request to start </a:t>
            </a:r>
            <a:br>
              <a:rPr lang="en-US" sz="2000" dirty="0"/>
            </a:br>
            <a:r>
              <a:rPr lang="en-US" sz="2000" dirty="0"/>
              <a:t>a runbook</a:t>
            </a:r>
          </a:p>
        </p:txBody>
      </p:sp>
      <p:sp>
        <p:nvSpPr>
          <p:cNvPr id="16" name="Rectangle 15">
            <a:extLst>
              <a:ext uri="{FF2B5EF4-FFF2-40B4-BE49-F238E27FC236}">
                <a16:creationId xmlns:a16="http://schemas.microsoft.com/office/drawing/2014/main" id="{57A32494-6A1E-49D2-BD7A-97CF70589561}"/>
              </a:ext>
            </a:extLst>
          </p:cNvPr>
          <p:cNvSpPr/>
          <p:nvPr/>
        </p:nvSpPr>
        <p:spPr>
          <a:xfrm>
            <a:off x="431798" y="4140200"/>
            <a:ext cx="3987801" cy="1549400"/>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r>
              <a:rPr lang="en-US" sz="2000" dirty="0"/>
              <a:t>Reduces complexity and allows external services such as Azure DevOps, GitHub, or custom applications to use webhooks</a:t>
            </a:r>
          </a:p>
        </p:txBody>
      </p:sp>
      <p:pic>
        <p:nvPicPr>
          <p:cNvPr id="7" name="Picture 6" descr="Automate the process of starting a runbook">
            <a:extLst>
              <a:ext uri="{FF2B5EF4-FFF2-40B4-BE49-F238E27FC236}">
                <a16:creationId xmlns:a16="http://schemas.microsoft.com/office/drawing/2014/main" id="{7595160C-C533-48B6-A2CB-9C65C84084C5}"/>
              </a:ext>
            </a:extLst>
          </p:cNvPr>
          <p:cNvPicPr>
            <a:picLocks noChangeAspect="1"/>
          </p:cNvPicPr>
          <p:nvPr/>
        </p:nvPicPr>
        <p:blipFill rotWithShape="1">
          <a:blip r:embed="rId3"/>
          <a:srcRect l="-2448" t="-10667" r="-2448" b="-5656"/>
          <a:stretch/>
        </p:blipFill>
        <p:spPr>
          <a:xfrm>
            <a:off x="4529263" y="1193800"/>
            <a:ext cx="7474344" cy="4495799"/>
          </a:xfrm>
          <a:prstGeom prst="rect">
            <a:avLst/>
          </a:prstGeom>
          <a:ln w="19050">
            <a:solidFill>
              <a:schemeClr val="tx2"/>
            </a:solidFill>
          </a:ln>
        </p:spPr>
      </p:pic>
      <p:sp>
        <p:nvSpPr>
          <p:cNvPr id="14" name="Rectangle 13">
            <a:extLst>
              <a:ext uri="{FF2B5EF4-FFF2-40B4-BE49-F238E27FC236}">
                <a16:creationId xmlns:a16="http://schemas.microsoft.com/office/drawing/2014/main" id="{0182F884-7F48-4C17-8A15-90776F788677}"/>
              </a:ext>
            </a:extLst>
          </p:cNvPr>
          <p:cNvSpPr/>
          <p:nvPr/>
        </p:nvSpPr>
        <p:spPr>
          <a:xfrm>
            <a:off x="431797" y="5803900"/>
            <a:ext cx="11577641" cy="571500"/>
          </a:xfrm>
          <a:prstGeom prst="rect">
            <a:avLst/>
          </a:prstGeom>
          <a:solidFill>
            <a:schemeClr val="bg1">
              <a:lumMod val="95000"/>
            </a:schemeClr>
          </a:solidFill>
        </p:spPr>
        <p:txBody>
          <a:bodyPr wrap="square" lIns="137160" tIns="91440" rIns="137160" bIns="91440" anchor="ctr">
            <a:noAutofit/>
          </a:bodyPr>
          <a:lstStyle/>
          <a:p>
            <a:r>
              <a:rPr lang="en-US" sz="2000" dirty="0"/>
              <a:t>Webhook Syntax: </a:t>
            </a:r>
            <a:r>
              <a:rPr lang="en-US" sz="2000" dirty="0">
                <a:latin typeface="+mj-lt"/>
              </a:rPr>
              <a:t>http://&lt; Webhook Server &gt;/token?=&lt; Token Value &gt;  </a:t>
            </a:r>
          </a:p>
        </p:txBody>
      </p:sp>
    </p:spTree>
    <p:extLst>
      <p:ext uri="{BB962C8B-B14F-4D97-AF65-F5344CB8AC3E}">
        <p14:creationId xmlns:p14="http://schemas.microsoft.com/office/powerpoint/2010/main" val="7445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Source control integration</a:t>
            </a:r>
          </a:p>
        </p:txBody>
      </p:sp>
      <p:sp>
        <p:nvSpPr>
          <p:cNvPr id="8" name="Rectangle 7">
            <a:extLst>
              <a:ext uri="{FF2B5EF4-FFF2-40B4-BE49-F238E27FC236}">
                <a16:creationId xmlns:a16="http://schemas.microsoft.com/office/drawing/2014/main" id="{980D3217-4CF0-4633-9FC1-EB0EC12FE8E6}"/>
              </a:ext>
            </a:extLst>
          </p:cNvPr>
          <p:cNvSpPr/>
          <p:nvPr/>
        </p:nvSpPr>
        <p:spPr>
          <a:xfrm>
            <a:off x="427038" y="1192212"/>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US" sz="2000" kern="1200" baseline="0" dirty="0">
                <a:solidFill>
                  <a:schemeClr val="tx1"/>
                </a:solidFill>
              </a:rPr>
              <a:t>Azure Automation supports source control integration</a:t>
            </a:r>
            <a:endParaRPr lang="en-IN" sz="2000" kern="1200" dirty="0">
              <a:solidFill>
                <a:schemeClr val="tx1"/>
              </a:solidFill>
            </a:endParaRPr>
          </a:p>
        </p:txBody>
      </p:sp>
      <p:sp>
        <p:nvSpPr>
          <p:cNvPr id="9" name="Rectangle 8">
            <a:extLst>
              <a:ext uri="{FF2B5EF4-FFF2-40B4-BE49-F238E27FC236}">
                <a16:creationId xmlns:a16="http://schemas.microsoft.com/office/drawing/2014/main" id="{A9BD285C-0877-4CE8-AD3F-2F6962138A80}"/>
              </a:ext>
            </a:extLst>
          </p:cNvPr>
          <p:cNvSpPr/>
          <p:nvPr/>
        </p:nvSpPr>
        <p:spPr>
          <a:xfrm>
            <a:off x="427038" y="2067670"/>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Easier collaboration </a:t>
            </a:r>
            <a:endParaRPr lang="en-IN" sz="2000" kern="1200">
              <a:solidFill>
                <a:schemeClr val="tx1"/>
              </a:solidFill>
            </a:endParaRPr>
          </a:p>
        </p:txBody>
      </p:sp>
      <p:sp>
        <p:nvSpPr>
          <p:cNvPr id="10" name="Rectangle 9">
            <a:extLst>
              <a:ext uri="{FF2B5EF4-FFF2-40B4-BE49-F238E27FC236}">
                <a16:creationId xmlns:a16="http://schemas.microsoft.com/office/drawing/2014/main" id="{821107BE-2060-4EE5-8CD9-8620BB9BB7D7}"/>
              </a:ext>
            </a:extLst>
          </p:cNvPr>
          <p:cNvSpPr/>
          <p:nvPr/>
        </p:nvSpPr>
        <p:spPr>
          <a:xfrm>
            <a:off x="427038" y="2943128"/>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Increased auditing and traceability</a:t>
            </a:r>
            <a:endParaRPr lang="en-IN" sz="2000" kern="1200">
              <a:solidFill>
                <a:schemeClr val="tx1"/>
              </a:solidFill>
            </a:endParaRPr>
          </a:p>
        </p:txBody>
      </p:sp>
      <p:sp>
        <p:nvSpPr>
          <p:cNvPr id="11" name="Rectangle 10">
            <a:extLst>
              <a:ext uri="{FF2B5EF4-FFF2-40B4-BE49-F238E27FC236}">
                <a16:creationId xmlns:a16="http://schemas.microsoft.com/office/drawing/2014/main" id="{7EC12FDD-F1CB-49E6-B7EB-4CA0EC117F02}"/>
              </a:ext>
            </a:extLst>
          </p:cNvPr>
          <p:cNvSpPr/>
          <p:nvPr/>
        </p:nvSpPr>
        <p:spPr>
          <a:xfrm>
            <a:off x="427038" y="3818586"/>
            <a:ext cx="7642225" cy="73152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a:solidFill>
                  <a:schemeClr val="tx1"/>
                </a:solidFill>
              </a:rPr>
              <a:t>Roll back to earlier versions of your runbooks</a:t>
            </a:r>
            <a:endParaRPr lang="en-IN" sz="2000" kern="1200">
              <a:solidFill>
                <a:schemeClr val="tx1"/>
              </a:solidFill>
            </a:endParaRPr>
          </a:p>
        </p:txBody>
      </p:sp>
      <p:sp>
        <p:nvSpPr>
          <p:cNvPr id="12" name="Rectangle 11">
            <a:extLst>
              <a:ext uri="{FF2B5EF4-FFF2-40B4-BE49-F238E27FC236}">
                <a16:creationId xmlns:a16="http://schemas.microsoft.com/office/drawing/2014/main" id="{B0D18ED9-D7FB-4712-B3DF-E697743F3F61}"/>
              </a:ext>
            </a:extLst>
          </p:cNvPr>
          <p:cNvSpPr/>
          <p:nvPr/>
        </p:nvSpPr>
        <p:spPr>
          <a:xfrm>
            <a:off x="427038" y="4694044"/>
            <a:ext cx="7642225" cy="97760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IE" sz="2000" kern="1200" baseline="0" dirty="0">
                <a:solidFill>
                  <a:schemeClr val="tx1"/>
                </a:solidFill>
              </a:rPr>
              <a:t>Can push code from Azure Automation to source control or pull your runbooks from source control to Azure Automation</a:t>
            </a:r>
            <a:endParaRPr lang="en-IN" sz="2000" kern="1200" dirty="0">
              <a:solidFill>
                <a:schemeClr val="tx1"/>
              </a:solidFill>
            </a:endParaRPr>
          </a:p>
        </p:txBody>
      </p:sp>
      <p:sp>
        <p:nvSpPr>
          <p:cNvPr id="44" name="Rectangle 43">
            <a:extLst>
              <a:ext uri="{FF2B5EF4-FFF2-40B4-BE49-F238E27FC236}">
                <a16:creationId xmlns:a16="http://schemas.microsoft.com/office/drawing/2014/main" id="{88D73E76-07B1-43D7-881F-4B3FA67F5B1D}"/>
              </a:ext>
            </a:extLst>
          </p:cNvPr>
          <p:cNvSpPr/>
          <p:nvPr/>
        </p:nvSpPr>
        <p:spPr>
          <a:xfrm>
            <a:off x="8200571" y="1192211"/>
            <a:ext cx="3808867" cy="5354893"/>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91440" numCol="1" spcCol="1270" anchor="t" anchorCtr="0">
            <a:noAutofit/>
          </a:bodyPr>
          <a:lstStyle/>
          <a:p>
            <a:pPr lvl="0" algn="ctr" defTabSz="622300">
              <a:spcBef>
                <a:spcPct val="0"/>
              </a:spcBef>
              <a:spcAft>
                <a:spcPct val="35000"/>
              </a:spcAft>
            </a:pPr>
            <a:r>
              <a:rPr lang="en-US" sz="2000" dirty="0">
                <a:solidFill>
                  <a:schemeClr val="tx2"/>
                </a:solidFill>
                <a:latin typeface="+mj-lt"/>
              </a:rPr>
              <a:t>Azure Automation supports the following source Control options:</a:t>
            </a:r>
          </a:p>
        </p:txBody>
      </p:sp>
      <p:sp>
        <p:nvSpPr>
          <p:cNvPr id="41" name="Freeform: Shape 40">
            <a:extLst>
              <a:ext uri="{FF2B5EF4-FFF2-40B4-BE49-F238E27FC236}">
                <a16:creationId xmlns:a16="http://schemas.microsoft.com/office/drawing/2014/main" id="{AB478E68-52EC-4130-982B-4D4440D8A7CC}"/>
              </a:ext>
            </a:extLst>
          </p:cNvPr>
          <p:cNvSpPr/>
          <p:nvPr/>
        </p:nvSpPr>
        <p:spPr>
          <a:xfrm>
            <a:off x="8371204" y="2432374"/>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dirty="0">
                <a:solidFill>
                  <a:schemeClr val="bg1"/>
                </a:solidFill>
              </a:rPr>
              <a:t>GitHub</a:t>
            </a:r>
            <a:endParaRPr lang="en-IN" sz="2000" dirty="0">
              <a:solidFill>
                <a:schemeClr val="bg1"/>
              </a:solidFill>
            </a:endParaRPr>
          </a:p>
        </p:txBody>
      </p:sp>
      <p:sp>
        <p:nvSpPr>
          <p:cNvPr id="42" name="Freeform: Shape 41">
            <a:extLst>
              <a:ext uri="{FF2B5EF4-FFF2-40B4-BE49-F238E27FC236}">
                <a16:creationId xmlns:a16="http://schemas.microsoft.com/office/drawing/2014/main" id="{40FB6CBF-A7E6-49DB-9B29-DE8FE5C7970F}"/>
              </a:ext>
            </a:extLst>
          </p:cNvPr>
          <p:cNvSpPr/>
          <p:nvPr/>
        </p:nvSpPr>
        <p:spPr>
          <a:xfrm>
            <a:off x="8371204" y="3803175"/>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a:solidFill>
                  <a:schemeClr val="bg1"/>
                </a:solidFill>
              </a:rPr>
              <a:t>Azure DevOps (Git)</a:t>
            </a:r>
            <a:endParaRPr lang="en-IN" sz="2000">
              <a:solidFill>
                <a:schemeClr val="bg1"/>
              </a:solidFill>
            </a:endParaRPr>
          </a:p>
        </p:txBody>
      </p:sp>
      <p:sp>
        <p:nvSpPr>
          <p:cNvPr id="43" name="Freeform: Shape 42">
            <a:extLst>
              <a:ext uri="{FF2B5EF4-FFF2-40B4-BE49-F238E27FC236}">
                <a16:creationId xmlns:a16="http://schemas.microsoft.com/office/drawing/2014/main" id="{812D18C5-AA7E-470A-9B3B-0AE33E0F5722}"/>
              </a:ext>
            </a:extLst>
          </p:cNvPr>
          <p:cNvSpPr/>
          <p:nvPr/>
        </p:nvSpPr>
        <p:spPr>
          <a:xfrm>
            <a:off x="8371204" y="5173980"/>
            <a:ext cx="3508375" cy="1203960"/>
          </a:xfrm>
          <a:prstGeom prst="rect">
            <a:avLst/>
          </a:prstGeom>
          <a:solidFill>
            <a:srgbClr val="243A5E"/>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algn="ctr" defTabSz="622300">
              <a:spcBef>
                <a:spcPct val="0"/>
              </a:spcBef>
              <a:spcAft>
                <a:spcPct val="35000"/>
              </a:spcAft>
            </a:pPr>
            <a:r>
              <a:rPr lang="en-US" sz="2000">
                <a:solidFill>
                  <a:schemeClr val="bg1"/>
                </a:solidFill>
              </a:rPr>
              <a:t>Azure DevOps (TFVC)</a:t>
            </a:r>
            <a:endParaRPr lang="en-IN" sz="2000">
              <a:solidFill>
                <a:schemeClr val="bg1"/>
              </a:solidFill>
            </a:endParaRPr>
          </a:p>
        </p:txBody>
      </p:sp>
    </p:spTree>
    <p:extLst>
      <p:ext uri="{BB962C8B-B14F-4D97-AF65-F5344CB8AC3E}">
        <p14:creationId xmlns:p14="http://schemas.microsoft.com/office/powerpoint/2010/main" val="240446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PowerShell workflows</a:t>
            </a:r>
          </a:p>
        </p:txBody>
      </p:sp>
      <p:pic>
        <p:nvPicPr>
          <p:cNvPr id="7" name="Picture 6" descr="Icon of an arrow that is branched to left and right">
            <a:extLst>
              <a:ext uri="{FF2B5EF4-FFF2-40B4-BE49-F238E27FC236}">
                <a16:creationId xmlns:a16="http://schemas.microsoft.com/office/drawing/2014/main" id="{51D9BFA7-B515-4FF0-AE07-D045A68238BC}"/>
              </a:ext>
            </a:extLst>
          </p:cNvPr>
          <p:cNvPicPr>
            <a:picLocks noChangeAspect="1"/>
          </p:cNvPicPr>
          <p:nvPr/>
        </p:nvPicPr>
        <p:blipFill>
          <a:blip r:embed="rId3"/>
          <a:stretch>
            <a:fillRect/>
          </a:stretch>
        </p:blipFill>
        <p:spPr>
          <a:xfrm>
            <a:off x="431429" y="1276436"/>
            <a:ext cx="950976" cy="950976"/>
          </a:xfrm>
          <a:prstGeom prst="rect">
            <a:avLst/>
          </a:prstGeom>
        </p:spPr>
      </p:pic>
      <p:sp>
        <p:nvSpPr>
          <p:cNvPr id="22" name="Rectangle 21">
            <a:extLst>
              <a:ext uri="{FF2B5EF4-FFF2-40B4-BE49-F238E27FC236}">
                <a16:creationId xmlns:a16="http://schemas.microsoft.com/office/drawing/2014/main" id="{21DF313C-8AA2-422D-9A1F-C2CC7DDC5520}"/>
              </a:ext>
            </a:extLst>
          </p:cNvPr>
          <p:cNvSpPr/>
          <p:nvPr/>
        </p:nvSpPr>
        <p:spPr>
          <a:xfrm>
            <a:off x="1682244" y="1582879"/>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Allows automation and orchestration of multi-environment tasks </a:t>
            </a:r>
          </a:p>
        </p:txBody>
      </p:sp>
      <p:cxnSp>
        <p:nvCxnSpPr>
          <p:cNvPr id="31" name="Straight Connector 30">
            <a:extLst>
              <a:ext uri="{FF2B5EF4-FFF2-40B4-BE49-F238E27FC236}">
                <a16:creationId xmlns:a16="http://schemas.microsoft.com/office/drawing/2014/main" id="{3F54998A-FBB7-4B4E-B818-B2528111A84E}"/>
              </a:ext>
              <a:ext uri="{C183D7F6-B498-43B3-948B-1728B52AA6E4}">
                <adec:decorative xmlns:adec="http://schemas.microsoft.com/office/drawing/2017/decorative" val="1"/>
              </a:ext>
            </a:extLst>
          </p:cNvPr>
          <p:cNvCxnSpPr>
            <a:cxnSpLocks/>
          </p:cNvCxnSpPr>
          <p:nvPr/>
        </p:nvCxnSpPr>
        <p:spPr>
          <a:xfrm flipV="1">
            <a:off x="1682244" y="232872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Icon of a wrench and a clipboard">
            <a:extLst>
              <a:ext uri="{FF2B5EF4-FFF2-40B4-BE49-F238E27FC236}">
                <a16:creationId xmlns:a16="http://schemas.microsoft.com/office/drawing/2014/main" id="{C1A1283B-7F9E-4838-9064-B94FE768C906}"/>
              </a:ext>
            </a:extLst>
          </p:cNvPr>
          <p:cNvPicPr>
            <a:picLocks noChangeAspect="1"/>
          </p:cNvPicPr>
          <p:nvPr/>
        </p:nvPicPr>
        <p:blipFill>
          <a:blip r:embed="rId4"/>
          <a:stretch>
            <a:fillRect/>
          </a:stretch>
        </p:blipFill>
        <p:spPr>
          <a:xfrm>
            <a:off x="431075" y="2459662"/>
            <a:ext cx="950976" cy="950976"/>
          </a:xfrm>
          <a:prstGeom prst="rect">
            <a:avLst/>
          </a:prstGeom>
        </p:spPr>
      </p:pic>
      <p:sp>
        <p:nvSpPr>
          <p:cNvPr id="26" name="Rectangle 25">
            <a:extLst>
              <a:ext uri="{FF2B5EF4-FFF2-40B4-BE49-F238E27FC236}">
                <a16:creationId xmlns:a16="http://schemas.microsoft.com/office/drawing/2014/main" id="{D94ECC5A-3946-4CE0-A939-CB372019DE99}"/>
              </a:ext>
            </a:extLst>
          </p:cNvPr>
          <p:cNvSpPr/>
          <p:nvPr/>
        </p:nvSpPr>
        <p:spPr>
          <a:xfrm>
            <a:off x="1682243" y="2766783"/>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Built on PowerShell and based on Windows Workflow Foundation</a:t>
            </a:r>
          </a:p>
        </p:txBody>
      </p:sp>
      <p:cxnSp>
        <p:nvCxnSpPr>
          <p:cNvPr id="32" name="Straight Connector 31">
            <a:extLst>
              <a:ext uri="{FF2B5EF4-FFF2-40B4-BE49-F238E27FC236}">
                <a16:creationId xmlns:a16="http://schemas.microsoft.com/office/drawing/2014/main" id="{E63F1C37-466A-45FB-9D8D-BB8257730F9D}"/>
              </a:ext>
              <a:ext uri="{C183D7F6-B498-43B3-948B-1728B52AA6E4}">
                <adec:decorative xmlns:adec="http://schemas.microsoft.com/office/drawing/2017/decorative" val="1"/>
              </a:ext>
            </a:extLst>
          </p:cNvPr>
          <p:cNvCxnSpPr>
            <a:cxnSpLocks/>
          </p:cNvCxnSpPr>
          <p:nvPr/>
        </p:nvCxnSpPr>
        <p:spPr>
          <a:xfrm flipV="1">
            <a:off x="1671130" y="351262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three circles and aligned to three lines">
            <a:extLst>
              <a:ext uri="{FF2B5EF4-FFF2-40B4-BE49-F238E27FC236}">
                <a16:creationId xmlns:a16="http://schemas.microsoft.com/office/drawing/2014/main" id="{531ABFCC-97FC-4921-94DB-2D5556317DF1}"/>
              </a:ext>
            </a:extLst>
          </p:cNvPr>
          <p:cNvPicPr>
            <a:picLocks noChangeAspect="1"/>
          </p:cNvPicPr>
          <p:nvPr/>
        </p:nvPicPr>
        <p:blipFill>
          <a:blip r:embed="rId5"/>
          <a:stretch>
            <a:fillRect/>
          </a:stretch>
        </p:blipFill>
        <p:spPr>
          <a:xfrm>
            <a:off x="431429" y="3936645"/>
            <a:ext cx="950976" cy="950976"/>
          </a:xfrm>
          <a:prstGeom prst="rect">
            <a:avLst/>
          </a:prstGeom>
        </p:spPr>
      </p:pic>
      <p:sp>
        <p:nvSpPr>
          <p:cNvPr id="30" name="Rectangle 29">
            <a:extLst>
              <a:ext uri="{FF2B5EF4-FFF2-40B4-BE49-F238E27FC236}">
                <a16:creationId xmlns:a16="http://schemas.microsoft.com/office/drawing/2014/main" id="{A9463A7C-DB35-40DF-9659-70E6E7979B7E}"/>
              </a:ext>
            </a:extLst>
          </p:cNvPr>
          <p:cNvSpPr/>
          <p:nvPr/>
        </p:nvSpPr>
        <p:spPr>
          <a:xfrm>
            <a:off x="1682244" y="3936645"/>
            <a:ext cx="10323576" cy="24160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Characteristics:</a:t>
            </a:r>
          </a:p>
          <a:p>
            <a:pPr>
              <a:spcBef>
                <a:spcPts val="600"/>
              </a:spcBef>
              <a:spcAft>
                <a:spcPts val="600"/>
              </a:spcAft>
            </a:pPr>
            <a:r>
              <a:rPr lang="en-US" dirty="0">
                <a:solidFill>
                  <a:schemeClr val="tx1"/>
                </a:solidFill>
              </a:rPr>
              <a:t>Contain </a:t>
            </a:r>
            <a:r>
              <a:rPr lang="en-US" i="1" dirty="0">
                <a:solidFill>
                  <a:schemeClr val="tx1"/>
                </a:solidFill>
              </a:rPr>
              <a:t>Activities</a:t>
            </a:r>
            <a:r>
              <a:rPr lang="en-US" dirty="0">
                <a:solidFill>
                  <a:schemeClr val="tx1"/>
                </a:solidFill>
              </a:rPr>
              <a:t> – which are core a component of a workflow, are a specific task in a workflow</a:t>
            </a:r>
          </a:p>
          <a:p>
            <a:pPr>
              <a:spcBef>
                <a:spcPts val="600"/>
              </a:spcBef>
              <a:spcAft>
                <a:spcPts val="600"/>
              </a:spcAft>
            </a:pPr>
            <a:r>
              <a:rPr lang="en-US" dirty="0">
                <a:solidFill>
                  <a:schemeClr val="tx1"/>
                </a:solidFill>
              </a:rPr>
              <a:t>Tasks can be run in parallel</a:t>
            </a:r>
          </a:p>
          <a:p>
            <a:pPr>
              <a:spcBef>
                <a:spcPts val="600"/>
              </a:spcBef>
              <a:spcAft>
                <a:spcPts val="600"/>
              </a:spcAft>
            </a:pPr>
            <a:r>
              <a:rPr lang="en-US" dirty="0">
                <a:solidFill>
                  <a:schemeClr val="tx1"/>
                </a:solidFill>
              </a:rPr>
              <a:t>Can be long-running and repeated over and over (idempotent)</a:t>
            </a:r>
          </a:p>
          <a:p>
            <a:pPr>
              <a:spcBef>
                <a:spcPts val="600"/>
              </a:spcBef>
              <a:spcAft>
                <a:spcPts val="600"/>
              </a:spcAft>
            </a:pPr>
            <a:r>
              <a:rPr lang="en-US" dirty="0">
                <a:solidFill>
                  <a:schemeClr val="tx1"/>
                </a:solidFill>
              </a:rPr>
              <a:t>Be interrupted</a:t>
            </a:r>
            <a:r>
              <a:rPr lang="en-IE" dirty="0">
                <a:solidFill>
                  <a:schemeClr val="tx1"/>
                </a:solidFill>
              </a:rPr>
              <a:t>—</a:t>
            </a:r>
            <a:r>
              <a:rPr lang="en-US" dirty="0">
                <a:solidFill>
                  <a:schemeClr val="tx1"/>
                </a:solidFill>
              </a:rPr>
              <a:t>can be stopped and restarted, suspended and resumed.</a:t>
            </a:r>
          </a:p>
          <a:p>
            <a:pPr>
              <a:spcBef>
                <a:spcPts val="600"/>
              </a:spcBef>
              <a:spcAft>
                <a:spcPts val="600"/>
              </a:spcAft>
            </a:pPr>
            <a:r>
              <a:rPr lang="en-US" dirty="0">
                <a:solidFill>
                  <a:schemeClr val="tx1"/>
                </a:solidFill>
              </a:rPr>
              <a:t>Continue after an unexpected interruption, such as a network outage or computer/server restart</a:t>
            </a:r>
            <a:endParaRPr lang="en-US" dirty="0">
              <a:solidFill>
                <a:schemeClr val="tx1"/>
              </a:solidFill>
              <a:latin typeface="+mj-lt"/>
            </a:endParaRPr>
          </a:p>
        </p:txBody>
      </p:sp>
    </p:spTree>
    <p:extLst>
      <p:ext uri="{BB962C8B-B14F-4D97-AF65-F5344CB8AC3E}">
        <p14:creationId xmlns:p14="http://schemas.microsoft.com/office/powerpoint/2010/main" val="1436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Creating a workflow</a:t>
            </a:r>
          </a:p>
        </p:txBody>
      </p:sp>
      <p:sp>
        <p:nvSpPr>
          <p:cNvPr id="3" name="Rectangle 2">
            <a:extLst>
              <a:ext uri="{FF2B5EF4-FFF2-40B4-BE49-F238E27FC236}">
                <a16:creationId xmlns:a16="http://schemas.microsoft.com/office/drawing/2014/main" id="{BD031FC6-61B7-489A-B7EF-FD5BFCC180CE}"/>
              </a:ext>
            </a:extLst>
          </p:cNvPr>
          <p:cNvSpPr/>
          <p:nvPr/>
        </p:nvSpPr>
        <p:spPr>
          <a:xfrm>
            <a:off x="431799" y="1184969"/>
            <a:ext cx="2849333" cy="1828800"/>
          </a:xfrm>
          <a:prstGeom prst="rect">
            <a:avLst/>
          </a:prstGeom>
          <a:solidFill>
            <a:schemeClr val="bg1">
              <a:lumMod val="95000"/>
            </a:schemeClr>
          </a:solidFill>
        </p:spPr>
        <p:txBody>
          <a:bodyPr wrap="square" lIns="137160" tIns="91440" rIns="137160" bIns="914400">
            <a:noAutofit/>
          </a:bodyPr>
          <a:lstStyle/>
          <a:p>
            <a:r>
              <a:rPr lang="en-US" sz="2000" dirty="0"/>
              <a:t>There are syntax differences between PowerShell scripts and Workflows</a:t>
            </a:r>
          </a:p>
        </p:txBody>
      </p:sp>
      <p:sp>
        <p:nvSpPr>
          <p:cNvPr id="4" name="Rectangle 3">
            <a:extLst>
              <a:ext uri="{FF2B5EF4-FFF2-40B4-BE49-F238E27FC236}">
                <a16:creationId xmlns:a16="http://schemas.microsoft.com/office/drawing/2014/main" id="{D5A94E2A-9755-4401-B185-961B33566F14}"/>
              </a:ext>
            </a:extLst>
          </p:cNvPr>
          <p:cNvSpPr/>
          <p:nvPr/>
        </p:nvSpPr>
        <p:spPr>
          <a:xfrm>
            <a:off x="3711316" y="1193800"/>
            <a:ext cx="2624233" cy="1828800"/>
          </a:xfrm>
          <a:prstGeom prst="rect">
            <a:avLst/>
          </a:prstGeom>
          <a:solidFill>
            <a:schemeClr val="bg1">
              <a:lumMod val="95000"/>
            </a:schemeClr>
          </a:solidFill>
        </p:spPr>
        <p:txBody>
          <a:bodyPr wrap="square" lIns="137160" tIns="91440" rIns="137160" bIns="914400">
            <a:noAutofit/>
          </a:bodyPr>
          <a:lstStyle/>
          <a:p>
            <a:r>
              <a:rPr lang="en-US" sz="2000" dirty="0"/>
              <a:t>Requires keyword </a:t>
            </a:r>
            <a:r>
              <a:rPr lang="en-US" sz="2000" i="1" dirty="0">
                <a:latin typeface="+mj-lt"/>
              </a:rPr>
              <a:t>workflow</a:t>
            </a:r>
            <a:r>
              <a:rPr lang="en-US" sz="2000" dirty="0"/>
              <a:t> to identify a workflow command</a:t>
            </a:r>
          </a:p>
        </p:txBody>
      </p:sp>
      <p:sp>
        <p:nvSpPr>
          <p:cNvPr id="11" name="Rectangle 10">
            <a:extLst>
              <a:ext uri="{FF2B5EF4-FFF2-40B4-BE49-F238E27FC236}">
                <a16:creationId xmlns:a16="http://schemas.microsoft.com/office/drawing/2014/main" id="{09E1CA43-2752-4AD2-B9B3-EB7E5BF7B8AE}"/>
              </a:ext>
            </a:extLst>
          </p:cNvPr>
          <p:cNvSpPr/>
          <p:nvPr/>
        </p:nvSpPr>
        <p:spPr>
          <a:xfrm>
            <a:off x="6765733" y="1158083"/>
            <a:ext cx="2624233" cy="1828800"/>
          </a:xfrm>
          <a:prstGeom prst="rect">
            <a:avLst/>
          </a:prstGeom>
          <a:solidFill>
            <a:schemeClr val="bg1">
              <a:lumMod val="95000"/>
            </a:schemeClr>
          </a:solidFill>
        </p:spPr>
        <p:txBody>
          <a:bodyPr wrap="square" lIns="137160" tIns="91440" rIns="137160" bIns="914400">
            <a:noAutofit/>
          </a:bodyPr>
          <a:lstStyle/>
          <a:p>
            <a:r>
              <a:rPr lang="en-US" sz="2000"/>
              <a:t>Add parameter values using keyword </a:t>
            </a:r>
            <a:r>
              <a:rPr lang="en-US" sz="2000" i="1">
                <a:latin typeface="+mj-lt"/>
              </a:rPr>
              <a:t>Param</a:t>
            </a:r>
          </a:p>
        </p:txBody>
      </p:sp>
      <p:pic>
        <p:nvPicPr>
          <p:cNvPr id="9" name="Picture 8" descr="A Workflow coding image">
            <a:extLst>
              <a:ext uri="{FF2B5EF4-FFF2-40B4-BE49-F238E27FC236}">
                <a16:creationId xmlns:a16="http://schemas.microsoft.com/office/drawing/2014/main" id="{0DDB5184-ABDC-40AB-B29E-10B190F820F9}"/>
              </a:ext>
            </a:extLst>
          </p:cNvPr>
          <p:cNvPicPr>
            <a:picLocks noChangeAspect="1"/>
          </p:cNvPicPr>
          <p:nvPr/>
        </p:nvPicPr>
        <p:blipFill rotWithShape="1">
          <a:blip r:embed="rId3"/>
          <a:srcRect l="-11751" r="-11751"/>
          <a:stretch/>
        </p:blipFill>
        <p:spPr>
          <a:xfrm>
            <a:off x="431799" y="3154797"/>
            <a:ext cx="11566525" cy="3202193"/>
          </a:xfrm>
          <a:prstGeom prst="rect">
            <a:avLst/>
          </a:prstGeom>
          <a:solidFill>
            <a:srgbClr val="F5F2F0"/>
          </a:solidFill>
          <a:ln w="19050">
            <a:solidFill>
              <a:schemeClr val="tx2"/>
            </a:solidFill>
          </a:ln>
        </p:spPr>
      </p:pic>
    </p:spTree>
    <p:extLst>
      <p:ext uri="{BB962C8B-B14F-4D97-AF65-F5344CB8AC3E}">
        <p14:creationId xmlns:p14="http://schemas.microsoft.com/office/powerpoint/2010/main" val="4155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Module overview</a:t>
            </a:r>
          </a:p>
        </p:txBody>
      </p:sp>
      <p:pic>
        <p:nvPicPr>
          <p:cNvPr id="25" name="Picture 24" descr="Icon of a magnifying glass">
            <a:extLst>
              <a:ext uri="{FF2B5EF4-FFF2-40B4-BE49-F238E27FC236}">
                <a16:creationId xmlns:a16="http://schemas.microsoft.com/office/drawing/2014/main" id="{00CB1C5B-1A02-42D0-AD18-A3593DFB96C9}"/>
              </a:ext>
            </a:extLst>
          </p:cNvPr>
          <p:cNvPicPr>
            <a:picLocks noChangeAspect="1"/>
          </p:cNvPicPr>
          <p:nvPr/>
        </p:nvPicPr>
        <p:blipFill>
          <a:blip r:embed="rId3"/>
          <a:stretch>
            <a:fillRect/>
          </a:stretch>
        </p:blipFill>
        <p:spPr>
          <a:xfrm>
            <a:off x="461758" y="1506486"/>
            <a:ext cx="835152" cy="835152"/>
          </a:xfrm>
          <a:prstGeom prst="rect">
            <a:avLst/>
          </a:prstGeom>
        </p:spPr>
      </p:pic>
      <p:sp>
        <p:nvSpPr>
          <p:cNvPr id="26" name="TextBox 25">
            <a:extLst>
              <a:ext uri="{FF2B5EF4-FFF2-40B4-BE49-F238E27FC236}">
                <a16:creationId xmlns:a16="http://schemas.microsoft.com/office/drawing/2014/main" id="{565D7C09-8E08-4BA4-98F2-6480BB7E64C1}"/>
              </a:ext>
            </a:extLst>
          </p:cNvPr>
          <p:cNvSpPr txBox="1"/>
          <p:nvPr/>
        </p:nvSpPr>
        <p:spPr>
          <a:xfrm>
            <a:off x="1520826" y="1769419"/>
            <a:ext cx="4175124" cy="307777"/>
          </a:xfrm>
          <a:prstGeom prst="rect">
            <a:avLst/>
          </a:prstGeom>
          <a:noFill/>
        </p:spPr>
        <p:txBody>
          <a:bodyPr wrap="square" lIns="0" tIns="0" rIns="0" bIns="0" rtlCol="0" anchor="ctr">
            <a:spAutoFit/>
          </a:bodyPr>
          <a:lstStyle/>
          <a:p>
            <a:pPr>
              <a:spcAft>
                <a:spcPts val="600"/>
              </a:spcAft>
            </a:pPr>
            <a:r>
              <a:rPr lang="en-US" sz="2000" dirty="0"/>
              <a:t>Lesson 1: Module Overview</a:t>
            </a:r>
          </a:p>
        </p:txBody>
      </p:sp>
      <p:cxnSp>
        <p:nvCxnSpPr>
          <p:cNvPr id="27" name="Straight Connector 26">
            <a:extLst>
              <a:ext uri="{FF2B5EF4-FFF2-40B4-BE49-F238E27FC236}">
                <a16:creationId xmlns:a16="http://schemas.microsoft.com/office/drawing/2014/main" id="{B743D5C3-41F8-4384-A4EB-D630B91BC436}"/>
              </a:ext>
              <a:ext uri="{C183D7F6-B498-43B3-948B-1728B52AA6E4}">
                <adec:decorative xmlns:adec="http://schemas.microsoft.com/office/drawing/2017/decorative" val="1"/>
              </a:ext>
            </a:extLst>
          </p:cNvPr>
          <p:cNvCxnSpPr>
            <a:cxnSpLocks/>
          </p:cNvCxnSpPr>
          <p:nvPr/>
        </p:nvCxnSpPr>
        <p:spPr>
          <a:xfrm>
            <a:off x="1520826" y="2481340"/>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loud with multiples lines extending from it">
            <a:extLst>
              <a:ext uri="{FF2B5EF4-FFF2-40B4-BE49-F238E27FC236}">
                <a16:creationId xmlns:a16="http://schemas.microsoft.com/office/drawing/2014/main" id="{4ABFFFD4-ED8F-48A4-9C1F-6C1195B5C9DE}"/>
              </a:ext>
            </a:extLst>
          </p:cNvPr>
          <p:cNvPicPr>
            <a:picLocks noChangeAspect="1"/>
          </p:cNvPicPr>
          <p:nvPr/>
        </p:nvPicPr>
        <p:blipFill>
          <a:blip r:embed="rId4"/>
          <a:stretch>
            <a:fillRect/>
          </a:stretch>
        </p:blipFill>
        <p:spPr>
          <a:xfrm>
            <a:off x="461758" y="2622552"/>
            <a:ext cx="836676" cy="836676"/>
          </a:xfrm>
          <a:prstGeom prst="rect">
            <a:avLst/>
          </a:prstGeom>
        </p:spPr>
      </p:pic>
      <p:sp>
        <p:nvSpPr>
          <p:cNvPr id="29" name="TextBox 28">
            <a:extLst>
              <a:ext uri="{FF2B5EF4-FFF2-40B4-BE49-F238E27FC236}">
                <a16:creationId xmlns:a16="http://schemas.microsoft.com/office/drawing/2014/main" id="{90C2F772-2AFE-4732-9BFF-FC8631DA6C54}"/>
              </a:ext>
            </a:extLst>
          </p:cNvPr>
          <p:cNvSpPr txBox="1"/>
          <p:nvPr/>
        </p:nvSpPr>
        <p:spPr>
          <a:xfrm>
            <a:off x="1520826" y="2731598"/>
            <a:ext cx="4175124" cy="615553"/>
          </a:xfrm>
          <a:prstGeom prst="rect">
            <a:avLst/>
          </a:prstGeom>
          <a:noFill/>
        </p:spPr>
        <p:txBody>
          <a:bodyPr wrap="square" lIns="0" tIns="0" rIns="0" bIns="0" rtlCol="0" anchor="ctr">
            <a:spAutoFit/>
          </a:bodyPr>
          <a:lstStyle/>
          <a:p>
            <a:pPr>
              <a:spcAft>
                <a:spcPts val="600"/>
              </a:spcAft>
            </a:pPr>
            <a:r>
              <a:rPr lang="en-US" sz="2000" dirty="0"/>
              <a:t>Lesson 2: Infrastructure as code and configuration management</a:t>
            </a:r>
          </a:p>
        </p:txBody>
      </p:sp>
      <p:cxnSp>
        <p:nvCxnSpPr>
          <p:cNvPr id="30" name="Straight Connector 29">
            <a:extLst>
              <a:ext uri="{FF2B5EF4-FFF2-40B4-BE49-F238E27FC236}">
                <a16:creationId xmlns:a16="http://schemas.microsoft.com/office/drawing/2014/main" id="{9F880A48-0BBC-4237-B263-B41A550B70C5}"/>
              </a:ext>
              <a:ext uri="{C183D7F6-B498-43B3-948B-1728B52AA6E4}">
                <adec:decorative xmlns:adec="http://schemas.microsoft.com/office/drawing/2017/decorative" val="1"/>
              </a:ext>
            </a:extLst>
          </p:cNvPr>
          <p:cNvCxnSpPr>
            <a:cxnSpLocks/>
          </p:cNvCxnSpPr>
          <p:nvPr/>
        </p:nvCxnSpPr>
        <p:spPr>
          <a:xfrm>
            <a:off x="1520826" y="3597406"/>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webpage layout template">
            <a:extLst>
              <a:ext uri="{FF2B5EF4-FFF2-40B4-BE49-F238E27FC236}">
                <a16:creationId xmlns:a16="http://schemas.microsoft.com/office/drawing/2014/main" id="{30356B81-35A9-41AA-BE54-43FADBB4D0C2}"/>
              </a:ext>
            </a:extLst>
          </p:cNvPr>
          <p:cNvPicPr>
            <a:picLocks noChangeAspect="1"/>
          </p:cNvPicPr>
          <p:nvPr/>
        </p:nvPicPr>
        <p:blipFill>
          <a:blip r:embed="rId5"/>
          <a:stretch>
            <a:fillRect/>
          </a:stretch>
        </p:blipFill>
        <p:spPr>
          <a:xfrm>
            <a:off x="461758" y="3737108"/>
            <a:ext cx="838200" cy="838200"/>
          </a:xfrm>
          <a:prstGeom prst="rect">
            <a:avLst/>
          </a:prstGeom>
        </p:spPr>
      </p:pic>
      <p:sp>
        <p:nvSpPr>
          <p:cNvPr id="32" name="TextBox 31">
            <a:extLst>
              <a:ext uri="{FF2B5EF4-FFF2-40B4-BE49-F238E27FC236}">
                <a16:creationId xmlns:a16="http://schemas.microsoft.com/office/drawing/2014/main" id="{7069B545-2690-4FC4-8493-211418E14BBE}"/>
              </a:ext>
            </a:extLst>
          </p:cNvPr>
          <p:cNvSpPr txBox="1"/>
          <p:nvPr/>
        </p:nvSpPr>
        <p:spPr>
          <a:xfrm>
            <a:off x="1520826" y="3847664"/>
            <a:ext cx="4175124" cy="615553"/>
          </a:xfrm>
          <a:prstGeom prst="rect">
            <a:avLst/>
          </a:prstGeom>
          <a:noFill/>
        </p:spPr>
        <p:txBody>
          <a:bodyPr wrap="square" lIns="0" tIns="0" rIns="0" bIns="0" rtlCol="0" anchor="ctr">
            <a:spAutoFit/>
          </a:bodyPr>
          <a:lstStyle/>
          <a:p>
            <a:pPr>
              <a:spcAft>
                <a:spcPts val="600"/>
              </a:spcAft>
            </a:pPr>
            <a:r>
              <a:rPr lang="en-US" sz="2000" dirty="0"/>
              <a:t>Lesson 3: Create Azure resources using ARM templates</a:t>
            </a:r>
          </a:p>
        </p:txBody>
      </p:sp>
      <p:cxnSp>
        <p:nvCxnSpPr>
          <p:cNvPr id="34" name="Straight Connector 33">
            <a:extLst>
              <a:ext uri="{FF2B5EF4-FFF2-40B4-BE49-F238E27FC236}">
                <a16:creationId xmlns:a16="http://schemas.microsoft.com/office/drawing/2014/main" id="{85DDB081-CBA5-42B3-8EC1-866FF1AD4091}"/>
              </a:ext>
              <a:ext uri="{C183D7F6-B498-43B3-948B-1728B52AA6E4}">
                <adec:decorative xmlns:adec="http://schemas.microsoft.com/office/drawing/2017/decorative" val="1"/>
              </a:ext>
            </a:extLst>
          </p:cNvPr>
          <p:cNvCxnSpPr>
            <a:cxnSpLocks/>
          </p:cNvCxnSpPr>
          <p:nvPr/>
        </p:nvCxnSpPr>
        <p:spPr>
          <a:xfrm>
            <a:off x="1520826" y="4713472"/>
            <a:ext cx="3974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gear and a arrow going across it">
            <a:extLst>
              <a:ext uri="{FF2B5EF4-FFF2-40B4-BE49-F238E27FC236}">
                <a16:creationId xmlns:a16="http://schemas.microsoft.com/office/drawing/2014/main" id="{508DBE7A-7117-4910-8647-D2442EF7CBAD}"/>
              </a:ext>
            </a:extLst>
          </p:cNvPr>
          <p:cNvPicPr>
            <a:picLocks noChangeAspect="1"/>
          </p:cNvPicPr>
          <p:nvPr/>
        </p:nvPicPr>
        <p:blipFill>
          <a:blip r:embed="rId6"/>
          <a:stretch>
            <a:fillRect/>
          </a:stretch>
        </p:blipFill>
        <p:spPr>
          <a:xfrm>
            <a:off x="461758" y="4854698"/>
            <a:ext cx="836676" cy="836676"/>
          </a:xfrm>
          <a:prstGeom prst="rect">
            <a:avLst/>
          </a:prstGeom>
        </p:spPr>
      </p:pic>
      <p:sp>
        <p:nvSpPr>
          <p:cNvPr id="36" name="TextBox 35">
            <a:extLst>
              <a:ext uri="{FF2B5EF4-FFF2-40B4-BE49-F238E27FC236}">
                <a16:creationId xmlns:a16="http://schemas.microsoft.com/office/drawing/2014/main" id="{CB9B5A90-6E42-4FAC-9514-608FB4125851}"/>
              </a:ext>
            </a:extLst>
          </p:cNvPr>
          <p:cNvSpPr txBox="1"/>
          <p:nvPr/>
        </p:nvSpPr>
        <p:spPr>
          <a:xfrm>
            <a:off x="1520826" y="4963729"/>
            <a:ext cx="4175124" cy="615553"/>
          </a:xfrm>
          <a:prstGeom prst="rect">
            <a:avLst/>
          </a:prstGeom>
          <a:noFill/>
        </p:spPr>
        <p:txBody>
          <a:bodyPr wrap="square" lIns="0" tIns="0" rIns="0" bIns="0" rtlCol="0" anchor="ctr">
            <a:spAutoFit/>
          </a:bodyPr>
          <a:lstStyle/>
          <a:p>
            <a:pPr>
              <a:spcAft>
                <a:spcPts val="600"/>
              </a:spcAft>
            </a:pPr>
            <a:r>
              <a:rPr lang="en-US" sz="2000" dirty="0"/>
              <a:t>Lesson 4: Create Azure resources by using Azure CLI</a:t>
            </a:r>
          </a:p>
        </p:txBody>
      </p:sp>
      <p:pic>
        <p:nvPicPr>
          <p:cNvPr id="23" name="Picture 22" descr="Icon of a wrench and a clipboard">
            <a:extLst>
              <a:ext uri="{FF2B5EF4-FFF2-40B4-BE49-F238E27FC236}">
                <a16:creationId xmlns:a16="http://schemas.microsoft.com/office/drawing/2014/main" id="{5C00BD74-3DF7-480A-A79B-D103BFF3451D}"/>
              </a:ext>
            </a:extLst>
          </p:cNvPr>
          <p:cNvPicPr>
            <a:picLocks noChangeAspect="1"/>
          </p:cNvPicPr>
          <p:nvPr/>
        </p:nvPicPr>
        <p:blipFill>
          <a:blip r:embed="rId7"/>
          <a:stretch>
            <a:fillRect/>
          </a:stretch>
        </p:blipFill>
        <p:spPr>
          <a:xfrm>
            <a:off x="6034484" y="1506486"/>
            <a:ext cx="836676" cy="836676"/>
          </a:xfrm>
          <a:prstGeom prst="rect">
            <a:avLst/>
          </a:prstGeom>
        </p:spPr>
      </p:pic>
      <p:sp>
        <p:nvSpPr>
          <p:cNvPr id="42" name="TextBox 41">
            <a:extLst>
              <a:ext uri="{FF2B5EF4-FFF2-40B4-BE49-F238E27FC236}">
                <a16:creationId xmlns:a16="http://schemas.microsoft.com/office/drawing/2014/main" id="{AD9D2AF7-D560-4093-A962-AFD03B11B5E7}"/>
              </a:ext>
            </a:extLst>
          </p:cNvPr>
          <p:cNvSpPr txBox="1"/>
          <p:nvPr/>
        </p:nvSpPr>
        <p:spPr>
          <a:xfrm>
            <a:off x="7096584" y="2927440"/>
            <a:ext cx="4912853" cy="307777"/>
          </a:xfrm>
          <a:prstGeom prst="rect">
            <a:avLst/>
          </a:prstGeom>
          <a:noFill/>
        </p:spPr>
        <p:txBody>
          <a:bodyPr wrap="square" lIns="0" tIns="0" rIns="0" bIns="0" rtlCol="0" anchor="ctr">
            <a:spAutoFit/>
          </a:bodyPr>
          <a:lstStyle/>
          <a:p>
            <a:pPr>
              <a:spcAft>
                <a:spcPts val="600"/>
              </a:spcAft>
            </a:pPr>
            <a:r>
              <a:rPr lang="en-US" sz="2000" dirty="0"/>
              <a:t>Lesson 6: Desired State Configuration (DSC)</a:t>
            </a:r>
          </a:p>
        </p:txBody>
      </p:sp>
      <p:cxnSp>
        <p:nvCxnSpPr>
          <p:cNvPr id="43" name="Straight Connector 42">
            <a:extLst>
              <a:ext uri="{FF2B5EF4-FFF2-40B4-BE49-F238E27FC236}">
                <a16:creationId xmlns:a16="http://schemas.microsoft.com/office/drawing/2014/main" id="{E74B1506-C5DB-4444-8DAB-B73C81E46D68}"/>
              </a:ext>
              <a:ext uri="{C183D7F6-B498-43B3-948B-1728B52AA6E4}">
                <adec:decorative xmlns:adec="http://schemas.microsoft.com/office/drawing/2017/decorative" val="1"/>
              </a:ext>
            </a:extLst>
          </p:cNvPr>
          <p:cNvCxnSpPr>
            <a:cxnSpLocks/>
          </p:cNvCxnSpPr>
          <p:nvPr/>
        </p:nvCxnSpPr>
        <p:spPr>
          <a:xfrm>
            <a:off x="7096584" y="2481340"/>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three gears with varying sizes">
            <a:extLst>
              <a:ext uri="{FF2B5EF4-FFF2-40B4-BE49-F238E27FC236}">
                <a16:creationId xmlns:a16="http://schemas.microsoft.com/office/drawing/2014/main" id="{84F7EFBF-814F-4C88-94E7-0F198D33086C}"/>
              </a:ext>
            </a:extLst>
          </p:cNvPr>
          <p:cNvPicPr>
            <a:picLocks noChangeAspect="1"/>
          </p:cNvPicPr>
          <p:nvPr/>
        </p:nvPicPr>
        <p:blipFill>
          <a:blip r:embed="rId8"/>
          <a:stretch>
            <a:fillRect/>
          </a:stretch>
        </p:blipFill>
        <p:spPr>
          <a:xfrm>
            <a:off x="6036008" y="2622552"/>
            <a:ext cx="829760" cy="832104"/>
          </a:xfrm>
          <a:prstGeom prst="rect">
            <a:avLst/>
          </a:prstGeom>
        </p:spPr>
      </p:pic>
      <p:sp>
        <p:nvSpPr>
          <p:cNvPr id="45" name="TextBox 44">
            <a:extLst>
              <a:ext uri="{FF2B5EF4-FFF2-40B4-BE49-F238E27FC236}">
                <a16:creationId xmlns:a16="http://schemas.microsoft.com/office/drawing/2014/main" id="{42E31215-6E59-49F6-B40A-952CA0850CE1}"/>
              </a:ext>
            </a:extLst>
          </p:cNvPr>
          <p:cNvSpPr txBox="1"/>
          <p:nvPr/>
        </p:nvSpPr>
        <p:spPr>
          <a:xfrm>
            <a:off x="7096584" y="1817603"/>
            <a:ext cx="4912853" cy="307777"/>
          </a:xfrm>
          <a:prstGeom prst="rect">
            <a:avLst/>
          </a:prstGeom>
          <a:noFill/>
        </p:spPr>
        <p:txBody>
          <a:bodyPr wrap="square" lIns="0" tIns="0" rIns="0" bIns="0" rtlCol="0" anchor="ctr">
            <a:spAutoFit/>
          </a:bodyPr>
          <a:lstStyle/>
          <a:p>
            <a:pPr>
              <a:spcAft>
                <a:spcPts val="600"/>
              </a:spcAft>
            </a:pPr>
            <a:r>
              <a:rPr lang="en-US" sz="2000" dirty="0"/>
              <a:t>Lesson 5: Azure Automation with DevOps</a:t>
            </a:r>
          </a:p>
        </p:txBody>
      </p:sp>
      <p:cxnSp>
        <p:nvCxnSpPr>
          <p:cNvPr id="46" name="Straight Connector 45">
            <a:extLst>
              <a:ext uri="{FF2B5EF4-FFF2-40B4-BE49-F238E27FC236}">
                <a16:creationId xmlns:a16="http://schemas.microsoft.com/office/drawing/2014/main" id="{FDF9268B-57E0-40BA-B469-1333D9911386}"/>
              </a:ext>
              <a:ext uri="{C183D7F6-B498-43B3-948B-1728B52AA6E4}">
                <adec:decorative xmlns:adec="http://schemas.microsoft.com/office/drawing/2017/decorative" val="1"/>
              </a:ext>
            </a:extLst>
          </p:cNvPr>
          <p:cNvCxnSpPr>
            <a:cxnSpLocks/>
          </p:cNvCxnSpPr>
          <p:nvPr/>
        </p:nvCxnSpPr>
        <p:spPr>
          <a:xfrm>
            <a:off x="7096584" y="3597406"/>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 lab flask">
            <a:extLst>
              <a:ext uri="{FF2B5EF4-FFF2-40B4-BE49-F238E27FC236}">
                <a16:creationId xmlns:a16="http://schemas.microsoft.com/office/drawing/2014/main" id="{14D012B0-757C-403A-8139-B869780A3B37}"/>
              </a:ext>
            </a:extLst>
          </p:cNvPr>
          <p:cNvPicPr>
            <a:picLocks noChangeAspect="1"/>
          </p:cNvPicPr>
          <p:nvPr/>
        </p:nvPicPr>
        <p:blipFill>
          <a:blip r:embed="rId9"/>
          <a:stretch>
            <a:fillRect/>
          </a:stretch>
        </p:blipFill>
        <p:spPr>
          <a:xfrm>
            <a:off x="6036008" y="3666400"/>
            <a:ext cx="835152" cy="835152"/>
          </a:xfrm>
          <a:prstGeom prst="rect">
            <a:avLst/>
          </a:prstGeom>
        </p:spPr>
      </p:pic>
      <p:sp>
        <p:nvSpPr>
          <p:cNvPr id="53" name="TextBox 52">
            <a:extLst>
              <a:ext uri="{FF2B5EF4-FFF2-40B4-BE49-F238E27FC236}">
                <a16:creationId xmlns:a16="http://schemas.microsoft.com/office/drawing/2014/main" id="{840BBACE-5F54-42B3-98E1-B5DADB8E7BC3}"/>
              </a:ext>
            </a:extLst>
          </p:cNvPr>
          <p:cNvSpPr txBox="1"/>
          <p:nvPr/>
        </p:nvSpPr>
        <p:spPr>
          <a:xfrm>
            <a:off x="7096584" y="3930843"/>
            <a:ext cx="4912853" cy="307777"/>
          </a:xfrm>
          <a:prstGeom prst="rect">
            <a:avLst/>
          </a:prstGeom>
          <a:noFill/>
        </p:spPr>
        <p:txBody>
          <a:bodyPr wrap="square" lIns="0" tIns="0" rIns="0" bIns="0" rtlCol="0" anchor="ctr">
            <a:spAutoFit/>
          </a:bodyPr>
          <a:lstStyle/>
          <a:p>
            <a:pPr>
              <a:spcAft>
                <a:spcPts val="600"/>
              </a:spcAft>
            </a:pPr>
            <a:r>
              <a:rPr lang="en-US" sz="2000" dirty="0"/>
              <a:t>Lesson 7: Lab</a:t>
            </a:r>
          </a:p>
        </p:txBody>
      </p:sp>
      <p:cxnSp>
        <p:nvCxnSpPr>
          <p:cNvPr id="54" name="Straight Connector 53">
            <a:extLst>
              <a:ext uri="{FF2B5EF4-FFF2-40B4-BE49-F238E27FC236}">
                <a16:creationId xmlns:a16="http://schemas.microsoft.com/office/drawing/2014/main" id="{C544F6D1-8A34-4687-BC0D-048E0D52A7C4}"/>
              </a:ext>
              <a:ext uri="{C183D7F6-B498-43B3-948B-1728B52AA6E4}">
                <adec:decorative xmlns:adec="http://schemas.microsoft.com/office/drawing/2017/decorative" val="1"/>
              </a:ext>
            </a:extLst>
          </p:cNvPr>
          <p:cNvCxnSpPr>
            <a:cxnSpLocks/>
          </p:cNvCxnSpPr>
          <p:nvPr/>
        </p:nvCxnSpPr>
        <p:spPr>
          <a:xfrm>
            <a:off x="7096584" y="4642764"/>
            <a:ext cx="46782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document with a checkmark">
            <a:extLst>
              <a:ext uri="{FF2B5EF4-FFF2-40B4-BE49-F238E27FC236}">
                <a16:creationId xmlns:a16="http://schemas.microsoft.com/office/drawing/2014/main" id="{DC29E14E-211A-4CA1-A570-975DFF96DC9A}"/>
              </a:ext>
            </a:extLst>
          </p:cNvPr>
          <p:cNvPicPr>
            <a:picLocks noChangeAspect="1"/>
          </p:cNvPicPr>
          <p:nvPr/>
        </p:nvPicPr>
        <p:blipFill>
          <a:blip r:embed="rId10"/>
          <a:stretch>
            <a:fillRect/>
          </a:stretch>
        </p:blipFill>
        <p:spPr>
          <a:xfrm>
            <a:off x="6036008" y="4782465"/>
            <a:ext cx="835152" cy="835152"/>
          </a:xfrm>
          <a:prstGeom prst="rect">
            <a:avLst/>
          </a:prstGeom>
        </p:spPr>
      </p:pic>
      <p:sp>
        <p:nvSpPr>
          <p:cNvPr id="56" name="TextBox 55">
            <a:extLst>
              <a:ext uri="{FF2B5EF4-FFF2-40B4-BE49-F238E27FC236}">
                <a16:creationId xmlns:a16="http://schemas.microsoft.com/office/drawing/2014/main" id="{65808996-3739-4872-BF42-AB83C05C6F0C}"/>
              </a:ext>
            </a:extLst>
          </p:cNvPr>
          <p:cNvSpPr txBox="1"/>
          <p:nvPr/>
        </p:nvSpPr>
        <p:spPr>
          <a:xfrm>
            <a:off x="7096584" y="5046907"/>
            <a:ext cx="4912853" cy="307777"/>
          </a:xfrm>
          <a:prstGeom prst="rect">
            <a:avLst/>
          </a:prstGeom>
          <a:noFill/>
        </p:spPr>
        <p:txBody>
          <a:bodyPr wrap="square" lIns="0" tIns="0" rIns="0" bIns="0" rtlCol="0" anchor="ctr">
            <a:spAutoFit/>
          </a:bodyPr>
          <a:lstStyle/>
          <a:p>
            <a:pPr>
              <a:spcAft>
                <a:spcPts val="600"/>
              </a:spcAft>
            </a:pPr>
            <a:r>
              <a:rPr lang="en-US" sz="2000" dirty="0"/>
              <a:t>Lesson 8: Module review and takeaways</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a:xfrm>
            <a:off x="427038" y="632779"/>
            <a:ext cx="11571287" cy="411162"/>
          </a:xfrm>
        </p:spPr>
        <p:txBody>
          <a:bodyPr/>
          <a:lstStyle/>
          <a:p>
            <a:r>
              <a:rPr lang="en-IE" dirty="0"/>
              <a:t>Demonstration: Create and run a workflow runbook</a:t>
            </a:r>
            <a:endParaRPr lang="en-US" dirty="0"/>
          </a:p>
        </p:txBody>
      </p:sp>
      <p:pic>
        <p:nvPicPr>
          <p:cNvPr id="3" name="Picture 2" descr="Icons of a series of circles with rings enclosing a bigger circle at the centre">
            <a:extLst>
              <a:ext uri="{FF2B5EF4-FFF2-40B4-BE49-F238E27FC236}">
                <a16:creationId xmlns:a16="http://schemas.microsoft.com/office/drawing/2014/main" id="{315371DF-50B2-4CF1-9C3A-2FBDF6F19FE6}"/>
              </a:ext>
            </a:extLst>
          </p:cNvPr>
          <p:cNvPicPr>
            <a:picLocks noChangeAspect="1"/>
          </p:cNvPicPr>
          <p:nvPr/>
        </p:nvPicPr>
        <p:blipFill>
          <a:blip r:embed="rId3"/>
          <a:stretch>
            <a:fillRect/>
          </a:stretch>
        </p:blipFill>
        <p:spPr>
          <a:xfrm>
            <a:off x="427038" y="1528389"/>
            <a:ext cx="950976" cy="950976"/>
          </a:xfrm>
          <a:prstGeom prst="rect">
            <a:avLst/>
          </a:prstGeom>
        </p:spPr>
      </p:pic>
      <p:sp>
        <p:nvSpPr>
          <p:cNvPr id="7" name="Rectangle 6">
            <a:extLst>
              <a:ext uri="{FF2B5EF4-FFF2-40B4-BE49-F238E27FC236}">
                <a16:creationId xmlns:a16="http://schemas.microsoft.com/office/drawing/2014/main" id="{0E88FFCD-66E0-4F2B-848F-6E25DFE3F513}"/>
              </a:ext>
            </a:extLst>
          </p:cNvPr>
          <p:cNvSpPr/>
          <p:nvPr/>
        </p:nvSpPr>
        <p:spPr>
          <a:xfrm>
            <a:off x="1684637" y="1650167"/>
            <a:ext cx="10323576"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rPr>
              <a:t>This demonstration will create a new PowerShell workflow runbook, test, publish and then run the runbook</a:t>
            </a:r>
          </a:p>
        </p:txBody>
      </p:sp>
      <p:cxnSp>
        <p:nvCxnSpPr>
          <p:cNvPr id="12" name="Straight Connector 11">
            <a:extLst>
              <a:ext uri="{FF2B5EF4-FFF2-40B4-BE49-F238E27FC236}">
                <a16:creationId xmlns:a16="http://schemas.microsoft.com/office/drawing/2014/main" id="{B4819CA5-34F3-4959-86B2-1DAF11A97981}"/>
              </a:ext>
              <a:ext uri="{C183D7F6-B498-43B3-948B-1728B52AA6E4}">
                <adec:decorative xmlns:adec="http://schemas.microsoft.com/office/drawing/2017/decorative" val="1"/>
              </a:ext>
            </a:extLst>
          </p:cNvPr>
          <p:cNvCxnSpPr>
            <a:cxnSpLocks/>
          </p:cNvCxnSpPr>
          <p:nvPr/>
        </p:nvCxnSpPr>
        <p:spPr>
          <a:xfrm flipV="1">
            <a:off x="1673523" y="289327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check mark enclosed by an arc">
            <a:extLst>
              <a:ext uri="{FF2B5EF4-FFF2-40B4-BE49-F238E27FC236}">
                <a16:creationId xmlns:a16="http://schemas.microsoft.com/office/drawing/2014/main" id="{F5D88500-76C9-4DA0-B767-23379F07EA5B}"/>
              </a:ext>
            </a:extLst>
          </p:cNvPr>
          <p:cNvPicPr>
            <a:picLocks noChangeAspect="1"/>
          </p:cNvPicPr>
          <p:nvPr/>
        </p:nvPicPr>
        <p:blipFill>
          <a:blip r:embed="rId4"/>
          <a:stretch>
            <a:fillRect/>
          </a:stretch>
        </p:blipFill>
        <p:spPr>
          <a:xfrm>
            <a:off x="431429" y="3385690"/>
            <a:ext cx="950976" cy="950976"/>
          </a:xfrm>
          <a:prstGeom prst="rect">
            <a:avLst/>
          </a:prstGeom>
        </p:spPr>
      </p:pic>
      <p:sp>
        <p:nvSpPr>
          <p:cNvPr id="11" name="Rectangle 10">
            <a:extLst>
              <a:ext uri="{FF2B5EF4-FFF2-40B4-BE49-F238E27FC236}">
                <a16:creationId xmlns:a16="http://schemas.microsoft.com/office/drawing/2014/main" id="{13A78B38-7FF0-41E6-BD30-4ED3EA68B1AF}"/>
              </a:ext>
            </a:extLst>
          </p:cNvPr>
          <p:cNvSpPr/>
          <p:nvPr/>
        </p:nvSpPr>
        <p:spPr>
          <a:xfrm>
            <a:off x="1684636" y="3307180"/>
            <a:ext cx="10323576" cy="1107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spc="-20" dirty="0">
                <a:solidFill>
                  <a:schemeClr val="tx1"/>
                </a:solidFill>
              </a:rPr>
              <a:t>You can complete this walkthrough task by completing the steps outlined below, or you can simply read through them, depending on your</a:t>
            </a:r>
            <a:br>
              <a:rPr lang="en-US" sz="2400" spc="-20" dirty="0">
                <a:solidFill>
                  <a:schemeClr val="tx1"/>
                </a:solidFill>
              </a:rPr>
            </a:br>
            <a:r>
              <a:rPr lang="en-US" sz="2400" spc="-20" dirty="0">
                <a:solidFill>
                  <a:schemeClr val="tx1"/>
                </a:solidFill>
              </a:rPr>
              <a:t>available time</a:t>
            </a:r>
          </a:p>
        </p:txBody>
      </p:sp>
    </p:spTree>
    <p:extLst>
      <p:ext uri="{BB962C8B-B14F-4D97-AF65-F5344CB8AC3E}">
        <p14:creationId xmlns:p14="http://schemas.microsoft.com/office/powerpoint/2010/main" val="237809779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Checkpoint and parallel processing</a:t>
            </a:r>
          </a:p>
        </p:txBody>
      </p:sp>
      <p:pic>
        <p:nvPicPr>
          <p:cNvPr id="7" name="Picture 6" descr="Icon of a magnifying glass showing a chart">
            <a:extLst>
              <a:ext uri="{FF2B5EF4-FFF2-40B4-BE49-F238E27FC236}">
                <a16:creationId xmlns:a16="http://schemas.microsoft.com/office/drawing/2014/main" id="{F911DCE9-7790-4CAF-B139-4E9EA16915BD}"/>
              </a:ext>
            </a:extLst>
          </p:cNvPr>
          <p:cNvPicPr>
            <a:picLocks noChangeAspect="1"/>
          </p:cNvPicPr>
          <p:nvPr/>
        </p:nvPicPr>
        <p:blipFill>
          <a:blip r:embed="rId3"/>
          <a:stretch>
            <a:fillRect/>
          </a:stretch>
        </p:blipFill>
        <p:spPr>
          <a:xfrm>
            <a:off x="431429" y="1498566"/>
            <a:ext cx="950976" cy="950976"/>
          </a:xfrm>
          <a:prstGeom prst="rect">
            <a:avLst/>
          </a:prstGeom>
        </p:spPr>
      </p:pic>
      <p:sp>
        <p:nvSpPr>
          <p:cNvPr id="10" name="Rectangle 9">
            <a:extLst>
              <a:ext uri="{FF2B5EF4-FFF2-40B4-BE49-F238E27FC236}">
                <a16:creationId xmlns:a16="http://schemas.microsoft.com/office/drawing/2014/main" id="{C2EE09DD-E268-431E-9715-005695F43D79}"/>
              </a:ext>
            </a:extLst>
          </p:cNvPr>
          <p:cNvSpPr/>
          <p:nvPr/>
        </p:nvSpPr>
        <p:spPr>
          <a:xfrm>
            <a:off x="1681325" y="1498566"/>
            <a:ext cx="10323576" cy="21082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latin typeface="+mj-lt"/>
              </a:rPr>
              <a:t>Checkpoints:</a:t>
            </a:r>
          </a:p>
          <a:p>
            <a:pPr>
              <a:spcBef>
                <a:spcPts val="600"/>
              </a:spcBef>
              <a:spcAft>
                <a:spcPts val="600"/>
              </a:spcAft>
            </a:pPr>
            <a:r>
              <a:rPr lang="en-US" sz="2200" dirty="0">
                <a:solidFill>
                  <a:schemeClr val="tx1"/>
                </a:solidFill>
              </a:rPr>
              <a:t>If a workflow ends in an error or is suspended, it will start from its last checkpoint the next time it runs</a:t>
            </a:r>
          </a:p>
          <a:p>
            <a:pPr>
              <a:spcBef>
                <a:spcPts val="600"/>
              </a:spcBef>
              <a:spcAft>
                <a:spcPts val="600"/>
              </a:spcAft>
            </a:pPr>
            <a:r>
              <a:rPr lang="en-US" sz="2200" dirty="0">
                <a:solidFill>
                  <a:schemeClr val="tx1"/>
                </a:solidFill>
              </a:rPr>
              <a:t>You can set a checkpoint in a workflow with the </a:t>
            </a:r>
            <a:r>
              <a:rPr lang="en-US" sz="2200" i="1" dirty="0">
                <a:solidFill>
                  <a:schemeClr val="tx1"/>
                </a:solidFill>
                <a:latin typeface="+mj-lt"/>
              </a:rPr>
              <a:t>Checkpoint-Workflow</a:t>
            </a:r>
            <a:r>
              <a:rPr lang="en-US" sz="2200" dirty="0">
                <a:solidFill>
                  <a:schemeClr val="tx1"/>
                </a:solidFill>
              </a:rPr>
              <a:t> activity</a:t>
            </a:r>
          </a:p>
          <a:p>
            <a:pPr>
              <a:spcBef>
                <a:spcPts val="600"/>
              </a:spcBef>
              <a:spcAft>
                <a:spcPts val="600"/>
              </a:spcAft>
            </a:pPr>
            <a:r>
              <a:rPr lang="en-US" sz="2200" dirty="0">
                <a:solidFill>
                  <a:schemeClr val="tx1"/>
                </a:solidFill>
              </a:rPr>
              <a:t>A checkpoint is a snapshot of the current state of the workflow</a:t>
            </a:r>
          </a:p>
        </p:txBody>
      </p:sp>
      <p:cxnSp>
        <p:nvCxnSpPr>
          <p:cNvPr id="15" name="Straight Connector 14">
            <a:extLst>
              <a:ext uri="{FF2B5EF4-FFF2-40B4-BE49-F238E27FC236}">
                <a16:creationId xmlns:a16="http://schemas.microsoft.com/office/drawing/2014/main" id="{434EEA3D-7B10-41F6-B70E-49E9283DBD02}"/>
              </a:ext>
              <a:ext uri="{C183D7F6-B498-43B3-948B-1728B52AA6E4}">
                <adec:decorative xmlns:adec="http://schemas.microsoft.com/office/drawing/2017/decorative" val="1"/>
              </a:ext>
            </a:extLst>
          </p:cNvPr>
          <p:cNvCxnSpPr>
            <a:cxnSpLocks/>
          </p:cNvCxnSpPr>
          <p:nvPr/>
        </p:nvCxnSpPr>
        <p:spPr>
          <a:xfrm flipV="1">
            <a:off x="1670211" y="389782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series of bars forming a chart">
            <a:extLst>
              <a:ext uri="{FF2B5EF4-FFF2-40B4-BE49-F238E27FC236}">
                <a16:creationId xmlns:a16="http://schemas.microsoft.com/office/drawing/2014/main" id="{2BB43E64-A55E-4CEF-8409-E4C6778617EB}"/>
              </a:ext>
            </a:extLst>
          </p:cNvPr>
          <p:cNvPicPr>
            <a:picLocks noChangeAspect="1"/>
          </p:cNvPicPr>
          <p:nvPr/>
        </p:nvPicPr>
        <p:blipFill>
          <a:blip r:embed="rId4"/>
          <a:stretch>
            <a:fillRect/>
          </a:stretch>
        </p:blipFill>
        <p:spPr>
          <a:xfrm>
            <a:off x="431429" y="4188813"/>
            <a:ext cx="950976" cy="950976"/>
          </a:xfrm>
          <a:prstGeom prst="rect">
            <a:avLst/>
          </a:prstGeom>
        </p:spPr>
      </p:pic>
      <p:sp>
        <p:nvSpPr>
          <p:cNvPr id="14" name="Rectangle 13">
            <a:extLst>
              <a:ext uri="{FF2B5EF4-FFF2-40B4-BE49-F238E27FC236}">
                <a16:creationId xmlns:a16="http://schemas.microsoft.com/office/drawing/2014/main" id="{BDCAB1DA-5893-4556-9470-E502AB0DA1BB}"/>
              </a:ext>
            </a:extLst>
          </p:cNvPr>
          <p:cNvSpPr/>
          <p:nvPr/>
        </p:nvSpPr>
        <p:spPr>
          <a:xfrm>
            <a:off x="1681325" y="4188813"/>
            <a:ext cx="10323576" cy="21082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chemeClr val="tx1"/>
                </a:solidFill>
                <a:latin typeface="+mj-lt"/>
              </a:rPr>
              <a:t>Parallel Processing:</a:t>
            </a:r>
          </a:p>
          <a:p>
            <a:pPr>
              <a:spcBef>
                <a:spcPts val="600"/>
              </a:spcBef>
              <a:spcAft>
                <a:spcPts val="600"/>
              </a:spcAft>
            </a:pPr>
            <a:r>
              <a:rPr lang="en-US" sz="2200" dirty="0">
                <a:solidFill>
                  <a:schemeClr val="tx1"/>
                </a:solidFill>
              </a:rPr>
              <a:t>Use the </a:t>
            </a:r>
            <a:r>
              <a:rPr lang="en-US" sz="2200" i="1" dirty="0">
                <a:solidFill>
                  <a:schemeClr val="tx1"/>
                </a:solidFill>
                <a:latin typeface="+mj-lt"/>
              </a:rPr>
              <a:t>Parallel</a:t>
            </a:r>
            <a:r>
              <a:rPr lang="en-US" sz="2200" dirty="0">
                <a:solidFill>
                  <a:schemeClr val="tx1"/>
                </a:solidFill>
              </a:rPr>
              <a:t> keyword to create a script block with multiple commands that run concurrently</a:t>
            </a:r>
          </a:p>
          <a:p>
            <a:pPr>
              <a:spcBef>
                <a:spcPts val="600"/>
              </a:spcBef>
              <a:spcAft>
                <a:spcPts val="600"/>
              </a:spcAft>
            </a:pPr>
            <a:r>
              <a:rPr lang="en-US" sz="2200" dirty="0">
                <a:solidFill>
                  <a:schemeClr val="tx1"/>
                </a:solidFill>
              </a:rPr>
              <a:t>Tasks within this script block will be run </a:t>
            </a:r>
            <a:r>
              <a:rPr lang="en-US" sz="2200" i="1" dirty="0">
                <a:solidFill>
                  <a:schemeClr val="tx1"/>
                </a:solidFill>
                <a:latin typeface="+mj-lt"/>
              </a:rPr>
              <a:t>concurrently</a:t>
            </a:r>
            <a:r>
              <a:rPr lang="en-US" sz="2200" dirty="0">
                <a:solidFill>
                  <a:schemeClr val="tx1"/>
                </a:solidFill>
              </a:rPr>
              <a:t> or in </a:t>
            </a:r>
            <a:r>
              <a:rPr lang="en-US" sz="2200" i="1" dirty="0">
                <a:solidFill>
                  <a:schemeClr val="tx1"/>
                </a:solidFill>
                <a:latin typeface="+mj-lt"/>
              </a:rPr>
              <a:t>parallel</a:t>
            </a:r>
          </a:p>
          <a:p>
            <a:pPr>
              <a:spcBef>
                <a:spcPts val="600"/>
              </a:spcBef>
              <a:spcAft>
                <a:spcPts val="600"/>
              </a:spcAft>
            </a:pPr>
            <a:r>
              <a:rPr lang="en-US" sz="2200" dirty="0">
                <a:solidFill>
                  <a:schemeClr val="tx1"/>
                </a:solidFill>
                <a:latin typeface="+mj-lt"/>
              </a:rPr>
              <a:t>Can use </a:t>
            </a:r>
            <a:r>
              <a:rPr lang="en-US" sz="2200" i="1" dirty="0">
                <a:solidFill>
                  <a:schemeClr val="tx1"/>
                </a:solidFill>
                <a:latin typeface="+mj-lt"/>
              </a:rPr>
              <a:t>For Each</a:t>
            </a:r>
            <a:r>
              <a:rPr lang="en-US" sz="2200" dirty="0">
                <a:solidFill>
                  <a:schemeClr val="tx1"/>
                </a:solidFill>
                <a:latin typeface="+mj-lt"/>
              </a:rPr>
              <a:t> with </a:t>
            </a:r>
            <a:r>
              <a:rPr lang="en-US" sz="2200" i="1" dirty="0">
                <a:solidFill>
                  <a:schemeClr val="tx1"/>
                </a:solidFill>
                <a:latin typeface="+mj-lt"/>
              </a:rPr>
              <a:t>Parallel</a:t>
            </a:r>
            <a:r>
              <a:rPr lang="en-US" sz="2200" dirty="0">
                <a:solidFill>
                  <a:schemeClr val="tx1"/>
                </a:solidFill>
                <a:latin typeface="+mj-lt"/>
              </a:rPr>
              <a:t> keyword for more granular control on parallelism</a:t>
            </a:r>
          </a:p>
        </p:txBody>
      </p:sp>
    </p:spTree>
    <p:extLst>
      <p:ext uri="{BB962C8B-B14F-4D97-AF65-F5344CB8AC3E}">
        <p14:creationId xmlns:p14="http://schemas.microsoft.com/office/powerpoint/2010/main" val="180712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3243000"/>
            <a:ext cx="9070923" cy="508524"/>
          </a:xfrm>
          <a:noFill/>
        </p:spPr>
        <p:txBody>
          <a:bodyPr vert="horz" wrap="square" lIns="0" tIns="0" rIns="0" bIns="0" rtlCol="0" anchor="ctr" anchorCtr="0">
            <a:spAutoFit/>
          </a:bodyPr>
          <a:lstStyle/>
          <a:p>
            <a:r>
              <a:rPr lang="en-US" dirty="0"/>
              <a:t>Lesson 06: Desired State Configuration (DSC)</a:t>
            </a:r>
          </a:p>
        </p:txBody>
      </p:sp>
      <p:pic>
        <p:nvPicPr>
          <p:cNvPr id="3" name="Picture 2" descr="Icon of three gears with varying sizes">
            <a:extLst>
              <a:ext uri="{FF2B5EF4-FFF2-40B4-BE49-F238E27FC236}">
                <a16:creationId xmlns:a16="http://schemas.microsoft.com/office/drawing/2014/main" id="{7B6CA968-9902-47C2-B60C-085623F44CEA}"/>
              </a:ext>
            </a:extLst>
          </p:cNvPr>
          <p:cNvPicPr>
            <a:picLocks noChangeAspect="1"/>
          </p:cNvPicPr>
          <p:nvPr/>
        </p:nvPicPr>
        <p:blipFill>
          <a:blip r:embed="rId3"/>
          <a:stretch>
            <a:fillRect/>
          </a:stretch>
        </p:blipFill>
        <p:spPr>
          <a:xfrm>
            <a:off x="10486823" y="3081209"/>
            <a:ext cx="829760" cy="832104"/>
          </a:xfrm>
          <a:prstGeom prst="rect">
            <a:avLst/>
          </a:prstGeom>
        </p:spPr>
      </p:pic>
    </p:spTree>
    <p:extLst>
      <p:ext uri="{BB962C8B-B14F-4D97-AF65-F5344CB8AC3E}">
        <p14:creationId xmlns:p14="http://schemas.microsoft.com/office/powerpoint/2010/main" val="370301587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Configuration drift</a:t>
            </a:r>
          </a:p>
        </p:txBody>
      </p:sp>
      <p:pic>
        <p:nvPicPr>
          <p:cNvPr id="3" name="Picture 2" descr="Icon of a gear and a arrow going across it">
            <a:extLst>
              <a:ext uri="{FF2B5EF4-FFF2-40B4-BE49-F238E27FC236}">
                <a16:creationId xmlns:a16="http://schemas.microsoft.com/office/drawing/2014/main" id="{E3B5CF50-9AF5-478B-BA30-7AD4FAAFBE5A}"/>
              </a:ext>
            </a:extLst>
          </p:cNvPr>
          <p:cNvPicPr>
            <a:picLocks noChangeAspect="1"/>
          </p:cNvPicPr>
          <p:nvPr/>
        </p:nvPicPr>
        <p:blipFill>
          <a:blip r:embed="rId3"/>
          <a:stretch>
            <a:fillRect/>
          </a:stretch>
        </p:blipFill>
        <p:spPr>
          <a:xfrm>
            <a:off x="461758" y="1295832"/>
            <a:ext cx="950976" cy="950976"/>
          </a:xfrm>
          <a:prstGeom prst="rect">
            <a:avLst/>
          </a:prstGeom>
        </p:spPr>
      </p:pic>
      <p:sp>
        <p:nvSpPr>
          <p:cNvPr id="5" name="Rectangle 4">
            <a:extLst>
              <a:ext uri="{FF2B5EF4-FFF2-40B4-BE49-F238E27FC236}">
                <a16:creationId xmlns:a16="http://schemas.microsoft.com/office/drawing/2014/main" id="{FBE233A4-63AE-4FD8-969D-A5A1D70BB672}"/>
              </a:ext>
            </a:extLst>
          </p:cNvPr>
          <p:cNvSpPr>
            <a:spLocks/>
          </p:cNvSpPr>
          <p:nvPr/>
        </p:nvSpPr>
        <p:spPr>
          <a:xfrm>
            <a:off x="1605125" y="1214758"/>
            <a:ext cx="10404314" cy="11131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latin typeface="+mj-lt"/>
              </a:rPr>
              <a:t>Configuration drift:</a:t>
            </a:r>
          </a:p>
          <a:p>
            <a:pPr>
              <a:spcBef>
                <a:spcPts val="400"/>
              </a:spcBef>
            </a:pPr>
            <a:r>
              <a:rPr lang="en-US" sz="2000" dirty="0">
                <a:solidFill>
                  <a:schemeClr val="tx1"/>
                </a:solidFill>
              </a:rPr>
              <a:t>Process whereby a set of resources change their state over time</a:t>
            </a:r>
          </a:p>
          <a:p>
            <a:pPr>
              <a:spcBef>
                <a:spcPts val="600"/>
              </a:spcBef>
            </a:pPr>
            <a:r>
              <a:rPr lang="en-US" sz="2000" dirty="0">
                <a:solidFill>
                  <a:schemeClr val="tx1"/>
                </a:solidFill>
              </a:rPr>
              <a:t>Can occur from changes made by people, processes, or programs</a:t>
            </a:r>
          </a:p>
        </p:txBody>
      </p:sp>
      <p:cxnSp>
        <p:nvCxnSpPr>
          <p:cNvPr id="4" name="Straight Connector 3">
            <a:extLst>
              <a:ext uri="{FF2B5EF4-FFF2-40B4-BE49-F238E27FC236}">
                <a16:creationId xmlns:a16="http://schemas.microsoft.com/office/drawing/2014/main" id="{BCFA9663-E6E8-4538-AC72-32E9C8CF1B03}"/>
              </a:ext>
              <a:ext uri="{C183D7F6-B498-43B3-948B-1728B52AA6E4}">
                <adec:decorative xmlns:adec="http://schemas.microsoft.com/office/drawing/2017/decorative" val="1"/>
              </a:ext>
            </a:extLst>
          </p:cNvPr>
          <p:cNvCxnSpPr>
            <a:cxnSpLocks/>
          </p:cNvCxnSpPr>
          <p:nvPr/>
        </p:nvCxnSpPr>
        <p:spPr>
          <a:xfrm flipV="1">
            <a:off x="1605125" y="2623910"/>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curity lock">
            <a:extLst>
              <a:ext uri="{FF2B5EF4-FFF2-40B4-BE49-F238E27FC236}">
                <a16:creationId xmlns:a16="http://schemas.microsoft.com/office/drawing/2014/main" id="{E72521A1-030F-430E-9313-822E889102C3}"/>
              </a:ext>
            </a:extLst>
          </p:cNvPr>
          <p:cNvPicPr>
            <a:picLocks noChangeAspect="1"/>
          </p:cNvPicPr>
          <p:nvPr/>
        </p:nvPicPr>
        <p:blipFill>
          <a:blip r:embed="rId4"/>
          <a:stretch>
            <a:fillRect/>
          </a:stretch>
        </p:blipFill>
        <p:spPr>
          <a:xfrm>
            <a:off x="436190" y="2996881"/>
            <a:ext cx="952500" cy="952500"/>
          </a:xfrm>
          <a:prstGeom prst="rect">
            <a:avLst/>
          </a:prstGeom>
        </p:spPr>
      </p:pic>
      <p:sp>
        <p:nvSpPr>
          <p:cNvPr id="11" name="Rectangle 10">
            <a:extLst>
              <a:ext uri="{FF2B5EF4-FFF2-40B4-BE49-F238E27FC236}">
                <a16:creationId xmlns:a16="http://schemas.microsoft.com/office/drawing/2014/main" id="{7FE7CFD5-3319-4DFC-BEAE-68D9BBE1B768}"/>
              </a:ext>
            </a:extLst>
          </p:cNvPr>
          <p:cNvSpPr>
            <a:spLocks/>
          </p:cNvSpPr>
          <p:nvPr/>
        </p:nvSpPr>
        <p:spPr>
          <a:xfrm>
            <a:off x="1605125" y="2996881"/>
            <a:ext cx="10404314" cy="14465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400"/>
              </a:spcBef>
            </a:pPr>
            <a:r>
              <a:rPr lang="en-US" sz="2400">
                <a:solidFill>
                  <a:schemeClr val="tx1"/>
                </a:solidFill>
                <a:latin typeface="+mj-lt"/>
              </a:rPr>
              <a:t>Potential security risks introduced by configuration drift:</a:t>
            </a:r>
            <a:br>
              <a:rPr lang="en-US" sz="2000">
                <a:solidFill>
                  <a:schemeClr val="tx1"/>
                </a:solidFill>
              </a:rPr>
            </a:br>
            <a:r>
              <a:rPr lang="en-US" sz="2000">
                <a:solidFill>
                  <a:schemeClr val="tx1"/>
                </a:solidFill>
              </a:rPr>
              <a:t>Open ports that should have been closed</a:t>
            </a:r>
          </a:p>
          <a:p>
            <a:pPr>
              <a:spcBef>
                <a:spcPts val="600"/>
              </a:spcBef>
            </a:pPr>
            <a:r>
              <a:rPr lang="en-US" sz="2000">
                <a:solidFill>
                  <a:schemeClr val="tx1"/>
                </a:solidFill>
              </a:rPr>
              <a:t>Inconsistent patching across environments</a:t>
            </a:r>
          </a:p>
          <a:p>
            <a:pPr>
              <a:spcBef>
                <a:spcPts val="600"/>
              </a:spcBef>
            </a:pPr>
            <a:r>
              <a:rPr lang="en-US" sz="2000">
                <a:solidFill>
                  <a:schemeClr val="tx1"/>
                </a:solidFill>
              </a:rPr>
              <a:t>Software that doesn’t meet compliance requirements</a:t>
            </a:r>
          </a:p>
        </p:txBody>
      </p:sp>
      <p:cxnSp>
        <p:nvCxnSpPr>
          <p:cNvPr id="23" name="Straight Connector 22">
            <a:extLst>
              <a:ext uri="{FF2B5EF4-FFF2-40B4-BE49-F238E27FC236}">
                <a16:creationId xmlns:a16="http://schemas.microsoft.com/office/drawing/2014/main" id="{5EFFDB8D-4F75-4437-8CEE-159EC69B75FE}"/>
              </a:ext>
              <a:ext uri="{C183D7F6-B498-43B3-948B-1728B52AA6E4}">
                <adec:decorative xmlns:adec="http://schemas.microsoft.com/office/drawing/2017/decorative" val="1"/>
              </a:ext>
            </a:extLst>
          </p:cNvPr>
          <p:cNvCxnSpPr>
            <a:cxnSpLocks/>
          </p:cNvCxnSpPr>
          <p:nvPr/>
        </p:nvCxnSpPr>
        <p:spPr>
          <a:xfrm flipV="1">
            <a:off x="1594011" y="4816402"/>
            <a:ext cx="10404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bulb">
            <a:extLst>
              <a:ext uri="{FF2B5EF4-FFF2-40B4-BE49-F238E27FC236}">
                <a16:creationId xmlns:a16="http://schemas.microsoft.com/office/drawing/2014/main" id="{D1C9C84C-4327-4A51-B64A-3AF1B92A4002}"/>
              </a:ext>
            </a:extLst>
          </p:cNvPr>
          <p:cNvPicPr>
            <a:picLocks noChangeAspect="1"/>
          </p:cNvPicPr>
          <p:nvPr/>
        </p:nvPicPr>
        <p:blipFill>
          <a:blip r:embed="rId5"/>
          <a:stretch>
            <a:fillRect/>
          </a:stretch>
        </p:blipFill>
        <p:spPr>
          <a:xfrm>
            <a:off x="436190" y="5075852"/>
            <a:ext cx="952500" cy="952500"/>
          </a:xfrm>
          <a:prstGeom prst="rect">
            <a:avLst/>
          </a:prstGeom>
        </p:spPr>
      </p:pic>
      <p:sp>
        <p:nvSpPr>
          <p:cNvPr id="2" name="Rectangle 1">
            <a:extLst>
              <a:ext uri="{FF2B5EF4-FFF2-40B4-BE49-F238E27FC236}">
                <a16:creationId xmlns:a16="http://schemas.microsoft.com/office/drawing/2014/main" id="{1E8752CC-129C-4862-B8D9-E2FA1E073558}"/>
              </a:ext>
            </a:extLst>
          </p:cNvPr>
          <p:cNvSpPr>
            <a:spLocks/>
          </p:cNvSpPr>
          <p:nvPr/>
        </p:nvSpPr>
        <p:spPr>
          <a:xfrm>
            <a:off x="1605125" y="5112428"/>
            <a:ext cx="10404314" cy="1431161"/>
          </a:xfrm>
          <a:prstGeom prst="rect">
            <a:avLst/>
          </a:prstGeom>
        </p:spPr>
        <p:txBody>
          <a:bodyPr lIns="0" tIns="0" rIns="0" bIns="0">
            <a:spAutoFit/>
          </a:bodyPr>
          <a:lstStyle/>
          <a:p>
            <a:r>
              <a:rPr lang="en-US" sz="2400">
                <a:latin typeface="+mj-lt"/>
              </a:rPr>
              <a:t>Solutions that can help:</a:t>
            </a:r>
          </a:p>
          <a:p>
            <a:pPr>
              <a:spcBef>
                <a:spcPts val="400"/>
              </a:spcBef>
            </a:pPr>
            <a:r>
              <a:rPr lang="en-US"/>
              <a:t>Windows PowerShell Desired State Configuration</a:t>
            </a:r>
          </a:p>
          <a:p>
            <a:pPr>
              <a:spcBef>
                <a:spcPts val="600"/>
              </a:spcBef>
            </a:pPr>
            <a:r>
              <a:rPr lang="en-US"/>
              <a:t>Azure Policy</a:t>
            </a:r>
          </a:p>
          <a:p>
            <a:pPr>
              <a:spcBef>
                <a:spcPts val="600"/>
              </a:spcBef>
            </a:pPr>
            <a:r>
              <a:rPr lang="en-US"/>
              <a:t>Many non-Microsoft solutions integrated with Azure</a:t>
            </a:r>
          </a:p>
        </p:txBody>
      </p:sp>
    </p:spTree>
    <p:extLst>
      <p:ext uri="{BB962C8B-B14F-4D97-AF65-F5344CB8AC3E}">
        <p14:creationId xmlns:p14="http://schemas.microsoft.com/office/powerpoint/2010/main" val="86373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Desired State Configuration (DSC)</a:t>
            </a:r>
          </a:p>
        </p:txBody>
      </p:sp>
      <p:pic>
        <p:nvPicPr>
          <p:cNvPr id="5" name="Picture 4" descr="Icon of a fragmented arc with a zig zag arrow ">
            <a:extLst>
              <a:ext uri="{FF2B5EF4-FFF2-40B4-BE49-F238E27FC236}">
                <a16:creationId xmlns:a16="http://schemas.microsoft.com/office/drawing/2014/main" id="{005C08D1-A803-4564-9FC8-8983A4EBBE42}"/>
              </a:ext>
            </a:extLst>
          </p:cNvPr>
          <p:cNvPicPr>
            <a:picLocks noChangeAspect="1"/>
          </p:cNvPicPr>
          <p:nvPr/>
        </p:nvPicPr>
        <p:blipFill>
          <a:blip r:embed="rId3"/>
          <a:stretch>
            <a:fillRect/>
          </a:stretch>
        </p:blipFill>
        <p:spPr>
          <a:xfrm>
            <a:off x="456746" y="1311728"/>
            <a:ext cx="952500" cy="952500"/>
          </a:xfrm>
          <a:prstGeom prst="rect">
            <a:avLst/>
          </a:prstGeom>
        </p:spPr>
      </p:pic>
      <p:sp>
        <p:nvSpPr>
          <p:cNvPr id="11" name="TextBox 10" descr="Icon of a document">
            <a:extLst>
              <a:ext uri="{FF2B5EF4-FFF2-40B4-BE49-F238E27FC236}">
                <a16:creationId xmlns:a16="http://schemas.microsoft.com/office/drawing/2014/main" id="{DB951747-4066-43C0-BE74-53ACBB523308}"/>
              </a:ext>
            </a:extLst>
          </p:cNvPr>
          <p:cNvSpPr txBox="1"/>
          <p:nvPr/>
        </p:nvSpPr>
        <p:spPr>
          <a:xfrm>
            <a:off x="1684051" y="1464664"/>
            <a:ext cx="10323576" cy="677108"/>
          </a:xfrm>
          <a:prstGeom prst="rect">
            <a:avLst/>
          </a:prstGeom>
          <a:noFill/>
        </p:spPr>
        <p:txBody>
          <a:bodyPr wrap="square" lIns="0" tIns="0" rIns="0" bIns="0" rtlCol="0">
            <a:spAutoFit/>
          </a:bodyPr>
          <a:lstStyle/>
          <a:p>
            <a:pPr>
              <a:spcAft>
                <a:spcPts val="600"/>
              </a:spcAft>
            </a:pPr>
            <a:r>
              <a:rPr lang="en-US" sz="2200" dirty="0"/>
              <a:t>Ensures that an environment is maintained in a state that you specify (</a:t>
            </a:r>
            <a:r>
              <a:rPr lang="en-US" sz="2200" i="1" dirty="0"/>
              <a:t>defined state</a:t>
            </a:r>
            <a:r>
              <a:rPr lang="en-US" sz="2200" dirty="0"/>
              <a:t>), to eliminate configuration drift, and no deviation from that </a:t>
            </a:r>
            <a:r>
              <a:rPr lang="en-US" sz="2200" i="1" dirty="0"/>
              <a:t>defined state</a:t>
            </a:r>
          </a:p>
        </p:txBody>
      </p:sp>
      <p:cxnSp>
        <p:nvCxnSpPr>
          <p:cNvPr id="22" name="Straight Connector 21">
            <a:extLst>
              <a:ext uri="{FF2B5EF4-FFF2-40B4-BE49-F238E27FC236}">
                <a16:creationId xmlns:a16="http://schemas.microsoft.com/office/drawing/2014/main" id="{79BDE0F2-5328-4DF7-8E63-17DC06289D96}"/>
              </a:ext>
              <a:ext uri="{C183D7F6-B498-43B3-948B-1728B52AA6E4}">
                <adec:decorative xmlns:adec="http://schemas.microsoft.com/office/drawing/2017/decorative" val="1"/>
              </a:ext>
            </a:extLst>
          </p:cNvPr>
          <p:cNvCxnSpPr>
            <a:cxnSpLocks/>
          </p:cNvCxnSpPr>
          <p:nvPr/>
        </p:nvCxnSpPr>
        <p:spPr>
          <a:xfrm>
            <a:off x="1684051" y="240943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circle branched into three connect circles">
            <a:extLst>
              <a:ext uri="{FF2B5EF4-FFF2-40B4-BE49-F238E27FC236}">
                <a16:creationId xmlns:a16="http://schemas.microsoft.com/office/drawing/2014/main" id="{0DB4CEF3-2CD7-4304-BE83-88D8E4E6DBC6}"/>
              </a:ext>
            </a:extLst>
          </p:cNvPr>
          <p:cNvPicPr>
            <a:picLocks noChangeAspect="1"/>
          </p:cNvPicPr>
          <p:nvPr/>
        </p:nvPicPr>
        <p:blipFill>
          <a:blip r:embed="rId4"/>
          <a:stretch>
            <a:fillRect/>
          </a:stretch>
        </p:blipFill>
        <p:spPr>
          <a:xfrm>
            <a:off x="456746" y="2677097"/>
            <a:ext cx="950976" cy="950976"/>
          </a:xfrm>
          <a:prstGeom prst="rect">
            <a:avLst/>
          </a:prstGeom>
        </p:spPr>
      </p:pic>
      <p:sp>
        <p:nvSpPr>
          <p:cNvPr id="15" name="TextBox 14" descr="Icon of a document">
            <a:extLst>
              <a:ext uri="{FF2B5EF4-FFF2-40B4-BE49-F238E27FC236}">
                <a16:creationId xmlns:a16="http://schemas.microsoft.com/office/drawing/2014/main" id="{59892F70-F061-4DF8-A269-B823F32FB642}"/>
              </a:ext>
            </a:extLst>
          </p:cNvPr>
          <p:cNvSpPr txBox="1"/>
          <p:nvPr/>
        </p:nvSpPr>
        <p:spPr>
          <a:xfrm>
            <a:off x="1684051" y="2677097"/>
            <a:ext cx="10323576" cy="1443985"/>
          </a:xfrm>
          <a:prstGeom prst="rect">
            <a:avLst/>
          </a:prstGeom>
          <a:noFill/>
        </p:spPr>
        <p:txBody>
          <a:bodyPr wrap="square" lIns="0" tIns="0" rIns="0" bIns="0" rtlCol="0">
            <a:spAutoFit/>
          </a:bodyPr>
          <a:lstStyle/>
          <a:p>
            <a:pPr>
              <a:spcAft>
                <a:spcPts val="600"/>
              </a:spcAft>
            </a:pPr>
            <a:r>
              <a:rPr lang="en-US" sz="2200" dirty="0"/>
              <a:t>Components:</a:t>
            </a:r>
          </a:p>
          <a:p>
            <a:pPr>
              <a:spcAft>
                <a:spcPts val="600"/>
              </a:spcAft>
            </a:pPr>
            <a:r>
              <a:rPr lang="en-US" dirty="0">
                <a:latin typeface="+mj-lt"/>
              </a:rPr>
              <a:t>Configurations</a:t>
            </a:r>
            <a:r>
              <a:rPr lang="en-US" dirty="0"/>
              <a:t>: Idempotent declarative PowerShell scripts</a:t>
            </a:r>
          </a:p>
          <a:p>
            <a:pPr>
              <a:spcAft>
                <a:spcPts val="600"/>
              </a:spcAft>
            </a:pPr>
            <a:r>
              <a:rPr lang="en-US" dirty="0">
                <a:latin typeface="+mj-lt"/>
              </a:rPr>
              <a:t>Resources</a:t>
            </a:r>
            <a:r>
              <a:rPr lang="en-US" dirty="0"/>
              <a:t>: PowerShell scripts compiled into .</a:t>
            </a:r>
            <a:r>
              <a:rPr lang="en-US" dirty="0" err="1"/>
              <a:t>mof</a:t>
            </a:r>
            <a:r>
              <a:rPr lang="en-US" dirty="0"/>
              <a:t> format files to ensure state</a:t>
            </a:r>
          </a:p>
          <a:p>
            <a:pPr>
              <a:spcAft>
                <a:spcPts val="600"/>
              </a:spcAft>
            </a:pPr>
            <a:r>
              <a:rPr lang="en-US" dirty="0">
                <a:latin typeface="+mj-lt"/>
              </a:rPr>
              <a:t>Local Configuration Manager (LCM): </a:t>
            </a:r>
            <a:r>
              <a:rPr lang="en-US" dirty="0"/>
              <a:t>Client engine to ensure configuration</a:t>
            </a:r>
          </a:p>
        </p:txBody>
      </p:sp>
      <p:cxnSp>
        <p:nvCxnSpPr>
          <p:cNvPr id="21" name="Straight Connector 20">
            <a:extLst>
              <a:ext uri="{FF2B5EF4-FFF2-40B4-BE49-F238E27FC236}">
                <a16:creationId xmlns:a16="http://schemas.microsoft.com/office/drawing/2014/main" id="{A6BDEE8C-C2A3-41D2-93ED-472297B7CF7D}"/>
              </a:ext>
              <a:ext uri="{C183D7F6-B498-43B3-948B-1728B52AA6E4}">
                <adec:decorative xmlns:adec="http://schemas.microsoft.com/office/drawing/2017/decorative" val="1"/>
              </a:ext>
            </a:extLst>
          </p:cNvPr>
          <p:cNvCxnSpPr>
            <a:cxnSpLocks/>
          </p:cNvCxnSpPr>
          <p:nvPr/>
        </p:nvCxnSpPr>
        <p:spPr>
          <a:xfrm>
            <a:off x="1684051" y="4348928"/>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five circles connected by lines">
            <a:extLst>
              <a:ext uri="{FF2B5EF4-FFF2-40B4-BE49-F238E27FC236}">
                <a16:creationId xmlns:a16="http://schemas.microsoft.com/office/drawing/2014/main" id="{555E3FF4-40A7-4A05-9208-8AC3536CDCDD}"/>
              </a:ext>
            </a:extLst>
          </p:cNvPr>
          <p:cNvPicPr>
            <a:picLocks noChangeAspect="1"/>
          </p:cNvPicPr>
          <p:nvPr/>
        </p:nvPicPr>
        <p:blipFill>
          <a:blip r:embed="rId5"/>
          <a:stretch>
            <a:fillRect/>
          </a:stretch>
        </p:blipFill>
        <p:spPr>
          <a:xfrm>
            <a:off x="456746" y="4576774"/>
            <a:ext cx="950976" cy="950976"/>
          </a:xfrm>
          <a:prstGeom prst="rect">
            <a:avLst/>
          </a:prstGeom>
        </p:spPr>
      </p:pic>
      <p:sp>
        <p:nvSpPr>
          <p:cNvPr id="20" name="TextBox 19" descr="Icon of a document">
            <a:extLst>
              <a:ext uri="{FF2B5EF4-FFF2-40B4-BE49-F238E27FC236}">
                <a16:creationId xmlns:a16="http://schemas.microsoft.com/office/drawing/2014/main" id="{ADC72196-4728-40FB-9EFB-8DC4DC856F39}"/>
              </a:ext>
            </a:extLst>
          </p:cNvPr>
          <p:cNvSpPr txBox="1"/>
          <p:nvPr/>
        </p:nvSpPr>
        <p:spPr>
          <a:xfrm>
            <a:off x="1684051" y="4576774"/>
            <a:ext cx="10323576" cy="1495414"/>
          </a:xfrm>
          <a:prstGeom prst="rect">
            <a:avLst/>
          </a:prstGeom>
          <a:noFill/>
        </p:spPr>
        <p:txBody>
          <a:bodyPr wrap="square" lIns="0" tIns="0" rIns="0" bIns="0" rtlCol="0">
            <a:noAutofit/>
          </a:bodyPr>
          <a:lstStyle/>
          <a:p>
            <a:pPr>
              <a:spcAft>
                <a:spcPts val="600"/>
              </a:spcAft>
            </a:pPr>
            <a:r>
              <a:rPr lang="en-US" sz="2200" dirty="0"/>
              <a:t>Methods of Implementing DSC:</a:t>
            </a:r>
          </a:p>
          <a:p>
            <a:pPr>
              <a:spcAft>
                <a:spcPts val="600"/>
              </a:spcAft>
            </a:pPr>
            <a:r>
              <a:rPr lang="en-US" dirty="0">
                <a:latin typeface="+mj-lt"/>
              </a:rPr>
              <a:t>Push mode: </a:t>
            </a:r>
            <a:r>
              <a:rPr lang="en-US" dirty="0"/>
              <a:t>A user actively pushed put a configuration to environments</a:t>
            </a:r>
          </a:p>
          <a:p>
            <a:pPr>
              <a:spcAft>
                <a:spcPts val="600"/>
              </a:spcAft>
            </a:pPr>
            <a:r>
              <a:rPr lang="en-US" dirty="0">
                <a:latin typeface="+mj-lt"/>
              </a:rPr>
              <a:t>Pull</a:t>
            </a:r>
            <a:r>
              <a:rPr lang="en-US" dirty="0"/>
              <a:t> </a:t>
            </a:r>
            <a:r>
              <a:rPr lang="en-US" dirty="0">
                <a:latin typeface="+mj-lt"/>
              </a:rPr>
              <a:t>mode: </a:t>
            </a:r>
            <a:r>
              <a:rPr lang="en-US" dirty="0"/>
              <a:t>Clients get state from remote </a:t>
            </a:r>
            <a:r>
              <a:rPr lang="en-US" i="1" dirty="0"/>
              <a:t>pull service </a:t>
            </a:r>
            <a:r>
              <a:rPr lang="en-US" dirty="0"/>
              <a:t>automatically. Remote service is provided by a pull server, which acts as a central control and manager for the configurations</a:t>
            </a:r>
          </a:p>
        </p:txBody>
      </p:sp>
    </p:spTree>
    <p:extLst>
      <p:ext uri="{BB962C8B-B14F-4D97-AF65-F5344CB8AC3E}">
        <p14:creationId xmlns:p14="http://schemas.microsoft.com/office/powerpoint/2010/main" val="254757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Azure Automation State Configuration </a:t>
            </a:r>
          </a:p>
        </p:txBody>
      </p:sp>
      <p:pic>
        <p:nvPicPr>
          <p:cNvPr id="3" name="Picture 2" descr="Icon of a cloud">
            <a:extLst>
              <a:ext uri="{FF2B5EF4-FFF2-40B4-BE49-F238E27FC236}">
                <a16:creationId xmlns:a16="http://schemas.microsoft.com/office/drawing/2014/main" id="{DB5C8628-BB6D-40A5-A9DE-FAE36C4A73F4}"/>
              </a:ext>
            </a:extLst>
          </p:cNvPr>
          <p:cNvPicPr>
            <a:picLocks noChangeAspect="1"/>
          </p:cNvPicPr>
          <p:nvPr/>
        </p:nvPicPr>
        <p:blipFill>
          <a:blip r:embed="rId3"/>
          <a:stretch>
            <a:fillRect/>
          </a:stretch>
        </p:blipFill>
        <p:spPr>
          <a:xfrm>
            <a:off x="431798" y="1592218"/>
            <a:ext cx="950976" cy="950976"/>
          </a:xfrm>
          <a:prstGeom prst="rect">
            <a:avLst/>
          </a:prstGeom>
        </p:spPr>
      </p:pic>
      <p:sp>
        <p:nvSpPr>
          <p:cNvPr id="22" name="TextBox 21">
            <a:extLst>
              <a:ext uri="{FF2B5EF4-FFF2-40B4-BE49-F238E27FC236}">
                <a16:creationId xmlns:a16="http://schemas.microsoft.com/office/drawing/2014/main" id="{75F5E391-26EF-4371-B8B5-BB21C16C4FDC}"/>
              </a:ext>
            </a:extLst>
          </p:cNvPr>
          <p:cNvSpPr txBox="1"/>
          <p:nvPr/>
        </p:nvSpPr>
        <p:spPr>
          <a:xfrm>
            <a:off x="1673034" y="1729152"/>
            <a:ext cx="10323576" cy="677108"/>
          </a:xfrm>
          <a:prstGeom prst="rect">
            <a:avLst/>
          </a:prstGeom>
          <a:noFill/>
        </p:spPr>
        <p:txBody>
          <a:bodyPr wrap="square" lIns="0" tIns="0" rIns="0" bIns="0" rtlCol="0">
            <a:spAutoFit/>
          </a:bodyPr>
          <a:lstStyle/>
          <a:p>
            <a:pPr>
              <a:spcAft>
                <a:spcPts val="600"/>
              </a:spcAft>
            </a:pPr>
            <a:r>
              <a:rPr lang="en-IE" sz="2200" dirty="0"/>
              <a:t>A cloud-based implementation of PowerShell DSC, available as part of Azure Automation</a:t>
            </a:r>
            <a:endParaRPr lang="en-US" sz="2200" i="1" dirty="0"/>
          </a:p>
        </p:txBody>
      </p:sp>
      <p:cxnSp>
        <p:nvCxnSpPr>
          <p:cNvPr id="23" name="Straight Connector 22">
            <a:extLst>
              <a:ext uri="{FF2B5EF4-FFF2-40B4-BE49-F238E27FC236}">
                <a16:creationId xmlns:a16="http://schemas.microsoft.com/office/drawing/2014/main" id="{DB7ECCB0-9E4F-41B4-9DA2-0922EF37B749}"/>
              </a:ext>
              <a:ext uri="{C183D7F6-B498-43B3-948B-1728B52AA6E4}">
                <adec:decorative xmlns:adec="http://schemas.microsoft.com/office/drawing/2017/decorative" val="1"/>
              </a:ext>
            </a:extLst>
          </p:cNvPr>
          <p:cNvCxnSpPr>
            <a:cxnSpLocks/>
          </p:cNvCxnSpPr>
          <p:nvPr/>
        </p:nvCxnSpPr>
        <p:spPr>
          <a:xfrm>
            <a:off x="1673034" y="2789937"/>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magnifying glass showing a chart">
            <a:extLst>
              <a:ext uri="{FF2B5EF4-FFF2-40B4-BE49-F238E27FC236}">
                <a16:creationId xmlns:a16="http://schemas.microsoft.com/office/drawing/2014/main" id="{A1942E98-548F-4176-AA36-4984577F2DF3}"/>
              </a:ext>
            </a:extLst>
          </p:cNvPr>
          <p:cNvPicPr>
            <a:picLocks noChangeAspect="1"/>
          </p:cNvPicPr>
          <p:nvPr/>
        </p:nvPicPr>
        <p:blipFill>
          <a:blip r:embed="rId4"/>
          <a:stretch>
            <a:fillRect/>
          </a:stretch>
        </p:blipFill>
        <p:spPr>
          <a:xfrm>
            <a:off x="456746" y="3121953"/>
            <a:ext cx="950976" cy="950976"/>
          </a:xfrm>
          <a:prstGeom prst="rect">
            <a:avLst/>
          </a:prstGeom>
        </p:spPr>
      </p:pic>
      <p:sp>
        <p:nvSpPr>
          <p:cNvPr id="10" name="TextBox 9">
            <a:extLst>
              <a:ext uri="{FF2B5EF4-FFF2-40B4-BE49-F238E27FC236}">
                <a16:creationId xmlns:a16="http://schemas.microsoft.com/office/drawing/2014/main" id="{7F9F520E-7E86-4F03-9369-E0D501B6FFCF}"/>
              </a:ext>
            </a:extLst>
          </p:cNvPr>
          <p:cNvSpPr txBox="1"/>
          <p:nvPr/>
        </p:nvSpPr>
        <p:spPr>
          <a:xfrm>
            <a:off x="1673034" y="3146234"/>
            <a:ext cx="10323576" cy="2646878"/>
          </a:xfrm>
          <a:prstGeom prst="rect">
            <a:avLst/>
          </a:prstGeom>
          <a:noFill/>
        </p:spPr>
        <p:txBody>
          <a:bodyPr wrap="square" lIns="0" tIns="0" rIns="0" bIns="0" rtlCol="0">
            <a:spAutoFit/>
          </a:bodyPr>
          <a:lstStyle/>
          <a:p>
            <a:r>
              <a:rPr lang="en-US" sz="2200" dirty="0">
                <a:latin typeface="+mj-lt"/>
              </a:rPr>
              <a:t>Characteristics:</a:t>
            </a:r>
          </a:p>
          <a:p>
            <a:pPr>
              <a:spcBef>
                <a:spcPts val="600"/>
              </a:spcBef>
              <a:spcAft>
                <a:spcPts val="600"/>
              </a:spcAft>
            </a:pPr>
            <a:r>
              <a:rPr lang="en-US" sz="2000" dirty="0">
                <a:latin typeface="+mj-lt"/>
                <a:cs typeface="Segoe UI Semilight" panose="020B0402040204020203" pitchFamily="34" charset="0"/>
              </a:rPr>
              <a:t>Built-in pull server: </a:t>
            </a:r>
            <a:r>
              <a:rPr lang="en-US" sz="2000" dirty="0">
                <a:cs typeface="Segoe UI Semilight" panose="020B0402040204020203" pitchFamily="34" charset="0"/>
              </a:rPr>
              <a:t>Built-in pull server in Azure Automation eliminates the need to set up and maintain your own pull server</a:t>
            </a:r>
          </a:p>
          <a:p>
            <a:pPr>
              <a:spcBef>
                <a:spcPts val="600"/>
              </a:spcBef>
              <a:spcAft>
                <a:spcPts val="600"/>
              </a:spcAft>
            </a:pPr>
            <a:r>
              <a:rPr lang="en-US" sz="2000" dirty="0">
                <a:latin typeface="+mj-lt"/>
                <a:cs typeface="Segoe UI Semilight" panose="020B0402040204020203" pitchFamily="34" charset="0"/>
              </a:rPr>
              <a:t>Management of all DSC artifacts:</a:t>
            </a:r>
            <a:r>
              <a:rPr lang="en-US" sz="2000" dirty="0">
                <a:cs typeface="Segoe UI Semilight" panose="020B0402040204020203" pitchFamily="34" charset="0"/>
              </a:rPr>
              <a:t> Manage all DSC configurations, resources, and target nodes in single instance in the Azure portal or PowerShell</a:t>
            </a:r>
          </a:p>
          <a:p>
            <a:pPr>
              <a:spcBef>
                <a:spcPts val="600"/>
              </a:spcBef>
              <a:spcAft>
                <a:spcPts val="600"/>
              </a:spcAft>
            </a:pPr>
            <a:r>
              <a:rPr lang="en-US" sz="2000" dirty="0">
                <a:latin typeface="+mj-lt"/>
                <a:cs typeface="Segoe UI Semilight" panose="020B0402040204020203" pitchFamily="34" charset="0"/>
              </a:rPr>
              <a:t>Ability to Import Reporting Data directly into Azure Log Analytics:</a:t>
            </a:r>
            <a:r>
              <a:rPr lang="en-US" sz="2000" dirty="0">
                <a:cs typeface="Segoe UI Semilight" panose="020B0402040204020203" pitchFamily="34" charset="0"/>
              </a:rPr>
              <a:t> Can send this data to your Log Analytics workspace</a:t>
            </a:r>
          </a:p>
        </p:txBody>
      </p:sp>
    </p:spTree>
    <p:extLst>
      <p:ext uri="{BB962C8B-B14F-4D97-AF65-F5344CB8AC3E}">
        <p14:creationId xmlns:p14="http://schemas.microsoft.com/office/powerpoint/2010/main" val="37337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t>DSC configuration file</a:t>
            </a:r>
            <a:endParaRPr lang="en-US" b="1" dirty="0"/>
          </a:p>
        </p:txBody>
      </p:sp>
      <p:sp>
        <p:nvSpPr>
          <p:cNvPr id="6" name="Text Placeholder 5"/>
          <p:cNvSpPr>
            <a:spLocks noGrp="1"/>
          </p:cNvSpPr>
          <p:nvPr>
            <p:ph type="body" sz="quarter" idx="4294967295"/>
          </p:nvPr>
        </p:nvSpPr>
        <p:spPr>
          <a:xfrm>
            <a:off x="431800" y="1188720"/>
            <a:ext cx="11559581" cy="369332"/>
          </a:xfrm>
        </p:spPr>
        <p:txBody>
          <a:bodyPr tIns="0" rIns="0" bIns="0"/>
          <a:lstStyle/>
          <a:p>
            <a:r>
              <a:rPr lang="en-IE" i="1" dirty="0"/>
              <a:t>DSC configurations</a:t>
            </a:r>
            <a:r>
              <a:rPr lang="en-IE" dirty="0"/>
              <a:t> are PowerShell scripts that define a special type of function.</a:t>
            </a:r>
            <a:endParaRPr lang="en-US" i="1" dirty="0"/>
          </a:p>
        </p:txBody>
      </p:sp>
      <p:sp>
        <p:nvSpPr>
          <p:cNvPr id="7" name="Rectangle 6">
            <a:extLst>
              <a:ext uri="{FF2B5EF4-FFF2-40B4-BE49-F238E27FC236}">
                <a16:creationId xmlns:a16="http://schemas.microsoft.com/office/drawing/2014/main" id="{E49995C2-A03C-449E-888A-435B3B52B22B}"/>
              </a:ext>
            </a:extLst>
          </p:cNvPr>
          <p:cNvSpPr/>
          <p:nvPr/>
        </p:nvSpPr>
        <p:spPr>
          <a:xfrm>
            <a:off x="427036" y="1891028"/>
            <a:ext cx="4678363" cy="46542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400" dirty="0">
                <a:solidFill>
                  <a:schemeClr val="tx1"/>
                </a:solidFill>
                <a:latin typeface="+mj-lt"/>
              </a:rPr>
              <a:t>Config File Elements:</a:t>
            </a:r>
          </a:p>
          <a:p>
            <a:pPr>
              <a:spcBef>
                <a:spcPts val="600"/>
              </a:spcBef>
              <a:spcAft>
                <a:spcPts val="600"/>
              </a:spcAft>
            </a:pPr>
            <a:r>
              <a:rPr lang="en-US" sz="2000" dirty="0">
                <a:solidFill>
                  <a:schemeClr val="tx1"/>
                </a:solidFill>
              </a:rPr>
              <a:t>Configuration block: Name of the configuration </a:t>
            </a:r>
          </a:p>
          <a:p>
            <a:pPr>
              <a:spcBef>
                <a:spcPts val="600"/>
              </a:spcBef>
              <a:spcAft>
                <a:spcPts val="600"/>
              </a:spcAft>
            </a:pPr>
            <a:r>
              <a:rPr lang="en-US" sz="2000" dirty="0">
                <a:solidFill>
                  <a:schemeClr val="tx1"/>
                </a:solidFill>
              </a:rPr>
              <a:t>Node block: Define nodes being configured e.g. </a:t>
            </a:r>
            <a:r>
              <a:rPr lang="en-US" sz="2000" dirty="0" err="1">
                <a:solidFill>
                  <a:schemeClr val="tx1"/>
                </a:solidFill>
              </a:rPr>
              <a:t>VMs</a:t>
            </a:r>
            <a:r>
              <a:rPr lang="en-US" sz="2000" dirty="0">
                <a:solidFill>
                  <a:schemeClr val="tx1"/>
                </a:solidFill>
              </a:rPr>
              <a:t> and servers</a:t>
            </a:r>
          </a:p>
          <a:p>
            <a:pPr>
              <a:spcBef>
                <a:spcPts val="600"/>
              </a:spcBef>
              <a:spcAft>
                <a:spcPts val="600"/>
              </a:spcAft>
            </a:pPr>
            <a:r>
              <a:rPr lang="en-US" sz="2000" dirty="0">
                <a:solidFill>
                  <a:schemeClr val="tx1"/>
                </a:solidFill>
              </a:rPr>
              <a:t>Resource blocks: Defines the  actual configuration state for the nodes</a:t>
            </a:r>
          </a:p>
          <a:p>
            <a:pPr>
              <a:spcAft>
                <a:spcPts val="816"/>
              </a:spcAft>
            </a:pPr>
            <a:endParaRPr lang="en-US" sz="2000" dirty="0">
              <a:solidFill>
                <a:schemeClr val="tx1"/>
              </a:solidFill>
            </a:endParaRPr>
          </a:p>
        </p:txBody>
      </p:sp>
      <p:pic>
        <p:nvPicPr>
          <p:cNvPr id="3" name="Picture 2" descr="DSC configuration file image">
            <a:extLst>
              <a:ext uri="{FF2B5EF4-FFF2-40B4-BE49-F238E27FC236}">
                <a16:creationId xmlns:a16="http://schemas.microsoft.com/office/drawing/2014/main" id="{6E5312BD-6690-4AE2-99A5-F781AECBCC30}"/>
              </a:ext>
            </a:extLst>
          </p:cNvPr>
          <p:cNvPicPr>
            <a:picLocks noChangeAspect="1"/>
          </p:cNvPicPr>
          <p:nvPr/>
        </p:nvPicPr>
        <p:blipFill>
          <a:blip r:embed="rId3"/>
          <a:stretch>
            <a:fillRect/>
          </a:stretch>
        </p:blipFill>
        <p:spPr>
          <a:xfrm>
            <a:off x="5259942" y="1891028"/>
            <a:ext cx="6749498" cy="4654234"/>
          </a:xfrm>
          <a:prstGeom prst="rect">
            <a:avLst/>
          </a:prstGeom>
          <a:ln w="19050">
            <a:solidFill>
              <a:schemeClr val="tx2"/>
            </a:solidFill>
          </a:ln>
        </p:spPr>
      </p:pic>
    </p:spTree>
    <p:extLst>
      <p:ext uri="{BB962C8B-B14F-4D97-AF65-F5344CB8AC3E}">
        <p14:creationId xmlns:p14="http://schemas.microsoft.com/office/powerpoint/2010/main" val="23249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a:xfrm>
            <a:off x="427038" y="632779"/>
            <a:ext cx="11571287" cy="411162"/>
          </a:xfrm>
        </p:spPr>
        <p:txBody>
          <a:bodyPr/>
          <a:lstStyle/>
          <a:p>
            <a:r>
              <a:rPr lang="en-US" dirty="0"/>
              <a:t>Demonstration: Import and compile</a:t>
            </a:r>
          </a:p>
        </p:txBody>
      </p:sp>
      <p:pic>
        <p:nvPicPr>
          <p:cNvPr id="24" name="Picture 23" descr="Icon of a gear inside a circle">
            <a:extLst>
              <a:ext uri="{FF2B5EF4-FFF2-40B4-BE49-F238E27FC236}">
                <a16:creationId xmlns:a16="http://schemas.microsoft.com/office/drawing/2014/main" id="{57D55570-627A-4A0A-9200-318E07A99D89}"/>
              </a:ext>
            </a:extLst>
          </p:cNvPr>
          <p:cNvPicPr>
            <a:picLocks noChangeAspect="1"/>
          </p:cNvPicPr>
          <p:nvPr/>
        </p:nvPicPr>
        <p:blipFill>
          <a:blip r:embed="rId3"/>
          <a:stretch>
            <a:fillRect/>
          </a:stretch>
        </p:blipFill>
        <p:spPr>
          <a:xfrm>
            <a:off x="456746" y="1720501"/>
            <a:ext cx="949502" cy="950976"/>
          </a:xfrm>
          <a:prstGeom prst="rect">
            <a:avLst/>
          </a:prstGeom>
        </p:spPr>
      </p:pic>
      <p:sp>
        <p:nvSpPr>
          <p:cNvPr id="11" name="TextBox 10">
            <a:extLst>
              <a:ext uri="{FF2B5EF4-FFF2-40B4-BE49-F238E27FC236}">
                <a16:creationId xmlns:a16="http://schemas.microsoft.com/office/drawing/2014/main" id="{0F480575-1F80-44E2-8A69-014AAB858A08}"/>
              </a:ext>
            </a:extLst>
          </p:cNvPr>
          <p:cNvSpPr txBox="1"/>
          <p:nvPr/>
        </p:nvSpPr>
        <p:spPr>
          <a:xfrm>
            <a:off x="1676400" y="1641991"/>
            <a:ext cx="10323576" cy="1107996"/>
          </a:xfrm>
          <a:prstGeom prst="rect">
            <a:avLst/>
          </a:prstGeom>
          <a:noFill/>
        </p:spPr>
        <p:txBody>
          <a:bodyPr wrap="square" lIns="0" tIns="0" rIns="0" bIns="0" rtlCol="0">
            <a:spAutoFit/>
          </a:bodyPr>
          <a:lstStyle/>
          <a:p>
            <a:r>
              <a:rPr lang="en-IE" sz="2400" dirty="0"/>
              <a:t>This walkthrough will create a configuration file,  will then import that configuration to Azure Automation State configuration (DSC) and then compile the configuration file to create the MOF file</a:t>
            </a:r>
          </a:p>
        </p:txBody>
      </p:sp>
      <p:cxnSp>
        <p:nvCxnSpPr>
          <p:cNvPr id="12" name="Straight Connector 11">
            <a:extLst>
              <a:ext uri="{FF2B5EF4-FFF2-40B4-BE49-F238E27FC236}">
                <a16:creationId xmlns:a16="http://schemas.microsoft.com/office/drawing/2014/main" id="{38879207-EC28-42B6-8B54-01A65B3D3963}"/>
              </a:ext>
              <a:ext uri="{C183D7F6-B498-43B3-948B-1728B52AA6E4}">
                <adec:decorative xmlns:adec="http://schemas.microsoft.com/office/drawing/2017/decorative" val="1"/>
              </a:ext>
            </a:extLst>
          </p:cNvPr>
          <p:cNvCxnSpPr>
            <a:cxnSpLocks/>
          </p:cNvCxnSpPr>
          <p:nvPr/>
        </p:nvCxnSpPr>
        <p:spPr>
          <a:xfrm>
            <a:off x="1676400" y="315752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document with a checkmark">
            <a:extLst>
              <a:ext uri="{FF2B5EF4-FFF2-40B4-BE49-F238E27FC236}">
                <a16:creationId xmlns:a16="http://schemas.microsoft.com/office/drawing/2014/main" id="{E77D9EDB-1C71-42CD-9872-087B7F29E2AA}"/>
              </a:ext>
            </a:extLst>
          </p:cNvPr>
          <p:cNvPicPr>
            <a:picLocks noChangeAspect="1"/>
          </p:cNvPicPr>
          <p:nvPr/>
        </p:nvPicPr>
        <p:blipFill>
          <a:blip r:embed="rId4"/>
          <a:stretch>
            <a:fillRect/>
          </a:stretch>
        </p:blipFill>
        <p:spPr>
          <a:xfrm>
            <a:off x="456746" y="3643566"/>
            <a:ext cx="950976" cy="950976"/>
          </a:xfrm>
          <a:prstGeom prst="rect">
            <a:avLst/>
          </a:prstGeom>
        </p:spPr>
      </p:pic>
      <p:sp>
        <p:nvSpPr>
          <p:cNvPr id="7" name="TextBox 6">
            <a:extLst>
              <a:ext uri="{FF2B5EF4-FFF2-40B4-BE49-F238E27FC236}">
                <a16:creationId xmlns:a16="http://schemas.microsoft.com/office/drawing/2014/main" id="{1B40C1B0-A3F7-4C66-A9F1-BCC9870F66DB}"/>
              </a:ext>
            </a:extLst>
          </p:cNvPr>
          <p:cNvSpPr txBox="1"/>
          <p:nvPr/>
        </p:nvSpPr>
        <p:spPr>
          <a:xfrm>
            <a:off x="1676400" y="3565056"/>
            <a:ext cx="10323576" cy="1107996"/>
          </a:xfrm>
          <a:prstGeom prst="rect">
            <a:avLst/>
          </a:prstGeom>
          <a:noFill/>
        </p:spPr>
        <p:txBody>
          <a:bodyPr wrap="square" lIns="0" tIns="0" rIns="0" bIns="0" rtlCol="0">
            <a:spAutoFit/>
          </a:bodyPr>
          <a:lstStyle/>
          <a:p>
            <a:r>
              <a:rPr lang="en-IE" sz="2400" spc="-20" dirty="0"/>
              <a:t>You can complete this walkthrough task by completing the steps outlined below, or you can simply read through them, depending on your </a:t>
            </a:r>
            <a:br>
              <a:rPr lang="en-IE" sz="2400" spc="-20" dirty="0"/>
            </a:br>
            <a:r>
              <a:rPr lang="en-IE" sz="2400" spc="-20" dirty="0"/>
              <a:t>available time</a:t>
            </a:r>
          </a:p>
        </p:txBody>
      </p:sp>
    </p:spTree>
    <p:extLst>
      <p:ext uri="{BB962C8B-B14F-4D97-AF65-F5344CB8AC3E}">
        <p14:creationId xmlns:p14="http://schemas.microsoft.com/office/powerpoint/2010/main" val="15655839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3B5B-D2B1-40F4-B466-A5DCA3B08B11}"/>
              </a:ext>
            </a:extLst>
          </p:cNvPr>
          <p:cNvSpPr>
            <a:spLocks noGrp="1"/>
          </p:cNvSpPr>
          <p:nvPr>
            <p:ph type="title"/>
          </p:nvPr>
        </p:nvSpPr>
        <p:spPr>
          <a:xfrm>
            <a:off x="427038" y="632779"/>
            <a:ext cx="11571287" cy="411162"/>
          </a:xfrm>
        </p:spPr>
        <p:txBody>
          <a:bodyPr/>
          <a:lstStyle/>
          <a:p>
            <a:r>
              <a:rPr lang="en-US" dirty="0"/>
              <a:t>Demonstration: Onboarding machines for management</a:t>
            </a:r>
          </a:p>
        </p:txBody>
      </p:sp>
      <p:pic>
        <p:nvPicPr>
          <p:cNvPr id="5" name="Picture 4" descr="Icon of a webpage showing a product symbol">
            <a:extLst>
              <a:ext uri="{FF2B5EF4-FFF2-40B4-BE49-F238E27FC236}">
                <a16:creationId xmlns:a16="http://schemas.microsoft.com/office/drawing/2014/main" id="{569D7969-529D-457C-8CE4-2E1E5B99D0FE}"/>
              </a:ext>
            </a:extLst>
          </p:cNvPr>
          <p:cNvPicPr>
            <a:picLocks noChangeAspect="1"/>
          </p:cNvPicPr>
          <p:nvPr/>
        </p:nvPicPr>
        <p:blipFill>
          <a:blip r:embed="rId3"/>
          <a:stretch>
            <a:fillRect/>
          </a:stretch>
        </p:blipFill>
        <p:spPr>
          <a:xfrm>
            <a:off x="456746" y="1720501"/>
            <a:ext cx="950976" cy="950976"/>
          </a:xfrm>
          <a:prstGeom prst="rect">
            <a:avLst/>
          </a:prstGeom>
        </p:spPr>
      </p:pic>
      <p:sp>
        <p:nvSpPr>
          <p:cNvPr id="10" name="TextBox 9">
            <a:extLst>
              <a:ext uri="{FF2B5EF4-FFF2-40B4-BE49-F238E27FC236}">
                <a16:creationId xmlns:a16="http://schemas.microsoft.com/office/drawing/2014/main" id="{7BBC56A8-ECBB-47CD-B498-76D281CC80E1}"/>
              </a:ext>
            </a:extLst>
          </p:cNvPr>
          <p:cNvSpPr txBox="1"/>
          <p:nvPr/>
        </p:nvSpPr>
        <p:spPr>
          <a:xfrm>
            <a:off x="1676400" y="1826657"/>
            <a:ext cx="10323576" cy="738664"/>
          </a:xfrm>
          <a:prstGeom prst="rect">
            <a:avLst/>
          </a:prstGeom>
          <a:noFill/>
        </p:spPr>
        <p:txBody>
          <a:bodyPr wrap="square" lIns="0" tIns="0" rIns="0" bIns="0" rtlCol="0">
            <a:spAutoFit/>
          </a:bodyPr>
          <a:lstStyle/>
          <a:p>
            <a:r>
              <a:rPr lang="en-US" sz="2400" dirty="0"/>
              <a:t>This walkthrough will follow on from the last walkthrough and will </a:t>
            </a:r>
            <a:br>
              <a:rPr lang="en-US" sz="2400" dirty="0"/>
            </a:br>
            <a:r>
              <a:rPr lang="en-US" sz="2400" dirty="0"/>
              <a:t>on-board virtual machines for management</a:t>
            </a:r>
          </a:p>
        </p:txBody>
      </p:sp>
      <p:cxnSp>
        <p:nvCxnSpPr>
          <p:cNvPr id="11" name="Straight Connector 10">
            <a:extLst>
              <a:ext uri="{FF2B5EF4-FFF2-40B4-BE49-F238E27FC236}">
                <a16:creationId xmlns:a16="http://schemas.microsoft.com/office/drawing/2014/main" id="{47415D1B-D005-493F-A8E8-1176D77E81F2}"/>
              </a:ext>
              <a:ext uri="{C183D7F6-B498-43B3-948B-1728B52AA6E4}">
                <adec:decorative xmlns:adec="http://schemas.microsoft.com/office/drawing/2017/decorative" val="1"/>
              </a:ext>
            </a:extLst>
          </p:cNvPr>
          <p:cNvCxnSpPr>
            <a:cxnSpLocks/>
          </p:cNvCxnSpPr>
          <p:nvPr/>
        </p:nvCxnSpPr>
        <p:spPr>
          <a:xfrm>
            <a:off x="1676400" y="315752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document with a checkmark">
            <a:extLst>
              <a:ext uri="{FF2B5EF4-FFF2-40B4-BE49-F238E27FC236}">
                <a16:creationId xmlns:a16="http://schemas.microsoft.com/office/drawing/2014/main" id="{F2F5216C-4CB6-47A7-9FD2-5208C89682B9}"/>
              </a:ext>
            </a:extLst>
          </p:cNvPr>
          <p:cNvPicPr>
            <a:picLocks noChangeAspect="1"/>
          </p:cNvPicPr>
          <p:nvPr/>
        </p:nvPicPr>
        <p:blipFill>
          <a:blip r:embed="rId4"/>
          <a:stretch>
            <a:fillRect/>
          </a:stretch>
        </p:blipFill>
        <p:spPr>
          <a:xfrm>
            <a:off x="456746" y="3643566"/>
            <a:ext cx="950976" cy="950976"/>
          </a:xfrm>
          <a:prstGeom prst="rect">
            <a:avLst/>
          </a:prstGeom>
        </p:spPr>
      </p:pic>
      <p:sp>
        <p:nvSpPr>
          <p:cNvPr id="13" name="TextBox 12">
            <a:extLst>
              <a:ext uri="{FF2B5EF4-FFF2-40B4-BE49-F238E27FC236}">
                <a16:creationId xmlns:a16="http://schemas.microsoft.com/office/drawing/2014/main" id="{9F48C719-3094-46A0-9194-C5B5CB8BA181}"/>
              </a:ext>
            </a:extLst>
          </p:cNvPr>
          <p:cNvSpPr txBox="1"/>
          <p:nvPr/>
        </p:nvSpPr>
        <p:spPr>
          <a:xfrm>
            <a:off x="1676400" y="3565056"/>
            <a:ext cx="10323576" cy="1107996"/>
          </a:xfrm>
          <a:prstGeom prst="rect">
            <a:avLst/>
          </a:prstGeom>
          <a:noFill/>
        </p:spPr>
        <p:txBody>
          <a:bodyPr wrap="square" lIns="0" tIns="0" rIns="0" bIns="0" rtlCol="0">
            <a:spAutoFit/>
          </a:bodyPr>
          <a:lstStyle/>
          <a:p>
            <a:r>
              <a:rPr lang="en-US" sz="2400" spc="-20" dirty="0"/>
              <a:t>You can complete this walkthrough task by completing the steps outlined below, or you can simply read through them, depending on your </a:t>
            </a:r>
            <a:br>
              <a:rPr lang="en-US" sz="2400" spc="-20" dirty="0"/>
            </a:br>
            <a:r>
              <a:rPr lang="en-US" sz="2400" spc="-20" dirty="0"/>
              <a:t>available time</a:t>
            </a:r>
          </a:p>
        </p:txBody>
      </p:sp>
    </p:spTree>
    <p:extLst>
      <p:ext uri="{BB962C8B-B14F-4D97-AF65-F5344CB8AC3E}">
        <p14:creationId xmlns:p14="http://schemas.microsoft.com/office/powerpoint/2010/main" val="177094845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Hybrid management</a:t>
            </a:r>
          </a:p>
        </p:txBody>
      </p:sp>
      <p:sp>
        <p:nvSpPr>
          <p:cNvPr id="6" name="Text Placeholder 5"/>
          <p:cNvSpPr>
            <a:spLocks noGrp="1"/>
          </p:cNvSpPr>
          <p:nvPr>
            <p:ph type="body" sz="quarter" idx="4294967295"/>
          </p:nvPr>
        </p:nvSpPr>
        <p:spPr>
          <a:xfrm>
            <a:off x="858838" y="1189038"/>
            <a:ext cx="11577637" cy="676275"/>
          </a:xfrm>
        </p:spPr>
        <p:txBody>
          <a:bodyPr tIns="0" rIns="0" bIns="0"/>
          <a:lstStyle/>
          <a:p>
            <a:r>
              <a:rPr lang="en-IE" sz="2200" i="1" spc="0" dirty="0">
                <a:solidFill>
                  <a:schemeClr val="tx1"/>
                </a:solidFill>
              </a:rPr>
              <a:t>Hybrid Runbook Worker </a:t>
            </a:r>
            <a:r>
              <a:rPr lang="en-IE" sz="2200" spc="0" dirty="0">
                <a:solidFill>
                  <a:schemeClr val="tx1"/>
                </a:solidFill>
              </a:rPr>
              <a:t>feature of Azure Automation allows you to run runbooks that manage local resources in your private </a:t>
            </a:r>
            <a:r>
              <a:rPr lang="en-IE" sz="2200" spc="0" dirty="0" err="1">
                <a:solidFill>
                  <a:schemeClr val="tx1"/>
                </a:solidFill>
              </a:rPr>
              <a:t>datacenter</a:t>
            </a:r>
            <a:r>
              <a:rPr lang="en-IE" sz="2200" spc="0" dirty="0">
                <a:solidFill>
                  <a:schemeClr val="tx1"/>
                </a:solidFill>
              </a:rPr>
              <a:t>, on machines located in your </a:t>
            </a:r>
            <a:r>
              <a:rPr lang="en-IE" sz="2200" spc="0" dirty="0" err="1">
                <a:solidFill>
                  <a:schemeClr val="tx1"/>
                </a:solidFill>
              </a:rPr>
              <a:t>datacenter</a:t>
            </a:r>
            <a:r>
              <a:rPr lang="en-IE" sz="2200" spc="0" dirty="0">
                <a:solidFill>
                  <a:schemeClr val="tx1"/>
                </a:solidFill>
              </a:rPr>
              <a:t>.</a:t>
            </a:r>
            <a:endParaRPr lang="en-US" sz="2200" i="1" spc="0" dirty="0">
              <a:solidFill>
                <a:schemeClr val="tx1"/>
              </a:solidFill>
            </a:endParaRPr>
          </a:p>
        </p:txBody>
      </p:sp>
      <p:grpSp>
        <p:nvGrpSpPr>
          <p:cNvPr id="4" name="Group 3" descr="Diagram showing how Hybrid Management works">
            <a:extLst>
              <a:ext uri="{FF2B5EF4-FFF2-40B4-BE49-F238E27FC236}">
                <a16:creationId xmlns:a16="http://schemas.microsoft.com/office/drawing/2014/main" id="{ABF640BB-15CE-4A2D-821C-83557D1615E9}"/>
              </a:ext>
              <a:ext uri="{C183D7F6-B498-43B3-948B-1728B52AA6E4}">
                <adec:decorative xmlns:adec="http://schemas.microsoft.com/office/drawing/2017/decorative" val="0"/>
              </a:ext>
            </a:extLst>
          </p:cNvPr>
          <p:cNvGrpSpPr/>
          <p:nvPr/>
        </p:nvGrpSpPr>
        <p:grpSpPr>
          <a:xfrm>
            <a:off x="431799" y="2143879"/>
            <a:ext cx="11566328" cy="4401384"/>
            <a:chOff x="431799" y="2143879"/>
            <a:chExt cx="11566328" cy="4401384"/>
          </a:xfrm>
        </p:grpSpPr>
        <p:sp>
          <p:nvSpPr>
            <p:cNvPr id="83" name="Rectangle 82">
              <a:extLst>
                <a:ext uri="{FF2B5EF4-FFF2-40B4-BE49-F238E27FC236}">
                  <a16:creationId xmlns:a16="http://schemas.microsoft.com/office/drawing/2014/main" id="{707F887C-A9DF-4F05-953D-5FC5721F29E2}"/>
                </a:ext>
              </a:extLst>
            </p:cNvPr>
            <p:cNvSpPr/>
            <p:nvPr/>
          </p:nvSpPr>
          <p:spPr bwMode="auto">
            <a:xfrm>
              <a:off x="431799" y="2143879"/>
              <a:ext cx="6627761" cy="440138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solidFill>
                    <a:schemeClr val="tx1"/>
                  </a:solidFill>
                  <a:latin typeface="+mj-lt"/>
                  <a:ea typeface="Segoe UI" pitchFamily="34" charset="0"/>
                  <a:cs typeface="Segoe UI" pitchFamily="34" charset="0"/>
                </a:rPr>
                <a:t>On-Premises</a:t>
              </a:r>
              <a:endParaRPr lang="en-US" sz="2000" dirty="0">
                <a:solidFill>
                  <a:schemeClr val="tx1"/>
                </a:solidFill>
                <a:latin typeface="+mj-lt"/>
                <a:ea typeface="Segoe UI" pitchFamily="34" charset="0"/>
                <a:cs typeface="Segoe UI" pitchFamily="34" charset="0"/>
              </a:endParaRPr>
            </a:p>
          </p:txBody>
        </p:sp>
        <p:sp>
          <p:nvSpPr>
            <p:cNvPr id="130" name="Freeform 95" descr="Icon of a server">
              <a:extLst>
                <a:ext uri="{FF2B5EF4-FFF2-40B4-BE49-F238E27FC236}">
                  <a16:creationId xmlns:a16="http://schemas.microsoft.com/office/drawing/2014/main" id="{7EC47F47-8A25-47C9-A7C5-A97ECC49A88A}"/>
                </a:ext>
              </a:extLst>
            </p:cNvPr>
            <p:cNvSpPr>
              <a:spLocks noEditPoints="1"/>
            </p:cNvSpPr>
            <p:nvPr/>
          </p:nvSpPr>
          <p:spPr bwMode="auto">
            <a:xfrm>
              <a:off x="1235389" y="2886990"/>
              <a:ext cx="328043" cy="670430"/>
            </a:xfrm>
            <a:custGeom>
              <a:avLst/>
              <a:gdLst>
                <a:gd name="T0" fmla="*/ 786 w 787"/>
                <a:gd name="T1" fmla="*/ 833 h 1612"/>
                <a:gd name="T2" fmla="*/ 786 w 787"/>
                <a:gd name="T3" fmla="*/ 1581 h 1612"/>
                <a:gd name="T4" fmla="*/ 756 w 787"/>
                <a:gd name="T5" fmla="*/ 1612 h 1612"/>
                <a:gd name="T6" fmla="*/ 30 w 787"/>
                <a:gd name="T7" fmla="*/ 1612 h 1612"/>
                <a:gd name="T8" fmla="*/ 0 w 787"/>
                <a:gd name="T9" fmla="*/ 1582 h 1612"/>
                <a:gd name="T10" fmla="*/ 0 w 787"/>
                <a:gd name="T11" fmla="*/ 91 h 1612"/>
                <a:gd name="T12" fmla="*/ 89 w 787"/>
                <a:gd name="T13" fmla="*/ 1 h 1612"/>
                <a:gd name="T14" fmla="*/ 699 w 787"/>
                <a:gd name="T15" fmla="*/ 1 h 1612"/>
                <a:gd name="T16" fmla="*/ 787 w 787"/>
                <a:gd name="T17" fmla="*/ 89 h 1612"/>
                <a:gd name="T18" fmla="*/ 786 w 787"/>
                <a:gd name="T19" fmla="*/ 833 h 1612"/>
                <a:gd name="T20" fmla="*/ 393 w 787"/>
                <a:gd name="T21" fmla="*/ 239 h 1612"/>
                <a:gd name="T22" fmla="*/ 167 w 787"/>
                <a:gd name="T23" fmla="*/ 240 h 1612"/>
                <a:gd name="T24" fmla="*/ 121 w 787"/>
                <a:gd name="T25" fmla="*/ 285 h 1612"/>
                <a:gd name="T26" fmla="*/ 151 w 787"/>
                <a:gd name="T27" fmla="*/ 314 h 1612"/>
                <a:gd name="T28" fmla="*/ 617 w 787"/>
                <a:gd name="T29" fmla="*/ 314 h 1612"/>
                <a:gd name="T30" fmla="*/ 665 w 787"/>
                <a:gd name="T31" fmla="*/ 267 h 1612"/>
                <a:gd name="T32" fmla="*/ 637 w 787"/>
                <a:gd name="T33" fmla="*/ 239 h 1612"/>
                <a:gd name="T34" fmla="*/ 393 w 787"/>
                <a:gd name="T35" fmla="*/ 239 h 1612"/>
                <a:gd name="T36" fmla="*/ 395 w 787"/>
                <a:gd name="T37" fmla="*/ 1220 h 1612"/>
                <a:gd name="T38" fmla="*/ 167 w 787"/>
                <a:gd name="T39" fmla="*/ 1220 h 1612"/>
                <a:gd name="T40" fmla="*/ 121 w 787"/>
                <a:gd name="T41" fmla="*/ 1267 h 1612"/>
                <a:gd name="T42" fmla="*/ 149 w 787"/>
                <a:gd name="T43" fmla="*/ 1295 h 1612"/>
                <a:gd name="T44" fmla="*/ 615 w 787"/>
                <a:gd name="T45" fmla="*/ 1295 h 1612"/>
                <a:gd name="T46" fmla="*/ 666 w 787"/>
                <a:gd name="T47" fmla="*/ 1245 h 1612"/>
                <a:gd name="T48" fmla="*/ 639 w 787"/>
                <a:gd name="T49" fmla="*/ 1219 h 1612"/>
                <a:gd name="T50" fmla="*/ 395 w 787"/>
                <a:gd name="T51" fmla="*/ 1220 h 1612"/>
                <a:gd name="T52" fmla="*/ 393 w 787"/>
                <a:gd name="T53" fmla="*/ 1453 h 1612"/>
                <a:gd name="T54" fmla="*/ 619 w 787"/>
                <a:gd name="T55" fmla="*/ 1453 h 1612"/>
                <a:gd name="T56" fmla="*/ 665 w 787"/>
                <a:gd name="T57" fmla="*/ 1406 h 1612"/>
                <a:gd name="T58" fmla="*/ 637 w 787"/>
                <a:gd name="T59" fmla="*/ 1378 h 1612"/>
                <a:gd name="T60" fmla="*/ 171 w 787"/>
                <a:gd name="T61" fmla="*/ 1378 h 1612"/>
                <a:gd name="T62" fmla="*/ 121 w 787"/>
                <a:gd name="T63" fmla="*/ 1430 h 1612"/>
                <a:gd name="T64" fmla="*/ 145 w 787"/>
                <a:gd name="T65" fmla="*/ 1454 h 1612"/>
                <a:gd name="T66" fmla="*/ 393 w 787"/>
                <a:gd name="T67" fmla="*/ 1453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7" h="1612">
                  <a:moveTo>
                    <a:pt x="786" y="833"/>
                  </a:moveTo>
                  <a:cubicBezTo>
                    <a:pt x="786" y="1082"/>
                    <a:pt x="786" y="1332"/>
                    <a:pt x="786" y="1581"/>
                  </a:cubicBezTo>
                  <a:cubicBezTo>
                    <a:pt x="786" y="1612"/>
                    <a:pt x="786" y="1612"/>
                    <a:pt x="756" y="1612"/>
                  </a:cubicBezTo>
                  <a:cubicBezTo>
                    <a:pt x="514" y="1612"/>
                    <a:pt x="272" y="1612"/>
                    <a:pt x="30" y="1612"/>
                  </a:cubicBezTo>
                  <a:cubicBezTo>
                    <a:pt x="0" y="1612"/>
                    <a:pt x="0" y="1612"/>
                    <a:pt x="0" y="1582"/>
                  </a:cubicBezTo>
                  <a:cubicBezTo>
                    <a:pt x="0" y="1085"/>
                    <a:pt x="0" y="588"/>
                    <a:pt x="0" y="91"/>
                  </a:cubicBezTo>
                  <a:cubicBezTo>
                    <a:pt x="0" y="33"/>
                    <a:pt x="31" y="2"/>
                    <a:pt x="89" y="1"/>
                  </a:cubicBezTo>
                  <a:cubicBezTo>
                    <a:pt x="292" y="1"/>
                    <a:pt x="495" y="2"/>
                    <a:pt x="699" y="1"/>
                  </a:cubicBezTo>
                  <a:cubicBezTo>
                    <a:pt x="747" y="0"/>
                    <a:pt x="787" y="36"/>
                    <a:pt x="787" y="89"/>
                  </a:cubicBezTo>
                  <a:cubicBezTo>
                    <a:pt x="785" y="337"/>
                    <a:pt x="786" y="585"/>
                    <a:pt x="786" y="833"/>
                  </a:cubicBezTo>
                  <a:close/>
                  <a:moveTo>
                    <a:pt x="393" y="239"/>
                  </a:moveTo>
                  <a:cubicBezTo>
                    <a:pt x="318" y="239"/>
                    <a:pt x="242" y="239"/>
                    <a:pt x="167" y="240"/>
                  </a:cubicBezTo>
                  <a:cubicBezTo>
                    <a:pt x="115" y="240"/>
                    <a:pt x="121" y="232"/>
                    <a:pt x="121" y="285"/>
                  </a:cubicBezTo>
                  <a:cubicBezTo>
                    <a:pt x="121" y="314"/>
                    <a:pt x="121" y="314"/>
                    <a:pt x="151" y="314"/>
                  </a:cubicBezTo>
                  <a:cubicBezTo>
                    <a:pt x="307" y="314"/>
                    <a:pt x="462" y="314"/>
                    <a:pt x="617" y="314"/>
                  </a:cubicBezTo>
                  <a:cubicBezTo>
                    <a:pt x="671" y="314"/>
                    <a:pt x="665" y="321"/>
                    <a:pt x="665" y="267"/>
                  </a:cubicBezTo>
                  <a:cubicBezTo>
                    <a:pt x="665" y="240"/>
                    <a:pt x="665" y="239"/>
                    <a:pt x="637" y="239"/>
                  </a:cubicBezTo>
                  <a:cubicBezTo>
                    <a:pt x="556" y="239"/>
                    <a:pt x="474" y="239"/>
                    <a:pt x="393" y="239"/>
                  </a:cubicBezTo>
                  <a:close/>
                  <a:moveTo>
                    <a:pt x="395" y="1220"/>
                  </a:moveTo>
                  <a:cubicBezTo>
                    <a:pt x="319" y="1220"/>
                    <a:pt x="243" y="1219"/>
                    <a:pt x="167" y="1220"/>
                  </a:cubicBezTo>
                  <a:cubicBezTo>
                    <a:pt x="115" y="1220"/>
                    <a:pt x="122" y="1212"/>
                    <a:pt x="121" y="1267"/>
                  </a:cubicBezTo>
                  <a:cubicBezTo>
                    <a:pt x="121" y="1294"/>
                    <a:pt x="121" y="1295"/>
                    <a:pt x="149" y="1295"/>
                  </a:cubicBezTo>
                  <a:cubicBezTo>
                    <a:pt x="304" y="1295"/>
                    <a:pt x="460" y="1295"/>
                    <a:pt x="615" y="1295"/>
                  </a:cubicBezTo>
                  <a:cubicBezTo>
                    <a:pt x="672" y="1295"/>
                    <a:pt x="664" y="1302"/>
                    <a:pt x="666" y="1245"/>
                  </a:cubicBezTo>
                  <a:cubicBezTo>
                    <a:pt x="666" y="1224"/>
                    <a:pt x="659" y="1219"/>
                    <a:pt x="639" y="1219"/>
                  </a:cubicBezTo>
                  <a:cubicBezTo>
                    <a:pt x="558" y="1220"/>
                    <a:pt x="476" y="1220"/>
                    <a:pt x="395" y="1220"/>
                  </a:cubicBezTo>
                  <a:close/>
                  <a:moveTo>
                    <a:pt x="393" y="1453"/>
                  </a:moveTo>
                  <a:cubicBezTo>
                    <a:pt x="468" y="1453"/>
                    <a:pt x="544" y="1454"/>
                    <a:pt x="619" y="1453"/>
                  </a:cubicBezTo>
                  <a:cubicBezTo>
                    <a:pt x="671" y="1453"/>
                    <a:pt x="665" y="1461"/>
                    <a:pt x="665" y="1406"/>
                  </a:cubicBezTo>
                  <a:cubicBezTo>
                    <a:pt x="665" y="1379"/>
                    <a:pt x="665" y="1378"/>
                    <a:pt x="637" y="1378"/>
                  </a:cubicBezTo>
                  <a:cubicBezTo>
                    <a:pt x="482" y="1378"/>
                    <a:pt x="326" y="1378"/>
                    <a:pt x="171" y="1378"/>
                  </a:cubicBezTo>
                  <a:cubicBezTo>
                    <a:pt x="114" y="1379"/>
                    <a:pt x="122" y="1371"/>
                    <a:pt x="121" y="1430"/>
                  </a:cubicBezTo>
                  <a:cubicBezTo>
                    <a:pt x="120" y="1449"/>
                    <a:pt x="127" y="1454"/>
                    <a:pt x="145" y="1454"/>
                  </a:cubicBezTo>
                  <a:cubicBezTo>
                    <a:pt x="228" y="1453"/>
                    <a:pt x="310" y="1453"/>
                    <a:pt x="393" y="145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TextBox 87">
              <a:extLst>
                <a:ext uri="{FF2B5EF4-FFF2-40B4-BE49-F238E27FC236}">
                  <a16:creationId xmlns:a16="http://schemas.microsoft.com/office/drawing/2014/main" id="{2C2A709E-E3C5-4FE3-91F3-C1229AE3D818}"/>
                </a:ext>
              </a:extLst>
            </p:cNvPr>
            <p:cNvSpPr txBox="1">
              <a:spLocks/>
            </p:cNvSpPr>
            <p:nvPr/>
          </p:nvSpPr>
          <p:spPr>
            <a:xfrm>
              <a:off x="1049710" y="3520792"/>
              <a:ext cx="752895" cy="210294"/>
            </a:xfrm>
            <a:prstGeom prst="rect">
              <a:avLst/>
            </a:prstGeom>
            <a:noFill/>
          </p:spPr>
          <p:txBody>
            <a:bodyPr wrap="square" lIns="0" tIns="91440" rIns="0" bIns="0" rtlCol="0">
              <a:noAutofit/>
            </a:bodyPr>
            <a:lstStyle/>
            <a:p>
              <a:pPr algn="ctr">
                <a:lnSpc>
                  <a:spcPct val="90000"/>
                </a:lnSpc>
                <a:spcAft>
                  <a:spcPts val="600"/>
                </a:spcAft>
              </a:pPr>
              <a:r>
                <a:rPr lang="en-US" sz="1000" dirty="0"/>
                <a:t>Local Server</a:t>
              </a:r>
            </a:p>
          </p:txBody>
        </p:sp>
        <p:cxnSp>
          <p:nvCxnSpPr>
            <p:cNvPr id="22" name="Straight Arrow Connector 17" descr="Arrow pointing in both direction">
              <a:extLst>
                <a:ext uri="{FF2B5EF4-FFF2-40B4-BE49-F238E27FC236}">
                  <a16:creationId xmlns:a16="http://schemas.microsoft.com/office/drawing/2014/main" id="{4E4F6F46-7594-4ACA-9A90-4F488DC0C292}"/>
                </a:ext>
                <a:ext uri="{C183D7F6-B498-43B3-948B-1728B52AA6E4}">
                  <adec:decorative xmlns:adec="http://schemas.microsoft.com/office/drawing/2017/decorative" val="0"/>
                </a:ext>
              </a:extLst>
            </p:cNvPr>
            <p:cNvCxnSpPr>
              <a:cxnSpLocks/>
            </p:cNvCxnSpPr>
            <p:nvPr/>
          </p:nvCxnSpPr>
          <p:spPr>
            <a:xfrm>
              <a:off x="1639364" y="3233434"/>
              <a:ext cx="144323" cy="1632416"/>
            </a:xfrm>
            <a:prstGeom prst="bentConnector3">
              <a:avLst>
                <a:gd name="adj1" fmla="val 258395"/>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37" name="Freeform 46" descr="Icon of a triangle with lines extending out from it">
              <a:extLst>
                <a:ext uri="{FF2B5EF4-FFF2-40B4-BE49-F238E27FC236}">
                  <a16:creationId xmlns:a16="http://schemas.microsoft.com/office/drawing/2014/main" id="{A502125D-BE1F-471C-9FA6-9F6A8CDED066}"/>
                </a:ext>
              </a:extLst>
            </p:cNvPr>
            <p:cNvSpPr>
              <a:spLocks/>
            </p:cNvSpPr>
            <p:nvPr/>
          </p:nvSpPr>
          <p:spPr bwMode="auto">
            <a:xfrm>
              <a:off x="1136304" y="4617345"/>
              <a:ext cx="571034" cy="568196"/>
            </a:xfrm>
            <a:custGeom>
              <a:avLst/>
              <a:gdLst>
                <a:gd name="connsiteX0" fmla="*/ 2726271 w 6182157"/>
                <a:gd name="connsiteY0" fmla="*/ 5432293 h 6151431"/>
                <a:gd name="connsiteX1" fmla="*/ 3095764 w 6182157"/>
                <a:gd name="connsiteY1" fmla="*/ 5432293 h 6151431"/>
                <a:gd name="connsiteX2" fmla="*/ 3453143 w 6182157"/>
                <a:gd name="connsiteY2" fmla="*/ 5432293 h 6151431"/>
                <a:gd name="connsiteX3" fmla="*/ 3516744 w 6182157"/>
                <a:gd name="connsiteY3" fmla="*/ 5496014 h 6151431"/>
                <a:gd name="connsiteX4" fmla="*/ 3516744 w 6182157"/>
                <a:gd name="connsiteY4" fmla="*/ 6090744 h 6151431"/>
                <a:gd name="connsiteX5" fmla="*/ 3456172 w 6182157"/>
                <a:gd name="connsiteY5" fmla="*/ 6151431 h 6151431"/>
                <a:gd name="connsiteX6" fmla="*/ 2723242 w 6182157"/>
                <a:gd name="connsiteY6" fmla="*/ 6151431 h 6151431"/>
                <a:gd name="connsiteX7" fmla="*/ 2662669 w 6182157"/>
                <a:gd name="connsiteY7" fmla="*/ 6090744 h 6151431"/>
                <a:gd name="connsiteX8" fmla="*/ 2662669 w 6182157"/>
                <a:gd name="connsiteY8" fmla="*/ 5496014 h 6151431"/>
                <a:gd name="connsiteX9" fmla="*/ 2726271 w 6182157"/>
                <a:gd name="connsiteY9" fmla="*/ 5432293 h 6151431"/>
                <a:gd name="connsiteX10" fmla="*/ 2226737 w 6182157"/>
                <a:gd name="connsiteY10" fmla="*/ 3047488 h 6151431"/>
                <a:gd name="connsiteX11" fmla="*/ 2193819 w 6182157"/>
                <a:gd name="connsiteY11" fmla="*/ 3078995 h 6151431"/>
                <a:gd name="connsiteX12" fmla="*/ 1443132 w 6182157"/>
                <a:gd name="connsiteY12" fmla="*/ 4384824 h 6151431"/>
                <a:gd name="connsiteX13" fmla="*/ 1482482 w 6182157"/>
                <a:gd name="connsiteY13" fmla="*/ 4448597 h 6151431"/>
                <a:gd name="connsiteX14" fmla="*/ 3110990 w 6182157"/>
                <a:gd name="connsiteY14" fmla="*/ 4448597 h 6151431"/>
                <a:gd name="connsiteX15" fmla="*/ 4739497 w 6182157"/>
                <a:gd name="connsiteY15" fmla="*/ 4448597 h 6151431"/>
                <a:gd name="connsiteX16" fmla="*/ 4800036 w 6182157"/>
                <a:gd name="connsiteY16" fmla="*/ 4439487 h 6151431"/>
                <a:gd name="connsiteX17" fmla="*/ 4775821 w 6182157"/>
                <a:gd name="connsiteY17" fmla="*/ 4381787 h 6151431"/>
                <a:gd name="connsiteX18" fmla="*/ 4279398 w 6182157"/>
                <a:gd name="connsiteY18" fmla="*/ 3525406 h 6151431"/>
                <a:gd name="connsiteX19" fmla="*/ 4028160 w 6182157"/>
                <a:gd name="connsiteY19" fmla="*/ 3091142 h 6151431"/>
                <a:gd name="connsiteX20" fmla="*/ 3964594 w 6182157"/>
                <a:gd name="connsiteY20" fmla="*/ 3091142 h 6151431"/>
                <a:gd name="connsiteX21" fmla="*/ 3940378 w 6182157"/>
                <a:gd name="connsiteY21" fmla="*/ 3124547 h 6151431"/>
                <a:gd name="connsiteX22" fmla="*/ 3177583 w 6182157"/>
                <a:gd name="connsiteY22" fmla="*/ 4378750 h 6151431"/>
                <a:gd name="connsiteX23" fmla="*/ 3086774 w 6182157"/>
                <a:gd name="connsiteY23" fmla="*/ 4381787 h 6151431"/>
                <a:gd name="connsiteX24" fmla="*/ 2257385 w 6182157"/>
                <a:gd name="connsiteY24" fmla="*/ 3082032 h 6151431"/>
                <a:gd name="connsiteX25" fmla="*/ 2226737 w 6182157"/>
                <a:gd name="connsiteY25" fmla="*/ 3047488 h 6151431"/>
                <a:gd name="connsiteX26" fmla="*/ 5123324 w 6182157"/>
                <a:gd name="connsiteY26" fmla="*/ 2617517 h 6151431"/>
                <a:gd name="connsiteX27" fmla="*/ 5625513 w 6182157"/>
                <a:gd name="connsiteY27" fmla="*/ 2617517 h 6151431"/>
                <a:gd name="connsiteX28" fmla="*/ 6103501 w 6182157"/>
                <a:gd name="connsiteY28" fmla="*/ 2617517 h 6151431"/>
                <a:gd name="connsiteX29" fmla="*/ 6182157 w 6182157"/>
                <a:gd name="connsiteY29" fmla="*/ 2690375 h 6151431"/>
                <a:gd name="connsiteX30" fmla="*/ 6182157 w 6182157"/>
                <a:gd name="connsiteY30" fmla="*/ 3406811 h 6151431"/>
                <a:gd name="connsiteX31" fmla="*/ 6106526 w 6182157"/>
                <a:gd name="connsiteY31" fmla="*/ 3479669 h 6151431"/>
                <a:gd name="connsiteX32" fmla="*/ 5628539 w 6182157"/>
                <a:gd name="connsiteY32" fmla="*/ 3476633 h 6151431"/>
                <a:gd name="connsiteX33" fmla="*/ 5531731 w 6182157"/>
                <a:gd name="connsiteY33" fmla="*/ 3421990 h 6151431"/>
                <a:gd name="connsiteX34" fmla="*/ 5090047 w 6182157"/>
                <a:gd name="connsiteY34" fmla="*/ 2678232 h 6151431"/>
                <a:gd name="connsiteX35" fmla="*/ 5123324 w 6182157"/>
                <a:gd name="connsiteY35" fmla="*/ 2617517 h 6151431"/>
                <a:gd name="connsiteX36" fmla="*/ 69875 w 6182157"/>
                <a:gd name="connsiteY36" fmla="*/ 2617517 h 6151431"/>
                <a:gd name="connsiteX37" fmla="*/ 578206 w 6182157"/>
                <a:gd name="connsiteY37" fmla="*/ 2617517 h 6151431"/>
                <a:gd name="connsiteX38" fmla="*/ 1080486 w 6182157"/>
                <a:gd name="connsiteY38" fmla="*/ 2617517 h 6151431"/>
                <a:gd name="connsiteX39" fmla="*/ 1119821 w 6182157"/>
                <a:gd name="connsiteY39" fmla="*/ 2687339 h 6151431"/>
                <a:gd name="connsiteX40" fmla="*/ 687134 w 6182157"/>
                <a:gd name="connsiteY40" fmla="*/ 3421990 h 6151431"/>
                <a:gd name="connsiteX41" fmla="*/ 590310 w 6182157"/>
                <a:gd name="connsiteY41" fmla="*/ 3479669 h 6151431"/>
                <a:gd name="connsiteX42" fmla="*/ 69875 w 6182157"/>
                <a:gd name="connsiteY42" fmla="*/ 3479669 h 6151431"/>
                <a:gd name="connsiteX43" fmla="*/ 282 w 6182157"/>
                <a:gd name="connsiteY43" fmla="*/ 3409847 h 6151431"/>
                <a:gd name="connsiteX44" fmla="*/ 282 w 6182157"/>
                <a:gd name="connsiteY44" fmla="*/ 2687339 h 6151431"/>
                <a:gd name="connsiteX45" fmla="*/ 69875 w 6182157"/>
                <a:gd name="connsiteY45" fmla="*/ 2617517 h 6151431"/>
                <a:gd name="connsiteX46" fmla="*/ 3101085 w 6182157"/>
                <a:gd name="connsiteY46" fmla="*/ 1526040 h 6151431"/>
                <a:gd name="connsiteX47" fmla="*/ 3071604 w 6182157"/>
                <a:gd name="connsiteY47" fmla="*/ 1561338 h 6151431"/>
                <a:gd name="connsiteX48" fmla="*/ 3056485 w 6182157"/>
                <a:gd name="connsiteY48" fmla="*/ 1582592 h 6151431"/>
                <a:gd name="connsiteX49" fmla="*/ 2327781 w 6182157"/>
                <a:gd name="connsiteY49" fmla="*/ 2848752 h 6151431"/>
                <a:gd name="connsiteX50" fmla="*/ 2361041 w 6182157"/>
                <a:gd name="connsiteY50" fmla="*/ 2903406 h 6151431"/>
                <a:gd name="connsiteX51" fmla="*/ 3098817 w 6182157"/>
                <a:gd name="connsiteY51" fmla="*/ 2903406 h 6151431"/>
                <a:gd name="connsiteX52" fmla="*/ 3842639 w 6182157"/>
                <a:gd name="connsiteY52" fmla="*/ 2903406 h 6151431"/>
                <a:gd name="connsiteX53" fmla="*/ 3878923 w 6182157"/>
                <a:gd name="connsiteY53" fmla="*/ 2839643 h 6151431"/>
                <a:gd name="connsiteX54" fmla="*/ 3301402 w 6182157"/>
                <a:gd name="connsiteY54" fmla="*/ 1849791 h 6151431"/>
                <a:gd name="connsiteX55" fmla="*/ 3135101 w 6182157"/>
                <a:gd name="connsiteY55" fmla="*/ 1561338 h 6151431"/>
                <a:gd name="connsiteX56" fmla="*/ 3101085 w 6182157"/>
                <a:gd name="connsiteY56" fmla="*/ 1526040 h 6151431"/>
                <a:gd name="connsiteX57" fmla="*/ 3099299 w 6182157"/>
                <a:gd name="connsiteY57" fmla="*/ 0 h 6151431"/>
                <a:gd name="connsiteX58" fmla="*/ 3134479 w 6182157"/>
                <a:gd name="connsiteY58" fmla="*/ 43259 h 6151431"/>
                <a:gd name="connsiteX59" fmla="*/ 4232988 w 6182157"/>
                <a:gd name="connsiteY59" fmla="*/ 1888943 h 6151431"/>
                <a:gd name="connsiteX60" fmla="*/ 6139491 w 6182157"/>
                <a:gd name="connsiteY60" fmla="*/ 5088533 h 6151431"/>
                <a:gd name="connsiteX61" fmla="*/ 6160675 w 6182157"/>
                <a:gd name="connsiteY61" fmla="*/ 5152282 h 6151431"/>
                <a:gd name="connsiteX62" fmla="*/ 6094099 w 6182157"/>
                <a:gd name="connsiteY62" fmla="*/ 5164424 h 6151431"/>
                <a:gd name="connsiteX63" fmla="*/ 3110269 w 6182157"/>
                <a:gd name="connsiteY63" fmla="*/ 5164424 h 6151431"/>
                <a:gd name="connsiteX64" fmla="*/ 138544 w 6182157"/>
                <a:gd name="connsiteY64" fmla="*/ 5164424 h 6151431"/>
                <a:gd name="connsiteX65" fmla="*/ 87099 w 6182157"/>
                <a:gd name="connsiteY65" fmla="*/ 5085497 h 6151431"/>
                <a:gd name="connsiteX66" fmla="*/ 1309682 w 6182157"/>
                <a:gd name="connsiteY66" fmla="*/ 3015174 h 6151431"/>
                <a:gd name="connsiteX67" fmla="*/ 3052771 w 6182157"/>
                <a:gd name="connsiteY67" fmla="*/ 61473 h 6151431"/>
                <a:gd name="connsiteX68" fmla="*/ 3061850 w 6182157"/>
                <a:gd name="connsiteY68" fmla="*/ 43259 h 6151431"/>
                <a:gd name="connsiteX69" fmla="*/ 3099299 w 6182157"/>
                <a:gd name="connsiteY69" fmla="*/ 0 h 61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182157" h="6151431">
                  <a:moveTo>
                    <a:pt x="2726271" y="5432293"/>
                  </a:moveTo>
                  <a:cubicBezTo>
                    <a:pt x="2850445" y="5435328"/>
                    <a:pt x="2971590" y="5432293"/>
                    <a:pt x="3095764" y="5432293"/>
                  </a:cubicBezTo>
                  <a:cubicBezTo>
                    <a:pt x="3213881" y="5432293"/>
                    <a:pt x="3335026" y="5435328"/>
                    <a:pt x="3453143" y="5432293"/>
                  </a:cubicBezTo>
                  <a:cubicBezTo>
                    <a:pt x="3498572" y="5432293"/>
                    <a:pt x="3516744" y="5447465"/>
                    <a:pt x="3516744" y="5496014"/>
                  </a:cubicBezTo>
                  <a:cubicBezTo>
                    <a:pt x="3516744" y="5693246"/>
                    <a:pt x="3516744" y="5893513"/>
                    <a:pt x="3516744" y="6090744"/>
                  </a:cubicBezTo>
                  <a:cubicBezTo>
                    <a:pt x="3516744" y="6136260"/>
                    <a:pt x="3501601" y="6151431"/>
                    <a:pt x="3456172" y="6151431"/>
                  </a:cubicBezTo>
                  <a:cubicBezTo>
                    <a:pt x="3213881" y="6151431"/>
                    <a:pt x="2968561" y="6151431"/>
                    <a:pt x="2723242" y="6151431"/>
                  </a:cubicBezTo>
                  <a:cubicBezTo>
                    <a:pt x="2680841" y="6151431"/>
                    <a:pt x="2662669" y="6136260"/>
                    <a:pt x="2662669" y="6090744"/>
                  </a:cubicBezTo>
                  <a:cubicBezTo>
                    <a:pt x="2662669" y="5893513"/>
                    <a:pt x="2662669" y="5696281"/>
                    <a:pt x="2662669" y="5496014"/>
                  </a:cubicBezTo>
                  <a:cubicBezTo>
                    <a:pt x="2662669" y="5450499"/>
                    <a:pt x="2680841" y="5432293"/>
                    <a:pt x="2726271" y="5432293"/>
                  </a:cubicBezTo>
                  <a:close/>
                  <a:moveTo>
                    <a:pt x="2226737" y="3047488"/>
                  </a:moveTo>
                  <a:cubicBezTo>
                    <a:pt x="2217278" y="3045590"/>
                    <a:pt x="2207441" y="3054701"/>
                    <a:pt x="2193819" y="3078995"/>
                  </a:cubicBezTo>
                  <a:cubicBezTo>
                    <a:pt x="1942581" y="3516296"/>
                    <a:pt x="1691343" y="3947523"/>
                    <a:pt x="1443132" y="4384824"/>
                  </a:cubicBezTo>
                  <a:cubicBezTo>
                    <a:pt x="1403781" y="4448597"/>
                    <a:pt x="1406808" y="4448597"/>
                    <a:pt x="1482482" y="4448597"/>
                  </a:cubicBezTo>
                  <a:cubicBezTo>
                    <a:pt x="2027336" y="4448597"/>
                    <a:pt x="2569163" y="4448597"/>
                    <a:pt x="3110990" y="4448597"/>
                  </a:cubicBezTo>
                  <a:cubicBezTo>
                    <a:pt x="3652816" y="4448597"/>
                    <a:pt x="4197670" y="4448597"/>
                    <a:pt x="4739497" y="4448597"/>
                  </a:cubicBezTo>
                  <a:cubicBezTo>
                    <a:pt x="4760686" y="4448597"/>
                    <a:pt x="4790955" y="4460744"/>
                    <a:pt x="4800036" y="4439487"/>
                  </a:cubicBezTo>
                  <a:cubicBezTo>
                    <a:pt x="4812144" y="4418229"/>
                    <a:pt x="4787928" y="4400008"/>
                    <a:pt x="4775821" y="4381787"/>
                  </a:cubicBezTo>
                  <a:cubicBezTo>
                    <a:pt x="4612364" y="4096327"/>
                    <a:pt x="4445881" y="3810867"/>
                    <a:pt x="4279398" y="3525406"/>
                  </a:cubicBezTo>
                  <a:cubicBezTo>
                    <a:pt x="4194643" y="3379639"/>
                    <a:pt x="4109888" y="3236909"/>
                    <a:pt x="4028160" y="3091142"/>
                  </a:cubicBezTo>
                  <a:cubicBezTo>
                    <a:pt x="4000917" y="3045590"/>
                    <a:pt x="3985783" y="3048627"/>
                    <a:pt x="3964594" y="3091142"/>
                  </a:cubicBezTo>
                  <a:cubicBezTo>
                    <a:pt x="3958540" y="3103290"/>
                    <a:pt x="3949459" y="3112400"/>
                    <a:pt x="3940378" y="3124547"/>
                  </a:cubicBezTo>
                  <a:cubicBezTo>
                    <a:pt x="3686113" y="3543627"/>
                    <a:pt x="3431848" y="3962707"/>
                    <a:pt x="3177583" y="4378750"/>
                  </a:cubicBezTo>
                  <a:cubicBezTo>
                    <a:pt x="3132178" y="4451634"/>
                    <a:pt x="3132178" y="4451634"/>
                    <a:pt x="3086774" y="4381787"/>
                  </a:cubicBezTo>
                  <a:cubicBezTo>
                    <a:pt x="2808293" y="3947523"/>
                    <a:pt x="2532839" y="3513259"/>
                    <a:pt x="2257385" y="3082032"/>
                  </a:cubicBezTo>
                  <a:cubicBezTo>
                    <a:pt x="2245278" y="3062293"/>
                    <a:pt x="2236197" y="3049386"/>
                    <a:pt x="2226737" y="3047488"/>
                  </a:cubicBezTo>
                  <a:close/>
                  <a:moveTo>
                    <a:pt x="5123324" y="2617517"/>
                  </a:moveTo>
                  <a:cubicBezTo>
                    <a:pt x="5289712" y="2617517"/>
                    <a:pt x="5459125" y="2617517"/>
                    <a:pt x="5625513" y="2617517"/>
                  </a:cubicBezTo>
                  <a:cubicBezTo>
                    <a:pt x="5785851" y="2617517"/>
                    <a:pt x="5943163" y="2617517"/>
                    <a:pt x="6103501" y="2617517"/>
                  </a:cubicBezTo>
                  <a:cubicBezTo>
                    <a:pt x="6157955" y="2614481"/>
                    <a:pt x="6182157" y="2629660"/>
                    <a:pt x="6182157" y="2690375"/>
                  </a:cubicBezTo>
                  <a:cubicBezTo>
                    <a:pt x="6179132" y="2930199"/>
                    <a:pt x="6179132" y="3166987"/>
                    <a:pt x="6182157" y="3406811"/>
                  </a:cubicBezTo>
                  <a:cubicBezTo>
                    <a:pt x="6182157" y="3464490"/>
                    <a:pt x="6157955" y="3479669"/>
                    <a:pt x="6106526" y="3479669"/>
                  </a:cubicBezTo>
                  <a:cubicBezTo>
                    <a:pt x="5946189" y="3476633"/>
                    <a:pt x="5788876" y="3476633"/>
                    <a:pt x="5628539" y="3476633"/>
                  </a:cubicBezTo>
                  <a:cubicBezTo>
                    <a:pt x="5583160" y="3479669"/>
                    <a:pt x="5555933" y="3464490"/>
                    <a:pt x="5531731" y="3421990"/>
                  </a:cubicBezTo>
                  <a:cubicBezTo>
                    <a:pt x="5386520" y="3173058"/>
                    <a:pt x="5235258" y="2927163"/>
                    <a:pt x="5090047" y="2678232"/>
                  </a:cubicBezTo>
                  <a:cubicBezTo>
                    <a:pt x="5059794" y="2626624"/>
                    <a:pt x="5062819" y="2617517"/>
                    <a:pt x="5123324" y="2617517"/>
                  </a:cubicBezTo>
                  <a:close/>
                  <a:moveTo>
                    <a:pt x="69875" y="2617517"/>
                  </a:moveTo>
                  <a:cubicBezTo>
                    <a:pt x="239319" y="2617517"/>
                    <a:pt x="408762" y="2617517"/>
                    <a:pt x="578206" y="2617517"/>
                  </a:cubicBezTo>
                  <a:cubicBezTo>
                    <a:pt x="744624" y="2617517"/>
                    <a:pt x="911042" y="2617517"/>
                    <a:pt x="1080486" y="2617517"/>
                  </a:cubicBezTo>
                  <a:cubicBezTo>
                    <a:pt x="1153105" y="2617517"/>
                    <a:pt x="1156131" y="2626624"/>
                    <a:pt x="1119821" y="2687339"/>
                  </a:cubicBezTo>
                  <a:cubicBezTo>
                    <a:pt x="977610" y="2930199"/>
                    <a:pt x="829346" y="3176094"/>
                    <a:pt x="687134" y="3421990"/>
                  </a:cubicBezTo>
                  <a:cubicBezTo>
                    <a:pt x="662928" y="3464490"/>
                    <a:pt x="635696" y="3479669"/>
                    <a:pt x="590310" y="3479669"/>
                  </a:cubicBezTo>
                  <a:cubicBezTo>
                    <a:pt x="417840" y="3476633"/>
                    <a:pt x="242345" y="3476633"/>
                    <a:pt x="69875" y="3479669"/>
                  </a:cubicBezTo>
                  <a:cubicBezTo>
                    <a:pt x="18436" y="3479669"/>
                    <a:pt x="-2744" y="3464490"/>
                    <a:pt x="282" y="3409847"/>
                  </a:cubicBezTo>
                  <a:cubicBezTo>
                    <a:pt x="282" y="3166987"/>
                    <a:pt x="282" y="2927163"/>
                    <a:pt x="282" y="2687339"/>
                  </a:cubicBezTo>
                  <a:cubicBezTo>
                    <a:pt x="-2744" y="2632695"/>
                    <a:pt x="18436" y="2614481"/>
                    <a:pt x="69875" y="2617517"/>
                  </a:cubicBezTo>
                  <a:close/>
                  <a:moveTo>
                    <a:pt x="3101085" y="1526040"/>
                  </a:moveTo>
                  <a:cubicBezTo>
                    <a:pt x="3090502" y="1526420"/>
                    <a:pt x="3080675" y="1538565"/>
                    <a:pt x="3071604" y="1561338"/>
                  </a:cubicBezTo>
                  <a:cubicBezTo>
                    <a:pt x="3065556" y="1570447"/>
                    <a:pt x="3062533" y="1576520"/>
                    <a:pt x="3056485" y="1582592"/>
                  </a:cubicBezTo>
                  <a:cubicBezTo>
                    <a:pt x="2814592" y="2004645"/>
                    <a:pt x="2572698" y="2426699"/>
                    <a:pt x="2327781" y="2848752"/>
                  </a:cubicBezTo>
                  <a:cubicBezTo>
                    <a:pt x="2297544" y="2903406"/>
                    <a:pt x="2297544" y="2903406"/>
                    <a:pt x="2361041" y="2903406"/>
                  </a:cubicBezTo>
                  <a:cubicBezTo>
                    <a:pt x="2608982" y="2903406"/>
                    <a:pt x="2853899" y="2903406"/>
                    <a:pt x="3098817" y="2903406"/>
                  </a:cubicBezTo>
                  <a:cubicBezTo>
                    <a:pt x="3346757" y="2903406"/>
                    <a:pt x="3594698" y="2903406"/>
                    <a:pt x="3842639" y="2903406"/>
                  </a:cubicBezTo>
                  <a:cubicBezTo>
                    <a:pt x="3915207" y="2903406"/>
                    <a:pt x="3915207" y="2903406"/>
                    <a:pt x="3878923" y="2839643"/>
                  </a:cubicBezTo>
                  <a:cubicBezTo>
                    <a:pt x="3685408" y="2508680"/>
                    <a:pt x="3494917" y="2177718"/>
                    <a:pt x="3301402" y="1849791"/>
                  </a:cubicBezTo>
                  <a:cubicBezTo>
                    <a:pt x="3246976" y="1752628"/>
                    <a:pt x="3189527" y="1658501"/>
                    <a:pt x="3135101" y="1561338"/>
                  </a:cubicBezTo>
                  <a:cubicBezTo>
                    <a:pt x="3123006" y="1537047"/>
                    <a:pt x="3111667" y="1525661"/>
                    <a:pt x="3101085" y="1526040"/>
                  </a:cubicBezTo>
                  <a:close/>
                  <a:moveTo>
                    <a:pt x="3099299" y="0"/>
                  </a:moveTo>
                  <a:cubicBezTo>
                    <a:pt x="3108756" y="0"/>
                    <a:pt x="3117835" y="14420"/>
                    <a:pt x="3134479" y="43259"/>
                  </a:cubicBezTo>
                  <a:cubicBezTo>
                    <a:pt x="3500649" y="656463"/>
                    <a:pt x="3866818" y="1272703"/>
                    <a:pt x="4232988" y="1888943"/>
                  </a:cubicBezTo>
                  <a:cubicBezTo>
                    <a:pt x="4868489" y="2954461"/>
                    <a:pt x="5503991" y="4019979"/>
                    <a:pt x="6139491" y="5088533"/>
                  </a:cubicBezTo>
                  <a:cubicBezTo>
                    <a:pt x="6148570" y="5106747"/>
                    <a:pt x="6175806" y="5127996"/>
                    <a:pt x="6160675" y="5152282"/>
                  </a:cubicBezTo>
                  <a:cubicBezTo>
                    <a:pt x="6148570" y="5173531"/>
                    <a:pt x="6118309" y="5164424"/>
                    <a:pt x="6094099" y="5164424"/>
                  </a:cubicBezTo>
                  <a:cubicBezTo>
                    <a:pt x="5098480" y="5164424"/>
                    <a:pt x="4105888" y="5164424"/>
                    <a:pt x="3110269" y="5164424"/>
                  </a:cubicBezTo>
                  <a:cubicBezTo>
                    <a:pt x="2120703" y="5164424"/>
                    <a:pt x="1128111" y="5164424"/>
                    <a:pt x="138544" y="5164424"/>
                  </a:cubicBezTo>
                  <a:cubicBezTo>
                    <a:pt x="41706" y="5164424"/>
                    <a:pt x="41706" y="5164424"/>
                    <a:pt x="87099" y="5085497"/>
                  </a:cubicBezTo>
                  <a:cubicBezTo>
                    <a:pt x="495636" y="4396401"/>
                    <a:pt x="901146" y="3707305"/>
                    <a:pt x="1309682" y="3015174"/>
                  </a:cubicBezTo>
                  <a:cubicBezTo>
                    <a:pt x="1890712" y="2031619"/>
                    <a:pt x="2471742" y="1045028"/>
                    <a:pt x="3052771" y="61473"/>
                  </a:cubicBezTo>
                  <a:cubicBezTo>
                    <a:pt x="3055798" y="55401"/>
                    <a:pt x="3058824" y="49330"/>
                    <a:pt x="3061850" y="43259"/>
                  </a:cubicBezTo>
                  <a:cubicBezTo>
                    <a:pt x="3080007" y="14420"/>
                    <a:pt x="3089842" y="0"/>
                    <a:pt x="3099299" y="0"/>
                  </a:cubicBezTo>
                  <a:close/>
                </a:path>
              </a:pathLst>
            </a:custGeom>
            <a:solidFill>
              <a:schemeClr val="tx2"/>
            </a:solidFill>
            <a:ln>
              <a:noFill/>
            </a:ln>
          </p:spPr>
          <p:txBody>
            <a:bodyPr vert="horz" wrap="square" lIns="89642" tIns="44821" rIns="89642" bIns="44821" numCol="1" anchor="t" anchorCtr="0" compatLnSpc="1">
              <a:prstTxWarp prst="textNoShape">
                <a:avLst/>
              </a:prstTxWarp>
              <a:noAutofit/>
            </a:bodyPr>
            <a:lstStyle/>
            <a:p>
              <a:pPr defTabSz="896386"/>
              <a:endParaRPr lang="en-US" sz="1765" kern="0"/>
            </a:p>
          </p:txBody>
        </p:sp>
        <p:sp>
          <p:nvSpPr>
            <p:cNvPr id="89" name="TextBox 88">
              <a:extLst>
                <a:ext uri="{FF2B5EF4-FFF2-40B4-BE49-F238E27FC236}">
                  <a16:creationId xmlns:a16="http://schemas.microsoft.com/office/drawing/2014/main" id="{2437E623-4D49-4DBE-AE15-EA531F98ACD3}"/>
                </a:ext>
              </a:extLst>
            </p:cNvPr>
            <p:cNvSpPr txBox="1">
              <a:spLocks/>
            </p:cNvSpPr>
            <p:nvPr/>
          </p:nvSpPr>
          <p:spPr>
            <a:xfrm>
              <a:off x="937615" y="5168448"/>
              <a:ext cx="968413" cy="230832"/>
            </a:xfrm>
            <a:prstGeom prst="rect">
              <a:avLst/>
            </a:prstGeom>
            <a:noFill/>
          </p:spPr>
          <p:txBody>
            <a:bodyPr wrap="square" lIns="0" tIns="91440" rIns="0" bIns="0" rtlCol="0">
              <a:spAutoFit/>
            </a:bodyPr>
            <a:lstStyle/>
            <a:p>
              <a:pPr algn="ctr">
                <a:lnSpc>
                  <a:spcPct val="90000"/>
                </a:lnSpc>
                <a:spcAft>
                  <a:spcPts val="600"/>
                </a:spcAft>
              </a:pPr>
              <a:r>
                <a:rPr lang="en-US" sz="1000" dirty="0"/>
                <a:t>Local Resources</a:t>
              </a:r>
            </a:p>
          </p:txBody>
        </p:sp>
        <p:cxnSp>
          <p:nvCxnSpPr>
            <p:cNvPr id="18" name="Straight Arrow Connector 17" descr="Line connector">
              <a:extLst>
                <a:ext uri="{FF2B5EF4-FFF2-40B4-BE49-F238E27FC236}">
                  <a16:creationId xmlns:a16="http://schemas.microsoft.com/office/drawing/2014/main" id="{867BF491-E4B4-446E-9722-91E6AA69D170}"/>
                </a:ext>
                <a:ext uri="{C183D7F6-B498-43B3-948B-1728B52AA6E4}">
                  <adec:decorative xmlns:adec="http://schemas.microsoft.com/office/drawing/2017/decorative" val="0"/>
                </a:ext>
              </a:extLst>
            </p:cNvPr>
            <p:cNvCxnSpPr>
              <a:cxnSpLocks/>
            </p:cNvCxnSpPr>
            <p:nvPr/>
          </p:nvCxnSpPr>
          <p:spPr>
            <a:xfrm flipH="1">
              <a:off x="2009775" y="4225152"/>
              <a:ext cx="1516992" cy="0"/>
            </a:xfrm>
            <a:prstGeom prst="straightConnector1">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78" descr="Arrow pointing right">
              <a:extLst>
                <a:ext uri="{FF2B5EF4-FFF2-40B4-BE49-F238E27FC236}">
                  <a16:creationId xmlns:a16="http://schemas.microsoft.com/office/drawing/2014/main" id="{6E86DFE0-E324-44C7-967C-A257995FB0C5}"/>
                </a:ext>
                <a:ext uri="{C183D7F6-B498-43B3-948B-1728B52AA6E4}">
                  <adec:decorative xmlns:adec="http://schemas.microsoft.com/office/drawing/2017/decorative" val="0"/>
                </a:ext>
              </a:extLst>
            </p:cNvPr>
            <p:cNvCxnSpPr>
              <a:cxnSpLocks/>
            </p:cNvCxnSpPr>
            <p:nvPr/>
          </p:nvCxnSpPr>
          <p:spPr>
            <a:xfrm>
              <a:off x="2425700" y="4226631"/>
              <a:ext cx="6248400" cy="1475669"/>
            </a:xfrm>
            <a:prstGeom prst="bentConnector3">
              <a:avLst>
                <a:gd name="adj1" fmla="val 122"/>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9540C0E-4A80-493E-AEC4-EFB2D97CE4C5}"/>
                </a:ext>
              </a:extLst>
            </p:cNvPr>
            <p:cNvSpPr/>
            <p:nvPr/>
          </p:nvSpPr>
          <p:spPr bwMode="auto">
            <a:xfrm>
              <a:off x="3526767" y="2515030"/>
              <a:ext cx="2304617" cy="3105870"/>
            </a:xfrm>
            <a:prstGeom prst="rect">
              <a:avLst/>
            </a:prstGeom>
            <a:solidFill>
              <a:schemeClr val="tx2">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Hybrid Runbook</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Worker group</a:t>
              </a:r>
            </a:p>
          </p:txBody>
        </p:sp>
        <p:pic>
          <p:nvPicPr>
            <p:cNvPr id="24" name="Picture 23" descr="Icon of a computer and Runbook icon on the screen">
              <a:extLst>
                <a:ext uri="{FF2B5EF4-FFF2-40B4-BE49-F238E27FC236}">
                  <a16:creationId xmlns:a16="http://schemas.microsoft.com/office/drawing/2014/main" id="{B994A327-E7B0-4045-941A-6E15C67F30A7}"/>
                </a:ext>
              </a:extLst>
            </p:cNvPr>
            <p:cNvPicPr>
              <a:picLocks noChangeAspect="1"/>
            </p:cNvPicPr>
            <p:nvPr/>
          </p:nvPicPr>
          <p:blipFill>
            <a:blip r:embed="rId3"/>
            <a:stretch>
              <a:fillRect/>
            </a:stretch>
          </p:blipFill>
          <p:spPr>
            <a:xfrm>
              <a:off x="4374275" y="3144487"/>
              <a:ext cx="609600" cy="611124"/>
            </a:xfrm>
            <a:prstGeom prst="rect">
              <a:avLst/>
            </a:prstGeom>
          </p:spPr>
        </p:pic>
        <p:sp>
          <p:nvSpPr>
            <p:cNvPr id="5" name="TextBox 4">
              <a:extLst>
                <a:ext uri="{FF2B5EF4-FFF2-40B4-BE49-F238E27FC236}">
                  <a16:creationId xmlns:a16="http://schemas.microsoft.com/office/drawing/2014/main" id="{4FC8A56E-77D1-4F4D-A82B-4955F32E2264}"/>
                </a:ext>
              </a:extLst>
            </p:cNvPr>
            <p:cNvSpPr txBox="1">
              <a:spLocks/>
            </p:cNvSpPr>
            <p:nvPr/>
          </p:nvSpPr>
          <p:spPr>
            <a:xfrm>
              <a:off x="3569869" y="3796219"/>
              <a:ext cx="2214312" cy="397032"/>
            </a:xfrm>
            <a:prstGeom prst="rect">
              <a:avLst/>
            </a:prstGeom>
            <a:noFill/>
          </p:spPr>
          <p:txBody>
            <a:bodyPr wrap="none" lIns="0" tIns="91440" rIns="0" bIns="0" rtlCol="0">
              <a:noAutofit/>
            </a:bodyPr>
            <a:lstStyle/>
            <a:p>
              <a:pPr algn="ctr">
                <a:lnSpc>
                  <a:spcPct val="90000"/>
                </a:lnSpc>
                <a:spcAft>
                  <a:spcPts val="600"/>
                </a:spcAft>
              </a:pPr>
              <a:r>
                <a:rPr lang="en-US" sz="1100" dirty="0"/>
                <a:t>Windows Hybrid </a:t>
              </a:r>
              <a:br>
                <a:rPr lang="en-US" sz="1100" dirty="0"/>
              </a:br>
              <a:r>
                <a:rPr lang="en-US" sz="1100" dirty="0"/>
                <a:t>Runbook Worker</a:t>
              </a:r>
            </a:p>
          </p:txBody>
        </p:sp>
        <p:pic>
          <p:nvPicPr>
            <p:cNvPr id="55" name="Picture 54" descr="Icon of a computer and Runbook icon on the screen">
              <a:extLst>
                <a:ext uri="{FF2B5EF4-FFF2-40B4-BE49-F238E27FC236}">
                  <a16:creationId xmlns:a16="http://schemas.microsoft.com/office/drawing/2014/main" id="{267034A5-2EBE-4780-89D1-2C71F65A2FD3}"/>
                </a:ext>
              </a:extLst>
            </p:cNvPr>
            <p:cNvPicPr>
              <a:picLocks noChangeAspect="1"/>
            </p:cNvPicPr>
            <p:nvPr/>
          </p:nvPicPr>
          <p:blipFill>
            <a:blip r:embed="rId3"/>
            <a:stretch>
              <a:fillRect/>
            </a:stretch>
          </p:blipFill>
          <p:spPr>
            <a:xfrm>
              <a:off x="4374275" y="4401645"/>
              <a:ext cx="609600" cy="611124"/>
            </a:xfrm>
            <a:prstGeom prst="rect">
              <a:avLst/>
            </a:prstGeom>
          </p:spPr>
        </p:pic>
        <p:sp>
          <p:nvSpPr>
            <p:cNvPr id="13" name="TextBox 12">
              <a:extLst>
                <a:ext uri="{FF2B5EF4-FFF2-40B4-BE49-F238E27FC236}">
                  <a16:creationId xmlns:a16="http://schemas.microsoft.com/office/drawing/2014/main" id="{6912F705-8ED9-43AF-BBEE-194CBFF1EC57}"/>
                </a:ext>
              </a:extLst>
            </p:cNvPr>
            <p:cNvSpPr txBox="1">
              <a:spLocks/>
            </p:cNvSpPr>
            <p:nvPr/>
          </p:nvSpPr>
          <p:spPr>
            <a:xfrm>
              <a:off x="3569875" y="5007625"/>
              <a:ext cx="2214301" cy="397032"/>
            </a:xfrm>
            <a:prstGeom prst="rect">
              <a:avLst/>
            </a:prstGeom>
            <a:noFill/>
          </p:spPr>
          <p:txBody>
            <a:bodyPr wrap="square" lIns="0" tIns="91440" rIns="0" bIns="0" rtlCol="0">
              <a:spAutoFit/>
            </a:bodyPr>
            <a:lstStyle/>
            <a:p>
              <a:pPr algn="ctr">
                <a:lnSpc>
                  <a:spcPct val="90000"/>
                </a:lnSpc>
                <a:spcAft>
                  <a:spcPts val="600"/>
                </a:spcAft>
              </a:pPr>
              <a:r>
                <a:rPr lang="en-US" sz="1100" dirty="0"/>
                <a:t>Linux Hybrid </a:t>
              </a:r>
              <a:br>
                <a:rPr lang="en-US" sz="1100" dirty="0"/>
              </a:br>
              <a:r>
                <a:rPr lang="en-US" sz="1100" dirty="0"/>
                <a:t>Runbook Worker</a:t>
              </a:r>
            </a:p>
          </p:txBody>
        </p:sp>
        <p:sp>
          <p:nvSpPr>
            <p:cNvPr id="39" name="TextBox 38">
              <a:extLst>
                <a:ext uri="{FF2B5EF4-FFF2-40B4-BE49-F238E27FC236}">
                  <a16:creationId xmlns:a16="http://schemas.microsoft.com/office/drawing/2014/main" id="{B6FC5DD4-223B-4FFD-A505-1EF7373B9DF9}"/>
                </a:ext>
              </a:extLst>
            </p:cNvPr>
            <p:cNvSpPr txBox="1"/>
            <p:nvPr/>
          </p:nvSpPr>
          <p:spPr>
            <a:xfrm>
              <a:off x="6224914" y="3712491"/>
              <a:ext cx="636328" cy="193899"/>
            </a:xfrm>
            <a:prstGeom prst="rect">
              <a:avLst/>
            </a:prstGeom>
            <a:noFill/>
          </p:spPr>
          <p:txBody>
            <a:bodyPr wrap="none" lIns="0" tIns="0" rIns="0" bIns="0" rtlCol="0">
              <a:spAutoFit/>
            </a:bodyPr>
            <a:lstStyle/>
            <a:p>
              <a:pPr>
                <a:lnSpc>
                  <a:spcPct val="90000"/>
                </a:lnSpc>
                <a:spcAft>
                  <a:spcPts val="600"/>
                </a:spcAft>
              </a:pPr>
              <a:r>
                <a:rPr lang="en-US" sz="1400">
                  <a:solidFill>
                    <a:srgbClr val="243A5E"/>
                  </a:solidFill>
                </a:rPr>
                <a:t>TCP 443</a:t>
              </a:r>
            </a:p>
          </p:txBody>
        </p:sp>
        <p:cxnSp>
          <p:nvCxnSpPr>
            <p:cNvPr id="74" name="Straight Arrow Connector 73" descr="Arrow pointing right">
              <a:extLst>
                <a:ext uri="{FF2B5EF4-FFF2-40B4-BE49-F238E27FC236}">
                  <a16:creationId xmlns:a16="http://schemas.microsoft.com/office/drawing/2014/main" id="{C9D3AECD-1A9B-41D0-BAD2-0A0D82790488}"/>
                </a:ext>
                <a:ext uri="{C183D7F6-B498-43B3-948B-1728B52AA6E4}">
                  <adec:decorative xmlns:adec="http://schemas.microsoft.com/office/drawing/2017/decorative" val="0"/>
                </a:ext>
              </a:extLst>
            </p:cNvPr>
            <p:cNvCxnSpPr>
              <a:cxnSpLocks/>
            </p:cNvCxnSpPr>
            <p:nvPr/>
          </p:nvCxnSpPr>
          <p:spPr>
            <a:xfrm rot="10800000" flipV="1">
              <a:off x="5831384" y="3232150"/>
              <a:ext cx="2868116" cy="743826"/>
            </a:xfrm>
            <a:prstGeom prst="bentConnector3">
              <a:avLst>
                <a:gd name="adj1" fmla="val 45351"/>
              </a:avLst>
            </a:prstGeom>
            <a:ln w="19050">
              <a:solidFill>
                <a:srgbClr val="243A5E"/>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EAE72EB-574B-4550-AA8B-27A828D33B6C}"/>
                </a:ext>
              </a:extLst>
            </p:cNvPr>
            <p:cNvSpPr txBox="1"/>
            <p:nvPr/>
          </p:nvSpPr>
          <p:spPr>
            <a:xfrm>
              <a:off x="6218237" y="4792663"/>
              <a:ext cx="636328" cy="193899"/>
            </a:xfrm>
            <a:prstGeom prst="rect">
              <a:avLst/>
            </a:prstGeom>
            <a:noFill/>
          </p:spPr>
          <p:txBody>
            <a:bodyPr wrap="none" lIns="0" tIns="0" rIns="0" bIns="0" rtlCol="0">
              <a:spAutoFit/>
            </a:bodyPr>
            <a:lstStyle/>
            <a:p>
              <a:pPr>
                <a:lnSpc>
                  <a:spcPct val="90000"/>
                </a:lnSpc>
                <a:spcAft>
                  <a:spcPts val="600"/>
                </a:spcAft>
              </a:pPr>
              <a:r>
                <a:rPr lang="en-US" sz="1400">
                  <a:solidFill>
                    <a:srgbClr val="243A5E"/>
                  </a:solidFill>
                </a:rPr>
                <a:t>TCP 443</a:t>
              </a:r>
            </a:p>
          </p:txBody>
        </p:sp>
        <p:cxnSp>
          <p:nvCxnSpPr>
            <p:cNvPr id="79" name="Straight Arrow Connector 78" descr="Arrow pointing right">
              <a:extLst>
                <a:ext uri="{FF2B5EF4-FFF2-40B4-BE49-F238E27FC236}">
                  <a16:creationId xmlns:a16="http://schemas.microsoft.com/office/drawing/2014/main" id="{0C8FA392-46E4-4546-8BA8-328A0F2B1697}"/>
                </a:ext>
                <a:ext uri="{C183D7F6-B498-43B3-948B-1728B52AA6E4}">
                  <adec:decorative xmlns:adec="http://schemas.microsoft.com/office/drawing/2017/decorative" val="0"/>
                </a:ext>
              </a:extLst>
            </p:cNvPr>
            <p:cNvCxnSpPr>
              <a:cxnSpLocks/>
            </p:cNvCxnSpPr>
            <p:nvPr/>
          </p:nvCxnSpPr>
          <p:spPr>
            <a:xfrm flipV="1">
              <a:off x="5831384" y="3557420"/>
              <a:ext cx="2863216" cy="1488489"/>
            </a:xfrm>
            <a:prstGeom prst="bentConnector3">
              <a:avLst>
                <a:gd name="adj1" fmla="val 62198"/>
              </a:avLst>
            </a:prstGeom>
            <a:ln w="19050">
              <a:solidFill>
                <a:srgbClr val="243A5E"/>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B5CAE3F2-DC91-4054-8AB7-D6E399FF0F85}"/>
                </a:ext>
              </a:extLst>
            </p:cNvPr>
            <p:cNvSpPr/>
            <p:nvPr/>
          </p:nvSpPr>
          <p:spPr bwMode="auto">
            <a:xfrm>
              <a:off x="7944465" y="2143879"/>
              <a:ext cx="4053662" cy="440138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solidFill>
                    <a:schemeClr val="tx1"/>
                  </a:solidFill>
                  <a:latin typeface="+mj-lt"/>
                  <a:ea typeface="Segoe UI" pitchFamily="34" charset="0"/>
                  <a:cs typeface="Segoe UI" pitchFamily="34" charset="0"/>
                </a:rPr>
                <a:t>Azure</a:t>
              </a:r>
            </a:p>
          </p:txBody>
        </p:sp>
        <p:sp>
          <p:nvSpPr>
            <p:cNvPr id="38" name="Rectangle 37">
              <a:extLst>
                <a:ext uri="{FF2B5EF4-FFF2-40B4-BE49-F238E27FC236}">
                  <a16:creationId xmlns:a16="http://schemas.microsoft.com/office/drawing/2014/main" id="{E7F82FD2-82A5-4E8C-8DD9-413053EA27AC}"/>
                </a:ext>
              </a:extLst>
            </p:cNvPr>
            <p:cNvSpPr/>
            <p:nvPr/>
          </p:nvSpPr>
          <p:spPr bwMode="auto">
            <a:xfrm>
              <a:off x="8710070" y="2515030"/>
              <a:ext cx="2530565" cy="1830425"/>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Azure Automation</a:t>
              </a:r>
            </a:p>
          </p:txBody>
        </p:sp>
        <p:sp>
          <p:nvSpPr>
            <p:cNvPr id="136" name="Freeform: Shape 135" descr="Icon of a Runbooks ">
              <a:extLst>
                <a:ext uri="{FF2B5EF4-FFF2-40B4-BE49-F238E27FC236}">
                  <a16:creationId xmlns:a16="http://schemas.microsoft.com/office/drawing/2014/main" id="{9DB061E3-1C09-4900-AA79-9057A9DFB2F4}"/>
                </a:ext>
              </a:extLst>
            </p:cNvPr>
            <p:cNvSpPr/>
            <p:nvPr/>
          </p:nvSpPr>
          <p:spPr>
            <a:xfrm>
              <a:off x="9400600" y="3069351"/>
              <a:ext cx="536578" cy="536576"/>
            </a:xfrm>
            <a:custGeom>
              <a:avLst/>
              <a:gdLst>
                <a:gd name="connsiteX0" fmla="*/ 9671 w 604454"/>
                <a:gd name="connsiteY0" fmla="*/ 464219 h 604453"/>
                <a:gd name="connsiteX1" fmla="*/ 68908 w 604454"/>
                <a:gd name="connsiteY1" fmla="*/ 464219 h 604453"/>
                <a:gd name="connsiteX2" fmla="*/ 80997 w 604454"/>
                <a:gd name="connsiteY2" fmla="*/ 473890 h 604453"/>
                <a:gd name="connsiteX3" fmla="*/ 80997 w 604454"/>
                <a:gd name="connsiteY3" fmla="*/ 524665 h 604453"/>
                <a:gd name="connsiteX4" fmla="*/ 527084 w 604454"/>
                <a:gd name="connsiteY4" fmla="*/ 524665 h 604453"/>
                <a:gd name="connsiteX5" fmla="*/ 527084 w 604454"/>
                <a:gd name="connsiteY5" fmla="*/ 476308 h 604453"/>
                <a:gd name="connsiteX6" fmla="*/ 536755 w 604454"/>
                <a:gd name="connsiteY6" fmla="*/ 466637 h 604453"/>
                <a:gd name="connsiteX7" fmla="*/ 594783 w 604454"/>
                <a:gd name="connsiteY7" fmla="*/ 466637 h 604453"/>
                <a:gd name="connsiteX8" fmla="*/ 604454 w 604454"/>
                <a:gd name="connsiteY8" fmla="*/ 476308 h 604453"/>
                <a:gd name="connsiteX9" fmla="*/ 604454 w 604454"/>
                <a:gd name="connsiteY9" fmla="*/ 594782 h 604453"/>
                <a:gd name="connsiteX10" fmla="*/ 594783 w 604454"/>
                <a:gd name="connsiteY10" fmla="*/ 604453 h 604453"/>
                <a:gd name="connsiteX11" fmla="*/ 9671 w 604454"/>
                <a:gd name="connsiteY11" fmla="*/ 604453 h 604453"/>
                <a:gd name="connsiteX12" fmla="*/ 0 w 604454"/>
                <a:gd name="connsiteY12" fmla="*/ 594782 h 604453"/>
                <a:gd name="connsiteX13" fmla="*/ 0 w 604454"/>
                <a:gd name="connsiteY13" fmla="*/ 476308 h 604453"/>
                <a:gd name="connsiteX14" fmla="*/ 9671 w 604454"/>
                <a:gd name="connsiteY14" fmla="*/ 464219 h 604453"/>
                <a:gd name="connsiteX15" fmla="*/ 254187 w 604454"/>
                <a:gd name="connsiteY15" fmla="*/ 130401 h 604453"/>
                <a:gd name="connsiteX16" fmla="*/ 339465 w 604454"/>
                <a:gd name="connsiteY16" fmla="*/ 130401 h 604453"/>
                <a:gd name="connsiteX17" fmla="*/ 355032 w 604454"/>
                <a:gd name="connsiteY17" fmla="*/ 146645 h 604453"/>
                <a:gd name="connsiteX18" fmla="*/ 355032 w 604454"/>
                <a:gd name="connsiteY18" fmla="*/ 225831 h 604453"/>
                <a:gd name="connsiteX19" fmla="*/ 338788 w 604454"/>
                <a:gd name="connsiteY19" fmla="*/ 242074 h 604453"/>
                <a:gd name="connsiteX20" fmla="*/ 309686 w 604454"/>
                <a:gd name="connsiteY20" fmla="*/ 242074 h 604453"/>
                <a:gd name="connsiteX21" fmla="*/ 309686 w 604454"/>
                <a:gd name="connsiteY21" fmla="*/ 287420 h 604453"/>
                <a:gd name="connsiteX22" fmla="*/ 392256 w 604454"/>
                <a:gd name="connsiteY22" fmla="*/ 287420 h 604453"/>
                <a:gd name="connsiteX23" fmla="*/ 407146 w 604454"/>
                <a:gd name="connsiteY23" fmla="*/ 304340 h 604453"/>
                <a:gd name="connsiteX24" fmla="*/ 407146 w 604454"/>
                <a:gd name="connsiteY24" fmla="*/ 356454 h 604453"/>
                <a:gd name="connsiteX25" fmla="*/ 436925 w 604454"/>
                <a:gd name="connsiteY25" fmla="*/ 356454 h 604453"/>
                <a:gd name="connsiteX26" fmla="*/ 453169 w 604454"/>
                <a:gd name="connsiteY26" fmla="*/ 372697 h 604453"/>
                <a:gd name="connsiteX27" fmla="*/ 453169 w 604454"/>
                <a:gd name="connsiteY27" fmla="*/ 451884 h 604453"/>
                <a:gd name="connsiteX28" fmla="*/ 436925 w 604454"/>
                <a:gd name="connsiteY28" fmla="*/ 468127 h 604453"/>
                <a:gd name="connsiteX29" fmla="*/ 352324 w 604454"/>
                <a:gd name="connsiteY29" fmla="*/ 468127 h 604453"/>
                <a:gd name="connsiteX30" fmla="*/ 336080 w 604454"/>
                <a:gd name="connsiteY30" fmla="*/ 451884 h 604453"/>
                <a:gd name="connsiteX31" fmla="*/ 336080 w 604454"/>
                <a:gd name="connsiteY31" fmla="*/ 372697 h 604453"/>
                <a:gd name="connsiteX32" fmla="*/ 352324 w 604454"/>
                <a:gd name="connsiteY32" fmla="*/ 356454 h 604453"/>
                <a:gd name="connsiteX33" fmla="*/ 380751 w 604454"/>
                <a:gd name="connsiteY33" fmla="*/ 356454 h 604453"/>
                <a:gd name="connsiteX34" fmla="*/ 380751 w 604454"/>
                <a:gd name="connsiteY34" fmla="*/ 313815 h 604453"/>
                <a:gd name="connsiteX35" fmla="*/ 212225 w 604454"/>
                <a:gd name="connsiteY35" fmla="*/ 313815 h 604453"/>
                <a:gd name="connsiteX36" fmla="*/ 212225 w 604454"/>
                <a:gd name="connsiteY36" fmla="*/ 356454 h 604453"/>
                <a:gd name="connsiteX37" fmla="*/ 241328 w 604454"/>
                <a:gd name="connsiteY37" fmla="*/ 356454 h 604453"/>
                <a:gd name="connsiteX38" fmla="*/ 257571 w 604454"/>
                <a:gd name="connsiteY38" fmla="*/ 372697 h 604453"/>
                <a:gd name="connsiteX39" fmla="*/ 257571 w 604454"/>
                <a:gd name="connsiteY39" fmla="*/ 451884 h 604453"/>
                <a:gd name="connsiteX40" fmla="*/ 241328 w 604454"/>
                <a:gd name="connsiteY40" fmla="*/ 468127 h 604453"/>
                <a:gd name="connsiteX41" fmla="*/ 156727 w 604454"/>
                <a:gd name="connsiteY41" fmla="*/ 468127 h 604453"/>
                <a:gd name="connsiteX42" fmla="*/ 140483 w 604454"/>
                <a:gd name="connsiteY42" fmla="*/ 451884 h 604453"/>
                <a:gd name="connsiteX43" fmla="*/ 140483 w 604454"/>
                <a:gd name="connsiteY43" fmla="*/ 372697 h 604453"/>
                <a:gd name="connsiteX44" fmla="*/ 156727 w 604454"/>
                <a:gd name="connsiteY44" fmla="*/ 356454 h 604453"/>
                <a:gd name="connsiteX45" fmla="*/ 185829 w 604454"/>
                <a:gd name="connsiteY45" fmla="*/ 356454 h 604453"/>
                <a:gd name="connsiteX46" fmla="*/ 185829 w 604454"/>
                <a:gd name="connsiteY46" fmla="*/ 304340 h 604453"/>
                <a:gd name="connsiteX47" fmla="*/ 201396 w 604454"/>
                <a:gd name="connsiteY47" fmla="*/ 287420 h 604453"/>
                <a:gd name="connsiteX48" fmla="*/ 283290 w 604454"/>
                <a:gd name="connsiteY48" fmla="*/ 287420 h 604453"/>
                <a:gd name="connsiteX49" fmla="*/ 283290 w 604454"/>
                <a:gd name="connsiteY49" fmla="*/ 242074 h 604453"/>
                <a:gd name="connsiteX50" fmla="*/ 254187 w 604454"/>
                <a:gd name="connsiteY50" fmla="*/ 242074 h 604453"/>
                <a:gd name="connsiteX51" fmla="*/ 237944 w 604454"/>
                <a:gd name="connsiteY51" fmla="*/ 225831 h 604453"/>
                <a:gd name="connsiteX52" fmla="*/ 237944 w 604454"/>
                <a:gd name="connsiteY52" fmla="*/ 146645 h 604453"/>
                <a:gd name="connsiteX53" fmla="*/ 254187 w 604454"/>
                <a:gd name="connsiteY53" fmla="*/ 130401 h 604453"/>
                <a:gd name="connsiteX54" fmla="*/ 9671 w 604454"/>
                <a:gd name="connsiteY54" fmla="*/ 0 h 604453"/>
                <a:gd name="connsiteX55" fmla="*/ 594783 w 604454"/>
                <a:gd name="connsiteY55" fmla="*/ 0 h 604453"/>
                <a:gd name="connsiteX56" fmla="*/ 603245 w 604454"/>
                <a:gd name="connsiteY56" fmla="*/ 10880 h 604453"/>
                <a:gd name="connsiteX57" fmla="*/ 603245 w 604454"/>
                <a:gd name="connsiteY57" fmla="*/ 71325 h 604453"/>
                <a:gd name="connsiteX58" fmla="*/ 603245 w 604454"/>
                <a:gd name="connsiteY58" fmla="*/ 131772 h 604453"/>
                <a:gd name="connsiteX59" fmla="*/ 593574 w 604454"/>
                <a:gd name="connsiteY59" fmla="*/ 141443 h 604453"/>
                <a:gd name="connsiteX60" fmla="*/ 535546 w 604454"/>
                <a:gd name="connsiteY60" fmla="*/ 141443 h 604453"/>
                <a:gd name="connsiteX61" fmla="*/ 523457 w 604454"/>
                <a:gd name="connsiteY61" fmla="*/ 131772 h 604453"/>
                <a:gd name="connsiteX62" fmla="*/ 523457 w 604454"/>
                <a:gd name="connsiteY62" fmla="*/ 80998 h 604453"/>
                <a:gd name="connsiteX63" fmla="*/ 79788 w 604454"/>
                <a:gd name="connsiteY63" fmla="*/ 80998 h 604453"/>
                <a:gd name="connsiteX64" fmla="*/ 79788 w 604454"/>
                <a:gd name="connsiteY64" fmla="*/ 130563 h 604453"/>
                <a:gd name="connsiteX65" fmla="*/ 70117 w 604454"/>
                <a:gd name="connsiteY65" fmla="*/ 140234 h 604453"/>
                <a:gd name="connsiteX66" fmla="*/ 9671 w 604454"/>
                <a:gd name="connsiteY66" fmla="*/ 140234 h 604453"/>
                <a:gd name="connsiteX67" fmla="*/ 0 w 604454"/>
                <a:gd name="connsiteY67" fmla="*/ 130563 h 604453"/>
                <a:gd name="connsiteX68" fmla="*/ 0 w 604454"/>
                <a:gd name="connsiteY68" fmla="*/ 9671 h 604453"/>
                <a:gd name="connsiteX69" fmla="*/ 9671 w 604454"/>
                <a:gd name="connsiteY69" fmla="*/ 0 h 60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4454" h="604453">
                  <a:moveTo>
                    <a:pt x="9671" y="464219"/>
                  </a:moveTo>
                  <a:lnTo>
                    <a:pt x="68908" y="464219"/>
                  </a:lnTo>
                  <a:cubicBezTo>
                    <a:pt x="77370" y="464219"/>
                    <a:pt x="80997" y="467846"/>
                    <a:pt x="80997" y="473890"/>
                  </a:cubicBezTo>
                  <a:lnTo>
                    <a:pt x="80997" y="524665"/>
                  </a:lnTo>
                  <a:lnTo>
                    <a:pt x="527084" y="524665"/>
                  </a:lnTo>
                  <a:lnTo>
                    <a:pt x="527084" y="476308"/>
                  </a:lnTo>
                  <a:cubicBezTo>
                    <a:pt x="527084" y="470264"/>
                    <a:pt x="530711" y="466637"/>
                    <a:pt x="536755" y="466637"/>
                  </a:cubicBezTo>
                  <a:lnTo>
                    <a:pt x="594783" y="466637"/>
                  </a:lnTo>
                  <a:cubicBezTo>
                    <a:pt x="600827" y="466637"/>
                    <a:pt x="604454" y="470264"/>
                    <a:pt x="604454" y="476308"/>
                  </a:cubicBezTo>
                  <a:lnTo>
                    <a:pt x="604454" y="594782"/>
                  </a:lnTo>
                  <a:cubicBezTo>
                    <a:pt x="604454" y="600826"/>
                    <a:pt x="600827" y="604453"/>
                    <a:pt x="594783" y="604453"/>
                  </a:cubicBezTo>
                  <a:lnTo>
                    <a:pt x="9671" y="604453"/>
                  </a:lnTo>
                  <a:cubicBezTo>
                    <a:pt x="3627" y="604453"/>
                    <a:pt x="0" y="600826"/>
                    <a:pt x="0" y="594782"/>
                  </a:cubicBezTo>
                  <a:lnTo>
                    <a:pt x="0" y="476308"/>
                  </a:lnTo>
                  <a:cubicBezTo>
                    <a:pt x="0" y="467846"/>
                    <a:pt x="3627" y="464219"/>
                    <a:pt x="9671" y="464219"/>
                  </a:cubicBezTo>
                  <a:close/>
                  <a:moveTo>
                    <a:pt x="254187" y="130401"/>
                  </a:moveTo>
                  <a:lnTo>
                    <a:pt x="339465" y="130401"/>
                  </a:lnTo>
                  <a:cubicBezTo>
                    <a:pt x="348264" y="130401"/>
                    <a:pt x="355709" y="137846"/>
                    <a:pt x="355032" y="146645"/>
                  </a:cubicBezTo>
                  <a:lnTo>
                    <a:pt x="355032" y="225831"/>
                  </a:lnTo>
                  <a:cubicBezTo>
                    <a:pt x="355032" y="234629"/>
                    <a:pt x="347587" y="242074"/>
                    <a:pt x="338788" y="242074"/>
                  </a:cubicBezTo>
                  <a:lnTo>
                    <a:pt x="309686" y="242074"/>
                  </a:lnTo>
                  <a:lnTo>
                    <a:pt x="309686" y="287420"/>
                  </a:lnTo>
                  <a:lnTo>
                    <a:pt x="392256" y="287420"/>
                  </a:lnTo>
                  <a:cubicBezTo>
                    <a:pt x="399701" y="287420"/>
                    <a:pt x="407146" y="294188"/>
                    <a:pt x="407146" y="304340"/>
                  </a:cubicBezTo>
                  <a:lnTo>
                    <a:pt x="407146" y="356454"/>
                  </a:lnTo>
                  <a:lnTo>
                    <a:pt x="436925" y="356454"/>
                  </a:lnTo>
                  <a:cubicBezTo>
                    <a:pt x="446401" y="356454"/>
                    <a:pt x="453846" y="363899"/>
                    <a:pt x="453169" y="372697"/>
                  </a:cubicBezTo>
                  <a:lnTo>
                    <a:pt x="453169" y="451884"/>
                  </a:lnTo>
                  <a:cubicBezTo>
                    <a:pt x="453169" y="460682"/>
                    <a:pt x="445724" y="468127"/>
                    <a:pt x="436925" y="468127"/>
                  </a:cubicBezTo>
                  <a:lnTo>
                    <a:pt x="352324" y="468127"/>
                  </a:lnTo>
                  <a:cubicBezTo>
                    <a:pt x="343525" y="468127"/>
                    <a:pt x="336080" y="460682"/>
                    <a:pt x="336080" y="451884"/>
                  </a:cubicBezTo>
                  <a:lnTo>
                    <a:pt x="336080" y="372697"/>
                  </a:lnTo>
                  <a:cubicBezTo>
                    <a:pt x="336080" y="363899"/>
                    <a:pt x="343525" y="356454"/>
                    <a:pt x="352324" y="356454"/>
                  </a:cubicBezTo>
                  <a:lnTo>
                    <a:pt x="380751" y="356454"/>
                  </a:lnTo>
                  <a:lnTo>
                    <a:pt x="380751" y="313815"/>
                  </a:lnTo>
                  <a:lnTo>
                    <a:pt x="212225" y="313815"/>
                  </a:lnTo>
                  <a:lnTo>
                    <a:pt x="212225" y="356454"/>
                  </a:lnTo>
                  <a:lnTo>
                    <a:pt x="241328" y="356454"/>
                  </a:lnTo>
                  <a:cubicBezTo>
                    <a:pt x="250127" y="356454"/>
                    <a:pt x="257571" y="363899"/>
                    <a:pt x="257571" y="372697"/>
                  </a:cubicBezTo>
                  <a:lnTo>
                    <a:pt x="257571" y="451884"/>
                  </a:lnTo>
                  <a:cubicBezTo>
                    <a:pt x="257571" y="460682"/>
                    <a:pt x="250127" y="468127"/>
                    <a:pt x="241328" y="468127"/>
                  </a:cubicBezTo>
                  <a:lnTo>
                    <a:pt x="156727" y="468127"/>
                  </a:lnTo>
                  <a:cubicBezTo>
                    <a:pt x="147928" y="468127"/>
                    <a:pt x="140483" y="460682"/>
                    <a:pt x="140483" y="451884"/>
                  </a:cubicBezTo>
                  <a:lnTo>
                    <a:pt x="140483" y="372697"/>
                  </a:lnTo>
                  <a:cubicBezTo>
                    <a:pt x="140483" y="363899"/>
                    <a:pt x="147928" y="356454"/>
                    <a:pt x="156727" y="356454"/>
                  </a:cubicBezTo>
                  <a:lnTo>
                    <a:pt x="185829" y="356454"/>
                  </a:lnTo>
                  <a:lnTo>
                    <a:pt x="185829" y="304340"/>
                  </a:lnTo>
                  <a:cubicBezTo>
                    <a:pt x="185829" y="294188"/>
                    <a:pt x="193274" y="287420"/>
                    <a:pt x="201396" y="287420"/>
                  </a:cubicBezTo>
                  <a:lnTo>
                    <a:pt x="283290" y="287420"/>
                  </a:lnTo>
                  <a:lnTo>
                    <a:pt x="283290" y="242074"/>
                  </a:lnTo>
                  <a:lnTo>
                    <a:pt x="254187" y="242074"/>
                  </a:lnTo>
                  <a:cubicBezTo>
                    <a:pt x="245389" y="242074"/>
                    <a:pt x="237944" y="234629"/>
                    <a:pt x="237944" y="225831"/>
                  </a:cubicBezTo>
                  <a:lnTo>
                    <a:pt x="237944" y="146645"/>
                  </a:lnTo>
                  <a:cubicBezTo>
                    <a:pt x="237944" y="137846"/>
                    <a:pt x="245389" y="130401"/>
                    <a:pt x="254187" y="130401"/>
                  </a:cubicBezTo>
                  <a:close/>
                  <a:moveTo>
                    <a:pt x="9671" y="0"/>
                  </a:moveTo>
                  <a:lnTo>
                    <a:pt x="594783" y="0"/>
                  </a:lnTo>
                  <a:cubicBezTo>
                    <a:pt x="600827" y="0"/>
                    <a:pt x="604454" y="3627"/>
                    <a:pt x="603245" y="10880"/>
                  </a:cubicBezTo>
                  <a:lnTo>
                    <a:pt x="603245" y="71325"/>
                  </a:lnTo>
                  <a:lnTo>
                    <a:pt x="603245" y="131772"/>
                  </a:lnTo>
                  <a:cubicBezTo>
                    <a:pt x="603245" y="137816"/>
                    <a:pt x="599619" y="141443"/>
                    <a:pt x="593574" y="141443"/>
                  </a:cubicBezTo>
                  <a:lnTo>
                    <a:pt x="535546" y="141443"/>
                  </a:lnTo>
                  <a:cubicBezTo>
                    <a:pt x="527084" y="141443"/>
                    <a:pt x="523457" y="137816"/>
                    <a:pt x="523457" y="131772"/>
                  </a:cubicBezTo>
                  <a:lnTo>
                    <a:pt x="523457" y="80998"/>
                  </a:lnTo>
                  <a:lnTo>
                    <a:pt x="79788" y="80998"/>
                  </a:lnTo>
                  <a:lnTo>
                    <a:pt x="79788" y="130563"/>
                  </a:lnTo>
                  <a:cubicBezTo>
                    <a:pt x="79788" y="136607"/>
                    <a:pt x="76161" y="140234"/>
                    <a:pt x="70117" y="140234"/>
                  </a:cubicBezTo>
                  <a:lnTo>
                    <a:pt x="9671" y="140234"/>
                  </a:lnTo>
                  <a:cubicBezTo>
                    <a:pt x="3627" y="140234"/>
                    <a:pt x="0" y="136607"/>
                    <a:pt x="0" y="130563"/>
                  </a:cubicBezTo>
                  <a:lnTo>
                    <a:pt x="0" y="9671"/>
                  </a:lnTo>
                  <a:cubicBezTo>
                    <a:pt x="0" y="3627"/>
                    <a:pt x="3627" y="0"/>
                    <a:pt x="9671" y="0"/>
                  </a:cubicBezTo>
                  <a:close/>
                </a:path>
              </a:pathLst>
            </a:custGeom>
            <a:solidFill>
              <a:schemeClr val="tx2"/>
            </a:solidFill>
            <a:ln w="12002" cap="flat">
              <a:noFill/>
              <a:prstDash val="solid"/>
              <a:miter/>
            </a:ln>
          </p:spPr>
          <p:txBody>
            <a:bodyPr rtlCol="0" anchor="ctr"/>
            <a:lstStyle/>
            <a:p>
              <a:endParaRPr lang="en-IN"/>
            </a:p>
          </p:txBody>
        </p:sp>
        <p:sp>
          <p:nvSpPr>
            <p:cNvPr id="152" name="Freeform: Shape 151" descr="Icon of a Runbooks ">
              <a:extLst>
                <a:ext uri="{FF2B5EF4-FFF2-40B4-BE49-F238E27FC236}">
                  <a16:creationId xmlns:a16="http://schemas.microsoft.com/office/drawing/2014/main" id="{FAC6D688-2F7F-41EA-911F-7781938014B2}"/>
                </a:ext>
              </a:extLst>
            </p:cNvPr>
            <p:cNvSpPr/>
            <p:nvPr/>
          </p:nvSpPr>
          <p:spPr>
            <a:xfrm>
              <a:off x="10013527" y="3069351"/>
              <a:ext cx="536578" cy="536576"/>
            </a:xfrm>
            <a:custGeom>
              <a:avLst/>
              <a:gdLst>
                <a:gd name="connsiteX0" fmla="*/ 9671 w 604454"/>
                <a:gd name="connsiteY0" fmla="*/ 464219 h 604453"/>
                <a:gd name="connsiteX1" fmla="*/ 68908 w 604454"/>
                <a:gd name="connsiteY1" fmla="*/ 464219 h 604453"/>
                <a:gd name="connsiteX2" fmla="*/ 80997 w 604454"/>
                <a:gd name="connsiteY2" fmla="*/ 473890 h 604453"/>
                <a:gd name="connsiteX3" fmla="*/ 80997 w 604454"/>
                <a:gd name="connsiteY3" fmla="*/ 524665 h 604453"/>
                <a:gd name="connsiteX4" fmla="*/ 527084 w 604454"/>
                <a:gd name="connsiteY4" fmla="*/ 524665 h 604453"/>
                <a:gd name="connsiteX5" fmla="*/ 527084 w 604454"/>
                <a:gd name="connsiteY5" fmla="*/ 476308 h 604453"/>
                <a:gd name="connsiteX6" fmla="*/ 536755 w 604454"/>
                <a:gd name="connsiteY6" fmla="*/ 466637 h 604453"/>
                <a:gd name="connsiteX7" fmla="*/ 594783 w 604454"/>
                <a:gd name="connsiteY7" fmla="*/ 466637 h 604453"/>
                <a:gd name="connsiteX8" fmla="*/ 604454 w 604454"/>
                <a:gd name="connsiteY8" fmla="*/ 476308 h 604453"/>
                <a:gd name="connsiteX9" fmla="*/ 604454 w 604454"/>
                <a:gd name="connsiteY9" fmla="*/ 594782 h 604453"/>
                <a:gd name="connsiteX10" fmla="*/ 594783 w 604454"/>
                <a:gd name="connsiteY10" fmla="*/ 604453 h 604453"/>
                <a:gd name="connsiteX11" fmla="*/ 9671 w 604454"/>
                <a:gd name="connsiteY11" fmla="*/ 604453 h 604453"/>
                <a:gd name="connsiteX12" fmla="*/ 0 w 604454"/>
                <a:gd name="connsiteY12" fmla="*/ 594782 h 604453"/>
                <a:gd name="connsiteX13" fmla="*/ 0 w 604454"/>
                <a:gd name="connsiteY13" fmla="*/ 476308 h 604453"/>
                <a:gd name="connsiteX14" fmla="*/ 9671 w 604454"/>
                <a:gd name="connsiteY14" fmla="*/ 464219 h 604453"/>
                <a:gd name="connsiteX15" fmla="*/ 254187 w 604454"/>
                <a:gd name="connsiteY15" fmla="*/ 130401 h 604453"/>
                <a:gd name="connsiteX16" fmla="*/ 339465 w 604454"/>
                <a:gd name="connsiteY16" fmla="*/ 130401 h 604453"/>
                <a:gd name="connsiteX17" fmla="*/ 355032 w 604454"/>
                <a:gd name="connsiteY17" fmla="*/ 146645 h 604453"/>
                <a:gd name="connsiteX18" fmla="*/ 355032 w 604454"/>
                <a:gd name="connsiteY18" fmla="*/ 225831 h 604453"/>
                <a:gd name="connsiteX19" fmla="*/ 338788 w 604454"/>
                <a:gd name="connsiteY19" fmla="*/ 242074 h 604453"/>
                <a:gd name="connsiteX20" fmla="*/ 309686 w 604454"/>
                <a:gd name="connsiteY20" fmla="*/ 242074 h 604453"/>
                <a:gd name="connsiteX21" fmla="*/ 309686 w 604454"/>
                <a:gd name="connsiteY21" fmla="*/ 287420 h 604453"/>
                <a:gd name="connsiteX22" fmla="*/ 392256 w 604454"/>
                <a:gd name="connsiteY22" fmla="*/ 287420 h 604453"/>
                <a:gd name="connsiteX23" fmla="*/ 407146 w 604454"/>
                <a:gd name="connsiteY23" fmla="*/ 304340 h 604453"/>
                <a:gd name="connsiteX24" fmla="*/ 407146 w 604454"/>
                <a:gd name="connsiteY24" fmla="*/ 356454 h 604453"/>
                <a:gd name="connsiteX25" fmla="*/ 436925 w 604454"/>
                <a:gd name="connsiteY25" fmla="*/ 356454 h 604453"/>
                <a:gd name="connsiteX26" fmla="*/ 453169 w 604454"/>
                <a:gd name="connsiteY26" fmla="*/ 372697 h 604453"/>
                <a:gd name="connsiteX27" fmla="*/ 453169 w 604454"/>
                <a:gd name="connsiteY27" fmla="*/ 451884 h 604453"/>
                <a:gd name="connsiteX28" fmla="*/ 436925 w 604454"/>
                <a:gd name="connsiteY28" fmla="*/ 468127 h 604453"/>
                <a:gd name="connsiteX29" fmla="*/ 352324 w 604454"/>
                <a:gd name="connsiteY29" fmla="*/ 468127 h 604453"/>
                <a:gd name="connsiteX30" fmla="*/ 336080 w 604454"/>
                <a:gd name="connsiteY30" fmla="*/ 451884 h 604453"/>
                <a:gd name="connsiteX31" fmla="*/ 336080 w 604454"/>
                <a:gd name="connsiteY31" fmla="*/ 372697 h 604453"/>
                <a:gd name="connsiteX32" fmla="*/ 352324 w 604454"/>
                <a:gd name="connsiteY32" fmla="*/ 356454 h 604453"/>
                <a:gd name="connsiteX33" fmla="*/ 380751 w 604454"/>
                <a:gd name="connsiteY33" fmla="*/ 356454 h 604453"/>
                <a:gd name="connsiteX34" fmla="*/ 380751 w 604454"/>
                <a:gd name="connsiteY34" fmla="*/ 313815 h 604453"/>
                <a:gd name="connsiteX35" fmla="*/ 212225 w 604454"/>
                <a:gd name="connsiteY35" fmla="*/ 313815 h 604453"/>
                <a:gd name="connsiteX36" fmla="*/ 212225 w 604454"/>
                <a:gd name="connsiteY36" fmla="*/ 356454 h 604453"/>
                <a:gd name="connsiteX37" fmla="*/ 241328 w 604454"/>
                <a:gd name="connsiteY37" fmla="*/ 356454 h 604453"/>
                <a:gd name="connsiteX38" fmla="*/ 257571 w 604454"/>
                <a:gd name="connsiteY38" fmla="*/ 372697 h 604453"/>
                <a:gd name="connsiteX39" fmla="*/ 257571 w 604454"/>
                <a:gd name="connsiteY39" fmla="*/ 451884 h 604453"/>
                <a:gd name="connsiteX40" fmla="*/ 241328 w 604454"/>
                <a:gd name="connsiteY40" fmla="*/ 468127 h 604453"/>
                <a:gd name="connsiteX41" fmla="*/ 156727 w 604454"/>
                <a:gd name="connsiteY41" fmla="*/ 468127 h 604453"/>
                <a:gd name="connsiteX42" fmla="*/ 140483 w 604454"/>
                <a:gd name="connsiteY42" fmla="*/ 451884 h 604453"/>
                <a:gd name="connsiteX43" fmla="*/ 140483 w 604454"/>
                <a:gd name="connsiteY43" fmla="*/ 372697 h 604453"/>
                <a:gd name="connsiteX44" fmla="*/ 156727 w 604454"/>
                <a:gd name="connsiteY44" fmla="*/ 356454 h 604453"/>
                <a:gd name="connsiteX45" fmla="*/ 185829 w 604454"/>
                <a:gd name="connsiteY45" fmla="*/ 356454 h 604453"/>
                <a:gd name="connsiteX46" fmla="*/ 185829 w 604454"/>
                <a:gd name="connsiteY46" fmla="*/ 304340 h 604453"/>
                <a:gd name="connsiteX47" fmla="*/ 201396 w 604454"/>
                <a:gd name="connsiteY47" fmla="*/ 287420 h 604453"/>
                <a:gd name="connsiteX48" fmla="*/ 283290 w 604454"/>
                <a:gd name="connsiteY48" fmla="*/ 287420 h 604453"/>
                <a:gd name="connsiteX49" fmla="*/ 283290 w 604454"/>
                <a:gd name="connsiteY49" fmla="*/ 242074 h 604453"/>
                <a:gd name="connsiteX50" fmla="*/ 254187 w 604454"/>
                <a:gd name="connsiteY50" fmla="*/ 242074 h 604453"/>
                <a:gd name="connsiteX51" fmla="*/ 237944 w 604454"/>
                <a:gd name="connsiteY51" fmla="*/ 225831 h 604453"/>
                <a:gd name="connsiteX52" fmla="*/ 237944 w 604454"/>
                <a:gd name="connsiteY52" fmla="*/ 146645 h 604453"/>
                <a:gd name="connsiteX53" fmla="*/ 254187 w 604454"/>
                <a:gd name="connsiteY53" fmla="*/ 130401 h 604453"/>
                <a:gd name="connsiteX54" fmla="*/ 9671 w 604454"/>
                <a:gd name="connsiteY54" fmla="*/ 0 h 604453"/>
                <a:gd name="connsiteX55" fmla="*/ 594783 w 604454"/>
                <a:gd name="connsiteY55" fmla="*/ 0 h 604453"/>
                <a:gd name="connsiteX56" fmla="*/ 603245 w 604454"/>
                <a:gd name="connsiteY56" fmla="*/ 10880 h 604453"/>
                <a:gd name="connsiteX57" fmla="*/ 603245 w 604454"/>
                <a:gd name="connsiteY57" fmla="*/ 71325 h 604453"/>
                <a:gd name="connsiteX58" fmla="*/ 603245 w 604454"/>
                <a:gd name="connsiteY58" fmla="*/ 131772 h 604453"/>
                <a:gd name="connsiteX59" fmla="*/ 593574 w 604454"/>
                <a:gd name="connsiteY59" fmla="*/ 141443 h 604453"/>
                <a:gd name="connsiteX60" fmla="*/ 535546 w 604454"/>
                <a:gd name="connsiteY60" fmla="*/ 141443 h 604453"/>
                <a:gd name="connsiteX61" fmla="*/ 523457 w 604454"/>
                <a:gd name="connsiteY61" fmla="*/ 131772 h 604453"/>
                <a:gd name="connsiteX62" fmla="*/ 523457 w 604454"/>
                <a:gd name="connsiteY62" fmla="*/ 80998 h 604453"/>
                <a:gd name="connsiteX63" fmla="*/ 79788 w 604454"/>
                <a:gd name="connsiteY63" fmla="*/ 80998 h 604453"/>
                <a:gd name="connsiteX64" fmla="*/ 79788 w 604454"/>
                <a:gd name="connsiteY64" fmla="*/ 130563 h 604453"/>
                <a:gd name="connsiteX65" fmla="*/ 70117 w 604454"/>
                <a:gd name="connsiteY65" fmla="*/ 140234 h 604453"/>
                <a:gd name="connsiteX66" fmla="*/ 9671 w 604454"/>
                <a:gd name="connsiteY66" fmla="*/ 140234 h 604453"/>
                <a:gd name="connsiteX67" fmla="*/ 0 w 604454"/>
                <a:gd name="connsiteY67" fmla="*/ 130563 h 604453"/>
                <a:gd name="connsiteX68" fmla="*/ 0 w 604454"/>
                <a:gd name="connsiteY68" fmla="*/ 9671 h 604453"/>
                <a:gd name="connsiteX69" fmla="*/ 9671 w 604454"/>
                <a:gd name="connsiteY69" fmla="*/ 0 h 60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4454" h="604453">
                  <a:moveTo>
                    <a:pt x="9671" y="464219"/>
                  </a:moveTo>
                  <a:lnTo>
                    <a:pt x="68908" y="464219"/>
                  </a:lnTo>
                  <a:cubicBezTo>
                    <a:pt x="77370" y="464219"/>
                    <a:pt x="80997" y="467846"/>
                    <a:pt x="80997" y="473890"/>
                  </a:cubicBezTo>
                  <a:lnTo>
                    <a:pt x="80997" y="524665"/>
                  </a:lnTo>
                  <a:lnTo>
                    <a:pt x="527084" y="524665"/>
                  </a:lnTo>
                  <a:lnTo>
                    <a:pt x="527084" y="476308"/>
                  </a:lnTo>
                  <a:cubicBezTo>
                    <a:pt x="527084" y="470264"/>
                    <a:pt x="530711" y="466637"/>
                    <a:pt x="536755" y="466637"/>
                  </a:cubicBezTo>
                  <a:lnTo>
                    <a:pt x="594783" y="466637"/>
                  </a:lnTo>
                  <a:cubicBezTo>
                    <a:pt x="600827" y="466637"/>
                    <a:pt x="604454" y="470264"/>
                    <a:pt x="604454" y="476308"/>
                  </a:cubicBezTo>
                  <a:lnTo>
                    <a:pt x="604454" y="594782"/>
                  </a:lnTo>
                  <a:cubicBezTo>
                    <a:pt x="604454" y="600826"/>
                    <a:pt x="600827" y="604453"/>
                    <a:pt x="594783" y="604453"/>
                  </a:cubicBezTo>
                  <a:lnTo>
                    <a:pt x="9671" y="604453"/>
                  </a:lnTo>
                  <a:cubicBezTo>
                    <a:pt x="3627" y="604453"/>
                    <a:pt x="0" y="600826"/>
                    <a:pt x="0" y="594782"/>
                  </a:cubicBezTo>
                  <a:lnTo>
                    <a:pt x="0" y="476308"/>
                  </a:lnTo>
                  <a:cubicBezTo>
                    <a:pt x="0" y="467846"/>
                    <a:pt x="3627" y="464219"/>
                    <a:pt x="9671" y="464219"/>
                  </a:cubicBezTo>
                  <a:close/>
                  <a:moveTo>
                    <a:pt x="254187" y="130401"/>
                  </a:moveTo>
                  <a:lnTo>
                    <a:pt x="339465" y="130401"/>
                  </a:lnTo>
                  <a:cubicBezTo>
                    <a:pt x="348264" y="130401"/>
                    <a:pt x="355709" y="137846"/>
                    <a:pt x="355032" y="146645"/>
                  </a:cubicBezTo>
                  <a:lnTo>
                    <a:pt x="355032" y="225831"/>
                  </a:lnTo>
                  <a:cubicBezTo>
                    <a:pt x="355032" y="234629"/>
                    <a:pt x="347587" y="242074"/>
                    <a:pt x="338788" y="242074"/>
                  </a:cubicBezTo>
                  <a:lnTo>
                    <a:pt x="309686" y="242074"/>
                  </a:lnTo>
                  <a:lnTo>
                    <a:pt x="309686" y="287420"/>
                  </a:lnTo>
                  <a:lnTo>
                    <a:pt x="392256" y="287420"/>
                  </a:lnTo>
                  <a:cubicBezTo>
                    <a:pt x="399701" y="287420"/>
                    <a:pt x="407146" y="294188"/>
                    <a:pt x="407146" y="304340"/>
                  </a:cubicBezTo>
                  <a:lnTo>
                    <a:pt x="407146" y="356454"/>
                  </a:lnTo>
                  <a:lnTo>
                    <a:pt x="436925" y="356454"/>
                  </a:lnTo>
                  <a:cubicBezTo>
                    <a:pt x="446401" y="356454"/>
                    <a:pt x="453846" y="363899"/>
                    <a:pt x="453169" y="372697"/>
                  </a:cubicBezTo>
                  <a:lnTo>
                    <a:pt x="453169" y="451884"/>
                  </a:lnTo>
                  <a:cubicBezTo>
                    <a:pt x="453169" y="460682"/>
                    <a:pt x="445724" y="468127"/>
                    <a:pt x="436925" y="468127"/>
                  </a:cubicBezTo>
                  <a:lnTo>
                    <a:pt x="352324" y="468127"/>
                  </a:lnTo>
                  <a:cubicBezTo>
                    <a:pt x="343525" y="468127"/>
                    <a:pt x="336080" y="460682"/>
                    <a:pt x="336080" y="451884"/>
                  </a:cubicBezTo>
                  <a:lnTo>
                    <a:pt x="336080" y="372697"/>
                  </a:lnTo>
                  <a:cubicBezTo>
                    <a:pt x="336080" y="363899"/>
                    <a:pt x="343525" y="356454"/>
                    <a:pt x="352324" y="356454"/>
                  </a:cubicBezTo>
                  <a:lnTo>
                    <a:pt x="380751" y="356454"/>
                  </a:lnTo>
                  <a:lnTo>
                    <a:pt x="380751" y="313815"/>
                  </a:lnTo>
                  <a:lnTo>
                    <a:pt x="212225" y="313815"/>
                  </a:lnTo>
                  <a:lnTo>
                    <a:pt x="212225" y="356454"/>
                  </a:lnTo>
                  <a:lnTo>
                    <a:pt x="241328" y="356454"/>
                  </a:lnTo>
                  <a:cubicBezTo>
                    <a:pt x="250127" y="356454"/>
                    <a:pt x="257571" y="363899"/>
                    <a:pt x="257571" y="372697"/>
                  </a:cubicBezTo>
                  <a:lnTo>
                    <a:pt x="257571" y="451884"/>
                  </a:lnTo>
                  <a:cubicBezTo>
                    <a:pt x="257571" y="460682"/>
                    <a:pt x="250127" y="468127"/>
                    <a:pt x="241328" y="468127"/>
                  </a:cubicBezTo>
                  <a:lnTo>
                    <a:pt x="156727" y="468127"/>
                  </a:lnTo>
                  <a:cubicBezTo>
                    <a:pt x="147928" y="468127"/>
                    <a:pt x="140483" y="460682"/>
                    <a:pt x="140483" y="451884"/>
                  </a:cubicBezTo>
                  <a:lnTo>
                    <a:pt x="140483" y="372697"/>
                  </a:lnTo>
                  <a:cubicBezTo>
                    <a:pt x="140483" y="363899"/>
                    <a:pt x="147928" y="356454"/>
                    <a:pt x="156727" y="356454"/>
                  </a:cubicBezTo>
                  <a:lnTo>
                    <a:pt x="185829" y="356454"/>
                  </a:lnTo>
                  <a:lnTo>
                    <a:pt x="185829" y="304340"/>
                  </a:lnTo>
                  <a:cubicBezTo>
                    <a:pt x="185829" y="294188"/>
                    <a:pt x="193274" y="287420"/>
                    <a:pt x="201396" y="287420"/>
                  </a:cubicBezTo>
                  <a:lnTo>
                    <a:pt x="283290" y="287420"/>
                  </a:lnTo>
                  <a:lnTo>
                    <a:pt x="283290" y="242074"/>
                  </a:lnTo>
                  <a:lnTo>
                    <a:pt x="254187" y="242074"/>
                  </a:lnTo>
                  <a:cubicBezTo>
                    <a:pt x="245389" y="242074"/>
                    <a:pt x="237944" y="234629"/>
                    <a:pt x="237944" y="225831"/>
                  </a:cubicBezTo>
                  <a:lnTo>
                    <a:pt x="237944" y="146645"/>
                  </a:lnTo>
                  <a:cubicBezTo>
                    <a:pt x="237944" y="137846"/>
                    <a:pt x="245389" y="130401"/>
                    <a:pt x="254187" y="130401"/>
                  </a:cubicBezTo>
                  <a:close/>
                  <a:moveTo>
                    <a:pt x="9671" y="0"/>
                  </a:moveTo>
                  <a:lnTo>
                    <a:pt x="594783" y="0"/>
                  </a:lnTo>
                  <a:cubicBezTo>
                    <a:pt x="600827" y="0"/>
                    <a:pt x="604454" y="3627"/>
                    <a:pt x="603245" y="10880"/>
                  </a:cubicBezTo>
                  <a:lnTo>
                    <a:pt x="603245" y="71325"/>
                  </a:lnTo>
                  <a:lnTo>
                    <a:pt x="603245" y="131772"/>
                  </a:lnTo>
                  <a:cubicBezTo>
                    <a:pt x="603245" y="137816"/>
                    <a:pt x="599619" y="141443"/>
                    <a:pt x="593574" y="141443"/>
                  </a:cubicBezTo>
                  <a:lnTo>
                    <a:pt x="535546" y="141443"/>
                  </a:lnTo>
                  <a:cubicBezTo>
                    <a:pt x="527084" y="141443"/>
                    <a:pt x="523457" y="137816"/>
                    <a:pt x="523457" y="131772"/>
                  </a:cubicBezTo>
                  <a:lnTo>
                    <a:pt x="523457" y="80998"/>
                  </a:lnTo>
                  <a:lnTo>
                    <a:pt x="79788" y="80998"/>
                  </a:lnTo>
                  <a:lnTo>
                    <a:pt x="79788" y="130563"/>
                  </a:lnTo>
                  <a:cubicBezTo>
                    <a:pt x="79788" y="136607"/>
                    <a:pt x="76161" y="140234"/>
                    <a:pt x="70117" y="140234"/>
                  </a:cubicBezTo>
                  <a:lnTo>
                    <a:pt x="9671" y="140234"/>
                  </a:lnTo>
                  <a:cubicBezTo>
                    <a:pt x="3627" y="140234"/>
                    <a:pt x="0" y="136607"/>
                    <a:pt x="0" y="130563"/>
                  </a:cubicBezTo>
                  <a:lnTo>
                    <a:pt x="0" y="9671"/>
                  </a:lnTo>
                  <a:cubicBezTo>
                    <a:pt x="0" y="3627"/>
                    <a:pt x="3627" y="0"/>
                    <a:pt x="9671" y="0"/>
                  </a:cubicBezTo>
                  <a:close/>
                </a:path>
              </a:pathLst>
            </a:custGeom>
            <a:solidFill>
              <a:schemeClr val="tx2"/>
            </a:solidFill>
            <a:ln w="12002" cap="flat">
              <a:noFill/>
              <a:prstDash val="solid"/>
              <a:miter/>
            </a:ln>
          </p:spPr>
          <p:txBody>
            <a:bodyPr rtlCol="0" anchor="ctr"/>
            <a:lstStyle/>
            <a:p>
              <a:endParaRPr lang="en-IN"/>
            </a:p>
          </p:txBody>
        </p:sp>
        <p:sp>
          <p:nvSpPr>
            <p:cNvPr id="44" name="TextBox 43">
              <a:extLst>
                <a:ext uri="{FF2B5EF4-FFF2-40B4-BE49-F238E27FC236}">
                  <a16:creationId xmlns:a16="http://schemas.microsoft.com/office/drawing/2014/main" id="{69FE0CF1-175E-46B8-8DD1-2324F955DBCA}"/>
                </a:ext>
              </a:extLst>
            </p:cNvPr>
            <p:cNvSpPr txBox="1">
              <a:spLocks/>
            </p:cNvSpPr>
            <p:nvPr/>
          </p:nvSpPr>
          <p:spPr>
            <a:xfrm>
              <a:off x="9453706" y="3604703"/>
              <a:ext cx="1041877" cy="244682"/>
            </a:xfrm>
            <a:prstGeom prst="rect">
              <a:avLst/>
            </a:prstGeom>
            <a:noFill/>
          </p:spPr>
          <p:txBody>
            <a:bodyPr wrap="square" lIns="0" tIns="91440" rIns="0" bIns="0" rtlCol="0">
              <a:spAutoFit/>
            </a:bodyPr>
            <a:lstStyle/>
            <a:p>
              <a:pPr algn="ctr">
                <a:lnSpc>
                  <a:spcPct val="90000"/>
                </a:lnSpc>
                <a:spcAft>
                  <a:spcPts val="600"/>
                </a:spcAft>
              </a:pPr>
              <a:r>
                <a:rPr lang="en-US" sz="1100" dirty="0"/>
                <a:t>Runbooks</a:t>
              </a:r>
            </a:p>
          </p:txBody>
        </p:sp>
        <p:pic>
          <p:nvPicPr>
            <p:cNvPr id="10" name="Picture 9" descr="Icon of Azure automation">
              <a:extLst>
                <a:ext uri="{FF2B5EF4-FFF2-40B4-BE49-F238E27FC236}">
                  <a16:creationId xmlns:a16="http://schemas.microsoft.com/office/drawing/2014/main" id="{23CC620F-4243-4622-A232-EEE16721DB8F}"/>
                </a:ext>
              </a:extLst>
            </p:cNvPr>
            <p:cNvPicPr>
              <a:picLocks noChangeAspect="1"/>
            </p:cNvPicPr>
            <p:nvPr/>
          </p:nvPicPr>
          <p:blipFill>
            <a:blip r:embed="rId4"/>
            <a:stretch>
              <a:fillRect/>
            </a:stretch>
          </p:blipFill>
          <p:spPr>
            <a:xfrm>
              <a:off x="10575062" y="3737329"/>
              <a:ext cx="580644" cy="525780"/>
            </a:xfrm>
            <a:prstGeom prst="rect">
              <a:avLst/>
            </a:prstGeom>
          </p:spPr>
        </p:pic>
        <p:sp>
          <p:nvSpPr>
            <p:cNvPr id="54" name="Rectangle 53">
              <a:extLst>
                <a:ext uri="{FF2B5EF4-FFF2-40B4-BE49-F238E27FC236}">
                  <a16:creationId xmlns:a16="http://schemas.microsoft.com/office/drawing/2014/main" id="{DEDE5E83-0C7F-45B1-9FFF-1BA3B4E02AB3}"/>
                </a:ext>
              </a:extLst>
            </p:cNvPr>
            <p:cNvSpPr/>
            <p:nvPr/>
          </p:nvSpPr>
          <p:spPr bwMode="auto">
            <a:xfrm>
              <a:off x="8701958" y="4619061"/>
              <a:ext cx="2530565" cy="162366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cs typeface="Segoe UI" pitchFamily="34" charset="0"/>
                </a:rPr>
                <a:t>Azure Resources</a:t>
              </a:r>
            </a:p>
          </p:txBody>
        </p:sp>
        <p:sp>
          <p:nvSpPr>
            <p:cNvPr id="154" name="Freeform 250" descr="Icon of SQL icon">
              <a:extLst>
                <a:ext uri="{FF2B5EF4-FFF2-40B4-BE49-F238E27FC236}">
                  <a16:creationId xmlns:a16="http://schemas.microsoft.com/office/drawing/2014/main" id="{2F859D8C-F9D7-4CF8-8B0F-E27103F2529A}"/>
                </a:ext>
              </a:extLst>
            </p:cNvPr>
            <p:cNvSpPr>
              <a:spLocks/>
            </p:cNvSpPr>
            <p:nvPr/>
          </p:nvSpPr>
          <p:spPr bwMode="auto">
            <a:xfrm>
              <a:off x="9045856" y="5072309"/>
              <a:ext cx="407850" cy="428873"/>
            </a:xfrm>
            <a:custGeom>
              <a:avLst/>
              <a:gdLst>
                <a:gd name="connsiteX0" fmla="*/ 4186166 w 5890404"/>
                <a:gd name="connsiteY0" fmla="*/ 3780143 h 6194016"/>
                <a:gd name="connsiteX1" fmla="*/ 3959017 w 5890404"/>
                <a:gd name="connsiteY1" fmla="*/ 3799352 h 6194016"/>
                <a:gd name="connsiteX2" fmla="*/ 3093294 w 5890404"/>
                <a:gd name="connsiteY2" fmla="*/ 4539787 h 6194016"/>
                <a:gd name="connsiteX3" fmla="*/ 2987349 w 5890404"/>
                <a:gd name="connsiteY3" fmla="*/ 4594409 h 6194016"/>
                <a:gd name="connsiteX4" fmla="*/ 2787567 w 5890404"/>
                <a:gd name="connsiteY4" fmla="*/ 4554960 h 6194016"/>
                <a:gd name="connsiteX5" fmla="*/ 2012654 w 5890404"/>
                <a:gd name="connsiteY5" fmla="*/ 5331809 h 6194016"/>
                <a:gd name="connsiteX6" fmla="*/ 2720973 w 5890404"/>
                <a:gd name="connsiteY6" fmla="*/ 6044933 h 6194016"/>
                <a:gd name="connsiteX7" fmla="*/ 4034692 w 5890404"/>
                <a:gd name="connsiteY7" fmla="*/ 6044933 h 6194016"/>
                <a:gd name="connsiteX8" fmla="*/ 5366573 w 5890404"/>
                <a:gd name="connsiteY8" fmla="*/ 6044933 h 6194016"/>
                <a:gd name="connsiteX9" fmla="*/ 5726786 w 5890404"/>
                <a:gd name="connsiteY9" fmla="*/ 5780925 h 6194016"/>
                <a:gd name="connsiteX10" fmla="*/ 5303006 w 5890404"/>
                <a:gd name="connsiteY10" fmla="*/ 5301463 h 6194016"/>
                <a:gd name="connsiteX11" fmla="*/ 5236412 w 5890404"/>
                <a:gd name="connsiteY11" fmla="*/ 5225599 h 6194016"/>
                <a:gd name="connsiteX12" fmla="*/ 5266682 w 5890404"/>
                <a:gd name="connsiteY12" fmla="*/ 4733999 h 6194016"/>
                <a:gd name="connsiteX13" fmla="*/ 4186166 w 5890404"/>
                <a:gd name="connsiteY13" fmla="*/ 3780143 h 6194016"/>
                <a:gd name="connsiteX14" fmla="*/ 4232375 w 5890404"/>
                <a:gd name="connsiteY14" fmla="*/ 3635458 h 6194016"/>
                <a:gd name="connsiteX15" fmla="*/ 4994365 w 5890404"/>
                <a:gd name="connsiteY15" fmla="*/ 3954642 h 6194016"/>
                <a:gd name="connsiteX16" fmla="*/ 5427180 w 5890404"/>
                <a:gd name="connsiteY16" fmla="*/ 4974195 h 6194016"/>
                <a:gd name="connsiteX17" fmla="*/ 5415073 w 5890404"/>
                <a:gd name="connsiteY17" fmla="*/ 5086467 h 6194016"/>
                <a:gd name="connsiteX18" fmla="*/ 5466527 w 5890404"/>
                <a:gd name="connsiteY18" fmla="*/ 5159292 h 6194016"/>
                <a:gd name="connsiteX19" fmla="*/ 5878155 w 5890404"/>
                <a:gd name="connsiteY19" fmla="*/ 5571968 h 6194016"/>
                <a:gd name="connsiteX20" fmla="*/ 5557327 w 5890404"/>
                <a:gd name="connsiteY20" fmla="*/ 6175810 h 6194016"/>
                <a:gd name="connsiteX21" fmla="*/ 5439287 w 5890404"/>
                <a:gd name="connsiteY21" fmla="*/ 6194016 h 6194016"/>
                <a:gd name="connsiteX22" fmla="*/ 4077281 w 5890404"/>
                <a:gd name="connsiteY22" fmla="*/ 6194016 h 6194016"/>
                <a:gd name="connsiteX23" fmla="*/ 2757649 w 5890404"/>
                <a:gd name="connsiteY23" fmla="*/ 6194016 h 6194016"/>
                <a:gd name="connsiteX24" fmla="*/ 1867806 w 5890404"/>
                <a:gd name="connsiteY24" fmla="*/ 5417214 h 6194016"/>
                <a:gd name="connsiteX25" fmla="*/ 2902930 w 5890404"/>
                <a:gd name="connsiteY25" fmla="*/ 4424971 h 6194016"/>
                <a:gd name="connsiteX26" fmla="*/ 3005837 w 5890404"/>
                <a:gd name="connsiteY26" fmla="*/ 4373387 h 6194016"/>
                <a:gd name="connsiteX27" fmla="*/ 3968321 w 5890404"/>
                <a:gd name="connsiteY27" fmla="*/ 3651204 h 6194016"/>
                <a:gd name="connsiteX28" fmla="*/ 4110728 w 5890404"/>
                <a:gd name="connsiteY28" fmla="*/ 3636115 h 6194016"/>
                <a:gd name="connsiteX29" fmla="*/ 4232375 w 5890404"/>
                <a:gd name="connsiteY29" fmla="*/ 3635458 h 6194016"/>
                <a:gd name="connsiteX30" fmla="*/ 2072701 w 5890404"/>
                <a:gd name="connsiteY30" fmla="*/ 2636288 h 6194016"/>
                <a:gd name="connsiteX31" fmla="*/ 2242305 w 5890404"/>
                <a:gd name="connsiteY31" fmla="*/ 2760700 h 6194016"/>
                <a:gd name="connsiteX32" fmla="*/ 2245334 w 5890404"/>
                <a:gd name="connsiteY32" fmla="*/ 3091454 h 6194016"/>
                <a:gd name="connsiteX33" fmla="*/ 2066644 w 5890404"/>
                <a:gd name="connsiteY33" fmla="*/ 3212832 h 6194016"/>
                <a:gd name="connsiteX34" fmla="*/ 1894012 w 5890404"/>
                <a:gd name="connsiteY34" fmla="*/ 3082351 h 6194016"/>
                <a:gd name="connsiteX35" fmla="*/ 1866754 w 5890404"/>
                <a:gd name="connsiteY35" fmla="*/ 2933663 h 6194016"/>
                <a:gd name="connsiteX36" fmla="*/ 1890983 w 5890404"/>
                <a:gd name="connsiteY36" fmla="*/ 2775872 h 6194016"/>
                <a:gd name="connsiteX37" fmla="*/ 2072701 w 5890404"/>
                <a:gd name="connsiteY37" fmla="*/ 2636288 h 6194016"/>
                <a:gd name="connsiteX38" fmla="*/ 2844589 w 5890404"/>
                <a:gd name="connsiteY38" fmla="*/ 2379114 h 6194016"/>
                <a:gd name="connsiteX39" fmla="*/ 2777978 w 5890404"/>
                <a:gd name="connsiteY39" fmla="*/ 2451970 h 6194016"/>
                <a:gd name="connsiteX40" fmla="*/ 2777978 w 5890404"/>
                <a:gd name="connsiteY40" fmla="*/ 2925535 h 6194016"/>
                <a:gd name="connsiteX41" fmla="*/ 2777978 w 5890404"/>
                <a:gd name="connsiteY41" fmla="*/ 3402136 h 6194016"/>
                <a:gd name="connsiteX42" fmla="*/ 2847617 w 5890404"/>
                <a:gd name="connsiteY42" fmla="*/ 3474992 h 6194016"/>
                <a:gd name="connsiteX43" fmla="*/ 3298755 w 5890404"/>
                <a:gd name="connsiteY43" fmla="*/ 3471956 h 6194016"/>
                <a:gd name="connsiteX44" fmla="*/ 3486477 w 5890404"/>
                <a:gd name="connsiteY44" fmla="*/ 3274637 h 6194016"/>
                <a:gd name="connsiteX45" fmla="*/ 3435005 w 5890404"/>
                <a:gd name="connsiteY45" fmla="*/ 3219995 h 6194016"/>
                <a:gd name="connsiteX46" fmla="*/ 3198839 w 5890404"/>
                <a:gd name="connsiteY46" fmla="*/ 3219995 h 6194016"/>
                <a:gd name="connsiteX47" fmla="*/ 3101950 w 5890404"/>
                <a:gd name="connsiteY47" fmla="*/ 3122854 h 6194016"/>
                <a:gd name="connsiteX48" fmla="*/ 3104978 w 5890404"/>
                <a:gd name="connsiteY48" fmla="*/ 2451970 h 6194016"/>
                <a:gd name="connsiteX49" fmla="*/ 3032311 w 5890404"/>
                <a:gd name="connsiteY49" fmla="*/ 2379114 h 6194016"/>
                <a:gd name="connsiteX50" fmla="*/ 2844589 w 5890404"/>
                <a:gd name="connsiteY50" fmla="*/ 2379114 h 6194016"/>
                <a:gd name="connsiteX51" fmla="*/ 1099000 w 5890404"/>
                <a:gd name="connsiteY51" fmla="*/ 2359054 h 6194016"/>
                <a:gd name="connsiteX52" fmla="*/ 864961 w 5890404"/>
                <a:gd name="connsiteY52" fmla="*/ 2400408 h 6194016"/>
                <a:gd name="connsiteX53" fmla="*/ 643798 w 5890404"/>
                <a:gd name="connsiteY53" fmla="*/ 2661433 h 6194016"/>
                <a:gd name="connsiteX54" fmla="*/ 816487 w 5890404"/>
                <a:gd name="connsiteY54" fmla="*/ 2995301 h 6194016"/>
                <a:gd name="connsiteX55" fmla="*/ 992205 w 5890404"/>
                <a:gd name="connsiteY55" fmla="*/ 3077251 h 6194016"/>
                <a:gd name="connsiteX56" fmla="*/ 1074005 w 5890404"/>
                <a:gd name="connsiteY56" fmla="*/ 3186517 h 6194016"/>
                <a:gd name="connsiteX57" fmla="*/ 943731 w 5890404"/>
                <a:gd name="connsiteY57" fmla="*/ 3253291 h 6194016"/>
                <a:gd name="connsiteX58" fmla="*/ 871020 w 5890404"/>
                <a:gd name="connsiteY58" fmla="*/ 3238115 h 6194016"/>
                <a:gd name="connsiteX59" fmla="*/ 704391 w 5890404"/>
                <a:gd name="connsiteY59" fmla="*/ 3171341 h 6194016"/>
                <a:gd name="connsiteX60" fmla="*/ 655917 w 5890404"/>
                <a:gd name="connsiteY60" fmla="*/ 3198658 h 6194016"/>
                <a:gd name="connsiteX61" fmla="*/ 655917 w 5890404"/>
                <a:gd name="connsiteY61" fmla="*/ 3295783 h 6194016"/>
                <a:gd name="connsiteX62" fmla="*/ 655917 w 5890404"/>
                <a:gd name="connsiteY62" fmla="*/ 3386838 h 6194016"/>
                <a:gd name="connsiteX63" fmla="*/ 704391 w 5890404"/>
                <a:gd name="connsiteY63" fmla="*/ 3453612 h 6194016"/>
                <a:gd name="connsiteX64" fmla="*/ 1222457 w 5890404"/>
                <a:gd name="connsiteY64" fmla="*/ 3450577 h 6194016"/>
                <a:gd name="connsiteX65" fmla="*/ 1440590 w 5890404"/>
                <a:gd name="connsiteY65" fmla="*/ 3183482 h 6194016"/>
                <a:gd name="connsiteX66" fmla="*/ 1292138 w 5890404"/>
                <a:gd name="connsiteY66" fmla="*/ 2879965 h 6194016"/>
                <a:gd name="connsiteX67" fmla="*/ 1052798 w 5890404"/>
                <a:gd name="connsiteY67" fmla="*/ 2761593 h 6194016"/>
                <a:gd name="connsiteX68" fmla="*/ 995235 w 5890404"/>
                <a:gd name="connsiteY68" fmla="*/ 2673573 h 6194016"/>
                <a:gd name="connsiteX69" fmla="*/ 1077035 w 5890404"/>
                <a:gd name="connsiteY69" fmla="*/ 2606800 h 6194016"/>
                <a:gd name="connsiteX70" fmla="*/ 1331524 w 5890404"/>
                <a:gd name="connsiteY70" fmla="*/ 2652327 h 6194016"/>
                <a:gd name="connsiteX71" fmla="*/ 1383027 w 5890404"/>
                <a:gd name="connsiteY71" fmla="*/ 2618940 h 6194016"/>
                <a:gd name="connsiteX72" fmla="*/ 1383027 w 5890404"/>
                <a:gd name="connsiteY72" fmla="*/ 2448971 h 6194016"/>
                <a:gd name="connsiteX73" fmla="*/ 1337583 w 5890404"/>
                <a:gd name="connsiteY73" fmla="*/ 2388268 h 6194016"/>
                <a:gd name="connsiteX74" fmla="*/ 1099000 w 5890404"/>
                <a:gd name="connsiteY74" fmla="*/ 2359054 h 6194016"/>
                <a:gd name="connsiteX75" fmla="*/ 2068848 w 5890404"/>
                <a:gd name="connsiteY75" fmla="*/ 2354435 h 6194016"/>
                <a:gd name="connsiteX76" fmla="*/ 1779604 w 5890404"/>
                <a:gd name="connsiteY76" fmla="*/ 2442114 h 6194016"/>
                <a:gd name="connsiteX77" fmla="*/ 1522498 w 5890404"/>
                <a:gd name="connsiteY77" fmla="*/ 2891519 h 6194016"/>
                <a:gd name="connsiteX78" fmla="*/ 1973190 w 5890404"/>
                <a:gd name="connsiteY78" fmla="*/ 3483640 h 6194016"/>
                <a:gd name="connsiteX79" fmla="*/ 2066958 w 5890404"/>
                <a:gd name="connsiteY79" fmla="*/ 3532224 h 6194016"/>
                <a:gd name="connsiteX80" fmla="*/ 2236345 w 5890404"/>
                <a:gd name="connsiteY80" fmla="*/ 3714415 h 6194016"/>
                <a:gd name="connsiteX81" fmla="*/ 2296841 w 5890404"/>
                <a:gd name="connsiteY81" fmla="*/ 3750853 h 6194016"/>
                <a:gd name="connsiteX82" fmla="*/ 2674938 w 5890404"/>
                <a:gd name="connsiteY82" fmla="*/ 3750853 h 6194016"/>
                <a:gd name="connsiteX83" fmla="*/ 2638641 w 5890404"/>
                <a:gd name="connsiteY83" fmla="*/ 3717452 h 6194016"/>
                <a:gd name="connsiteX84" fmla="*/ 2360361 w 5890404"/>
                <a:gd name="connsiteY84" fmla="*/ 3477567 h 6194016"/>
                <a:gd name="connsiteX85" fmla="*/ 2360361 w 5890404"/>
                <a:gd name="connsiteY85" fmla="*/ 3413800 h 6194016"/>
                <a:gd name="connsiteX86" fmla="*/ 2617467 w 5890404"/>
                <a:gd name="connsiteY86" fmla="*/ 2903665 h 6194016"/>
                <a:gd name="connsiteX87" fmla="*/ 2360361 w 5890404"/>
                <a:gd name="connsiteY87" fmla="*/ 2433005 h 6194016"/>
                <a:gd name="connsiteX88" fmla="*/ 2068848 w 5890404"/>
                <a:gd name="connsiteY88" fmla="*/ 2354435 h 6194016"/>
                <a:gd name="connsiteX89" fmla="*/ 1839934 w 5890404"/>
                <a:gd name="connsiteY89" fmla="*/ 304939 h 6194016"/>
                <a:gd name="connsiteX90" fmla="*/ 1631051 w 5890404"/>
                <a:gd name="connsiteY90" fmla="*/ 317839 h 6194016"/>
                <a:gd name="connsiteX91" fmla="*/ 883311 w 5890404"/>
                <a:gd name="connsiteY91" fmla="*/ 478698 h 6194016"/>
                <a:gd name="connsiteX92" fmla="*/ 662319 w 5890404"/>
                <a:gd name="connsiteY92" fmla="*/ 612242 h 6194016"/>
                <a:gd name="connsiteX93" fmla="*/ 668373 w 5890404"/>
                <a:gd name="connsiteY93" fmla="*/ 885399 h 6194016"/>
                <a:gd name="connsiteX94" fmla="*/ 895420 w 5890404"/>
                <a:gd name="connsiteY94" fmla="*/ 1015908 h 6194016"/>
                <a:gd name="connsiteX95" fmla="*/ 1688570 w 5890404"/>
                <a:gd name="connsiteY95" fmla="*/ 1176768 h 6194016"/>
                <a:gd name="connsiteX96" fmla="*/ 2378791 w 5890404"/>
                <a:gd name="connsiteY96" fmla="*/ 1176768 h 6194016"/>
                <a:gd name="connsiteX97" fmla="*/ 3184050 w 5890404"/>
                <a:gd name="connsiteY97" fmla="*/ 1025013 h 6194016"/>
                <a:gd name="connsiteX98" fmla="*/ 3417151 w 5890404"/>
                <a:gd name="connsiteY98" fmla="*/ 897540 h 6194016"/>
                <a:gd name="connsiteX99" fmla="*/ 3423206 w 5890404"/>
                <a:gd name="connsiteY99" fmla="*/ 600101 h 6194016"/>
                <a:gd name="connsiteX100" fmla="*/ 3341469 w 5890404"/>
                <a:gd name="connsiteY100" fmla="*/ 539400 h 6194016"/>
                <a:gd name="connsiteX101" fmla="*/ 3059931 w 5890404"/>
                <a:gd name="connsiteY101" fmla="*/ 424067 h 6194016"/>
                <a:gd name="connsiteX102" fmla="*/ 2048817 w 5890404"/>
                <a:gd name="connsiteY102" fmla="*/ 305698 h 6194016"/>
                <a:gd name="connsiteX103" fmla="*/ 1839934 w 5890404"/>
                <a:gd name="connsiteY103" fmla="*/ 304939 h 6194016"/>
                <a:gd name="connsiteX104" fmla="*/ 2089427 w 5890404"/>
                <a:gd name="connsiteY104" fmla="*/ 172 h 6194016"/>
                <a:gd name="connsiteX105" fmla="*/ 3023073 w 5890404"/>
                <a:gd name="connsiteY105" fmla="*/ 108163 h 6194016"/>
                <a:gd name="connsiteX106" fmla="*/ 3831041 w 5890404"/>
                <a:gd name="connsiteY106" fmla="*/ 439012 h 6194016"/>
                <a:gd name="connsiteX107" fmla="*/ 4003529 w 5890404"/>
                <a:gd name="connsiteY107" fmla="*/ 596849 h 6194016"/>
                <a:gd name="connsiteX108" fmla="*/ 4097338 w 5890404"/>
                <a:gd name="connsiteY108" fmla="*/ 845744 h 6194016"/>
                <a:gd name="connsiteX109" fmla="*/ 4097338 w 5890404"/>
                <a:gd name="connsiteY109" fmla="*/ 3413620 h 6194016"/>
                <a:gd name="connsiteX110" fmla="*/ 4015633 w 5890404"/>
                <a:gd name="connsiteY110" fmla="*/ 3507715 h 6194016"/>
                <a:gd name="connsiteX111" fmla="*/ 2932290 w 5890404"/>
                <a:gd name="connsiteY111" fmla="*/ 4214943 h 6194016"/>
                <a:gd name="connsiteX112" fmla="*/ 2820324 w 5890404"/>
                <a:gd name="connsiteY112" fmla="*/ 4275650 h 6194016"/>
                <a:gd name="connsiteX113" fmla="*/ 1818686 w 5890404"/>
                <a:gd name="connsiteY113" fmla="*/ 4876642 h 6194016"/>
                <a:gd name="connsiteX114" fmla="*/ 1730929 w 5890404"/>
                <a:gd name="connsiteY114" fmla="*/ 5404787 h 6194016"/>
                <a:gd name="connsiteX115" fmla="*/ 1676459 w 5890404"/>
                <a:gd name="connsiteY115" fmla="*/ 5465493 h 6194016"/>
                <a:gd name="connsiteX116" fmla="*/ 335897 w 5890404"/>
                <a:gd name="connsiteY116" fmla="*/ 5092149 h 6194016"/>
                <a:gd name="connsiteX117" fmla="*/ 154331 w 5890404"/>
                <a:gd name="connsiteY117" fmla="*/ 4952525 h 6194016"/>
                <a:gd name="connsiteX118" fmla="*/ 0 w 5890404"/>
                <a:gd name="connsiteY118" fmla="*/ 4603464 h 6194016"/>
                <a:gd name="connsiteX119" fmla="*/ 3026 w 5890404"/>
                <a:gd name="connsiteY119" fmla="*/ 2733710 h 6194016"/>
                <a:gd name="connsiteX120" fmla="*/ 0 w 5890404"/>
                <a:gd name="connsiteY120" fmla="*/ 863956 h 6194016"/>
                <a:gd name="connsiteX121" fmla="*/ 160383 w 5890404"/>
                <a:gd name="connsiteY121" fmla="*/ 511860 h 6194016"/>
                <a:gd name="connsiteX122" fmla="*/ 856386 w 5890404"/>
                <a:gd name="connsiteY122" fmla="*/ 159763 h 6194016"/>
                <a:gd name="connsiteX123" fmla="*/ 1773294 w 5890404"/>
                <a:gd name="connsiteY123" fmla="*/ 7998 h 6194016"/>
                <a:gd name="connsiteX124" fmla="*/ 2089427 w 5890404"/>
                <a:gd name="connsiteY124" fmla="*/ 172 h 619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890404" h="6194016">
                  <a:moveTo>
                    <a:pt x="4186166" y="3780143"/>
                  </a:moveTo>
                  <a:cubicBezTo>
                    <a:pt x="4111123" y="3778395"/>
                    <a:pt x="4035070" y="3784559"/>
                    <a:pt x="3959017" y="3799352"/>
                  </a:cubicBezTo>
                  <a:cubicBezTo>
                    <a:pt x="3532209" y="3884320"/>
                    <a:pt x="3247671" y="4136189"/>
                    <a:pt x="3093294" y="4539787"/>
                  </a:cubicBezTo>
                  <a:cubicBezTo>
                    <a:pt x="3066051" y="4618686"/>
                    <a:pt x="3066051" y="4618686"/>
                    <a:pt x="2987349" y="4594409"/>
                  </a:cubicBezTo>
                  <a:cubicBezTo>
                    <a:pt x="2923782" y="4573167"/>
                    <a:pt x="2857188" y="4557994"/>
                    <a:pt x="2787567" y="4554960"/>
                  </a:cubicBezTo>
                  <a:cubicBezTo>
                    <a:pt x="2336543" y="4548891"/>
                    <a:pt x="2006600" y="4879659"/>
                    <a:pt x="2012654" y="5331809"/>
                  </a:cubicBezTo>
                  <a:cubicBezTo>
                    <a:pt x="2018708" y="5714165"/>
                    <a:pt x="2339570" y="6041898"/>
                    <a:pt x="2720973" y="6044933"/>
                  </a:cubicBezTo>
                  <a:cubicBezTo>
                    <a:pt x="3159888" y="6047967"/>
                    <a:pt x="3595776" y="6044933"/>
                    <a:pt x="4034692" y="6044933"/>
                  </a:cubicBezTo>
                  <a:cubicBezTo>
                    <a:pt x="4479661" y="6044933"/>
                    <a:pt x="4921603" y="6044933"/>
                    <a:pt x="5366573" y="6044933"/>
                  </a:cubicBezTo>
                  <a:cubicBezTo>
                    <a:pt x="5536085" y="6044933"/>
                    <a:pt x="5678354" y="5938723"/>
                    <a:pt x="5726786" y="5780925"/>
                  </a:cubicBezTo>
                  <a:cubicBezTo>
                    <a:pt x="5805488" y="5513883"/>
                    <a:pt x="5581490" y="5258980"/>
                    <a:pt x="5303006" y="5301463"/>
                  </a:cubicBezTo>
                  <a:cubicBezTo>
                    <a:pt x="5221277" y="5313602"/>
                    <a:pt x="5215223" y="5307533"/>
                    <a:pt x="5236412" y="5225599"/>
                  </a:cubicBezTo>
                  <a:cubicBezTo>
                    <a:pt x="5281817" y="5064767"/>
                    <a:pt x="5293925" y="4900901"/>
                    <a:pt x="5266682" y="4733999"/>
                  </a:cubicBezTo>
                  <a:cubicBezTo>
                    <a:pt x="5187223" y="4192329"/>
                    <a:pt x="4711463" y="3792382"/>
                    <a:pt x="4186166" y="3780143"/>
                  </a:cubicBezTo>
                  <a:close/>
                  <a:moveTo>
                    <a:pt x="4232375" y="3635458"/>
                  </a:moveTo>
                  <a:cubicBezTo>
                    <a:pt x="4512874" y="3647544"/>
                    <a:pt x="4769587" y="3754847"/>
                    <a:pt x="4994365" y="3954642"/>
                  </a:cubicBezTo>
                  <a:cubicBezTo>
                    <a:pt x="5297033" y="4224702"/>
                    <a:pt x="5439287" y="4567587"/>
                    <a:pt x="5427180" y="4974195"/>
                  </a:cubicBezTo>
                  <a:cubicBezTo>
                    <a:pt x="5427180" y="5010607"/>
                    <a:pt x="5424153" y="5050054"/>
                    <a:pt x="5415073" y="5086467"/>
                  </a:cubicBezTo>
                  <a:cubicBezTo>
                    <a:pt x="5402967" y="5135017"/>
                    <a:pt x="5421127" y="5150189"/>
                    <a:pt x="5466527" y="5159292"/>
                  </a:cubicBezTo>
                  <a:cubicBezTo>
                    <a:pt x="5690501" y="5210876"/>
                    <a:pt x="5829728" y="5350458"/>
                    <a:pt x="5878155" y="5571968"/>
                  </a:cubicBezTo>
                  <a:cubicBezTo>
                    <a:pt x="5935662" y="5811684"/>
                    <a:pt x="5784328" y="6084778"/>
                    <a:pt x="5557327" y="6175810"/>
                  </a:cubicBezTo>
                  <a:cubicBezTo>
                    <a:pt x="5517980" y="6190982"/>
                    <a:pt x="5478634" y="6194016"/>
                    <a:pt x="5439287" y="6194016"/>
                  </a:cubicBezTo>
                  <a:cubicBezTo>
                    <a:pt x="4985285" y="6194016"/>
                    <a:pt x="4531283" y="6194016"/>
                    <a:pt x="4077281" y="6194016"/>
                  </a:cubicBezTo>
                  <a:cubicBezTo>
                    <a:pt x="3635386" y="6194016"/>
                    <a:pt x="3196518" y="6194016"/>
                    <a:pt x="2757649" y="6194016"/>
                  </a:cubicBezTo>
                  <a:cubicBezTo>
                    <a:pt x="2306674" y="6194016"/>
                    <a:pt x="1928339" y="5863268"/>
                    <a:pt x="1867806" y="5417214"/>
                  </a:cubicBezTo>
                  <a:cubicBezTo>
                    <a:pt x="1789112" y="4825510"/>
                    <a:pt x="2315754" y="4318768"/>
                    <a:pt x="2902930" y="4424971"/>
                  </a:cubicBezTo>
                  <a:cubicBezTo>
                    <a:pt x="2957410" y="4434074"/>
                    <a:pt x="2981624" y="4421937"/>
                    <a:pt x="3005837" y="4373387"/>
                  </a:cubicBezTo>
                  <a:cubicBezTo>
                    <a:pt x="3202571" y="3966780"/>
                    <a:pt x="3523399" y="3720995"/>
                    <a:pt x="3968321" y="3651204"/>
                  </a:cubicBezTo>
                  <a:cubicBezTo>
                    <a:pt x="4016369" y="3643618"/>
                    <a:pt x="4063850" y="3638592"/>
                    <a:pt x="4110728" y="3636115"/>
                  </a:cubicBezTo>
                  <a:cubicBezTo>
                    <a:pt x="4151746" y="3633948"/>
                    <a:pt x="4192303" y="3633731"/>
                    <a:pt x="4232375" y="3635458"/>
                  </a:cubicBezTo>
                  <a:close/>
                  <a:moveTo>
                    <a:pt x="2072701" y="2636288"/>
                  </a:moveTo>
                  <a:cubicBezTo>
                    <a:pt x="2142360" y="2633253"/>
                    <a:pt x="2208990" y="2678770"/>
                    <a:pt x="2242305" y="2760700"/>
                  </a:cubicBezTo>
                  <a:cubicBezTo>
                    <a:pt x="2290763" y="2869940"/>
                    <a:pt x="2287735" y="2979180"/>
                    <a:pt x="2245334" y="3091454"/>
                  </a:cubicBezTo>
                  <a:cubicBezTo>
                    <a:pt x="2212019" y="3170350"/>
                    <a:pt x="2142360" y="3215866"/>
                    <a:pt x="2066644" y="3212832"/>
                  </a:cubicBezTo>
                  <a:cubicBezTo>
                    <a:pt x="1981842" y="3206763"/>
                    <a:pt x="1924298" y="3164281"/>
                    <a:pt x="1894012" y="3082351"/>
                  </a:cubicBezTo>
                  <a:cubicBezTo>
                    <a:pt x="1875840" y="3033800"/>
                    <a:pt x="1863725" y="2982214"/>
                    <a:pt x="1866754" y="2933663"/>
                  </a:cubicBezTo>
                  <a:cubicBezTo>
                    <a:pt x="1863725" y="2876009"/>
                    <a:pt x="1872811" y="2824423"/>
                    <a:pt x="1890983" y="2775872"/>
                  </a:cubicBezTo>
                  <a:cubicBezTo>
                    <a:pt x="1918241" y="2693942"/>
                    <a:pt x="1990928" y="2639322"/>
                    <a:pt x="2072701" y="2636288"/>
                  </a:cubicBezTo>
                  <a:close/>
                  <a:moveTo>
                    <a:pt x="2844589" y="2379114"/>
                  </a:moveTo>
                  <a:cubicBezTo>
                    <a:pt x="2793117" y="2376078"/>
                    <a:pt x="2774950" y="2397328"/>
                    <a:pt x="2777978" y="2451970"/>
                  </a:cubicBezTo>
                  <a:cubicBezTo>
                    <a:pt x="2777978" y="2609825"/>
                    <a:pt x="2777978" y="2767680"/>
                    <a:pt x="2777978" y="2925535"/>
                  </a:cubicBezTo>
                  <a:cubicBezTo>
                    <a:pt x="2777978" y="3083390"/>
                    <a:pt x="2777978" y="3244281"/>
                    <a:pt x="2777978" y="3402136"/>
                  </a:cubicBezTo>
                  <a:cubicBezTo>
                    <a:pt x="2774950" y="3456778"/>
                    <a:pt x="2793117" y="3474992"/>
                    <a:pt x="2847617" y="3474992"/>
                  </a:cubicBezTo>
                  <a:cubicBezTo>
                    <a:pt x="2995978" y="3471956"/>
                    <a:pt x="3150394" y="3474992"/>
                    <a:pt x="3298755" y="3471956"/>
                  </a:cubicBezTo>
                  <a:cubicBezTo>
                    <a:pt x="3525838" y="3468920"/>
                    <a:pt x="3483449" y="3517491"/>
                    <a:pt x="3486477" y="3274637"/>
                  </a:cubicBezTo>
                  <a:cubicBezTo>
                    <a:pt x="3489505" y="3235174"/>
                    <a:pt x="3471338" y="3219995"/>
                    <a:pt x="3435005" y="3219995"/>
                  </a:cubicBezTo>
                  <a:cubicBezTo>
                    <a:pt x="3356283" y="3219995"/>
                    <a:pt x="3277561" y="3219995"/>
                    <a:pt x="3198839" y="3219995"/>
                  </a:cubicBezTo>
                  <a:cubicBezTo>
                    <a:pt x="3104978" y="3219995"/>
                    <a:pt x="3101950" y="3216960"/>
                    <a:pt x="3101950" y="3122854"/>
                  </a:cubicBezTo>
                  <a:cubicBezTo>
                    <a:pt x="3101950" y="2901250"/>
                    <a:pt x="3101950" y="2676610"/>
                    <a:pt x="3104978" y="2451970"/>
                  </a:cubicBezTo>
                  <a:cubicBezTo>
                    <a:pt x="3104978" y="2397328"/>
                    <a:pt x="3086811" y="2376078"/>
                    <a:pt x="3032311" y="2379114"/>
                  </a:cubicBezTo>
                  <a:cubicBezTo>
                    <a:pt x="2971756" y="2382149"/>
                    <a:pt x="2908172" y="2382149"/>
                    <a:pt x="2844589" y="2379114"/>
                  </a:cubicBezTo>
                  <a:close/>
                  <a:moveTo>
                    <a:pt x="1099000" y="2359054"/>
                  </a:moveTo>
                  <a:cubicBezTo>
                    <a:pt x="1020230" y="2359434"/>
                    <a:pt x="942217" y="2371574"/>
                    <a:pt x="864961" y="2400408"/>
                  </a:cubicBezTo>
                  <a:cubicBezTo>
                    <a:pt x="743776" y="2442901"/>
                    <a:pt x="661976" y="2527885"/>
                    <a:pt x="643798" y="2661433"/>
                  </a:cubicBezTo>
                  <a:cubicBezTo>
                    <a:pt x="628650" y="2813191"/>
                    <a:pt x="686213" y="2922457"/>
                    <a:pt x="816487" y="2995301"/>
                  </a:cubicBezTo>
                  <a:cubicBezTo>
                    <a:pt x="874050" y="3025653"/>
                    <a:pt x="934642" y="3046899"/>
                    <a:pt x="992205" y="3077251"/>
                  </a:cubicBezTo>
                  <a:cubicBezTo>
                    <a:pt x="1040679" y="3098497"/>
                    <a:pt x="1086124" y="3122778"/>
                    <a:pt x="1074005" y="3186517"/>
                  </a:cubicBezTo>
                  <a:cubicBezTo>
                    <a:pt x="1064916" y="3229009"/>
                    <a:pt x="1007354" y="3259361"/>
                    <a:pt x="943731" y="3253291"/>
                  </a:cubicBezTo>
                  <a:cubicBezTo>
                    <a:pt x="919494" y="3250256"/>
                    <a:pt x="895257" y="3244185"/>
                    <a:pt x="871020" y="3238115"/>
                  </a:cubicBezTo>
                  <a:cubicBezTo>
                    <a:pt x="813457" y="3225974"/>
                    <a:pt x="755895" y="3201693"/>
                    <a:pt x="704391" y="3171341"/>
                  </a:cubicBezTo>
                  <a:cubicBezTo>
                    <a:pt x="665006" y="3147060"/>
                    <a:pt x="655917" y="3162236"/>
                    <a:pt x="655917" y="3198658"/>
                  </a:cubicBezTo>
                  <a:cubicBezTo>
                    <a:pt x="658947" y="3232044"/>
                    <a:pt x="655917" y="3265431"/>
                    <a:pt x="655917" y="3295783"/>
                  </a:cubicBezTo>
                  <a:cubicBezTo>
                    <a:pt x="655917" y="3326135"/>
                    <a:pt x="658947" y="3356486"/>
                    <a:pt x="655917" y="3386838"/>
                  </a:cubicBezTo>
                  <a:cubicBezTo>
                    <a:pt x="655917" y="3423260"/>
                    <a:pt x="671065" y="3444506"/>
                    <a:pt x="704391" y="3453612"/>
                  </a:cubicBezTo>
                  <a:cubicBezTo>
                    <a:pt x="877080" y="3499139"/>
                    <a:pt x="1049768" y="3514315"/>
                    <a:pt x="1222457" y="3450577"/>
                  </a:cubicBezTo>
                  <a:cubicBezTo>
                    <a:pt x="1346672" y="3405049"/>
                    <a:pt x="1422412" y="3317029"/>
                    <a:pt x="1440590" y="3183482"/>
                  </a:cubicBezTo>
                  <a:cubicBezTo>
                    <a:pt x="1455738" y="3052970"/>
                    <a:pt x="1401205" y="2955844"/>
                    <a:pt x="1292138" y="2879965"/>
                  </a:cubicBezTo>
                  <a:cubicBezTo>
                    <a:pt x="1216398" y="2831402"/>
                    <a:pt x="1131568" y="2804086"/>
                    <a:pt x="1052798" y="2761593"/>
                  </a:cubicBezTo>
                  <a:cubicBezTo>
                    <a:pt x="1016442" y="2743382"/>
                    <a:pt x="989176" y="2719101"/>
                    <a:pt x="995235" y="2673573"/>
                  </a:cubicBezTo>
                  <a:cubicBezTo>
                    <a:pt x="1001294" y="2628046"/>
                    <a:pt x="1037650" y="2612870"/>
                    <a:pt x="1077035" y="2606800"/>
                  </a:cubicBezTo>
                  <a:cubicBezTo>
                    <a:pt x="1167924" y="2597694"/>
                    <a:pt x="1252753" y="2615905"/>
                    <a:pt x="1331524" y="2652327"/>
                  </a:cubicBezTo>
                  <a:cubicBezTo>
                    <a:pt x="1367879" y="2670538"/>
                    <a:pt x="1383027" y="2661433"/>
                    <a:pt x="1383027" y="2618940"/>
                  </a:cubicBezTo>
                  <a:cubicBezTo>
                    <a:pt x="1379998" y="2564307"/>
                    <a:pt x="1379998" y="2506639"/>
                    <a:pt x="1383027" y="2448971"/>
                  </a:cubicBezTo>
                  <a:cubicBezTo>
                    <a:pt x="1383027" y="2415584"/>
                    <a:pt x="1367879" y="2397373"/>
                    <a:pt x="1337583" y="2388268"/>
                  </a:cubicBezTo>
                  <a:cubicBezTo>
                    <a:pt x="1257298" y="2370057"/>
                    <a:pt x="1177770" y="2358675"/>
                    <a:pt x="1099000" y="2359054"/>
                  </a:cubicBezTo>
                  <a:close/>
                  <a:moveTo>
                    <a:pt x="2068848" y="2354435"/>
                  </a:moveTo>
                  <a:cubicBezTo>
                    <a:pt x="1970921" y="2356333"/>
                    <a:pt x="1873372" y="2385939"/>
                    <a:pt x="1779604" y="2442114"/>
                  </a:cubicBezTo>
                  <a:cubicBezTo>
                    <a:pt x="1610217" y="2542319"/>
                    <a:pt x="1543671" y="2700218"/>
                    <a:pt x="1522498" y="2891519"/>
                  </a:cubicBezTo>
                  <a:cubicBezTo>
                    <a:pt x="1492250" y="3179988"/>
                    <a:pt x="1688861" y="3444165"/>
                    <a:pt x="1973190" y="3483640"/>
                  </a:cubicBezTo>
                  <a:cubicBezTo>
                    <a:pt x="2012512" y="3489713"/>
                    <a:pt x="2039735" y="3504895"/>
                    <a:pt x="2066958" y="3532224"/>
                  </a:cubicBezTo>
                  <a:cubicBezTo>
                    <a:pt x="2121404" y="3595991"/>
                    <a:pt x="2178875" y="3653685"/>
                    <a:pt x="2236345" y="3714415"/>
                  </a:cubicBezTo>
                  <a:cubicBezTo>
                    <a:pt x="2251469" y="3732634"/>
                    <a:pt x="2269618" y="3750853"/>
                    <a:pt x="2296841" y="3750853"/>
                  </a:cubicBezTo>
                  <a:cubicBezTo>
                    <a:pt x="2417832" y="3750853"/>
                    <a:pt x="2535798" y="3750853"/>
                    <a:pt x="2674938" y="3750853"/>
                  </a:cubicBezTo>
                  <a:cubicBezTo>
                    <a:pt x="2653765" y="3732634"/>
                    <a:pt x="2647715" y="3723525"/>
                    <a:pt x="2638641" y="3717452"/>
                  </a:cubicBezTo>
                  <a:cubicBezTo>
                    <a:pt x="2547898" y="3638502"/>
                    <a:pt x="2454129" y="3556516"/>
                    <a:pt x="2360361" y="3477567"/>
                  </a:cubicBezTo>
                  <a:cubicBezTo>
                    <a:pt x="2333138" y="3456311"/>
                    <a:pt x="2324064" y="3438092"/>
                    <a:pt x="2360361" y="3413800"/>
                  </a:cubicBezTo>
                  <a:cubicBezTo>
                    <a:pt x="2547898" y="3295376"/>
                    <a:pt x="2620492" y="3119258"/>
                    <a:pt x="2617467" y="2903665"/>
                  </a:cubicBezTo>
                  <a:cubicBezTo>
                    <a:pt x="2614443" y="2700218"/>
                    <a:pt x="2538823" y="2533210"/>
                    <a:pt x="2360361" y="2433005"/>
                  </a:cubicBezTo>
                  <a:cubicBezTo>
                    <a:pt x="2265081" y="2378347"/>
                    <a:pt x="2166776" y="2352537"/>
                    <a:pt x="2068848" y="2354435"/>
                  </a:cubicBezTo>
                  <a:close/>
                  <a:moveTo>
                    <a:pt x="1839934" y="304939"/>
                  </a:moveTo>
                  <a:cubicBezTo>
                    <a:pt x="1770306" y="306457"/>
                    <a:pt x="1700679" y="310251"/>
                    <a:pt x="1631051" y="317839"/>
                  </a:cubicBezTo>
                  <a:cubicBezTo>
                    <a:pt x="1376759" y="345154"/>
                    <a:pt x="1122467" y="381575"/>
                    <a:pt x="883311" y="478698"/>
                  </a:cubicBezTo>
                  <a:cubicBezTo>
                    <a:pt x="804601" y="512084"/>
                    <a:pt x="722865" y="548505"/>
                    <a:pt x="662319" y="612242"/>
                  </a:cubicBezTo>
                  <a:cubicBezTo>
                    <a:pt x="571500" y="700259"/>
                    <a:pt x="571500" y="800417"/>
                    <a:pt x="668373" y="885399"/>
                  </a:cubicBezTo>
                  <a:cubicBezTo>
                    <a:pt x="734974" y="946101"/>
                    <a:pt x="813683" y="985557"/>
                    <a:pt x="895420" y="1015908"/>
                  </a:cubicBezTo>
                  <a:cubicBezTo>
                    <a:pt x="1152740" y="1113031"/>
                    <a:pt x="1419141" y="1155522"/>
                    <a:pt x="1688570" y="1176768"/>
                  </a:cubicBezTo>
                  <a:cubicBezTo>
                    <a:pt x="1918644" y="1194978"/>
                    <a:pt x="2148717" y="1194978"/>
                    <a:pt x="2378791" y="1176768"/>
                  </a:cubicBezTo>
                  <a:cubicBezTo>
                    <a:pt x="2651247" y="1158557"/>
                    <a:pt x="2923703" y="1119101"/>
                    <a:pt x="3184050" y="1025013"/>
                  </a:cubicBezTo>
                  <a:cubicBezTo>
                    <a:pt x="3268814" y="991627"/>
                    <a:pt x="3347524" y="955206"/>
                    <a:pt x="3417151" y="897540"/>
                  </a:cubicBezTo>
                  <a:cubicBezTo>
                    <a:pt x="3529161" y="806487"/>
                    <a:pt x="3532188" y="697224"/>
                    <a:pt x="3423206" y="600101"/>
                  </a:cubicBezTo>
                  <a:cubicBezTo>
                    <a:pt x="3398987" y="575821"/>
                    <a:pt x="3368715" y="557610"/>
                    <a:pt x="3341469" y="539400"/>
                  </a:cubicBezTo>
                  <a:cubicBezTo>
                    <a:pt x="3253678" y="490838"/>
                    <a:pt x="3159832" y="451382"/>
                    <a:pt x="3059931" y="424067"/>
                  </a:cubicBezTo>
                  <a:cubicBezTo>
                    <a:pt x="2729957" y="333014"/>
                    <a:pt x="2390900" y="299628"/>
                    <a:pt x="2048817" y="305698"/>
                  </a:cubicBezTo>
                  <a:cubicBezTo>
                    <a:pt x="1979190" y="304181"/>
                    <a:pt x="1909562" y="303422"/>
                    <a:pt x="1839934" y="304939"/>
                  </a:cubicBezTo>
                  <a:close/>
                  <a:moveTo>
                    <a:pt x="2089427" y="172"/>
                  </a:moveTo>
                  <a:cubicBezTo>
                    <a:pt x="2404047" y="2876"/>
                    <a:pt x="2714411" y="37592"/>
                    <a:pt x="3023073" y="108163"/>
                  </a:cubicBezTo>
                  <a:cubicBezTo>
                    <a:pt x="3310552" y="171905"/>
                    <a:pt x="3585927" y="269035"/>
                    <a:pt x="3831041" y="439012"/>
                  </a:cubicBezTo>
                  <a:cubicBezTo>
                    <a:pt x="3897616" y="484542"/>
                    <a:pt x="3955111" y="536142"/>
                    <a:pt x="4003529" y="596849"/>
                  </a:cubicBezTo>
                  <a:cubicBezTo>
                    <a:pt x="4064051" y="669696"/>
                    <a:pt x="4097338" y="748614"/>
                    <a:pt x="4097338" y="845744"/>
                  </a:cubicBezTo>
                  <a:cubicBezTo>
                    <a:pt x="4097338" y="1701703"/>
                    <a:pt x="4097338" y="2557662"/>
                    <a:pt x="4097338" y="3413620"/>
                  </a:cubicBezTo>
                  <a:cubicBezTo>
                    <a:pt x="4097338" y="3495574"/>
                    <a:pt x="4094312" y="3498609"/>
                    <a:pt x="4015633" y="3507715"/>
                  </a:cubicBezTo>
                  <a:cubicBezTo>
                    <a:pt x="3537510" y="3565386"/>
                    <a:pt x="3174378" y="3799105"/>
                    <a:pt x="2932290" y="4214943"/>
                  </a:cubicBezTo>
                  <a:cubicBezTo>
                    <a:pt x="2905055" y="4260473"/>
                    <a:pt x="2874794" y="4278685"/>
                    <a:pt x="2820324" y="4275650"/>
                  </a:cubicBezTo>
                  <a:cubicBezTo>
                    <a:pt x="2360357" y="4260473"/>
                    <a:pt x="2021434" y="4460804"/>
                    <a:pt x="1818686" y="4876642"/>
                  </a:cubicBezTo>
                  <a:cubicBezTo>
                    <a:pt x="1736981" y="5043584"/>
                    <a:pt x="1709746" y="5219632"/>
                    <a:pt x="1730929" y="5404787"/>
                  </a:cubicBezTo>
                  <a:cubicBezTo>
                    <a:pt x="1736981" y="5450316"/>
                    <a:pt x="1724877" y="5468528"/>
                    <a:pt x="1676459" y="5465493"/>
                  </a:cubicBezTo>
                  <a:cubicBezTo>
                    <a:pt x="1207414" y="5419963"/>
                    <a:pt x="750473" y="5334974"/>
                    <a:pt x="335897" y="5092149"/>
                  </a:cubicBezTo>
                  <a:cubicBezTo>
                    <a:pt x="269323" y="5052690"/>
                    <a:pt x="208801" y="5004125"/>
                    <a:pt x="154331" y="4952525"/>
                  </a:cubicBezTo>
                  <a:cubicBezTo>
                    <a:pt x="57496" y="4855395"/>
                    <a:pt x="0" y="4746123"/>
                    <a:pt x="0" y="4603464"/>
                  </a:cubicBezTo>
                  <a:cubicBezTo>
                    <a:pt x="3026" y="3978189"/>
                    <a:pt x="3026" y="3355949"/>
                    <a:pt x="3026" y="2733710"/>
                  </a:cubicBezTo>
                  <a:cubicBezTo>
                    <a:pt x="3026" y="2108435"/>
                    <a:pt x="3026" y="1486196"/>
                    <a:pt x="0" y="863956"/>
                  </a:cubicBezTo>
                  <a:cubicBezTo>
                    <a:pt x="0" y="718261"/>
                    <a:pt x="57496" y="605955"/>
                    <a:pt x="160383" y="511860"/>
                  </a:cubicBezTo>
                  <a:cubicBezTo>
                    <a:pt x="360106" y="329741"/>
                    <a:pt x="605220" y="235646"/>
                    <a:pt x="856386" y="159763"/>
                  </a:cubicBezTo>
                  <a:cubicBezTo>
                    <a:pt x="1155970" y="71739"/>
                    <a:pt x="1461606" y="29245"/>
                    <a:pt x="1773294" y="7998"/>
                  </a:cubicBezTo>
                  <a:cubicBezTo>
                    <a:pt x="1879208" y="1927"/>
                    <a:pt x="1984554" y="-729"/>
                    <a:pt x="2089427" y="172"/>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1" name="Freeform 72" descr="Icon of VM">
              <a:extLst>
                <a:ext uri="{FF2B5EF4-FFF2-40B4-BE49-F238E27FC236}">
                  <a16:creationId xmlns:a16="http://schemas.microsoft.com/office/drawing/2014/main" id="{10FF170D-0F4C-4E6A-A8C6-6F24E9222F73}"/>
                </a:ext>
              </a:extLst>
            </p:cNvPr>
            <p:cNvSpPr>
              <a:spLocks/>
            </p:cNvSpPr>
            <p:nvPr/>
          </p:nvSpPr>
          <p:spPr bwMode="auto">
            <a:xfrm>
              <a:off x="9659239" y="5069272"/>
              <a:ext cx="506560" cy="411598"/>
            </a:xfrm>
            <a:custGeom>
              <a:avLst/>
              <a:gdLst>
                <a:gd name="connsiteX0" fmla="*/ 3252602 w 6178550"/>
                <a:gd name="connsiteY0" fmla="*/ 4060503 h 4962525"/>
                <a:gd name="connsiteX1" fmla="*/ 3203884 w 6178550"/>
                <a:gd name="connsiteY1" fmla="*/ 4063444 h 4962525"/>
                <a:gd name="connsiteX2" fmla="*/ 3152474 w 6178550"/>
                <a:gd name="connsiteY2" fmla="*/ 4157556 h 4962525"/>
                <a:gd name="connsiteX3" fmla="*/ 3152474 w 6178550"/>
                <a:gd name="connsiteY3" fmla="*/ 4345782 h 4962525"/>
                <a:gd name="connsiteX4" fmla="*/ 3152474 w 6178550"/>
                <a:gd name="connsiteY4" fmla="*/ 4588653 h 4962525"/>
                <a:gd name="connsiteX5" fmla="*/ 3203884 w 6178550"/>
                <a:gd name="connsiteY5" fmla="*/ 4640263 h 4962525"/>
                <a:gd name="connsiteX6" fmla="*/ 3255295 w 6178550"/>
                <a:gd name="connsiteY6" fmla="*/ 4588653 h 4962525"/>
                <a:gd name="connsiteX7" fmla="*/ 3258319 w 6178550"/>
                <a:gd name="connsiteY7" fmla="*/ 4509720 h 4962525"/>
                <a:gd name="connsiteX8" fmla="*/ 3258319 w 6178550"/>
                <a:gd name="connsiteY8" fmla="*/ 4172736 h 4962525"/>
                <a:gd name="connsiteX9" fmla="*/ 3288560 w 6178550"/>
                <a:gd name="connsiteY9" fmla="*/ 4230418 h 4962525"/>
                <a:gd name="connsiteX10" fmla="*/ 3406502 w 6178550"/>
                <a:gd name="connsiteY10" fmla="*/ 4570438 h 4962525"/>
                <a:gd name="connsiteX11" fmla="*/ 3482106 w 6178550"/>
                <a:gd name="connsiteY11" fmla="*/ 4640263 h 4962525"/>
                <a:gd name="connsiteX12" fmla="*/ 3557710 w 6178550"/>
                <a:gd name="connsiteY12" fmla="*/ 4570438 h 4962525"/>
                <a:gd name="connsiteX13" fmla="*/ 3693797 w 6178550"/>
                <a:gd name="connsiteY13" fmla="*/ 4187915 h 4962525"/>
                <a:gd name="connsiteX14" fmla="*/ 3708918 w 6178550"/>
                <a:gd name="connsiteY14" fmla="*/ 4266849 h 4962525"/>
                <a:gd name="connsiteX15" fmla="*/ 3708918 w 6178550"/>
                <a:gd name="connsiteY15" fmla="*/ 4582581 h 4962525"/>
                <a:gd name="connsiteX16" fmla="*/ 3760328 w 6178550"/>
                <a:gd name="connsiteY16" fmla="*/ 4640263 h 4962525"/>
                <a:gd name="connsiteX17" fmla="*/ 3814763 w 6178550"/>
                <a:gd name="connsiteY17" fmla="*/ 4585617 h 4962525"/>
                <a:gd name="connsiteX18" fmla="*/ 3814763 w 6178550"/>
                <a:gd name="connsiteY18" fmla="*/ 4124162 h 4962525"/>
                <a:gd name="connsiteX19" fmla="*/ 3760328 w 6178550"/>
                <a:gd name="connsiteY19" fmla="*/ 4063444 h 4962525"/>
                <a:gd name="connsiteX20" fmla="*/ 3612145 w 6178550"/>
                <a:gd name="connsiteY20" fmla="*/ 4148449 h 4962525"/>
                <a:gd name="connsiteX21" fmla="*/ 3494203 w 6178550"/>
                <a:gd name="connsiteY21" fmla="*/ 4461146 h 4962525"/>
                <a:gd name="connsiteX22" fmla="*/ 3457913 w 6178550"/>
                <a:gd name="connsiteY22" fmla="*/ 4403464 h 4962525"/>
                <a:gd name="connsiteX23" fmla="*/ 3355092 w 6178550"/>
                <a:gd name="connsiteY23" fmla="*/ 4121126 h 4962525"/>
                <a:gd name="connsiteX24" fmla="*/ 3252602 w 6178550"/>
                <a:gd name="connsiteY24" fmla="*/ 4060503 h 4962525"/>
                <a:gd name="connsiteX25" fmla="*/ 3021655 w 6178550"/>
                <a:gd name="connsiteY25" fmla="*/ 4058981 h 4962525"/>
                <a:gd name="connsiteX26" fmla="*/ 2959191 w 6178550"/>
                <a:gd name="connsiteY26" fmla="*/ 4096968 h 4962525"/>
                <a:gd name="connsiteX27" fmla="*/ 2947105 w 6178550"/>
                <a:gd name="connsiteY27" fmla="*/ 4139460 h 4962525"/>
                <a:gd name="connsiteX28" fmla="*/ 2832281 w 6178550"/>
                <a:gd name="connsiteY28" fmla="*/ 4512786 h 4962525"/>
                <a:gd name="connsiteX29" fmla="*/ 2799043 w 6178550"/>
                <a:gd name="connsiteY29" fmla="*/ 4455118 h 4962525"/>
                <a:gd name="connsiteX30" fmla="*/ 2690263 w 6178550"/>
                <a:gd name="connsiteY30" fmla="*/ 4109108 h 4962525"/>
                <a:gd name="connsiteX31" fmla="*/ 2599613 w 6178550"/>
                <a:gd name="connsiteY31" fmla="*/ 4063581 h 4962525"/>
                <a:gd name="connsiteX32" fmla="*/ 2581483 w 6178550"/>
                <a:gd name="connsiteY32" fmla="*/ 4136425 h 4962525"/>
                <a:gd name="connsiteX33" fmla="*/ 2726523 w 6178550"/>
                <a:gd name="connsiteY33" fmla="*/ 4579560 h 4962525"/>
                <a:gd name="connsiteX34" fmla="*/ 2817173 w 6178550"/>
                <a:gd name="connsiteY34" fmla="*/ 4640263 h 4962525"/>
                <a:gd name="connsiteX35" fmla="*/ 2907823 w 6178550"/>
                <a:gd name="connsiteY35" fmla="*/ 4582595 h 4962525"/>
                <a:gd name="connsiteX36" fmla="*/ 3058906 w 6178550"/>
                <a:gd name="connsiteY36" fmla="*/ 4130355 h 4962525"/>
                <a:gd name="connsiteX37" fmla="*/ 3046820 w 6178550"/>
                <a:gd name="connsiteY37" fmla="*/ 4063581 h 4962525"/>
                <a:gd name="connsiteX38" fmla="*/ 3021655 w 6178550"/>
                <a:gd name="connsiteY38" fmla="*/ 4058981 h 4962525"/>
                <a:gd name="connsiteX39" fmla="*/ 2763193 w 6178550"/>
                <a:gd name="connsiteY39" fmla="*/ 1791501 h 4962525"/>
                <a:gd name="connsiteX40" fmla="*/ 2749550 w 6178550"/>
                <a:gd name="connsiteY40" fmla="*/ 1831387 h 4962525"/>
                <a:gd name="connsiteX41" fmla="*/ 2749550 w 6178550"/>
                <a:gd name="connsiteY41" fmla="*/ 2226448 h 4962525"/>
                <a:gd name="connsiteX42" fmla="*/ 2791994 w 6178550"/>
                <a:gd name="connsiteY42" fmla="*/ 2302421 h 4962525"/>
                <a:gd name="connsiteX43" fmla="*/ 3137606 w 6178550"/>
                <a:gd name="connsiteY43" fmla="*/ 2502991 h 4962525"/>
                <a:gd name="connsiteX44" fmla="*/ 3183082 w 6178550"/>
                <a:gd name="connsiteY44" fmla="*/ 2469563 h 4962525"/>
                <a:gd name="connsiteX45" fmla="*/ 3183082 w 6178550"/>
                <a:gd name="connsiteY45" fmla="*/ 2268993 h 4962525"/>
                <a:gd name="connsiteX46" fmla="*/ 3186113 w 6178550"/>
                <a:gd name="connsiteY46" fmla="*/ 2086657 h 4962525"/>
                <a:gd name="connsiteX47" fmla="*/ 3134575 w 6178550"/>
                <a:gd name="connsiteY47" fmla="*/ 1995489 h 4962525"/>
                <a:gd name="connsiteX48" fmla="*/ 2804121 w 6178550"/>
                <a:gd name="connsiteY48" fmla="*/ 1804037 h 4962525"/>
                <a:gd name="connsiteX49" fmla="*/ 2763193 w 6178550"/>
                <a:gd name="connsiteY49" fmla="*/ 1791501 h 4962525"/>
                <a:gd name="connsiteX50" fmla="*/ 3678628 w 6178550"/>
                <a:gd name="connsiteY50" fmla="*/ 1790651 h 4962525"/>
                <a:gd name="connsiteX51" fmla="*/ 3655275 w 6178550"/>
                <a:gd name="connsiteY51" fmla="*/ 1800858 h 4962525"/>
                <a:gd name="connsiteX52" fmla="*/ 3309662 w 6178550"/>
                <a:gd name="connsiteY52" fmla="*/ 2001390 h 4962525"/>
                <a:gd name="connsiteX53" fmla="*/ 3270250 w 6178550"/>
                <a:gd name="connsiteY53" fmla="*/ 2071273 h 4962525"/>
                <a:gd name="connsiteX54" fmla="*/ 3270250 w 6178550"/>
                <a:gd name="connsiteY54" fmla="*/ 2475377 h 4962525"/>
                <a:gd name="connsiteX55" fmla="*/ 3312694 w 6178550"/>
                <a:gd name="connsiteY55" fmla="*/ 2502722 h 4962525"/>
                <a:gd name="connsiteX56" fmla="*/ 3667401 w 6178550"/>
                <a:gd name="connsiteY56" fmla="*/ 2296113 h 4962525"/>
                <a:gd name="connsiteX57" fmla="*/ 3703782 w 6178550"/>
                <a:gd name="connsiteY57" fmla="*/ 2226230 h 4962525"/>
                <a:gd name="connsiteX58" fmla="*/ 3703782 w 6178550"/>
                <a:gd name="connsiteY58" fmla="*/ 2031774 h 4962525"/>
                <a:gd name="connsiteX59" fmla="*/ 3703782 w 6178550"/>
                <a:gd name="connsiteY59" fmla="*/ 1831242 h 4962525"/>
                <a:gd name="connsiteX60" fmla="*/ 3678628 w 6178550"/>
                <a:gd name="connsiteY60" fmla="*/ 1790651 h 4962525"/>
                <a:gd name="connsiteX61" fmla="*/ 3224444 w 6178550"/>
                <a:gd name="connsiteY61" fmla="*/ 1456672 h 4962525"/>
                <a:gd name="connsiteX62" fmla="*/ 3186227 w 6178550"/>
                <a:gd name="connsiteY62" fmla="*/ 1469203 h 4962525"/>
                <a:gd name="connsiteX63" fmla="*/ 2841142 w 6178550"/>
                <a:gd name="connsiteY63" fmla="*/ 1669698 h 4962525"/>
                <a:gd name="connsiteX64" fmla="*/ 2841142 w 6178550"/>
                <a:gd name="connsiteY64" fmla="*/ 1727417 h 4962525"/>
                <a:gd name="connsiteX65" fmla="*/ 3192281 w 6178550"/>
                <a:gd name="connsiteY65" fmla="*/ 1927912 h 4962525"/>
                <a:gd name="connsiteX66" fmla="*/ 3264931 w 6178550"/>
                <a:gd name="connsiteY66" fmla="*/ 1927912 h 4962525"/>
                <a:gd name="connsiteX67" fmla="*/ 3616070 w 6178550"/>
                <a:gd name="connsiteY67" fmla="*/ 1724379 h 4962525"/>
                <a:gd name="connsiteX68" fmla="*/ 3643313 w 6178550"/>
                <a:gd name="connsiteY68" fmla="*/ 1703114 h 4962525"/>
                <a:gd name="connsiteX69" fmla="*/ 3619097 w 6178550"/>
                <a:gd name="connsiteY69" fmla="*/ 1675774 h 4962525"/>
                <a:gd name="connsiteX70" fmla="*/ 3264931 w 6178550"/>
                <a:gd name="connsiteY70" fmla="*/ 1469203 h 4962525"/>
                <a:gd name="connsiteX71" fmla="*/ 3224444 w 6178550"/>
                <a:gd name="connsiteY71" fmla="*/ 1456672 h 4962525"/>
                <a:gd name="connsiteX72" fmla="*/ 2102571 w 6178550"/>
                <a:gd name="connsiteY72" fmla="*/ 1166676 h 4962525"/>
                <a:gd name="connsiteX73" fmla="*/ 3191670 w 6178550"/>
                <a:gd name="connsiteY73" fmla="*/ 1166676 h 4962525"/>
                <a:gd name="connsiteX74" fmla="*/ 4280769 w 6178550"/>
                <a:gd name="connsiteY74" fmla="*/ 1166676 h 4962525"/>
                <a:gd name="connsiteX75" fmla="*/ 4359426 w 6178550"/>
                <a:gd name="connsiteY75" fmla="*/ 1245648 h 4962525"/>
                <a:gd name="connsiteX76" fmla="*/ 4359426 w 6178550"/>
                <a:gd name="connsiteY76" fmla="*/ 2658019 h 4962525"/>
                <a:gd name="connsiteX77" fmla="*/ 4280769 w 6178550"/>
                <a:gd name="connsiteY77" fmla="*/ 2740027 h 4962525"/>
                <a:gd name="connsiteX78" fmla="*/ 2102571 w 6178550"/>
                <a:gd name="connsiteY78" fmla="*/ 2736990 h 4962525"/>
                <a:gd name="connsiteX79" fmla="*/ 2020888 w 6178550"/>
                <a:gd name="connsiteY79" fmla="*/ 2654981 h 4962525"/>
                <a:gd name="connsiteX80" fmla="*/ 2020888 w 6178550"/>
                <a:gd name="connsiteY80" fmla="*/ 1248685 h 4962525"/>
                <a:gd name="connsiteX81" fmla="*/ 2102571 w 6178550"/>
                <a:gd name="connsiteY81" fmla="*/ 1166676 h 4962525"/>
                <a:gd name="connsiteX82" fmla="*/ 2012516 w 6178550"/>
                <a:gd name="connsiteY82" fmla="*/ 974725 h 4962525"/>
                <a:gd name="connsiteX83" fmla="*/ 1843088 w 6178550"/>
                <a:gd name="connsiteY83" fmla="*/ 1129662 h 4962525"/>
                <a:gd name="connsiteX84" fmla="*/ 1843088 w 6178550"/>
                <a:gd name="connsiteY84" fmla="*/ 2773208 h 4962525"/>
                <a:gd name="connsiteX85" fmla="*/ 1967134 w 6178550"/>
                <a:gd name="connsiteY85" fmla="*/ 2919031 h 4962525"/>
                <a:gd name="connsiteX86" fmla="*/ 2057899 w 6178550"/>
                <a:gd name="connsiteY86" fmla="*/ 2928145 h 4962525"/>
                <a:gd name="connsiteX87" fmla="*/ 2753765 w 6178550"/>
                <a:gd name="connsiteY87" fmla="*/ 2928145 h 4962525"/>
                <a:gd name="connsiteX88" fmla="*/ 2826377 w 6178550"/>
                <a:gd name="connsiteY88" fmla="*/ 2961563 h 4962525"/>
                <a:gd name="connsiteX89" fmla="*/ 2650898 w 6178550"/>
                <a:gd name="connsiteY89" fmla="*/ 3286626 h 4962525"/>
                <a:gd name="connsiteX90" fmla="*/ 2360450 w 6178550"/>
                <a:gd name="connsiteY90" fmla="*/ 3301816 h 4962525"/>
                <a:gd name="connsiteX91" fmla="*/ 2302965 w 6178550"/>
                <a:gd name="connsiteY91" fmla="*/ 3386880 h 4962525"/>
                <a:gd name="connsiteX92" fmla="*/ 2366501 w 6178550"/>
                <a:gd name="connsiteY92" fmla="*/ 3438525 h 4962525"/>
                <a:gd name="connsiteX93" fmla="*/ 4018426 w 6178550"/>
                <a:gd name="connsiteY93" fmla="*/ 3438525 h 4962525"/>
                <a:gd name="connsiteX94" fmla="*/ 4081961 w 6178550"/>
                <a:gd name="connsiteY94" fmla="*/ 3380804 h 4962525"/>
                <a:gd name="connsiteX95" fmla="*/ 4021451 w 6178550"/>
                <a:gd name="connsiteY95" fmla="*/ 3304854 h 4962525"/>
                <a:gd name="connsiteX96" fmla="*/ 3727977 w 6178550"/>
                <a:gd name="connsiteY96" fmla="*/ 3286626 h 4962525"/>
                <a:gd name="connsiteX97" fmla="*/ 3531320 w 6178550"/>
                <a:gd name="connsiteY97" fmla="*/ 3004094 h 4962525"/>
                <a:gd name="connsiteX98" fmla="*/ 3628136 w 6178550"/>
                <a:gd name="connsiteY98" fmla="*/ 2925107 h 4962525"/>
                <a:gd name="connsiteX99" fmla="*/ 4348206 w 6178550"/>
                <a:gd name="connsiteY99" fmla="*/ 2928145 h 4962525"/>
                <a:gd name="connsiteX100" fmla="*/ 4541838 w 6178550"/>
                <a:gd name="connsiteY100" fmla="*/ 2733714 h 4962525"/>
                <a:gd name="connsiteX101" fmla="*/ 4541838 w 6178550"/>
                <a:gd name="connsiteY101" fmla="*/ 1166118 h 4962525"/>
                <a:gd name="connsiteX102" fmla="*/ 4348206 w 6178550"/>
                <a:gd name="connsiteY102" fmla="*/ 974725 h 4962525"/>
                <a:gd name="connsiteX103" fmla="*/ 3192463 w 6178550"/>
                <a:gd name="connsiteY103" fmla="*/ 974725 h 4962525"/>
                <a:gd name="connsiteX104" fmla="*/ 2012516 w 6178550"/>
                <a:gd name="connsiteY104" fmla="*/ 974725 h 4962525"/>
                <a:gd name="connsiteX105" fmla="*/ 320728 w 6178550"/>
                <a:gd name="connsiteY105" fmla="*/ 0 h 4962525"/>
                <a:gd name="connsiteX106" fmla="*/ 5863874 w 6178550"/>
                <a:gd name="connsiteY106" fmla="*/ 0 h 4962525"/>
                <a:gd name="connsiteX107" fmla="*/ 6178550 w 6178550"/>
                <a:gd name="connsiteY107" fmla="*/ 315852 h 4962525"/>
                <a:gd name="connsiteX108" fmla="*/ 6178550 w 6178550"/>
                <a:gd name="connsiteY108" fmla="*/ 4643636 h 4962525"/>
                <a:gd name="connsiteX109" fmla="*/ 5860848 w 6178550"/>
                <a:gd name="connsiteY109" fmla="*/ 4962525 h 4962525"/>
                <a:gd name="connsiteX110" fmla="*/ 3083224 w 6178550"/>
                <a:gd name="connsiteY110" fmla="*/ 4959488 h 4962525"/>
                <a:gd name="connsiteX111" fmla="*/ 311651 w 6178550"/>
                <a:gd name="connsiteY111" fmla="*/ 4959488 h 4962525"/>
                <a:gd name="connsiteX112" fmla="*/ 0 w 6178550"/>
                <a:gd name="connsiteY112" fmla="*/ 4649710 h 4962525"/>
                <a:gd name="connsiteX113" fmla="*/ 0 w 6178550"/>
                <a:gd name="connsiteY113" fmla="*/ 318889 h 4962525"/>
                <a:gd name="connsiteX114" fmla="*/ 320728 w 6178550"/>
                <a:gd name="connsiteY114" fmla="*/ 0 h 496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178550" h="4962525">
                  <a:moveTo>
                    <a:pt x="3252602" y="4060503"/>
                  </a:moveTo>
                  <a:cubicBezTo>
                    <a:pt x="3236961" y="4059459"/>
                    <a:pt x="3220517" y="4060408"/>
                    <a:pt x="3203884" y="4063444"/>
                  </a:cubicBezTo>
                  <a:cubicBezTo>
                    <a:pt x="3146425" y="4075587"/>
                    <a:pt x="3152474" y="4118090"/>
                    <a:pt x="3152474" y="4157556"/>
                  </a:cubicBezTo>
                  <a:cubicBezTo>
                    <a:pt x="3149449" y="4221310"/>
                    <a:pt x="3152474" y="4285064"/>
                    <a:pt x="3152474" y="4345782"/>
                  </a:cubicBezTo>
                  <a:cubicBezTo>
                    <a:pt x="3152474" y="4427751"/>
                    <a:pt x="3152474" y="4509720"/>
                    <a:pt x="3152474" y="4588653"/>
                  </a:cubicBezTo>
                  <a:cubicBezTo>
                    <a:pt x="3152474" y="4625084"/>
                    <a:pt x="3170618" y="4640263"/>
                    <a:pt x="3203884" y="4640263"/>
                  </a:cubicBezTo>
                  <a:cubicBezTo>
                    <a:pt x="3240174" y="4640263"/>
                    <a:pt x="3258319" y="4625084"/>
                    <a:pt x="3255295" y="4588653"/>
                  </a:cubicBezTo>
                  <a:cubicBezTo>
                    <a:pt x="3255295" y="4564366"/>
                    <a:pt x="3258319" y="4537043"/>
                    <a:pt x="3258319" y="4509720"/>
                  </a:cubicBezTo>
                  <a:cubicBezTo>
                    <a:pt x="3258319" y="4400428"/>
                    <a:pt x="3258319" y="4291136"/>
                    <a:pt x="3258319" y="4172736"/>
                  </a:cubicBezTo>
                  <a:cubicBezTo>
                    <a:pt x="3282512" y="4190951"/>
                    <a:pt x="3282512" y="4212203"/>
                    <a:pt x="3288560" y="4230418"/>
                  </a:cubicBezTo>
                  <a:cubicBezTo>
                    <a:pt x="3327874" y="4342746"/>
                    <a:pt x="3367188" y="4458110"/>
                    <a:pt x="3406502" y="4570438"/>
                  </a:cubicBezTo>
                  <a:cubicBezTo>
                    <a:pt x="3418599" y="4606868"/>
                    <a:pt x="3433720" y="4640263"/>
                    <a:pt x="3482106" y="4640263"/>
                  </a:cubicBezTo>
                  <a:cubicBezTo>
                    <a:pt x="3533517" y="4640263"/>
                    <a:pt x="3545614" y="4606868"/>
                    <a:pt x="3557710" y="4570438"/>
                  </a:cubicBezTo>
                  <a:cubicBezTo>
                    <a:pt x="3603072" y="4445966"/>
                    <a:pt x="3645411" y="4321495"/>
                    <a:pt x="3693797" y="4187915"/>
                  </a:cubicBezTo>
                  <a:cubicBezTo>
                    <a:pt x="3711942" y="4221310"/>
                    <a:pt x="3708918" y="4242561"/>
                    <a:pt x="3708918" y="4266849"/>
                  </a:cubicBezTo>
                  <a:cubicBezTo>
                    <a:pt x="3708918" y="4370069"/>
                    <a:pt x="3708918" y="4476325"/>
                    <a:pt x="3708918" y="4582581"/>
                  </a:cubicBezTo>
                  <a:cubicBezTo>
                    <a:pt x="3708918" y="4615976"/>
                    <a:pt x="3717990" y="4640263"/>
                    <a:pt x="3760328" y="4640263"/>
                  </a:cubicBezTo>
                  <a:cubicBezTo>
                    <a:pt x="3796618" y="4640263"/>
                    <a:pt x="3814763" y="4622048"/>
                    <a:pt x="3814763" y="4585617"/>
                  </a:cubicBezTo>
                  <a:cubicBezTo>
                    <a:pt x="3814763" y="4430787"/>
                    <a:pt x="3814763" y="4278992"/>
                    <a:pt x="3814763" y="4124162"/>
                  </a:cubicBezTo>
                  <a:cubicBezTo>
                    <a:pt x="3814763" y="4087731"/>
                    <a:pt x="3796618" y="4069516"/>
                    <a:pt x="3760328" y="4063444"/>
                  </a:cubicBezTo>
                  <a:cubicBezTo>
                    <a:pt x="3681700" y="4051300"/>
                    <a:pt x="3639362" y="4072551"/>
                    <a:pt x="3612145" y="4148449"/>
                  </a:cubicBezTo>
                  <a:cubicBezTo>
                    <a:pt x="3572831" y="4251669"/>
                    <a:pt x="3533517" y="4354889"/>
                    <a:pt x="3494203" y="4461146"/>
                  </a:cubicBezTo>
                  <a:cubicBezTo>
                    <a:pt x="3466986" y="4445966"/>
                    <a:pt x="3466986" y="4421679"/>
                    <a:pt x="3457913" y="4403464"/>
                  </a:cubicBezTo>
                  <a:cubicBezTo>
                    <a:pt x="3424647" y="4309351"/>
                    <a:pt x="3391382" y="4215238"/>
                    <a:pt x="3355092" y="4121126"/>
                  </a:cubicBezTo>
                  <a:cubicBezTo>
                    <a:pt x="3339215" y="4084695"/>
                    <a:pt x="3299523" y="4063633"/>
                    <a:pt x="3252602" y="4060503"/>
                  </a:cubicBezTo>
                  <a:close/>
                  <a:moveTo>
                    <a:pt x="3021655" y="4058981"/>
                  </a:moveTo>
                  <a:cubicBezTo>
                    <a:pt x="2996584" y="4057131"/>
                    <a:pt x="2972789" y="4065098"/>
                    <a:pt x="2959191" y="4096968"/>
                  </a:cubicBezTo>
                  <a:cubicBezTo>
                    <a:pt x="2956170" y="4112143"/>
                    <a:pt x="2953148" y="4124284"/>
                    <a:pt x="2947105" y="4139460"/>
                  </a:cubicBezTo>
                  <a:cubicBezTo>
                    <a:pt x="2910845" y="4260867"/>
                    <a:pt x="2871563" y="4382274"/>
                    <a:pt x="2832281" y="4512786"/>
                  </a:cubicBezTo>
                  <a:cubicBezTo>
                    <a:pt x="2805086" y="4491540"/>
                    <a:pt x="2805086" y="4470294"/>
                    <a:pt x="2799043" y="4455118"/>
                  </a:cubicBezTo>
                  <a:cubicBezTo>
                    <a:pt x="2762783" y="4339781"/>
                    <a:pt x="2723501" y="4224445"/>
                    <a:pt x="2690263" y="4109108"/>
                  </a:cubicBezTo>
                  <a:cubicBezTo>
                    <a:pt x="2675155" y="4057510"/>
                    <a:pt x="2638895" y="4054475"/>
                    <a:pt x="2599613" y="4063581"/>
                  </a:cubicBezTo>
                  <a:cubicBezTo>
                    <a:pt x="2554288" y="4075721"/>
                    <a:pt x="2572418" y="4112143"/>
                    <a:pt x="2581483" y="4136425"/>
                  </a:cubicBezTo>
                  <a:cubicBezTo>
                    <a:pt x="2629830" y="4285148"/>
                    <a:pt x="2681198" y="4430836"/>
                    <a:pt x="2726523" y="4579560"/>
                  </a:cubicBezTo>
                  <a:cubicBezTo>
                    <a:pt x="2741631" y="4628123"/>
                    <a:pt x="2771848" y="4640263"/>
                    <a:pt x="2817173" y="4640263"/>
                  </a:cubicBezTo>
                  <a:cubicBezTo>
                    <a:pt x="2862498" y="4640263"/>
                    <a:pt x="2892715" y="4631158"/>
                    <a:pt x="2907823" y="4582595"/>
                  </a:cubicBezTo>
                  <a:cubicBezTo>
                    <a:pt x="2956170" y="4430836"/>
                    <a:pt x="3010560" y="4282113"/>
                    <a:pt x="3058906" y="4130355"/>
                  </a:cubicBezTo>
                  <a:cubicBezTo>
                    <a:pt x="3067971" y="4106073"/>
                    <a:pt x="3086101" y="4075721"/>
                    <a:pt x="3046820" y="4063581"/>
                  </a:cubicBezTo>
                  <a:cubicBezTo>
                    <a:pt x="3038510" y="4061304"/>
                    <a:pt x="3030012" y="4059597"/>
                    <a:pt x="3021655" y="4058981"/>
                  </a:cubicBezTo>
                  <a:close/>
                  <a:moveTo>
                    <a:pt x="2763193" y="1791501"/>
                  </a:moveTo>
                  <a:cubicBezTo>
                    <a:pt x="2754098" y="1794920"/>
                    <a:pt x="2749550" y="1807076"/>
                    <a:pt x="2749550" y="1831387"/>
                  </a:cubicBezTo>
                  <a:cubicBezTo>
                    <a:pt x="2749550" y="1965100"/>
                    <a:pt x="2749550" y="2095774"/>
                    <a:pt x="2749550" y="2226448"/>
                  </a:cubicBezTo>
                  <a:cubicBezTo>
                    <a:pt x="2749550" y="2262915"/>
                    <a:pt x="2761677" y="2284188"/>
                    <a:pt x="2791994" y="2302421"/>
                  </a:cubicBezTo>
                  <a:cubicBezTo>
                    <a:pt x="2907198" y="2366239"/>
                    <a:pt x="3022402" y="2433095"/>
                    <a:pt x="3137606" y="2502991"/>
                  </a:cubicBezTo>
                  <a:cubicBezTo>
                    <a:pt x="3177018" y="2527302"/>
                    <a:pt x="3186113" y="2509069"/>
                    <a:pt x="3183082" y="2469563"/>
                  </a:cubicBezTo>
                  <a:cubicBezTo>
                    <a:pt x="3183082" y="2402706"/>
                    <a:pt x="3183082" y="2335850"/>
                    <a:pt x="3183082" y="2268993"/>
                  </a:cubicBezTo>
                  <a:cubicBezTo>
                    <a:pt x="3183082" y="2208215"/>
                    <a:pt x="3183082" y="2147436"/>
                    <a:pt x="3186113" y="2086657"/>
                  </a:cubicBezTo>
                  <a:cubicBezTo>
                    <a:pt x="3186113" y="2044112"/>
                    <a:pt x="3173986" y="2016762"/>
                    <a:pt x="3134575" y="1995489"/>
                  </a:cubicBezTo>
                  <a:cubicBezTo>
                    <a:pt x="3022402" y="1934711"/>
                    <a:pt x="2913261" y="1867854"/>
                    <a:pt x="2804121" y="1804037"/>
                  </a:cubicBezTo>
                  <a:cubicBezTo>
                    <a:pt x="2785931" y="1793401"/>
                    <a:pt x="2772288" y="1788082"/>
                    <a:pt x="2763193" y="1791501"/>
                  </a:cubicBezTo>
                  <a:close/>
                  <a:moveTo>
                    <a:pt x="3678628" y="1790651"/>
                  </a:moveTo>
                  <a:cubicBezTo>
                    <a:pt x="3672138" y="1792122"/>
                    <a:pt x="3664370" y="1795541"/>
                    <a:pt x="3655275" y="1800858"/>
                  </a:cubicBezTo>
                  <a:cubicBezTo>
                    <a:pt x="3540070" y="1867702"/>
                    <a:pt x="3424866" y="1934546"/>
                    <a:pt x="3309662" y="2001390"/>
                  </a:cubicBezTo>
                  <a:cubicBezTo>
                    <a:pt x="3282377" y="2016582"/>
                    <a:pt x="3270250" y="2037851"/>
                    <a:pt x="3270250" y="2071273"/>
                  </a:cubicBezTo>
                  <a:cubicBezTo>
                    <a:pt x="3270250" y="2204961"/>
                    <a:pt x="3270250" y="2341688"/>
                    <a:pt x="3270250" y="2475377"/>
                  </a:cubicBezTo>
                  <a:cubicBezTo>
                    <a:pt x="3270250" y="2508799"/>
                    <a:pt x="3279345" y="2520952"/>
                    <a:pt x="3312694" y="2502722"/>
                  </a:cubicBezTo>
                  <a:cubicBezTo>
                    <a:pt x="3430930" y="2432839"/>
                    <a:pt x="3549165" y="2362957"/>
                    <a:pt x="3667401" y="2296113"/>
                  </a:cubicBezTo>
                  <a:cubicBezTo>
                    <a:pt x="3694686" y="2277882"/>
                    <a:pt x="3703782" y="2256614"/>
                    <a:pt x="3703782" y="2226230"/>
                  </a:cubicBezTo>
                  <a:cubicBezTo>
                    <a:pt x="3703782" y="2159386"/>
                    <a:pt x="3703782" y="2095580"/>
                    <a:pt x="3703782" y="2031774"/>
                  </a:cubicBezTo>
                  <a:cubicBezTo>
                    <a:pt x="3703782" y="1964930"/>
                    <a:pt x="3703782" y="1898086"/>
                    <a:pt x="3703782" y="1831242"/>
                  </a:cubicBezTo>
                  <a:cubicBezTo>
                    <a:pt x="3706055" y="1799339"/>
                    <a:pt x="3698097" y="1786236"/>
                    <a:pt x="3678628" y="1790651"/>
                  </a:cubicBezTo>
                  <a:close/>
                  <a:moveTo>
                    <a:pt x="3224444" y="1456672"/>
                  </a:moveTo>
                  <a:cubicBezTo>
                    <a:pt x="3211957" y="1457052"/>
                    <a:pt x="3199849" y="1461609"/>
                    <a:pt x="3186227" y="1469203"/>
                  </a:cubicBezTo>
                  <a:cubicBezTo>
                    <a:pt x="3071199" y="1539073"/>
                    <a:pt x="2956170" y="1602867"/>
                    <a:pt x="2841142" y="1669698"/>
                  </a:cubicBezTo>
                  <a:cubicBezTo>
                    <a:pt x="2798763" y="1690963"/>
                    <a:pt x="2807844" y="1706152"/>
                    <a:pt x="2841142" y="1727417"/>
                  </a:cubicBezTo>
                  <a:cubicBezTo>
                    <a:pt x="2959197" y="1794249"/>
                    <a:pt x="3077253" y="1861080"/>
                    <a:pt x="3192281" y="1927912"/>
                  </a:cubicBezTo>
                  <a:cubicBezTo>
                    <a:pt x="3219525" y="1943101"/>
                    <a:pt x="3240714" y="1943101"/>
                    <a:pt x="3264931" y="1927912"/>
                  </a:cubicBezTo>
                  <a:cubicBezTo>
                    <a:pt x="3382986" y="1861080"/>
                    <a:pt x="3501041" y="1791211"/>
                    <a:pt x="3616070" y="1724379"/>
                  </a:cubicBezTo>
                  <a:cubicBezTo>
                    <a:pt x="3625151" y="1718303"/>
                    <a:pt x="3634232" y="1709190"/>
                    <a:pt x="3643313" y="1703114"/>
                  </a:cubicBezTo>
                  <a:cubicBezTo>
                    <a:pt x="3643313" y="1684888"/>
                    <a:pt x="3628178" y="1681850"/>
                    <a:pt x="3619097" y="1675774"/>
                  </a:cubicBezTo>
                  <a:cubicBezTo>
                    <a:pt x="3501041" y="1605904"/>
                    <a:pt x="3382986" y="1539073"/>
                    <a:pt x="3264931" y="1469203"/>
                  </a:cubicBezTo>
                  <a:cubicBezTo>
                    <a:pt x="3249796" y="1460090"/>
                    <a:pt x="3236931" y="1456293"/>
                    <a:pt x="3224444" y="1456672"/>
                  </a:cubicBezTo>
                  <a:close/>
                  <a:moveTo>
                    <a:pt x="2102571" y="1166676"/>
                  </a:moveTo>
                  <a:cubicBezTo>
                    <a:pt x="2465604" y="1166676"/>
                    <a:pt x="2828637" y="1166676"/>
                    <a:pt x="3191670" y="1166676"/>
                  </a:cubicBezTo>
                  <a:cubicBezTo>
                    <a:pt x="3554703" y="1166676"/>
                    <a:pt x="3917736" y="1166676"/>
                    <a:pt x="4280769" y="1166676"/>
                  </a:cubicBezTo>
                  <a:cubicBezTo>
                    <a:pt x="4341274" y="1163639"/>
                    <a:pt x="4362451" y="1181863"/>
                    <a:pt x="4359426" y="1245648"/>
                  </a:cubicBezTo>
                  <a:cubicBezTo>
                    <a:pt x="4359426" y="1716438"/>
                    <a:pt x="4359426" y="2187228"/>
                    <a:pt x="4359426" y="2658019"/>
                  </a:cubicBezTo>
                  <a:cubicBezTo>
                    <a:pt x="4362451" y="2721803"/>
                    <a:pt x="4341274" y="2740027"/>
                    <a:pt x="4280769" y="2740027"/>
                  </a:cubicBezTo>
                  <a:cubicBezTo>
                    <a:pt x="3554703" y="2736990"/>
                    <a:pt x="2828637" y="2736990"/>
                    <a:pt x="2102571" y="2736990"/>
                  </a:cubicBezTo>
                  <a:cubicBezTo>
                    <a:pt x="2023914" y="2736990"/>
                    <a:pt x="2020888" y="2736990"/>
                    <a:pt x="2020888" y="2654981"/>
                  </a:cubicBezTo>
                  <a:cubicBezTo>
                    <a:pt x="2020888" y="2187228"/>
                    <a:pt x="2020888" y="1716438"/>
                    <a:pt x="2020888" y="1248685"/>
                  </a:cubicBezTo>
                  <a:cubicBezTo>
                    <a:pt x="2020888" y="1166676"/>
                    <a:pt x="2023914" y="1166676"/>
                    <a:pt x="2102571" y="1166676"/>
                  </a:cubicBezTo>
                  <a:close/>
                  <a:moveTo>
                    <a:pt x="2012516" y="974725"/>
                  </a:moveTo>
                  <a:cubicBezTo>
                    <a:pt x="1900573" y="974725"/>
                    <a:pt x="1843088" y="1026371"/>
                    <a:pt x="1843088" y="1129662"/>
                  </a:cubicBezTo>
                  <a:cubicBezTo>
                    <a:pt x="1843088" y="1676498"/>
                    <a:pt x="1843088" y="2226372"/>
                    <a:pt x="1843088" y="2773208"/>
                  </a:cubicBezTo>
                  <a:cubicBezTo>
                    <a:pt x="1843088" y="2858271"/>
                    <a:pt x="1885445" y="2903841"/>
                    <a:pt x="1967134" y="2919031"/>
                  </a:cubicBezTo>
                  <a:cubicBezTo>
                    <a:pt x="1997389" y="2925107"/>
                    <a:pt x="2027644" y="2928145"/>
                    <a:pt x="2057899" y="2928145"/>
                  </a:cubicBezTo>
                  <a:cubicBezTo>
                    <a:pt x="2287837" y="2928145"/>
                    <a:pt x="2520801" y="2928145"/>
                    <a:pt x="2753765" y="2928145"/>
                  </a:cubicBezTo>
                  <a:cubicBezTo>
                    <a:pt x="2780995" y="2928145"/>
                    <a:pt x="2817301" y="2919031"/>
                    <a:pt x="2826377" y="2961563"/>
                  </a:cubicBezTo>
                  <a:cubicBezTo>
                    <a:pt x="2871760" y="3128651"/>
                    <a:pt x="2856632" y="3256246"/>
                    <a:pt x="2650898" y="3286626"/>
                  </a:cubicBezTo>
                  <a:cubicBezTo>
                    <a:pt x="2554082" y="3298778"/>
                    <a:pt x="2457266" y="3292702"/>
                    <a:pt x="2360450" y="3301816"/>
                  </a:cubicBezTo>
                  <a:cubicBezTo>
                    <a:pt x="2299939" y="3310930"/>
                    <a:pt x="2305990" y="3344348"/>
                    <a:pt x="2302965" y="3386880"/>
                  </a:cubicBezTo>
                  <a:cubicBezTo>
                    <a:pt x="2302965" y="3435487"/>
                    <a:pt x="2330194" y="3438525"/>
                    <a:pt x="2366501" y="3438525"/>
                  </a:cubicBezTo>
                  <a:cubicBezTo>
                    <a:pt x="2917142" y="3438525"/>
                    <a:pt x="3467784" y="3438525"/>
                    <a:pt x="4018426" y="3438525"/>
                  </a:cubicBezTo>
                  <a:cubicBezTo>
                    <a:pt x="4060783" y="3438525"/>
                    <a:pt x="4081961" y="3426373"/>
                    <a:pt x="4081961" y="3380804"/>
                  </a:cubicBezTo>
                  <a:cubicBezTo>
                    <a:pt x="4078936" y="3338272"/>
                    <a:pt x="4078936" y="3304854"/>
                    <a:pt x="4021451" y="3304854"/>
                  </a:cubicBezTo>
                  <a:cubicBezTo>
                    <a:pt x="3924635" y="3301816"/>
                    <a:pt x="3824794" y="3298778"/>
                    <a:pt x="3727977" y="3286626"/>
                  </a:cubicBezTo>
                  <a:cubicBezTo>
                    <a:pt x="3531320" y="3259284"/>
                    <a:pt x="3491988" y="3195487"/>
                    <a:pt x="3531320" y="3004094"/>
                  </a:cubicBezTo>
                  <a:cubicBezTo>
                    <a:pt x="3543422" y="2943335"/>
                    <a:pt x="3570651" y="2925107"/>
                    <a:pt x="3628136" y="2925107"/>
                  </a:cubicBezTo>
                  <a:cubicBezTo>
                    <a:pt x="3867151" y="2928145"/>
                    <a:pt x="4109191" y="2928145"/>
                    <a:pt x="4348206" y="2928145"/>
                  </a:cubicBezTo>
                  <a:cubicBezTo>
                    <a:pt x="4490405" y="2925107"/>
                    <a:pt x="4541838" y="2873461"/>
                    <a:pt x="4541838" y="2733714"/>
                  </a:cubicBezTo>
                  <a:cubicBezTo>
                    <a:pt x="4541838" y="2211182"/>
                    <a:pt x="4541838" y="1688650"/>
                    <a:pt x="4541838" y="1166118"/>
                  </a:cubicBezTo>
                  <a:cubicBezTo>
                    <a:pt x="4541838" y="1023333"/>
                    <a:pt x="4490405" y="974725"/>
                    <a:pt x="4348206" y="974725"/>
                  </a:cubicBezTo>
                  <a:cubicBezTo>
                    <a:pt x="3960941" y="974725"/>
                    <a:pt x="3576702" y="974725"/>
                    <a:pt x="3192463" y="974725"/>
                  </a:cubicBezTo>
                  <a:cubicBezTo>
                    <a:pt x="2799148" y="974725"/>
                    <a:pt x="2405832" y="974725"/>
                    <a:pt x="2012516" y="974725"/>
                  </a:cubicBezTo>
                  <a:close/>
                  <a:moveTo>
                    <a:pt x="320728" y="0"/>
                  </a:moveTo>
                  <a:cubicBezTo>
                    <a:pt x="2166426" y="0"/>
                    <a:pt x="4015150" y="0"/>
                    <a:pt x="5863874" y="0"/>
                  </a:cubicBezTo>
                  <a:cubicBezTo>
                    <a:pt x="6069624" y="0"/>
                    <a:pt x="6178550" y="109334"/>
                    <a:pt x="6178550" y="315852"/>
                  </a:cubicBezTo>
                  <a:cubicBezTo>
                    <a:pt x="6178550" y="1758447"/>
                    <a:pt x="6175524" y="3201041"/>
                    <a:pt x="6178550" y="4643636"/>
                  </a:cubicBezTo>
                  <a:cubicBezTo>
                    <a:pt x="6178550" y="4831932"/>
                    <a:pt x="6060546" y="4962525"/>
                    <a:pt x="5860848" y="4962525"/>
                  </a:cubicBezTo>
                  <a:cubicBezTo>
                    <a:pt x="4934973" y="4956451"/>
                    <a:pt x="4009098" y="4959488"/>
                    <a:pt x="3083224" y="4959488"/>
                  </a:cubicBezTo>
                  <a:cubicBezTo>
                    <a:pt x="2160375" y="4959488"/>
                    <a:pt x="1234500" y="4959488"/>
                    <a:pt x="311651" y="4959488"/>
                  </a:cubicBezTo>
                  <a:cubicBezTo>
                    <a:pt x="108927" y="4959488"/>
                    <a:pt x="0" y="4853192"/>
                    <a:pt x="0" y="4649710"/>
                  </a:cubicBezTo>
                  <a:cubicBezTo>
                    <a:pt x="0" y="3207115"/>
                    <a:pt x="0" y="1761484"/>
                    <a:pt x="0" y="318889"/>
                  </a:cubicBezTo>
                  <a:cubicBezTo>
                    <a:pt x="0" y="112371"/>
                    <a:pt x="114978" y="0"/>
                    <a:pt x="32072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29" name="Freeform 78" descr="Icon of a globe">
              <a:extLst>
                <a:ext uri="{FF2B5EF4-FFF2-40B4-BE49-F238E27FC236}">
                  <a16:creationId xmlns:a16="http://schemas.microsoft.com/office/drawing/2014/main" id="{E52CC9EC-5C41-4241-AA2B-357CDD925C1E}"/>
                </a:ext>
              </a:extLst>
            </p:cNvPr>
            <p:cNvSpPr>
              <a:spLocks/>
            </p:cNvSpPr>
            <p:nvPr/>
          </p:nvSpPr>
          <p:spPr bwMode="auto">
            <a:xfrm>
              <a:off x="10383531" y="5072309"/>
              <a:ext cx="506560" cy="411598"/>
            </a:xfrm>
            <a:custGeom>
              <a:avLst/>
              <a:gdLst>
                <a:gd name="connsiteX0" fmla="*/ 2116335 w 6177794"/>
                <a:gd name="connsiteY0" fmla="*/ 3504012 h 5019675"/>
                <a:gd name="connsiteX1" fmla="*/ 2177784 w 6177794"/>
                <a:gd name="connsiteY1" fmla="*/ 3568236 h 5019675"/>
                <a:gd name="connsiteX2" fmla="*/ 2359855 w 6177794"/>
                <a:gd name="connsiteY2" fmla="*/ 3808413 h 5019675"/>
                <a:gd name="connsiteX3" fmla="*/ 2041231 w 6177794"/>
                <a:gd name="connsiteY3" fmla="*/ 3598638 h 5019675"/>
                <a:gd name="connsiteX4" fmla="*/ 2041231 w 6177794"/>
                <a:gd name="connsiteY4" fmla="*/ 3546955 h 5019675"/>
                <a:gd name="connsiteX5" fmla="*/ 2116335 w 6177794"/>
                <a:gd name="connsiteY5" fmla="*/ 3504012 h 5019675"/>
                <a:gd name="connsiteX6" fmla="*/ 3994629 w 6177794"/>
                <a:gd name="connsiteY6" fmla="*/ 3500591 h 5019675"/>
                <a:gd name="connsiteX7" fmla="*/ 4065005 w 6177794"/>
                <a:gd name="connsiteY7" fmla="*/ 3547452 h 5019675"/>
                <a:gd name="connsiteX8" fmla="*/ 4061991 w 6177794"/>
                <a:gd name="connsiteY8" fmla="*/ 3601980 h 5019675"/>
                <a:gd name="connsiteX9" fmla="*/ 3769555 w 6177794"/>
                <a:gd name="connsiteY9" fmla="*/ 3798888 h 5019675"/>
                <a:gd name="connsiteX10" fmla="*/ 3968532 w 6177794"/>
                <a:gd name="connsiteY10" fmla="*/ 3520187 h 5019675"/>
                <a:gd name="connsiteX11" fmla="*/ 3994629 w 6177794"/>
                <a:gd name="connsiteY11" fmla="*/ 3500591 h 5019675"/>
                <a:gd name="connsiteX12" fmla="*/ 2919366 w 6177794"/>
                <a:gd name="connsiteY12" fmla="*/ 3267075 h 5019675"/>
                <a:gd name="connsiteX13" fmla="*/ 2967868 w 6177794"/>
                <a:gd name="connsiteY13" fmla="*/ 3318801 h 5019675"/>
                <a:gd name="connsiteX14" fmla="*/ 2967868 w 6177794"/>
                <a:gd name="connsiteY14" fmla="*/ 3592645 h 5019675"/>
                <a:gd name="connsiteX15" fmla="*/ 2967868 w 6177794"/>
                <a:gd name="connsiteY15" fmla="*/ 3848233 h 5019675"/>
                <a:gd name="connsiteX16" fmla="*/ 2895116 w 6177794"/>
                <a:gd name="connsiteY16" fmla="*/ 3909087 h 5019675"/>
                <a:gd name="connsiteX17" fmla="*/ 2404040 w 6177794"/>
                <a:gd name="connsiteY17" fmla="*/ 3574389 h 5019675"/>
                <a:gd name="connsiteX18" fmla="*/ 2319162 w 6177794"/>
                <a:gd name="connsiteY18" fmla="*/ 3452680 h 5019675"/>
                <a:gd name="connsiteX19" fmla="*/ 2340382 w 6177794"/>
                <a:gd name="connsiteY19" fmla="*/ 3388784 h 5019675"/>
                <a:gd name="connsiteX20" fmla="*/ 2919366 w 6177794"/>
                <a:gd name="connsiteY20" fmla="*/ 3267075 h 5019675"/>
                <a:gd name="connsiteX21" fmla="*/ 3193665 w 6177794"/>
                <a:gd name="connsiteY21" fmla="*/ 3266937 h 5019675"/>
                <a:gd name="connsiteX22" fmla="*/ 3765861 w 6177794"/>
                <a:gd name="connsiteY22" fmla="*/ 3388403 h 5019675"/>
                <a:gd name="connsiteX23" fmla="*/ 3796136 w 6177794"/>
                <a:gd name="connsiteY23" fmla="*/ 3446099 h 5019675"/>
                <a:gd name="connsiteX24" fmla="*/ 3266325 w 6177794"/>
                <a:gd name="connsiteY24" fmla="*/ 3895522 h 5019675"/>
                <a:gd name="connsiteX25" fmla="*/ 3226968 w 6177794"/>
                <a:gd name="connsiteY25" fmla="*/ 3904632 h 5019675"/>
                <a:gd name="connsiteX26" fmla="*/ 3136143 w 6177794"/>
                <a:gd name="connsiteY26" fmla="*/ 3837826 h 5019675"/>
                <a:gd name="connsiteX27" fmla="*/ 3136143 w 6177794"/>
                <a:gd name="connsiteY27" fmla="*/ 3588821 h 5019675"/>
                <a:gd name="connsiteX28" fmla="*/ 3136143 w 6177794"/>
                <a:gd name="connsiteY28" fmla="*/ 3321596 h 5019675"/>
                <a:gd name="connsiteX29" fmla="*/ 3193665 w 6177794"/>
                <a:gd name="connsiteY29" fmla="*/ 3266937 h 5019675"/>
                <a:gd name="connsiteX30" fmla="*/ 3202755 w 6177794"/>
                <a:gd name="connsiteY30" fmla="*/ 2530475 h 5019675"/>
                <a:gd name="connsiteX31" fmla="*/ 3599398 w 6177794"/>
                <a:gd name="connsiteY31" fmla="*/ 2530475 h 5019675"/>
                <a:gd name="connsiteX32" fmla="*/ 3993015 w 6177794"/>
                <a:gd name="connsiteY32" fmla="*/ 2530475 h 5019675"/>
                <a:gd name="connsiteX33" fmla="*/ 4047515 w 6177794"/>
                <a:gd name="connsiteY33" fmla="*/ 2585080 h 5019675"/>
                <a:gd name="connsiteX34" fmla="*/ 3902180 w 6177794"/>
                <a:gd name="connsiteY34" fmla="*/ 3237305 h 5019675"/>
                <a:gd name="connsiteX35" fmla="*/ 3832541 w 6177794"/>
                <a:gd name="connsiteY35" fmla="*/ 3267641 h 5019675"/>
                <a:gd name="connsiteX36" fmla="*/ 3196699 w 6177794"/>
                <a:gd name="connsiteY36" fmla="*/ 3128095 h 5019675"/>
                <a:gd name="connsiteX37" fmla="*/ 3136143 w 6177794"/>
                <a:gd name="connsiteY37" fmla="*/ 3064389 h 5019675"/>
                <a:gd name="connsiteX38" fmla="*/ 3136143 w 6177794"/>
                <a:gd name="connsiteY38" fmla="*/ 2594181 h 5019675"/>
                <a:gd name="connsiteX39" fmla="*/ 3202755 w 6177794"/>
                <a:gd name="connsiteY39" fmla="*/ 2530475 h 5019675"/>
                <a:gd name="connsiteX40" fmla="*/ 2117189 w 6177794"/>
                <a:gd name="connsiteY40" fmla="*/ 2530475 h 5019675"/>
                <a:gd name="connsiteX41" fmla="*/ 2516796 w 6177794"/>
                <a:gd name="connsiteY41" fmla="*/ 2530475 h 5019675"/>
                <a:gd name="connsiteX42" fmla="*/ 2904294 w 6177794"/>
                <a:gd name="connsiteY42" fmla="*/ 2530475 h 5019675"/>
                <a:gd name="connsiteX43" fmla="*/ 2967868 w 6177794"/>
                <a:gd name="connsiteY43" fmla="*/ 2594181 h 5019675"/>
                <a:gd name="connsiteX44" fmla="*/ 2967868 w 6177794"/>
                <a:gd name="connsiteY44" fmla="*/ 3064389 h 5019675"/>
                <a:gd name="connsiteX45" fmla="*/ 2910349 w 6177794"/>
                <a:gd name="connsiteY45" fmla="*/ 3128095 h 5019675"/>
                <a:gd name="connsiteX46" fmla="*/ 2286720 w 6177794"/>
                <a:gd name="connsiteY46" fmla="*/ 3264607 h 5019675"/>
                <a:gd name="connsiteX47" fmla="*/ 2208009 w 6177794"/>
                <a:gd name="connsiteY47" fmla="*/ 3234271 h 5019675"/>
                <a:gd name="connsiteX48" fmla="*/ 2059670 w 6177794"/>
                <a:gd name="connsiteY48" fmla="*/ 2591147 h 5019675"/>
                <a:gd name="connsiteX49" fmla="*/ 2117189 w 6177794"/>
                <a:gd name="connsiteY49" fmla="*/ 2530475 h 5019675"/>
                <a:gd name="connsiteX50" fmla="*/ 4311037 w 6177794"/>
                <a:gd name="connsiteY50" fmla="*/ 2530336 h 5019675"/>
                <a:gd name="connsiteX51" fmla="*/ 4529246 w 6177794"/>
                <a:gd name="connsiteY51" fmla="*/ 2530336 h 5019675"/>
                <a:gd name="connsiteX52" fmla="*/ 4574707 w 6177794"/>
                <a:gd name="connsiteY52" fmla="*/ 2591053 h 5019675"/>
                <a:gd name="connsiteX53" fmla="*/ 4232240 w 6177794"/>
                <a:gd name="connsiteY53" fmla="*/ 3428944 h 5019675"/>
                <a:gd name="connsiteX54" fmla="*/ 4159503 w 6177794"/>
                <a:gd name="connsiteY54" fmla="*/ 3441087 h 5019675"/>
                <a:gd name="connsiteX55" fmla="*/ 4095859 w 6177794"/>
                <a:gd name="connsiteY55" fmla="*/ 3249830 h 5019675"/>
                <a:gd name="connsiteX56" fmla="*/ 4235270 w 6177794"/>
                <a:gd name="connsiteY56" fmla="*/ 2600160 h 5019675"/>
                <a:gd name="connsiteX57" fmla="*/ 4311037 w 6177794"/>
                <a:gd name="connsiteY57" fmla="*/ 2530336 h 5019675"/>
                <a:gd name="connsiteX58" fmla="*/ 1791895 w 6177794"/>
                <a:gd name="connsiteY58" fmla="*/ 2526240 h 5019675"/>
                <a:gd name="connsiteX59" fmla="*/ 1860048 w 6177794"/>
                <a:gd name="connsiteY59" fmla="*/ 2538776 h 5019675"/>
                <a:gd name="connsiteX60" fmla="*/ 1881251 w 6177794"/>
                <a:gd name="connsiteY60" fmla="*/ 2678566 h 5019675"/>
                <a:gd name="connsiteX61" fmla="*/ 2044819 w 6177794"/>
                <a:gd name="connsiteY61" fmla="*/ 3316742 h 5019675"/>
                <a:gd name="connsiteX62" fmla="*/ 2017557 w 6177794"/>
                <a:gd name="connsiteY62" fmla="*/ 3398793 h 5019675"/>
                <a:gd name="connsiteX63" fmla="*/ 1832787 w 6177794"/>
                <a:gd name="connsiteY63" fmla="*/ 3368404 h 5019675"/>
                <a:gd name="connsiteX64" fmla="*/ 1538972 w 6177794"/>
                <a:gd name="connsiteY64" fmla="*/ 2639060 h 5019675"/>
                <a:gd name="connsiteX65" fmla="*/ 1538972 w 6177794"/>
                <a:gd name="connsiteY65" fmla="*/ 2578282 h 5019675"/>
                <a:gd name="connsiteX66" fmla="*/ 1584407 w 6177794"/>
                <a:gd name="connsiteY66" fmla="*/ 2529659 h 5019675"/>
                <a:gd name="connsiteX67" fmla="*/ 1723742 w 6177794"/>
                <a:gd name="connsiteY67" fmla="*/ 2529659 h 5019675"/>
                <a:gd name="connsiteX68" fmla="*/ 1791895 w 6177794"/>
                <a:gd name="connsiteY68" fmla="*/ 2526240 h 5019675"/>
                <a:gd name="connsiteX69" fmla="*/ 2261277 w 6177794"/>
                <a:gd name="connsiteY69" fmla="*/ 1633893 h 5019675"/>
                <a:gd name="connsiteX70" fmla="*/ 2292922 w 6177794"/>
                <a:gd name="connsiteY70" fmla="*/ 1642253 h 5019675"/>
                <a:gd name="connsiteX71" fmla="*/ 2898387 w 6177794"/>
                <a:gd name="connsiteY71" fmla="*/ 1776015 h 5019675"/>
                <a:gd name="connsiteX72" fmla="*/ 2968016 w 6177794"/>
                <a:gd name="connsiteY72" fmla="*/ 1848976 h 5019675"/>
                <a:gd name="connsiteX73" fmla="*/ 2968016 w 6177794"/>
                <a:gd name="connsiteY73" fmla="*/ 2298900 h 5019675"/>
                <a:gd name="connsiteX74" fmla="*/ 2895360 w 6177794"/>
                <a:gd name="connsiteY74" fmla="*/ 2374901 h 5019675"/>
                <a:gd name="connsiteX75" fmla="*/ 2507862 w 6177794"/>
                <a:gd name="connsiteY75" fmla="*/ 2371861 h 5019675"/>
                <a:gd name="connsiteX76" fmla="*/ 2126419 w 6177794"/>
                <a:gd name="connsiteY76" fmla="*/ 2374901 h 5019675"/>
                <a:gd name="connsiteX77" fmla="*/ 2062845 w 6177794"/>
                <a:gd name="connsiteY77" fmla="*/ 2301940 h 5019675"/>
                <a:gd name="connsiteX78" fmla="*/ 2202102 w 6177794"/>
                <a:gd name="connsiteY78" fmla="*/ 1681774 h 5019675"/>
                <a:gd name="connsiteX79" fmla="*/ 2261277 w 6177794"/>
                <a:gd name="connsiteY79" fmla="*/ 1633893 h 5019675"/>
                <a:gd name="connsiteX80" fmla="*/ 3876065 w 6177794"/>
                <a:gd name="connsiteY80" fmla="*/ 1633665 h 5019675"/>
                <a:gd name="connsiteX81" fmla="*/ 3914292 w 6177794"/>
                <a:gd name="connsiteY81" fmla="*/ 1695119 h 5019675"/>
                <a:gd name="connsiteX82" fmla="*/ 4047515 w 6177794"/>
                <a:gd name="connsiteY82" fmla="*/ 2295997 h 5019675"/>
                <a:gd name="connsiteX83" fmla="*/ 3971820 w 6177794"/>
                <a:gd name="connsiteY83" fmla="*/ 2374900 h 5019675"/>
                <a:gd name="connsiteX84" fmla="*/ 3590315 w 6177794"/>
                <a:gd name="connsiteY84" fmla="*/ 2371865 h 5019675"/>
                <a:gd name="connsiteX85" fmla="*/ 3208810 w 6177794"/>
                <a:gd name="connsiteY85" fmla="*/ 2374900 h 5019675"/>
                <a:gd name="connsiteX86" fmla="*/ 3136143 w 6177794"/>
                <a:gd name="connsiteY86" fmla="*/ 2302066 h 5019675"/>
                <a:gd name="connsiteX87" fmla="*/ 3136143 w 6177794"/>
                <a:gd name="connsiteY87" fmla="*/ 1849890 h 5019675"/>
                <a:gd name="connsiteX88" fmla="*/ 3208810 w 6177794"/>
                <a:gd name="connsiteY88" fmla="*/ 1777057 h 5019675"/>
                <a:gd name="connsiteX89" fmla="*/ 3808318 w 6177794"/>
                <a:gd name="connsiteY89" fmla="*/ 1649598 h 5019675"/>
                <a:gd name="connsiteX90" fmla="*/ 3876065 w 6177794"/>
                <a:gd name="connsiteY90" fmla="*/ 1633665 h 5019675"/>
                <a:gd name="connsiteX91" fmla="*/ 1915730 w 6177794"/>
                <a:gd name="connsiteY91" fmla="*/ 1452525 h 5019675"/>
                <a:gd name="connsiteX92" fmla="*/ 1957034 w 6177794"/>
                <a:gd name="connsiteY92" fmla="*/ 1467325 h 5019675"/>
                <a:gd name="connsiteX93" fmla="*/ 2014632 w 6177794"/>
                <a:gd name="connsiteY93" fmla="*/ 1664654 h 5019675"/>
                <a:gd name="connsiteX94" fmla="*/ 1881246 w 6177794"/>
                <a:gd name="connsiteY94" fmla="*/ 2296109 h 5019675"/>
                <a:gd name="connsiteX95" fmla="*/ 1802428 w 6177794"/>
                <a:gd name="connsiteY95" fmla="*/ 2375040 h 5019675"/>
                <a:gd name="connsiteX96" fmla="*/ 1705420 w 6177794"/>
                <a:gd name="connsiteY96" fmla="*/ 2372005 h 5019675"/>
                <a:gd name="connsiteX97" fmla="*/ 1620538 w 6177794"/>
                <a:gd name="connsiteY97" fmla="*/ 2372005 h 5019675"/>
                <a:gd name="connsiteX98" fmla="*/ 1538687 w 6177794"/>
                <a:gd name="connsiteY98" fmla="*/ 2280929 h 5019675"/>
                <a:gd name="connsiteX99" fmla="*/ 1881246 w 6177794"/>
                <a:gd name="connsiteY99" fmla="*/ 1476432 h 5019675"/>
                <a:gd name="connsiteX100" fmla="*/ 1915730 w 6177794"/>
                <a:gd name="connsiteY100" fmla="*/ 1452525 h 5019675"/>
                <a:gd name="connsiteX101" fmla="*/ 4203004 w 6177794"/>
                <a:gd name="connsiteY101" fmla="*/ 1448632 h 5019675"/>
                <a:gd name="connsiteX102" fmla="*/ 4228521 w 6177794"/>
                <a:gd name="connsiteY102" fmla="*/ 1473377 h 5019675"/>
                <a:gd name="connsiteX103" fmla="*/ 4576308 w 6177794"/>
                <a:gd name="connsiteY103" fmla="*/ 2304663 h 5019675"/>
                <a:gd name="connsiteX104" fmla="*/ 4512799 w 6177794"/>
                <a:gd name="connsiteY104" fmla="*/ 2374442 h 5019675"/>
                <a:gd name="connsiteX105" fmla="*/ 4403926 w 6177794"/>
                <a:gd name="connsiteY105" fmla="*/ 2371408 h 5019675"/>
                <a:gd name="connsiteX106" fmla="*/ 4225496 w 6177794"/>
                <a:gd name="connsiteY106" fmla="*/ 2201510 h 5019675"/>
                <a:gd name="connsiteX107" fmla="*/ 4080333 w 6177794"/>
                <a:gd name="connsiteY107" fmla="*/ 1625072 h 5019675"/>
                <a:gd name="connsiteX108" fmla="*/ 4068236 w 6177794"/>
                <a:gd name="connsiteY108" fmla="*/ 1534055 h 5019675"/>
                <a:gd name="connsiteX109" fmla="*/ 4192230 w 6177794"/>
                <a:gd name="connsiteY109" fmla="*/ 1449106 h 5019675"/>
                <a:gd name="connsiteX110" fmla="*/ 4203004 w 6177794"/>
                <a:gd name="connsiteY110" fmla="*/ 1448632 h 5019675"/>
                <a:gd name="connsiteX111" fmla="*/ 2347156 w 6177794"/>
                <a:gd name="connsiteY111" fmla="*/ 1104900 h 5019675"/>
                <a:gd name="connsiteX112" fmla="*/ 2144694 w 6177794"/>
                <a:gd name="connsiteY112" fmla="*/ 1385051 h 5019675"/>
                <a:gd name="connsiteX113" fmla="*/ 2041951 w 6177794"/>
                <a:gd name="connsiteY113" fmla="*/ 1354600 h 5019675"/>
                <a:gd name="connsiteX114" fmla="*/ 2051017 w 6177794"/>
                <a:gd name="connsiteY114" fmla="*/ 1302833 h 5019675"/>
                <a:gd name="connsiteX115" fmla="*/ 2347156 w 6177794"/>
                <a:gd name="connsiteY115" fmla="*/ 1104900 h 5019675"/>
                <a:gd name="connsiteX116" fmla="*/ 3753680 w 6177794"/>
                <a:gd name="connsiteY116" fmla="*/ 1100138 h 5019675"/>
                <a:gd name="connsiteX117" fmla="*/ 3878044 w 6177794"/>
                <a:gd name="connsiteY117" fmla="*/ 1163638 h 5019675"/>
                <a:gd name="connsiteX118" fmla="*/ 4066106 w 6177794"/>
                <a:gd name="connsiteY118" fmla="*/ 1305757 h 5019675"/>
                <a:gd name="connsiteX119" fmla="*/ 4063073 w 6177794"/>
                <a:gd name="connsiteY119" fmla="*/ 1366233 h 5019675"/>
                <a:gd name="connsiteX120" fmla="*/ 3941742 w 6177794"/>
                <a:gd name="connsiteY120" fmla="*/ 1345067 h 5019675"/>
                <a:gd name="connsiteX121" fmla="*/ 3753680 w 6177794"/>
                <a:gd name="connsiteY121" fmla="*/ 1100138 h 5019675"/>
                <a:gd name="connsiteX122" fmla="*/ 2932053 w 6177794"/>
                <a:gd name="connsiteY122" fmla="*/ 992218 h 5019675"/>
                <a:gd name="connsiteX123" fmla="*/ 2967868 w 6177794"/>
                <a:gd name="connsiteY123" fmla="*/ 1057099 h 5019675"/>
                <a:gd name="connsiteX124" fmla="*/ 2967868 w 6177794"/>
                <a:gd name="connsiteY124" fmla="*/ 1312069 h 5019675"/>
                <a:gd name="connsiteX125" fmla="*/ 2967868 w 6177794"/>
                <a:gd name="connsiteY125" fmla="*/ 1579181 h 5019675"/>
                <a:gd name="connsiteX126" fmla="*/ 2907228 w 6177794"/>
                <a:gd name="connsiteY126" fmla="*/ 1636853 h 5019675"/>
                <a:gd name="connsiteX127" fmla="*/ 2358439 w 6177794"/>
                <a:gd name="connsiteY127" fmla="*/ 1524544 h 5019675"/>
                <a:gd name="connsiteX128" fmla="*/ 2328120 w 6177794"/>
                <a:gd name="connsiteY128" fmla="*/ 1436519 h 5019675"/>
                <a:gd name="connsiteX129" fmla="*/ 2840525 w 6177794"/>
                <a:gd name="connsiteY129" fmla="*/ 1011568 h 5019675"/>
                <a:gd name="connsiteX130" fmla="*/ 2892068 w 6177794"/>
                <a:gd name="connsiteY130" fmla="*/ 999427 h 5019675"/>
                <a:gd name="connsiteX131" fmla="*/ 2932053 w 6177794"/>
                <a:gd name="connsiteY131" fmla="*/ 992218 h 5019675"/>
                <a:gd name="connsiteX132" fmla="*/ 3182093 w 6177794"/>
                <a:gd name="connsiteY132" fmla="*/ 990521 h 5019675"/>
                <a:gd name="connsiteX133" fmla="*/ 3235985 w 6177794"/>
                <a:gd name="connsiteY133" fmla="*/ 1002193 h 5019675"/>
                <a:gd name="connsiteX134" fmla="*/ 3686785 w 6177794"/>
                <a:gd name="connsiteY134" fmla="*/ 1308894 h 5019675"/>
                <a:gd name="connsiteX135" fmla="*/ 3789653 w 6177794"/>
                <a:gd name="connsiteY135" fmla="*/ 1451616 h 5019675"/>
                <a:gd name="connsiteX136" fmla="*/ 3771500 w 6177794"/>
                <a:gd name="connsiteY136" fmla="*/ 1515386 h 5019675"/>
                <a:gd name="connsiteX137" fmla="*/ 3184551 w 6177794"/>
                <a:gd name="connsiteY137" fmla="*/ 1639888 h 5019675"/>
                <a:gd name="connsiteX138" fmla="*/ 3139168 w 6177794"/>
                <a:gd name="connsiteY138" fmla="*/ 1585229 h 5019675"/>
                <a:gd name="connsiteX139" fmla="*/ 3136143 w 6177794"/>
                <a:gd name="connsiteY139" fmla="*/ 1311931 h 5019675"/>
                <a:gd name="connsiteX140" fmla="*/ 3136143 w 6177794"/>
                <a:gd name="connsiteY140" fmla="*/ 1075072 h 5019675"/>
                <a:gd name="connsiteX141" fmla="*/ 3182093 w 6177794"/>
                <a:gd name="connsiteY141" fmla="*/ 990521 h 5019675"/>
                <a:gd name="connsiteX142" fmla="*/ 3054536 w 6177794"/>
                <a:gd name="connsiteY142" fmla="*/ 692012 h 5019675"/>
                <a:gd name="connsiteX143" fmla="*/ 1299258 w 6177794"/>
                <a:gd name="connsiteY143" fmla="*/ 2444371 h 5019675"/>
                <a:gd name="connsiteX144" fmla="*/ 3051510 w 6177794"/>
                <a:gd name="connsiteY144" fmla="*/ 4214951 h 5019675"/>
                <a:gd name="connsiteX145" fmla="*/ 4806789 w 6177794"/>
                <a:gd name="connsiteY145" fmla="*/ 2444371 h 5019675"/>
                <a:gd name="connsiteX146" fmla="*/ 3054536 w 6177794"/>
                <a:gd name="connsiteY146" fmla="*/ 692012 h 5019675"/>
                <a:gd name="connsiteX147" fmla="*/ 307869 w 6177794"/>
                <a:gd name="connsiteY147" fmla="*/ 0 h 5019675"/>
                <a:gd name="connsiteX148" fmla="*/ 3091545 w 6177794"/>
                <a:gd name="connsiteY148" fmla="*/ 3037 h 5019675"/>
                <a:gd name="connsiteX149" fmla="*/ 5847989 w 6177794"/>
                <a:gd name="connsiteY149" fmla="*/ 3037 h 5019675"/>
                <a:gd name="connsiteX150" fmla="*/ 6177794 w 6177794"/>
                <a:gd name="connsiteY150" fmla="*/ 334038 h 5019675"/>
                <a:gd name="connsiteX151" fmla="*/ 6177794 w 6177794"/>
                <a:gd name="connsiteY151" fmla="*/ 4679564 h 5019675"/>
                <a:gd name="connsiteX152" fmla="*/ 5835886 w 6177794"/>
                <a:gd name="connsiteY152" fmla="*/ 5019675 h 5019675"/>
                <a:gd name="connsiteX153" fmla="*/ 341152 w 6177794"/>
                <a:gd name="connsiteY153" fmla="*/ 5019675 h 5019675"/>
                <a:gd name="connsiteX154" fmla="*/ 2270 w 6177794"/>
                <a:gd name="connsiteY154" fmla="*/ 4679564 h 5019675"/>
                <a:gd name="connsiteX155" fmla="*/ 2270 w 6177794"/>
                <a:gd name="connsiteY155" fmla="*/ 337075 h 5019675"/>
                <a:gd name="connsiteX156" fmla="*/ 8321 w 6177794"/>
                <a:gd name="connsiteY156" fmla="*/ 245973 h 5019675"/>
                <a:gd name="connsiteX157" fmla="*/ 307869 w 6177794"/>
                <a:gd name="connsiteY157" fmla="*/ 0 h 501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177794" h="5019675">
                  <a:moveTo>
                    <a:pt x="2116335" y="3504012"/>
                  </a:moveTo>
                  <a:cubicBezTo>
                    <a:pt x="2134542" y="3506672"/>
                    <a:pt x="2150474" y="3527193"/>
                    <a:pt x="2177784" y="3568236"/>
                  </a:cubicBezTo>
                  <a:cubicBezTo>
                    <a:pt x="2229371" y="3653362"/>
                    <a:pt x="2293096" y="3729368"/>
                    <a:pt x="2359855" y="3808413"/>
                  </a:cubicBezTo>
                  <a:cubicBezTo>
                    <a:pt x="2238474" y="3753689"/>
                    <a:pt x="2138335" y="3680724"/>
                    <a:pt x="2041231" y="3598638"/>
                  </a:cubicBezTo>
                  <a:cubicBezTo>
                    <a:pt x="2019989" y="3577357"/>
                    <a:pt x="2016955" y="3565196"/>
                    <a:pt x="2041231" y="3546955"/>
                  </a:cubicBezTo>
                  <a:cubicBezTo>
                    <a:pt x="2077645" y="3516552"/>
                    <a:pt x="2098128" y="3501351"/>
                    <a:pt x="2116335" y="3504012"/>
                  </a:cubicBezTo>
                  <a:close/>
                  <a:moveTo>
                    <a:pt x="3994629" y="3500591"/>
                  </a:moveTo>
                  <a:cubicBezTo>
                    <a:pt x="4019783" y="3497467"/>
                    <a:pt x="4042394" y="3536092"/>
                    <a:pt x="4065005" y="3547452"/>
                  </a:cubicBezTo>
                  <a:cubicBezTo>
                    <a:pt x="4098168" y="3562598"/>
                    <a:pt x="4083094" y="3583804"/>
                    <a:pt x="4061991" y="3601980"/>
                  </a:cubicBezTo>
                  <a:cubicBezTo>
                    <a:pt x="3974561" y="3683773"/>
                    <a:pt x="3881103" y="3750419"/>
                    <a:pt x="3769555" y="3798888"/>
                  </a:cubicBezTo>
                  <a:cubicBezTo>
                    <a:pt x="3838895" y="3708008"/>
                    <a:pt x="3902206" y="3614097"/>
                    <a:pt x="3968532" y="3520187"/>
                  </a:cubicBezTo>
                  <a:cubicBezTo>
                    <a:pt x="3977576" y="3507313"/>
                    <a:pt x="3986244" y="3501632"/>
                    <a:pt x="3994629" y="3500591"/>
                  </a:cubicBezTo>
                  <a:close/>
                  <a:moveTo>
                    <a:pt x="2919366" y="3267075"/>
                  </a:moveTo>
                  <a:cubicBezTo>
                    <a:pt x="2955743" y="3267075"/>
                    <a:pt x="2967868" y="3282289"/>
                    <a:pt x="2967868" y="3318801"/>
                  </a:cubicBezTo>
                  <a:cubicBezTo>
                    <a:pt x="2967868" y="3410083"/>
                    <a:pt x="2967868" y="3501364"/>
                    <a:pt x="2967868" y="3592645"/>
                  </a:cubicBezTo>
                  <a:cubicBezTo>
                    <a:pt x="2967868" y="3677841"/>
                    <a:pt x="2967868" y="3763037"/>
                    <a:pt x="2967868" y="3848233"/>
                  </a:cubicBezTo>
                  <a:cubicBezTo>
                    <a:pt x="2967868" y="3918215"/>
                    <a:pt x="2961805" y="3924300"/>
                    <a:pt x="2895116" y="3909087"/>
                  </a:cubicBezTo>
                  <a:cubicBezTo>
                    <a:pt x="2688985" y="3857361"/>
                    <a:pt x="2531356" y="3735652"/>
                    <a:pt x="2404040" y="3574389"/>
                  </a:cubicBezTo>
                  <a:cubicBezTo>
                    <a:pt x="2373726" y="3534834"/>
                    <a:pt x="2349476" y="3492236"/>
                    <a:pt x="2319162" y="3452680"/>
                  </a:cubicBezTo>
                  <a:cubicBezTo>
                    <a:pt x="2297943" y="3425296"/>
                    <a:pt x="2300974" y="3403997"/>
                    <a:pt x="2340382" y="3388784"/>
                  </a:cubicBezTo>
                  <a:cubicBezTo>
                    <a:pt x="2525293" y="3318801"/>
                    <a:pt x="2719298" y="3276203"/>
                    <a:pt x="2919366" y="3267075"/>
                  </a:cubicBezTo>
                  <a:close/>
                  <a:moveTo>
                    <a:pt x="3193665" y="3266937"/>
                  </a:moveTo>
                  <a:cubicBezTo>
                    <a:pt x="3390452" y="3279083"/>
                    <a:pt x="3581184" y="3318560"/>
                    <a:pt x="3765861" y="3388403"/>
                  </a:cubicBezTo>
                  <a:cubicBezTo>
                    <a:pt x="3796136" y="3397512"/>
                    <a:pt x="3820356" y="3406622"/>
                    <a:pt x="3796136" y="3446099"/>
                  </a:cubicBezTo>
                  <a:cubicBezTo>
                    <a:pt x="3665954" y="3652590"/>
                    <a:pt x="3502469" y="3816569"/>
                    <a:pt x="3266325" y="3895522"/>
                  </a:cubicBezTo>
                  <a:cubicBezTo>
                    <a:pt x="3254215" y="3898558"/>
                    <a:pt x="3239078" y="3901595"/>
                    <a:pt x="3226968" y="3904632"/>
                  </a:cubicBezTo>
                  <a:cubicBezTo>
                    <a:pt x="3145225" y="3925888"/>
                    <a:pt x="3139170" y="3919815"/>
                    <a:pt x="3136143" y="3837826"/>
                  </a:cubicBezTo>
                  <a:cubicBezTo>
                    <a:pt x="3136143" y="3752800"/>
                    <a:pt x="3136143" y="3670810"/>
                    <a:pt x="3136143" y="3588821"/>
                  </a:cubicBezTo>
                  <a:cubicBezTo>
                    <a:pt x="3136143" y="3500758"/>
                    <a:pt x="3139170" y="3409659"/>
                    <a:pt x="3136143" y="3321596"/>
                  </a:cubicBezTo>
                  <a:cubicBezTo>
                    <a:pt x="3136143" y="3282120"/>
                    <a:pt x="3151280" y="3263900"/>
                    <a:pt x="3193665" y="3266937"/>
                  </a:cubicBezTo>
                  <a:close/>
                  <a:moveTo>
                    <a:pt x="3202755" y="2530475"/>
                  </a:moveTo>
                  <a:cubicBezTo>
                    <a:pt x="3335979" y="2530475"/>
                    <a:pt x="3469202" y="2530475"/>
                    <a:pt x="3599398" y="2530475"/>
                  </a:cubicBezTo>
                  <a:cubicBezTo>
                    <a:pt x="3732622" y="2530475"/>
                    <a:pt x="3862819" y="2530475"/>
                    <a:pt x="3993015" y="2530475"/>
                  </a:cubicBezTo>
                  <a:cubicBezTo>
                    <a:pt x="4035404" y="2530475"/>
                    <a:pt x="4050543" y="2542610"/>
                    <a:pt x="4047515" y="2585080"/>
                  </a:cubicBezTo>
                  <a:cubicBezTo>
                    <a:pt x="4038432" y="2812600"/>
                    <a:pt x="3986959" y="3027986"/>
                    <a:pt x="3902180" y="3237305"/>
                  </a:cubicBezTo>
                  <a:cubicBezTo>
                    <a:pt x="3887041" y="3276742"/>
                    <a:pt x="3868874" y="3279775"/>
                    <a:pt x="3832541" y="3267641"/>
                  </a:cubicBezTo>
                  <a:cubicBezTo>
                    <a:pt x="3629677" y="3182700"/>
                    <a:pt x="3414702" y="3146297"/>
                    <a:pt x="3196699" y="3128095"/>
                  </a:cubicBezTo>
                  <a:cubicBezTo>
                    <a:pt x="3154310" y="3125061"/>
                    <a:pt x="3136143" y="3106860"/>
                    <a:pt x="3136143" y="3064389"/>
                  </a:cubicBezTo>
                  <a:cubicBezTo>
                    <a:pt x="3139171" y="2906642"/>
                    <a:pt x="3139171" y="2751928"/>
                    <a:pt x="3136143" y="2594181"/>
                  </a:cubicBezTo>
                  <a:cubicBezTo>
                    <a:pt x="3136143" y="2545643"/>
                    <a:pt x="3154310" y="2530475"/>
                    <a:pt x="3202755" y="2530475"/>
                  </a:cubicBezTo>
                  <a:close/>
                  <a:moveTo>
                    <a:pt x="2117189" y="2530475"/>
                  </a:moveTo>
                  <a:cubicBezTo>
                    <a:pt x="2250392" y="2530475"/>
                    <a:pt x="2383594" y="2530475"/>
                    <a:pt x="2516796" y="2530475"/>
                  </a:cubicBezTo>
                  <a:cubicBezTo>
                    <a:pt x="2646971" y="2530475"/>
                    <a:pt x="2774119" y="2530475"/>
                    <a:pt x="2904294" y="2530475"/>
                  </a:cubicBezTo>
                  <a:cubicBezTo>
                    <a:pt x="2949704" y="2530475"/>
                    <a:pt x="2967868" y="2545643"/>
                    <a:pt x="2967868" y="2594181"/>
                  </a:cubicBezTo>
                  <a:cubicBezTo>
                    <a:pt x="2967868" y="2751928"/>
                    <a:pt x="2967868" y="2909676"/>
                    <a:pt x="2967868" y="3064389"/>
                  </a:cubicBezTo>
                  <a:cubicBezTo>
                    <a:pt x="2967868" y="3106860"/>
                    <a:pt x="2952731" y="3125061"/>
                    <a:pt x="2910349" y="3128095"/>
                  </a:cubicBezTo>
                  <a:cubicBezTo>
                    <a:pt x="2695409" y="3143263"/>
                    <a:pt x="2486523" y="3182700"/>
                    <a:pt x="2286720" y="3264607"/>
                  </a:cubicBezTo>
                  <a:cubicBezTo>
                    <a:pt x="2247364" y="3279775"/>
                    <a:pt x="2226173" y="3276742"/>
                    <a:pt x="2208009" y="3234271"/>
                  </a:cubicBezTo>
                  <a:cubicBezTo>
                    <a:pt x="2120217" y="3027986"/>
                    <a:pt x="2080861" y="2812600"/>
                    <a:pt x="2059670" y="2591147"/>
                  </a:cubicBezTo>
                  <a:cubicBezTo>
                    <a:pt x="2056643" y="2548677"/>
                    <a:pt x="2071780" y="2530475"/>
                    <a:pt x="2117189" y="2530475"/>
                  </a:cubicBezTo>
                  <a:close/>
                  <a:moveTo>
                    <a:pt x="4311037" y="2530336"/>
                  </a:moveTo>
                  <a:cubicBezTo>
                    <a:pt x="4383774" y="2533372"/>
                    <a:pt x="4456510" y="2530336"/>
                    <a:pt x="4529246" y="2530336"/>
                  </a:cubicBezTo>
                  <a:cubicBezTo>
                    <a:pt x="4565615" y="2530336"/>
                    <a:pt x="4580768" y="2548551"/>
                    <a:pt x="4574707" y="2591053"/>
                  </a:cubicBezTo>
                  <a:cubicBezTo>
                    <a:pt x="4544400" y="2900708"/>
                    <a:pt x="4432265" y="3183041"/>
                    <a:pt x="4232240" y="3428944"/>
                  </a:cubicBezTo>
                  <a:cubicBezTo>
                    <a:pt x="4207994" y="3456267"/>
                    <a:pt x="4192841" y="3462338"/>
                    <a:pt x="4159503" y="3441087"/>
                  </a:cubicBezTo>
                  <a:cubicBezTo>
                    <a:pt x="4050399" y="3371263"/>
                    <a:pt x="4047368" y="3371263"/>
                    <a:pt x="4095859" y="3249830"/>
                  </a:cubicBezTo>
                  <a:cubicBezTo>
                    <a:pt x="4177687" y="3040357"/>
                    <a:pt x="4220117" y="2824812"/>
                    <a:pt x="4235270" y="2600160"/>
                  </a:cubicBezTo>
                  <a:cubicBezTo>
                    <a:pt x="4238301" y="2545515"/>
                    <a:pt x="4256485" y="2527300"/>
                    <a:pt x="4311037" y="2530336"/>
                  </a:cubicBezTo>
                  <a:close/>
                  <a:moveTo>
                    <a:pt x="1791895" y="2526240"/>
                  </a:moveTo>
                  <a:cubicBezTo>
                    <a:pt x="1816127" y="2524341"/>
                    <a:pt x="1840360" y="2525101"/>
                    <a:pt x="1860048" y="2538776"/>
                  </a:cubicBezTo>
                  <a:cubicBezTo>
                    <a:pt x="1902455" y="2569165"/>
                    <a:pt x="1875193" y="2629944"/>
                    <a:pt x="1881251" y="2678566"/>
                  </a:cubicBezTo>
                  <a:cubicBezTo>
                    <a:pt x="1908513" y="2897369"/>
                    <a:pt x="1953948" y="3113133"/>
                    <a:pt x="2044819" y="3316742"/>
                  </a:cubicBezTo>
                  <a:cubicBezTo>
                    <a:pt x="2062993" y="3356248"/>
                    <a:pt x="2050877" y="3377520"/>
                    <a:pt x="2017557" y="3398793"/>
                  </a:cubicBezTo>
                  <a:cubicBezTo>
                    <a:pt x="1908513" y="3468688"/>
                    <a:pt x="1908513" y="3468688"/>
                    <a:pt x="1832787" y="3368404"/>
                  </a:cubicBezTo>
                  <a:cubicBezTo>
                    <a:pt x="1669220" y="3149601"/>
                    <a:pt x="1575320" y="2906486"/>
                    <a:pt x="1538972" y="2639060"/>
                  </a:cubicBezTo>
                  <a:cubicBezTo>
                    <a:pt x="1538972" y="2617788"/>
                    <a:pt x="1538972" y="2596515"/>
                    <a:pt x="1538972" y="2578282"/>
                  </a:cubicBezTo>
                  <a:cubicBezTo>
                    <a:pt x="1535943" y="2544853"/>
                    <a:pt x="1554117" y="2529659"/>
                    <a:pt x="1584407" y="2529659"/>
                  </a:cubicBezTo>
                  <a:cubicBezTo>
                    <a:pt x="1626813" y="2529659"/>
                    <a:pt x="1669220" y="2529659"/>
                    <a:pt x="1723742" y="2529659"/>
                  </a:cubicBezTo>
                  <a:cubicBezTo>
                    <a:pt x="1743431" y="2532698"/>
                    <a:pt x="1767663" y="2528139"/>
                    <a:pt x="1791895" y="2526240"/>
                  </a:cubicBezTo>
                  <a:close/>
                  <a:moveTo>
                    <a:pt x="2261277" y="1633893"/>
                  </a:moveTo>
                  <a:cubicBezTo>
                    <a:pt x="2270406" y="1634843"/>
                    <a:pt x="2280813" y="1637693"/>
                    <a:pt x="2292922" y="1642253"/>
                  </a:cubicBezTo>
                  <a:cubicBezTo>
                    <a:pt x="2486671" y="1724334"/>
                    <a:pt x="2689502" y="1760815"/>
                    <a:pt x="2898387" y="1776015"/>
                  </a:cubicBezTo>
                  <a:cubicBezTo>
                    <a:pt x="2949852" y="1779055"/>
                    <a:pt x="2968016" y="1797295"/>
                    <a:pt x="2968016" y="1848976"/>
                  </a:cubicBezTo>
                  <a:cubicBezTo>
                    <a:pt x="2968016" y="1997937"/>
                    <a:pt x="2968016" y="2149939"/>
                    <a:pt x="2968016" y="2298900"/>
                  </a:cubicBezTo>
                  <a:cubicBezTo>
                    <a:pt x="2971043" y="2353621"/>
                    <a:pt x="2949852" y="2374901"/>
                    <a:pt x="2895360" y="2374901"/>
                  </a:cubicBezTo>
                  <a:cubicBezTo>
                    <a:pt x="2765185" y="2371861"/>
                    <a:pt x="2638037" y="2371861"/>
                    <a:pt x="2507862" y="2371861"/>
                  </a:cubicBezTo>
                  <a:cubicBezTo>
                    <a:pt x="2380714" y="2371861"/>
                    <a:pt x="2253567" y="2371861"/>
                    <a:pt x="2126419" y="2374901"/>
                  </a:cubicBezTo>
                  <a:cubicBezTo>
                    <a:pt x="2071927" y="2374901"/>
                    <a:pt x="2059818" y="2356661"/>
                    <a:pt x="2062845" y="2301940"/>
                  </a:cubicBezTo>
                  <a:cubicBezTo>
                    <a:pt x="2081009" y="2086098"/>
                    <a:pt x="2126419" y="1882416"/>
                    <a:pt x="2202102" y="1681774"/>
                  </a:cubicBezTo>
                  <a:cubicBezTo>
                    <a:pt x="2217996" y="1645293"/>
                    <a:pt x="2233889" y="1631043"/>
                    <a:pt x="2261277" y="1633893"/>
                  </a:cubicBezTo>
                  <a:close/>
                  <a:moveTo>
                    <a:pt x="3876065" y="1633665"/>
                  </a:moveTo>
                  <a:cubicBezTo>
                    <a:pt x="3889312" y="1639735"/>
                    <a:pt x="3897639" y="1658702"/>
                    <a:pt x="3914292" y="1695119"/>
                  </a:cubicBezTo>
                  <a:cubicBezTo>
                    <a:pt x="3993015" y="1889342"/>
                    <a:pt x="4029348" y="2089635"/>
                    <a:pt x="4047515" y="2295997"/>
                  </a:cubicBezTo>
                  <a:cubicBezTo>
                    <a:pt x="4050543" y="2356692"/>
                    <a:pt x="4029348" y="2374900"/>
                    <a:pt x="3971820" y="2374900"/>
                  </a:cubicBezTo>
                  <a:cubicBezTo>
                    <a:pt x="3844652" y="2371865"/>
                    <a:pt x="3717483" y="2371865"/>
                    <a:pt x="3590315" y="2371865"/>
                  </a:cubicBezTo>
                  <a:cubicBezTo>
                    <a:pt x="3463147" y="2371865"/>
                    <a:pt x="3335979" y="2371865"/>
                    <a:pt x="3208810" y="2374900"/>
                  </a:cubicBezTo>
                  <a:cubicBezTo>
                    <a:pt x="3157338" y="2374900"/>
                    <a:pt x="3136143" y="2356692"/>
                    <a:pt x="3136143" y="2302066"/>
                  </a:cubicBezTo>
                  <a:cubicBezTo>
                    <a:pt x="3139171" y="2150330"/>
                    <a:pt x="3139171" y="2001627"/>
                    <a:pt x="3136143" y="1849890"/>
                  </a:cubicBezTo>
                  <a:cubicBezTo>
                    <a:pt x="3136143" y="1795265"/>
                    <a:pt x="3157338" y="1780091"/>
                    <a:pt x="3208810" y="1777057"/>
                  </a:cubicBezTo>
                  <a:cubicBezTo>
                    <a:pt x="3414702" y="1764918"/>
                    <a:pt x="3617565" y="1725466"/>
                    <a:pt x="3808318" y="1649598"/>
                  </a:cubicBezTo>
                  <a:cubicBezTo>
                    <a:pt x="3844652" y="1634424"/>
                    <a:pt x="3862819" y="1627596"/>
                    <a:pt x="3876065" y="1633665"/>
                  </a:cubicBezTo>
                  <a:close/>
                  <a:moveTo>
                    <a:pt x="1915730" y="1452525"/>
                  </a:moveTo>
                  <a:cubicBezTo>
                    <a:pt x="1927477" y="1450628"/>
                    <a:pt x="1940361" y="1455182"/>
                    <a:pt x="1957034" y="1467325"/>
                  </a:cubicBezTo>
                  <a:cubicBezTo>
                    <a:pt x="2063136" y="1543221"/>
                    <a:pt x="2066168" y="1540185"/>
                    <a:pt x="2014632" y="1664654"/>
                  </a:cubicBezTo>
                  <a:cubicBezTo>
                    <a:pt x="1932782" y="1868056"/>
                    <a:pt x="1893372" y="2077528"/>
                    <a:pt x="1881246" y="2296109"/>
                  </a:cubicBezTo>
                  <a:cubicBezTo>
                    <a:pt x="1878215" y="2350754"/>
                    <a:pt x="1860026" y="2378076"/>
                    <a:pt x="1802428" y="2375040"/>
                  </a:cubicBezTo>
                  <a:cubicBezTo>
                    <a:pt x="1769081" y="2372005"/>
                    <a:pt x="1738766" y="2372005"/>
                    <a:pt x="1705420" y="2372005"/>
                  </a:cubicBezTo>
                  <a:cubicBezTo>
                    <a:pt x="1678136" y="2372005"/>
                    <a:pt x="1647821" y="2372005"/>
                    <a:pt x="1620538" y="2372005"/>
                  </a:cubicBezTo>
                  <a:cubicBezTo>
                    <a:pt x="1538687" y="2372005"/>
                    <a:pt x="1529593" y="2365933"/>
                    <a:pt x="1538687" y="2280929"/>
                  </a:cubicBezTo>
                  <a:cubicBezTo>
                    <a:pt x="1575065" y="1980381"/>
                    <a:pt x="1687231" y="1713228"/>
                    <a:pt x="1881246" y="1476432"/>
                  </a:cubicBezTo>
                  <a:cubicBezTo>
                    <a:pt x="1893372" y="1462771"/>
                    <a:pt x="1903983" y="1454423"/>
                    <a:pt x="1915730" y="1452525"/>
                  </a:cubicBezTo>
                  <a:close/>
                  <a:moveTo>
                    <a:pt x="4203004" y="1448632"/>
                  </a:moveTo>
                  <a:cubicBezTo>
                    <a:pt x="4213210" y="1451761"/>
                    <a:pt x="4221716" y="1464276"/>
                    <a:pt x="4228521" y="1473377"/>
                  </a:cubicBezTo>
                  <a:cubicBezTo>
                    <a:pt x="4428120" y="1716088"/>
                    <a:pt x="4540017" y="1995206"/>
                    <a:pt x="4576308" y="2304663"/>
                  </a:cubicBezTo>
                  <a:cubicBezTo>
                    <a:pt x="4582356" y="2356239"/>
                    <a:pt x="4561186" y="2374442"/>
                    <a:pt x="4512799" y="2374442"/>
                  </a:cubicBezTo>
                  <a:cubicBezTo>
                    <a:pt x="4476508" y="2371408"/>
                    <a:pt x="4440217" y="2371408"/>
                    <a:pt x="4403926" y="2371408"/>
                  </a:cubicBezTo>
                  <a:cubicBezTo>
                    <a:pt x="4195254" y="2368374"/>
                    <a:pt x="4249690" y="2398713"/>
                    <a:pt x="4225496" y="2201510"/>
                  </a:cubicBezTo>
                  <a:cubicBezTo>
                    <a:pt x="4201303" y="2004308"/>
                    <a:pt x="4158963" y="1810139"/>
                    <a:pt x="4080333" y="1625072"/>
                  </a:cubicBezTo>
                  <a:cubicBezTo>
                    <a:pt x="4071260" y="1594733"/>
                    <a:pt x="4041018" y="1561360"/>
                    <a:pt x="4068236" y="1534055"/>
                  </a:cubicBezTo>
                  <a:cubicBezTo>
                    <a:pt x="4101503" y="1500682"/>
                    <a:pt x="4146866" y="1476411"/>
                    <a:pt x="4192230" y="1449106"/>
                  </a:cubicBezTo>
                  <a:cubicBezTo>
                    <a:pt x="4196010" y="1447589"/>
                    <a:pt x="4199601" y="1447589"/>
                    <a:pt x="4203004" y="1448632"/>
                  </a:cubicBezTo>
                  <a:close/>
                  <a:moveTo>
                    <a:pt x="2347156" y="1104900"/>
                  </a:moveTo>
                  <a:cubicBezTo>
                    <a:pt x="2274632" y="1196254"/>
                    <a:pt x="2211174" y="1290652"/>
                    <a:pt x="2144694" y="1385051"/>
                  </a:cubicBezTo>
                  <a:cubicBezTo>
                    <a:pt x="2105410" y="1439863"/>
                    <a:pt x="2075192" y="1372871"/>
                    <a:pt x="2041951" y="1354600"/>
                  </a:cubicBezTo>
                  <a:cubicBezTo>
                    <a:pt x="2002668" y="1336329"/>
                    <a:pt x="2035908" y="1318058"/>
                    <a:pt x="2051017" y="1302833"/>
                  </a:cubicBezTo>
                  <a:cubicBezTo>
                    <a:pt x="2138650" y="1220615"/>
                    <a:pt x="2235348" y="1153622"/>
                    <a:pt x="2347156" y="1104900"/>
                  </a:cubicBezTo>
                  <a:close/>
                  <a:moveTo>
                    <a:pt x="3753680" y="1100138"/>
                  </a:moveTo>
                  <a:cubicBezTo>
                    <a:pt x="3811312" y="1115257"/>
                    <a:pt x="3841645" y="1142471"/>
                    <a:pt x="3878044" y="1163638"/>
                  </a:cubicBezTo>
                  <a:cubicBezTo>
                    <a:pt x="3944775" y="1205971"/>
                    <a:pt x="4008474" y="1251329"/>
                    <a:pt x="4066106" y="1305757"/>
                  </a:cubicBezTo>
                  <a:cubicBezTo>
                    <a:pt x="4090372" y="1326924"/>
                    <a:pt x="4093405" y="1342043"/>
                    <a:pt x="4063073" y="1366233"/>
                  </a:cubicBezTo>
                  <a:cubicBezTo>
                    <a:pt x="3993308" y="1417638"/>
                    <a:pt x="3987241" y="1417638"/>
                    <a:pt x="3941742" y="1345067"/>
                  </a:cubicBezTo>
                  <a:cubicBezTo>
                    <a:pt x="3890177" y="1260400"/>
                    <a:pt x="3823445" y="1187829"/>
                    <a:pt x="3753680" y="1100138"/>
                  </a:cubicBezTo>
                  <a:close/>
                  <a:moveTo>
                    <a:pt x="2932053" y="992218"/>
                  </a:moveTo>
                  <a:cubicBezTo>
                    <a:pt x="2962751" y="989941"/>
                    <a:pt x="2967868" y="1004739"/>
                    <a:pt x="2967868" y="1057099"/>
                  </a:cubicBezTo>
                  <a:cubicBezTo>
                    <a:pt x="2967868" y="1142089"/>
                    <a:pt x="2967868" y="1227079"/>
                    <a:pt x="2967868" y="1312069"/>
                  </a:cubicBezTo>
                  <a:cubicBezTo>
                    <a:pt x="2967868" y="1400095"/>
                    <a:pt x="2967868" y="1491156"/>
                    <a:pt x="2967868" y="1579181"/>
                  </a:cubicBezTo>
                  <a:cubicBezTo>
                    <a:pt x="2967868" y="1621676"/>
                    <a:pt x="2955740" y="1639888"/>
                    <a:pt x="2907228" y="1636853"/>
                  </a:cubicBezTo>
                  <a:cubicBezTo>
                    <a:pt x="2719245" y="1627747"/>
                    <a:pt x="2537326" y="1588287"/>
                    <a:pt x="2358439" y="1524544"/>
                  </a:cubicBezTo>
                  <a:cubicBezTo>
                    <a:pt x="2306896" y="1506332"/>
                    <a:pt x="2294768" y="1485085"/>
                    <a:pt x="2328120" y="1436519"/>
                  </a:cubicBezTo>
                  <a:cubicBezTo>
                    <a:pt x="2458495" y="1245291"/>
                    <a:pt x="2613126" y="1087452"/>
                    <a:pt x="2840525" y="1011568"/>
                  </a:cubicBezTo>
                  <a:cubicBezTo>
                    <a:pt x="2858716" y="1005497"/>
                    <a:pt x="2876908" y="1002462"/>
                    <a:pt x="2892068" y="999427"/>
                  </a:cubicBezTo>
                  <a:cubicBezTo>
                    <a:pt x="2908744" y="995632"/>
                    <a:pt x="2921820" y="992977"/>
                    <a:pt x="2932053" y="992218"/>
                  </a:cubicBezTo>
                  <a:close/>
                  <a:moveTo>
                    <a:pt x="3182093" y="990521"/>
                  </a:moveTo>
                  <a:cubicBezTo>
                    <a:pt x="3195708" y="991944"/>
                    <a:pt x="3213293" y="996120"/>
                    <a:pt x="3235985" y="1002193"/>
                  </a:cubicBezTo>
                  <a:cubicBezTo>
                    <a:pt x="3420540" y="1050779"/>
                    <a:pt x="3565765" y="1166172"/>
                    <a:pt x="3686785" y="1308894"/>
                  </a:cubicBezTo>
                  <a:cubicBezTo>
                    <a:pt x="3726117" y="1354444"/>
                    <a:pt x="3756372" y="1403030"/>
                    <a:pt x="3789653" y="1451616"/>
                  </a:cubicBezTo>
                  <a:cubicBezTo>
                    <a:pt x="3810831" y="1481983"/>
                    <a:pt x="3810831" y="1500203"/>
                    <a:pt x="3771500" y="1515386"/>
                  </a:cubicBezTo>
                  <a:cubicBezTo>
                    <a:pt x="3580892" y="1588265"/>
                    <a:pt x="3387260" y="1627742"/>
                    <a:pt x="3184551" y="1639888"/>
                  </a:cubicBezTo>
                  <a:cubicBezTo>
                    <a:pt x="3139168" y="1639888"/>
                    <a:pt x="3139168" y="1615595"/>
                    <a:pt x="3139168" y="1585229"/>
                  </a:cubicBezTo>
                  <a:cubicBezTo>
                    <a:pt x="3136143" y="1494129"/>
                    <a:pt x="3136143" y="1403030"/>
                    <a:pt x="3136143" y="1311931"/>
                  </a:cubicBezTo>
                  <a:cubicBezTo>
                    <a:pt x="3136143" y="1232978"/>
                    <a:pt x="3136143" y="1154025"/>
                    <a:pt x="3136143" y="1075072"/>
                  </a:cubicBezTo>
                  <a:cubicBezTo>
                    <a:pt x="3136143" y="1006748"/>
                    <a:pt x="3141248" y="986251"/>
                    <a:pt x="3182093" y="990521"/>
                  </a:cubicBezTo>
                  <a:close/>
                  <a:moveTo>
                    <a:pt x="3054536" y="692012"/>
                  </a:moveTo>
                  <a:cubicBezTo>
                    <a:pt x="2061896" y="695049"/>
                    <a:pt x="1305310" y="1475562"/>
                    <a:pt x="1299258" y="2444371"/>
                  </a:cubicBezTo>
                  <a:cubicBezTo>
                    <a:pt x="1296231" y="3422290"/>
                    <a:pt x="2061896" y="4211914"/>
                    <a:pt x="3051510" y="4214951"/>
                  </a:cubicBezTo>
                  <a:cubicBezTo>
                    <a:pt x="4038098" y="4217988"/>
                    <a:pt x="4812841" y="3422290"/>
                    <a:pt x="4806789" y="2444371"/>
                  </a:cubicBezTo>
                  <a:cubicBezTo>
                    <a:pt x="4818894" y="1508970"/>
                    <a:pt x="4053229" y="688975"/>
                    <a:pt x="3054536" y="692012"/>
                  </a:cubicBezTo>
                  <a:close/>
                  <a:moveTo>
                    <a:pt x="307869" y="0"/>
                  </a:moveTo>
                  <a:cubicBezTo>
                    <a:pt x="1233744" y="3037"/>
                    <a:pt x="2162644" y="3037"/>
                    <a:pt x="3091545" y="3037"/>
                  </a:cubicBezTo>
                  <a:cubicBezTo>
                    <a:pt x="4011368" y="3037"/>
                    <a:pt x="4928166" y="3037"/>
                    <a:pt x="5847989" y="3037"/>
                  </a:cubicBezTo>
                  <a:cubicBezTo>
                    <a:pt x="6062816" y="3037"/>
                    <a:pt x="6177794" y="115395"/>
                    <a:pt x="6177794" y="334038"/>
                  </a:cubicBezTo>
                  <a:cubicBezTo>
                    <a:pt x="6177794" y="1782547"/>
                    <a:pt x="6177794" y="3231055"/>
                    <a:pt x="6177794" y="4679564"/>
                  </a:cubicBezTo>
                  <a:cubicBezTo>
                    <a:pt x="6177794" y="4904280"/>
                    <a:pt x="6059790" y="5019675"/>
                    <a:pt x="5835886" y="5019675"/>
                  </a:cubicBezTo>
                  <a:cubicBezTo>
                    <a:pt x="4005317" y="5019675"/>
                    <a:pt x="2171722" y="5019675"/>
                    <a:pt x="341152" y="5019675"/>
                  </a:cubicBezTo>
                  <a:cubicBezTo>
                    <a:pt x="120274" y="5019675"/>
                    <a:pt x="2270" y="4901244"/>
                    <a:pt x="2270" y="4679564"/>
                  </a:cubicBezTo>
                  <a:cubicBezTo>
                    <a:pt x="-756" y="3231055"/>
                    <a:pt x="-756" y="1785583"/>
                    <a:pt x="2270" y="337075"/>
                  </a:cubicBezTo>
                  <a:cubicBezTo>
                    <a:pt x="2270" y="306707"/>
                    <a:pt x="2270" y="276340"/>
                    <a:pt x="8321" y="245973"/>
                  </a:cubicBezTo>
                  <a:cubicBezTo>
                    <a:pt x="32527" y="118432"/>
                    <a:pt x="141454" y="0"/>
                    <a:pt x="307869"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55" name="Freeform 176" descr="Icon of a globe with connected network">
              <a:extLst>
                <a:ext uri="{FF2B5EF4-FFF2-40B4-BE49-F238E27FC236}">
                  <a16:creationId xmlns:a16="http://schemas.microsoft.com/office/drawing/2014/main" id="{96FFAD37-E728-454F-8592-24052A2CCB3C}"/>
                </a:ext>
              </a:extLst>
            </p:cNvPr>
            <p:cNvSpPr>
              <a:spLocks noEditPoints="1"/>
            </p:cNvSpPr>
            <p:nvPr/>
          </p:nvSpPr>
          <p:spPr bwMode="auto">
            <a:xfrm>
              <a:off x="9045856" y="5670772"/>
              <a:ext cx="348387" cy="349994"/>
            </a:xfrm>
            <a:custGeom>
              <a:avLst/>
              <a:gdLst>
                <a:gd name="T0" fmla="*/ 8 w 2048"/>
                <a:gd name="T1" fmla="*/ 1014 h 2051"/>
                <a:gd name="T2" fmla="*/ 2048 w 2048"/>
                <a:gd name="T3" fmla="*/ 1026 h 2051"/>
                <a:gd name="T4" fmla="*/ 1613 w 2048"/>
                <a:gd name="T5" fmla="*/ 1539 h 2051"/>
                <a:gd name="T6" fmla="*/ 1773 w 2048"/>
                <a:gd name="T7" fmla="*/ 1510 h 2051"/>
                <a:gd name="T8" fmla="*/ 1847 w 2048"/>
                <a:gd name="T9" fmla="*/ 1321 h 2051"/>
                <a:gd name="T10" fmla="*/ 1670 w 2048"/>
                <a:gd name="T11" fmla="*/ 1222 h 2051"/>
                <a:gd name="T12" fmla="*/ 1374 w 2048"/>
                <a:gd name="T13" fmla="*/ 1008 h 2051"/>
                <a:gd name="T14" fmla="*/ 1060 w 2048"/>
                <a:gd name="T15" fmla="*/ 715 h 2051"/>
                <a:gd name="T16" fmla="*/ 797 w 2048"/>
                <a:gd name="T17" fmla="*/ 905 h 2051"/>
                <a:gd name="T18" fmla="*/ 780 w 2048"/>
                <a:gd name="T19" fmla="*/ 1173 h 2051"/>
                <a:gd name="T20" fmla="*/ 1042 w 2048"/>
                <a:gd name="T21" fmla="*/ 1375 h 2051"/>
                <a:gd name="T22" fmla="*/ 1321 w 2048"/>
                <a:gd name="T23" fmla="*/ 1474 h 2051"/>
                <a:gd name="T24" fmla="*/ 1613 w 2048"/>
                <a:gd name="T25" fmla="*/ 1539 h 2051"/>
                <a:gd name="T26" fmla="*/ 1586 w 2048"/>
                <a:gd name="T27" fmla="*/ 1665 h 2051"/>
                <a:gd name="T28" fmla="*/ 1291 w 2048"/>
                <a:gd name="T29" fmla="*/ 1645 h 2051"/>
                <a:gd name="T30" fmla="*/ 977 w 2048"/>
                <a:gd name="T31" fmla="*/ 1527 h 2051"/>
                <a:gd name="T32" fmla="*/ 916 w 2048"/>
                <a:gd name="T33" fmla="*/ 1483 h 2051"/>
                <a:gd name="T34" fmla="*/ 629 w 2048"/>
                <a:gd name="T35" fmla="*/ 1298 h 2051"/>
                <a:gd name="T36" fmla="*/ 516 w 2048"/>
                <a:gd name="T37" fmla="*/ 1338 h 2051"/>
                <a:gd name="T38" fmla="*/ 477 w 2048"/>
                <a:gd name="T39" fmla="*/ 1723 h 2051"/>
                <a:gd name="T40" fmla="*/ 1569 w 2048"/>
                <a:gd name="T41" fmla="*/ 1730 h 2051"/>
                <a:gd name="T42" fmla="*/ 1916 w 2048"/>
                <a:gd name="T43" fmla="*/ 1023 h 2051"/>
                <a:gd name="T44" fmla="*/ 1737 w 2048"/>
                <a:gd name="T45" fmla="*/ 495 h 2051"/>
                <a:gd name="T46" fmla="*/ 1600 w 2048"/>
                <a:gd name="T47" fmla="*/ 481 h 2051"/>
                <a:gd name="T48" fmla="*/ 1184 w 2048"/>
                <a:gd name="T49" fmla="*/ 642 h 2051"/>
                <a:gd name="T50" fmla="*/ 1449 w 2048"/>
                <a:gd name="T51" fmla="*/ 891 h 2051"/>
                <a:gd name="T52" fmla="*/ 1562 w 2048"/>
                <a:gd name="T53" fmla="*/ 877 h 2051"/>
                <a:gd name="T54" fmla="*/ 1750 w 2048"/>
                <a:gd name="T55" fmla="*/ 1148 h 2051"/>
                <a:gd name="T56" fmla="*/ 1891 w 2048"/>
                <a:gd name="T57" fmla="*/ 1232 h 2051"/>
                <a:gd name="T58" fmla="*/ 585 w 2048"/>
                <a:gd name="T59" fmla="*/ 777 h 2051"/>
                <a:gd name="T60" fmla="*/ 857 w 2048"/>
                <a:gd name="T61" fmla="*/ 547 h 2051"/>
                <a:gd name="T62" fmla="*/ 648 w 2048"/>
                <a:gd name="T63" fmla="*/ 250 h 2051"/>
                <a:gd name="T64" fmla="*/ 403 w 2048"/>
                <a:gd name="T65" fmla="*/ 399 h 2051"/>
                <a:gd name="T66" fmla="*/ 389 w 2048"/>
                <a:gd name="T67" fmla="*/ 542 h 2051"/>
                <a:gd name="T68" fmla="*/ 470 w 2048"/>
                <a:gd name="T69" fmla="*/ 785 h 2051"/>
                <a:gd name="T70" fmla="*/ 1583 w 2048"/>
                <a:gd name="T71" fmla="*/ 338 h 2051"/>
                <a:gd name="T72" fmla="*/ 1039 w 2048"/>
                <a:gd name="T73" fmla="*/ 143 h 2051"/>
                <a:gd name="T74" fmla="*/ 766 w 2048"/>
                <a:gd name="T75" fmla="*/ 195 h 2051"/>
                <a:gd name="T76" fmla="*/ 1016 w 2048"/>
                <a:gd name="T77" fmla="*/ 448 h 2051"/>
                <a:gd name="T78" fmla="*/ 1455 w 2048"/>
                <a:gd name="T79" fmla="*/ 335 h 2051"/>
                <a:gd name="T80" fmla="*/ 298 w 2048"/>
                <a:gd name="T81" fmla="*/ 1528 h 2051"/>
                <a:gd name="T82" fmla="*/ 345 w 2048"/>
                <a:gd name="T83" fmla="*/ 1251 h 2051"/>
                <a:gd name="T84" fmla="*/ 321 w 2048"/>
                <a:gd name="T85" fmla="*/ 896 h 2051"/>
                <a:gd name="T86" fmla="*/ 283 w 2048"/>
                <a:gd name="T87" fmla="*/ 645 h 2051"/>
                <a:gd name="T88" fmla="*/ 298 w 2048"/>
                <a:gd name="T89" fmla="*/ 1528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48" h="2051">
                  <a:moveTo>
                    <a:pt x="1032" y="2048"/>
                  </a:moveTo>
                  <a:cubicBezTo>
                    <a:pt x="461" y="2051"/>
                    <a:pt x="0" y="1585"/>
                    <a:pt x="8" y="1014"/>
                  </a:cubicBezTo>
                  <a:cubicBezTo>
                    <a:pt x="16" y="454"/>
                    <a:pt x="472" y="0"/>
                    <a:pt x="1042" y="8"/>
                  </a:cubicBezTo>
                  <a:cubicBezTo>
                    <a:pt x="1607" y="15"/>
                    <a:pt x="2048" y="474"/>
                    <a:pt x="2048" y="1026"/>
                  </a:cubicBezTo>
                  <a:cubicBezTo>
                    <a:pt x="2048" y="1591"/>
                    <a:pt x="1594" y="2048"/>
                    <a:pt x="1032" y="2048"/>
                  </a:cubicBezTo>
                  <a:close/>
                  <a:moveTo>
                    <a:pt x="1613" y="1539"/>
                  </a:moveTo>
                  <a:cubicBezTo>
                    <a:pt x="1659" y="1539"/>
                    <a:pt x="1699" y="1535"/>
                    <a:pt x="1738" y="1530"/>
                  </a:cubicBezTo>
                  <a:cubicBezTo>
                    <a:pt x="1753" y="1529"/>
                    <a:pt x="1765" y="1523"/>
                    <a:pt x="1773" y="1510"/>
                  </a:cubicBezTo>
                  <a:cubicBezTo>
                    <a:pt x="1805" y="1458"/>
                    <a:pt x="1833" y="1405"/>
                    <a:pt x="1855" y="1348"/>
                  </a:cubicBezTo>
                  <a:cubicBezTo>
                    <a:pt x="1860" y="1336"/>
                    <a:pt x="1857" y="1329"/>
                    <a:pt x="1847" y="1321"/>
                  </a:cubicBezTo>
                  <a:cubicBezTo>
                    <a:pt x="1798" y="1289"/>
                    <a:pt x="1749" y="1255"/>
                    <a:pt x="1701" y="1222"/>
                  </a:cubicBezTo>
                  <a:cubicBezTo>
                    <a:pt x="1690" y="1214"/>
                    <a:pt x="1682" y="1213"/>
                    <a:pt x="1670" y="1222"/>
                  </a:cubicBezTo>
                  <a:cubicBezTo>
                    <a:pt x="1637" y="1247"/>
                    <a:pt x="1599" y="1259"/>
                    <a:pt x="1558" y="1260"/>
                  </a:cubicBezTo>
                  <a:cubicBezTo>
                    <a:pt x="1427" y="1261"/>
                    <a:pt x="1333" y="1132"/>
                    <a:pt x="1374" y="1008"/>
                  </a:cubicBezTo>
                  <a:cubicBezTo>
                    <a:pt x="1378" y="996"/>
                    <a:pt x="1382" y="986"/>
                    <a:pt x="1370" y="976"/>
                  </a:cubicBezTo>
                  <a:cubicBezTo>
                    <a:pt x="1263" y="893"/>
                    <a:pt x="1159" y="806"/>
                    <a:pt x="1060" y="715"/>
                  </a:cubicBezTo>
                  <a:cubicBezTo>
                    <a:pt x="1049" y="705"/>
                    <a:pt x="1040" y="706"/>
                    <a:pt x="1028" y="714"/>
                  </a:cubicBezTo>
                  <a:cubicBezTo>
                    <a:pt x="946" y="772"/>
                    <a:pt x="870" y="837"/>
                    <a:pt x="797" y="905"/>
                  </a:cubicBezTo>
                  <a:cubicBezTo>
                    <a:pt x="788" y="914"/>
                    <a:pt x="786" y="921"/>
                    <a:pt x="791" y="934"/>
                  </a:cubicBezTo>
                  <a:cubicBezTo>
                    <a:pt x="825" y="1015"/>
                    <a:pt x="822" y="1095"/>
                    <a:pt x="780" y="1173"/>
                  </a:cubicBezTo>
                  <a:cubicBezTo>
                    <a:pt x="775" y="1184"/>
                    <a:pt x="776" y="1189"/>
                    <a:pt x="784" y="1197"/>
                  </a:cubicBezTo>
                  <a:cubicBezTo>
                    <a:pt x="865" y="1264"/>
                    <a:pt x="950" y="1324"/>
                    <a:pt x="1042" y="1375"/>
                  </a:cubicBezTo>
                  <a:cubicBezTo>
                    <a:pt x="1053" y="1381"/>
                    <a:pt x="1062" y="1382"/>
                    <a:pt x="1074" y="1376"/>
                  </a:cubicBezTo>
                  <a:cubicBezTo>
                    <a:pt x="1173" y="1328"/>
                    <a:pt x="1281" y="1370"/>
                    <a:pt x="1321" y="1474"/>
                  </a:cubicBezTo>
                  <a:cubicBezTo>
                    <a:pt x="1327" y="1490"/>
                    <a:pt x="1336" y="1498"/>
                    <a:pt x="1352" y="1503"/>
                  </a:cubicBezTo>
                  <a:cubicBezTo>
                    <a:pt x="1440" y="1525"/>
                    <a:pt x="1529" y="1537"/>
                    <a:pt x="1613" y="1539"/>
                  </a:cubicBezTo>
                  <a:close/>
                  <a:moveTo>
                    <a:pt x="1638" y="1669"/>
                  </a:moveTo>
                  <a:cubicBezTo>
                    <a:pt x="1618" y="1667"/>
                    <a:pt x="1602" y="1665"/>
                    <a:pt x="1586" y="1665"/>
                  </a:cubicBezTo>
                  <a:cubicBezTo>
                    <a:pt x="1497" y="1664"/>
                    <a:pt x="1409" y="1652"/>
                    <a:pt x="1322" y="1635"/>
                  </a:cubicBezTo>
                  <a:cubicBezTo>
                    <a:pt x="1308" y="1632"/>
                    <a:pt x="1300" y="1635"/>
                    <a:pt x="1291" y="1645"/>
                  </a:cubicBezTo>
                  <a:cubicBezTo>
                    <a:pt x="1237" y="1709"/>
                    <a:pt x="1160" y="1723"/>
                    <a:pt x="1092" y="1698"/>
                  </a:cubicBezTo>
                  <a:cubicBezTo>
                    <a:pt x="1020" y="1673"/>
                    <a:pt x="978" y="1608"/>
                    <a:pt x="977" y="1527"/>
                  </a:cubicBezTo>
                  <a:cubicBezTo>
                    <a:pt x="977" y="1517"/>
                    <a:pt x="973" y="1513"/>
                    <a:pt x="966" y="1509"/>
                  </a:cubicBezTo>
                  <a:cubicBezTo>
                    <a:pt x="949" y="1500"/>
                    <a:pt x="932" y="1492"/>
                    <a:pt x="916" y="1483"/>
                  </a:cubicBezTo>
                  <a:cubicBezTo>
                    <a:pt x="828" y="1432"/>
                    <a:pt x="744" y="1374"/>
                    <a:pt x="667" y="1306"/>
                  </a:cubicBezTo>
                  <a:cubicBezTo>
                    <a:pt x="656" y="1296"/>
                    <a:pt x="645" y="1292"/>
                    <a:pt x="629" y="1298"/>
                  </a:cubicBezTo>
                  <a:cubicBezTo>
                    <a:pt x="605" y="1307"/>
                    <a:pt x="579" y="1313"/>
                    <a:pt x="553" y="1311"/>
                  </a:cubicBezTo>
                  <a:cubicBezTo>
                    <a:pt x="532" y="1310"/>
                    <a:pt x="522" y="1319"/>
                    <a:pt x="516" y="1338"/>
                  </a:cubicBezTo>
                  <a:cubicBezTo>
                    <a:pt x="477" y="1455"/>
                    <a:pt x="461" y="1575"/>
                    <a:pt x="464" y="1698"/>
                  </a:cubicBezTo>
                  <a:cubicBezTo>
                    <a:pt x="465" y="1709"/>
                    <a:pt x="469" y="1717"/>
                    <a:pt x="477" y="1723"/>
                  </a:cubicBezTo>
                  <a:cubicBezTo>
                    <a:pt x="680" y="1878"/>
                    <a:pt x="907" y="1940"/>
                    <a:pt x="1159" y="1905"/>
                  </a:cubicBezTo>
                  <a:cubicBezTo>
                    <a:pt x="1311" y="1883"/>
                    <a:pt x="1447" y="1823"/>
                    <a:pt x="1569" y="1730"/>
                  </a:cubicBezTo>
                  <a:cubicBezTo>
                    <a:pt x="1592" y="1713"/>
                    <a:pt x="1616" y="1694"/>
                    <a:pt x="1638" y="1669"/>
                  </a:cubicBezTo>
                  <a:close/>
                  <a:moveTo>
                    <a:pt x="1916" y="1023"/>
                  </a:moveTo>
                  <a:cubicBezTo>
                    <a:pt x="1913" y="972"/>
                    <a:pt x="1910" y="917"/>
                    <a:pt x="1899" y="863"/>
                  </a:cubicBezTo>
                  <a:cubicBezTo>
                    <a:pt x="1873" y="728"/>
                    <a:pt x="1819" y="606"/>
                    <a:pt x="1737" y="495"/>
                  </a:cubicBezTo>
                  <a:cubicBezTo>
                    <a:pt x="1727" y="482"/>
                    <a:pt x="1715" y="476"/>
                    <a:pt x="1698" y="476"/>
                  </a:cubicBezTo>
                  <a:cubicBezTo>
                    <a:pt x="1665" y="476"/>
                    <a:pt x="1633" y="477"/>
                    <a:pt x="1600" y="481"/>
                  </a:cubicBezTo>
                  <a:cubicBezTo>
                    <a:pt x="1455" y="500"/>
                    <a:pt x="1318" y="549"/>
                    <a:pt x="1188" y="616"/>
                  </a:cubicBezTo>
                  <a:cubicBezTo>
                    <a:pt x="1173" y="623"/>
                    <a:pt x="1172" y="630"/>
                    <a:pt x="1184" y="642"/>
                  </a:cubicBezTo>
                  <a:cubicBezTo>
                    <a:pt x="1221" y="677"/>
                    <a:pt x="1258" y="713"/>
                    <a:pt x="1295" y="748"/>
                  </a:cubicBezTo>
                  <a:cubicBezTo>
                    <a:pt x="1346" y="796"/>
                    <a:pt x="1398" y="843"/>
                    <a:pt x="1449" y="891"/>
                  </a:cubicBezTo>
                  <a:cubicBezTo>
                    <a:pt x="1458" y="900"/>
                    <a:pt x="1466" y="900"/>
                    <a:pt x="1477" y="895"/>
                  </a:cubicBezTo>
                  <a:cubicBezTo>
                    <a:pt x="1504" y="881"/>
                    <a:pt x="1533" y="875"/>
                    <a:pt x="1562" y="877"/>
                  </a:cubicBezTo>
                  <a:cubicBezTo>
                    <a:pt x="1701" y="886"/>
                    <a:pt x="1773" y="1014"/>
                    <a:pt x="1740" y="1121"/>
                  </a:cubicBezTo>
                  <a:cubicBezTo>
                    <a:pt x="1736" y="1133"/>
                    <a:pt x="1740" y="1140"/>
                    <a:pt x="1750" y="1148"/>
                  </a:cubicBezTo>
                  <a:cubicBezTo>
                    <a:pt x="1789" y="1178"/>
                    <a:pt x="1829" y="1209"/>
                    <a:pt x="1868" y="1240"/>
                  </a:cubicBezTo>
                  <a:cubicBezTo>
                    <a:pt x="1881" y="1251"/>
                    <a:pt x="1887" y="1250"/>
                    <a:pt x="1891" y="1232"/>
                  </a:cubicBezTo>
                  <a:cubicBezTo>
                    <a:pt x="1907" y="1165"/>
                    <a:pt x="1913" y="1096"/>
                    <a:pt x="1916" y="1023"/>
                  </a:cubicBezTo>
                  <a:close/>
                  <a:moveTo>
                    <a:pt x="585" y="777"/>
                  </a:moveTo>
                  <a:cubicBezTo>
                    <a:pt x="598" y="780"/>
                    <a:pt x="604" y="776"/>
                    <a:pt x="609" y="770"/>
                  </a:cubicBezTo>
                  <a:cubicBezTo>
                    <a:pt x="685" y="688"/>
                    <a:pt x="765" y="611"/>
                    <a:pt x="857" y="547"/>
                  </a:cubicBezTo>
                  <a:cubicBezTo>
                    <a:pt x="871" y="537"/>
                    <a:pt x="872" y="530"/>
                    <a:pt x="860" y="517"/>
                  </a:cubicBezTo>
                  <a:cubicBezTo>
                    <a:pt x="783" y="433"/>
                    <a:pt x="709" y="346"/>
                    <a:pt x="648" y="250"/>
                  </a:cubicBezTo>
                  <a:cubicBezTo>
                    <a:pt x="640" y="236"/>
                    <a:pt x="632" y="235"/>
                    <a:pt x="619" y="242"/>
                  </a:cubicBezTo>
                  <a:cubicBezTo>
                    <a:pt x="539" y="284"/>
                    <a:pt x="467" y="337"/>
                    <a:pt x="403" y="399"/>
                  </a:cubicBezTo>
                  <a:cubicBezTo>
                    <a:pt x="397" y="406"/>
                    <a:pt x="393" y="413"/>
                    <a:pt x="392" y="422"/>
                  </a:cubicBezTo>
                  <a:cubicBezTo>
                    <a:pt x="385" y="462"/>
                    <a:pt x="387" y="502"/>
                    <a:pt x="389" y="542"/>
                  </a:cubicBezTo>
                  <a:cubicBezTo>
                    <a:pt x="393" y="622"/>
                    <a:pt x="415" y="699"/>
                    <a:pt x="447" y="773"/>
                  </a:cubicBezTo>
                  <a:cubicBezTo>
                    <a:pt x="451" y="784"/>
                    <a:pt x="457" y="789"/>
                    <a:pt x="470" y="785"/>
                  </a:cubicBezTo>
                  <a:cubicBezTo>
                    <a:pt x="509" y="774"/>
                    <a:pt x="549" y="772"/>
                    <a:pt x="585" y="777"/>
                  </a:cubicBezTo>
                  <a:close/>
                  <a:moveTo>
                    <a:pt x="1583" y="338"/>
                  </a:moveTo>
                  <a:cubicBezTo>
                    <a:pt x="1581" y="336"/>
                    <a:pt x="1578" y="334"/>
                    <a:pt x="1576" y="332"/>
                  </a:cubicBezTo>
                  <a:cubicBezTo>
                    <a:pt x="1418" y="209"/>
                    <a:pt x="1239" y="146"/>
                    <a:pt x="1039" y="143"/>
                  </a:cubicBezTo>
                  <a:cubicBezTo>
                    <a:pt x="949" y="142"/>
                    <a:pt x="861" y="153"/>
                    <a:pt x="775" y="180"/>
                  </a:cubicBezTo>
                  <a:cubicBezTo>
                    <a:pt x="768" y="182"/>
                    <a:pt x="754" y="181"/>
                    <a:pt x="766" y="195"/>
                  </a:cubicBezTo>
                  <a:cubicBezTo>
                    <a:pt x="839" y="280"/>
                    <a:pt x="915" y="362"/>
                    <a:pt x="991" y="444"/>
                  </a:cubicBezTo>
                  <a:cubicBezTo>
                    <a:pt x="999" y="452"/>
                    <a:pt x="1006" y="453"/>
                    <a:pt x="1016" y="448"/>
                  </a:cubicBezTo>
                  <a:cubicBezTo>
                    <a:pt x="1037" y="437"/>
                    <a:pt x="1058" y="427"/>
                    <a:pt x="1079" y="418"/>
                  </a:cubicBezTo>
                  <a:cubicBezTo>
                    <a:pt x="1199" y="365"/>
                    <a:pt x="1324" y="336"/>
                    <a:pt x="1455" y="335"/>
                  </a:cubicBezTo>
                  <a:cubicBezTo>
                    <a:pt x="1498" y="334"/>
                    <a:pt x="1540" y="337"/>
                    <a:pt x="1583" y="338"/>
                  </a:cubicBezTo>
                  <a:close/>
                  <a:moveTo>
                    <a:pt x="298" y="1528"/>
                  </a:moveTo>
                  <a:cubicBezTo>
                    <a:pt x="299" y="1522"/>
                    <a:pt x="300" y="1519"/>
                    <a:pt x="300" y="1517"/>
                  </a:cubicBezTo>
                  <a:cubicBezTo>
                    <a:pt x="307" y="1427"/>
                    <a:pt x="321" y="1338"/>
                    <a:pt x="345" y="1251"/>
                  </a:cubicBezTo>
                  <a:cubicBezTo>
                    <a:pt x="350" y="1235"/>
                    <a:pt x="347" y="1224"/>
                    <a:pt x="337" y="1211"/>
                  </a:cubicBezTo>
                  <a:cubicBezTo>
                    <a:pt x="262" y="1116"/>
                    <a:pt x="256" y="998"/>
                    <a:pt x="321" y="896"/>
                  </a:cubicBezTo>
                  <a:cubicBezTo>
                    <a:pt x="329" y="884"/>
                    <a:pt x="329" y="875"/>
                    <a:pt x="324" y="862"/>
                  </a:cubicBezTo>
                  <a:cubicBezTo>
                    <a:pt x="297" y="792"/>
                    <a:pt x="282" y="720"/>
                    <a:pt x="283" y="645"/>
                  </a:cubicBezTo>
                  <a:cubicBezTo>
                    <a:pt x="283" y="611"/>
                    <a:pt x="286" y="577"/>
                    <a:pt x="292" y="539"/>
                  </a:cubicBezTo>
                  <a:cubicBezTo>
                    <a:pt x="100" y="809"/>
                    <a:pt x="84" y="1231"/>
                    <a:pt x="298" y="152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69" descr="Icon of a calendar">
              <a:extLst>
                <a:ext uri="{FF2B5EF4-FFF2-40B4-BE49-F238E27FC236}">
                  <a16:creationId xmlns:a16="http://schemas.microsoft.com/office/drawing/2014/main" id="{7B7FB721-3D1A-4E65-985B-08047C4D88EB}"/>
                </a:ext>
              </a:extLst>
            </p:cNvPr>
            <p:cNvSpPr>
              <a:spLocks noEditPoints="1"/>
            </p:cNvSpPr>
            <p:nvPr/>
          </p:nvSpPr>
          <p:spPr bwMode="auto">
            <a:xfrm>
              <a:off x="9731639" y="5670031"/>
              <a:ext cx="477337" cy="411599"/>
            </a:xfrm>
            <a:custGeom>
              <a:avLst/>
              <a:gdLst>
                <a:gd name="T0" fmla="*/ 1609 w 2041"/>
                <a:gd name="T1" fmla="*/ 89 h 1754"/>
                <a:gd name="T2" fmla="*/ 1721 w 2041"/>
                <a:gd name="T3" fmla="*/ 684 h 1754"/>
                <a:gd name="T4" fmla="*/ 2032 w 2041"/>
                <a:gd name="T5" fmla="*/ 1238 h 1754"/>
                <a:gd name="T6" fmla="*/ 1148 w 2041"/>
                <a:gd name="T7" fmla="*/ 1754 h 1754"/>
                <a:gd name="T8" fmla="*/ 879 w 2041"/>
                <a:gd name="T9" fmla="*/ 1372 h 1754"/>
                <a:gd name="T10" fmla="*/ 1 w 2041"/>
                <a:gd name="T11" fmla="*/ 1309 h 1754"/>
                <a:gd name="T12" fmla="*/ 84 w 2041"/>
                <a:gd name="T13" fmla="*/ 0 h 1754"/>
                <a:gd name="T14" fmla="*/ 400 w 2041"/>
                <a:gd name="T15" fmla="*/ 536 h 1754"/>
                <a:gd name="T16" fmla="*/ 399 w 2041"/>
                <a:gd name="T17" fmla="*/ 360 h 1754"/>
                <a:gd name="T18" fmla="*/ 125 w 2041"/>
                <a:gd name="T19" fmla="*/ 514 h 1754"/>
                <a:gd name="T20" fmla="*/ 629 w 2041"/>
                <a:gd name="T21" fmla="*/ 536 h 1754"/>
                <a:gd name="T22" fmla="*/ 777 w 2041"/>
                <a:gd name="T23" fmla="*/ 383 h 1754"/>
                <a:gd name="T24" fmla="*/ 481 w 2041"/>
                <a:gd name="T25" fmla="*/ 382 h 1754"/>
                <a:gd name="T26" fmla="*/ 629 w 2041"/>
                <a:gd name="T27" fmla="*/ 536 h 1754"/>
                <a:gd name="T28" fmla="*/ 1489 w 2041"/>
                <a:gd name="T29" fmla="*/ 514 h 1754"/>
                <a:gd name="T30" fmla="*/ 1215 w 2041"/>
                <a:gd name="T31" fmla="*/ 360 h 1754"/>
                <a:gd name="T32" fmla="*/ 1215 w 2041"/>
                <a:gd name="T33" fmla="*/ 537 h 1754"/>
                <a:gd name="T34" fmla="*/ 147 w 2041"/>
                <a:gd name="T35" fmla="*/ 596 h 1754"/>
                <a:gd name="T36" fmla="*/ 145 w 2041"/>
                <a:gd name="T37" fmla="*/ 772 h 1754"/>
                <a:gd name="T38" fmla="*/ 420 w 2041"/>
                <a:gd name="T39" fmla="*/ 618 h 1754"/>
                <a:gd name="T40" fmla="*/ 627 w 2041"/>
                <a:gd name="T41" fmla="*/ 772 h 1754"/>
                <a:gd name="T42" fmla="*/ 777 w 2041"/>
                <a:gd name="T43" fmla="*/ 619 h 1754"/>
                <a:gd name="T44" fmla="*/ 481 w 2041"/>
                <a:gd name="T45" fmla="*/ 618 h 1754"/>
                <a:gd name="T46" fmla="*/ 627 w 2041"/>
                <a:gd name="T47" fmla="*/ 772 h 1754"/>
                <a:gd name="T48" fmla="*/ 420 w 2041"/>
                <a:gd name="T49" fmla="*/ 992 h 1754"/>
                <a:gd name="T50" fmla="*/ 146 w 2041"/>
                <a:gd name="T51" fmla="*/ 836 h 1754"/>
                <a:gd name="T52" fmla="*/ 147 w 2041"/>
                <a:gd name="T53" fmla="*/ 1013 h 1754"/>
                <a:gd name="T54" fmla="*/ 757 w 2041"/>
                <a:gd name="T55" fmla="*/ 1012 h 1754"/>
                <a:gd name="T56" fmla="*/ 755 w 2041"/>
                <a:gd name="T57" fmla="*/ 836 h 1754"/>
                <a:gd name="T58" fmla="*/ 481 w 2041"/>
                <a:gd name="T59" fmla="*/ 990 h 1754"/>
                <a:gd name="T60" fmla="*/ 272 w 2041"/>
                <a:gd name="T61" fmla="*/ 1248 h 1754"/>
                <a:gd name="T62" fmla="*/ 420 w 2041"/>
                <a:gd name="T63" fmla="*/ 1095 h 1754"/>
                <a:gd name="T64" fmla="*/ 125 w 2041"/>
                <a:gd name="T65" fmla="*/ 1094 h 1754"/>
                <a:gd name="T66" fmla="*/ 272 w 2041"/>
                <a:gd name="T67" fmla="*/ 1248 h 1754"/>
                <a:gd name="T68" fmla="*/ 777 w 2041"/>
                <a:gd name="T69" fmla="*/ 1228 h 1754"/>
                <a:gd name="T70" fmla="*/ 501 w 2041"/>
                <a:gd name="T71" fmla="*/ 1072 h 1754"/>
                <a:gd name="T72" fmla="*/ 503 w 2041"/>
                <a:gd name="T73" fmla="*/ 1248 h 1754"/>
                <a:gd name="T74" fmla="*/ 858 w 2041"/>
                <a:gd name="T75" fmla="*/ 360 h 1754"/>
                <a:gd name="T76" fmla="*/ 859 w 2041"/>
                <a:gd name="T77" fmla="*/ 537 h 1754"/>
                <a:gd name="T78" fmla="*/ 1129 w 2041"/>
                <a:gd name="T79" fmla="*/ 383 h 1754"/>
                <a:gd name="T80" fmla="*/ 957 w 2041"/>
                <a:gd name="T81" fmla="*/ 772 h 1754"/>
                <a:gd name="T82" fmla="*/ 1130 w 2041"/>
                <a:gd name="T83" fmla="*/ 617 h 1754"/>
                <a:gd name="T84" fmla="*/ 836 w 2041"/>
                <a:gd name="T85" fmla="*/ 617 h 1754"/>
                <a:gd name="T86" fmla="*/ 957 w 2041"/>
                <a:gd name="T87" fmla="*/ 772 h 1754"/>
                <a:gd name="T88" fmla="*/ 837 w 2041"/>
                <a:gd name="T89" fmla="*/ 855 h 1754"/>
                <a:gd name="T90" fmla="*/ 923 w 2041"/>
                <a:gd name="T91" fmla="*/ 1012 h 1754"/>
                <a:gd name="T92" fmla="*/ 1014 w 2041"/>
                <a:gd name="T93" fmla="*/ 836 h 1754"/>
                <a:gd name="T94" fmla="*/ 1466 w 2041"/>
                <a:gd name="T95" fmla="*/ 684 h 1754"/>
                <a:gd name="T96" fmla="*/ 1471 w 2041"/>
                <a:gd name="T97" fmla="*/ 596 h 1754"/>
                <a:gd name="T98" fmla="*/ 1193 w 2041"/>
                <a:gd name="T99" fmla="*/ 658 h 1754"/>
                <a:gd name="T100" fmla="*/ 837 w 2041"/>
                <a:gd name="T101" fmla="*/ 1173 h 1754"/>
                <a:gd name="T102" fmla="*/ 894 w 2041"/>
                <a:gd name="T103" fmla="*/ 1076 h 1754"/>
                <a:gd name="T104" fmla="*/ 837 w 2041"/>
                <a:gd name="T105" fmla="*/ 1173 h 1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1" h="1754">
                  <a:moveTo>
                    <a:pt x="804" y="0"/>
                  </a:moveTo>
                  <a:cubicBezTo>
                    <a:pt x="1043" y="0"/>
                    <a:pt x="1282" y="0"/>
                    <a:pt x="1522" y="0"/>
                  </a:cubicBezTo>
                  <a:cubicBezTo>
                    <a:pt x="1587" y="0"/>
                    <a:pt x="1609" y="22"/>
                    <a:pt x="1609" y="89"/>
                  </a:cubicBezTo>
                  <a:cubicBezTo>
                    <a:pt x="1609" y="277"/>
                    <a:pt x="1609" y="464"/>
                    <a:pt x="1609" y="652"/>
                  </a:cubicBezTo>
                  <a:cubicBezTo>
                    <a:pt x="1609" y="684"/>
                    <a:pt x="1609" y="684"/>
                    <a:pt x="1639" y="684"/>
                  </a:cubicBezTo>
                  <a:cubicBezTo>
                    <a:pt x="1667" y="684"/>
                    <a:pt x="1694" y="684"/>
                    <a:pt x="1721" y="684"/>
                  </a:cubicBezTo>
                  <a:cubicBezTo>
                    <a:pt x="1736" y="683"/>
                    <a:pt x="1744" y="688"/>
                    <a:pt x="1752" y="701"/>
                  </a:cubicBezTo>
                  <a:cubicBezTo>
                    <a:pt x="1844" y="867"/>
                    <a:pt x="1938" y="1034"/>
                    <a:pt x="2031" y="1200"/>
                  </a:cubicBezTo>
                  <a:cubicBezTo>
                    <a:pt x="2038" y="1213"/>
                    <a:pt x="2041" y="1224"/>
                    <a:pt x="2032" y="1238"/>
                  </a:cubicBezTo>
                  <a:cubicBezTo>
                    <a:pt x="1938" y="1402"/>
                    <a:pt x="1844" y="1566"/>
                    <a:pt x="1751" y="1729"/>
                  </a:cubicBezTo>
                  <a:cubicBezTo>
                    <a:pt x="1741" y="1746"/>
                    <a:pt x="1731" y="1754"/>
                    <a:pt x="1710" y="1754"/>
                  </a:cubicBezTo>
                  <a:cubicBezTo>
                    <a:pt x="1523" y="1753"/>
                    <a:pt x="1336" y="1753"/>
                    <a:pt x="1148" y="1754"/>
                  </a:cubicBezTo>
                  <a:cubicBezTo>
                    <a:pt x="1129" y="1754"/>
                    <a:pt x="1119" y="1748"/>
                    <a:pt x="1109" y="1731"/>
                  </a:cubicBezTo>
                  <a:cubicBezTo>
                    <a:pt x="1044" y="1617"/>
                    <a:pt x="978" y="1503"/>
                    <a:pt x="914" y="1389"/>
                  </a:cubicBezTo>
                  <a:cubicBezTo>
                    <a:pt x="905" y="1374"/>
                    <a:pt x="894" y="1372"/>
                    <a:pt x="879" y="1372"/>
                  </a:cubicBezTo>
                  <a:cubicBezTo>
                    <a:pt x="614" y="1372"/>
                    <a:pt x="350" y="1372"/>
                    <a:pt x="85" y="1372"/>
                  </a:cubicBezTo>
                  <a:cubicBezTo>
                    <a:pt x="74" y="1372"/>
                    <a:pt x="64" y="1372"/>
                    <a:pt x="53" y="1370"/>
                  </a:cubicBezTo>
                  <a:cubicBezTo>
                    <a:pt x="21" y="1364"/>
                    <a:pt x="2" y="1341"/>
                    <a:pt x="1" y="1309"/>
                  </a:cubicBezTo>
                  <a:cubicBezTo>
                    <a:pt x="0" y="1302"/>
                    <a:pt x="0" y="1295"/>
                    <a:pt x="0" y="1289"/>
                  </a:cubicBezTo>
                  <a:cubicBezTo>
                    <a:pt x="0" y="887"/>
                    <a:pt x="0" y="485"/>
                    <a:pt x="0" y="83"/>
                  </a:cubicBezTo>
                  <a:cubicBezTo>
                    <a:pt x="0" y="22"/>
                    <a:pt x="22" y="0"/>
                    <a:pt x="84" y="0"/>
                  </a:cubicBezTo>
                  <a:cubicBezTo>
                    <a:pt x="324" y="0"/>
                    <a:pt x="564" y="0"/>
                    <a:pt x="804" y="0"/>
                  </a:cubicBezTo>
                  <a:close/>
                  <a:moveTo>
                    <a:pt x="272" y="536"/>
                  </a:moveTo>
                  <a:cubicBezTo>
                    <a:pt x="315" y="536"/>
                    <a:pt x="357" y="536"/>
                    <a:pt x="400" y="536"/>
                  </a:cubicBezTo>
                  <a:cubicBezTo>
                    <a:pt x="414" y="537"/>
                    <a:pt x="421" y="532"/>
                    <a:pt x="420" y="517"/>
                  </a:cubicBezTo>
                  <a:cubicBezTo>
                    <a:pt x="420" y="472"/>
                    <a:pt x="420" y="426"/>
                    <a:pt x="420" y="381"/>
                  </a:cubicBezTo>
                  <a:cubicBezTo>
                    <a:pt x="421" y="365"/>
                    <a:pt x="414" y="360"/>
                    <a:pt x="399" y="360"/>
                  </a:cubicBezTo>
                  <a:cubicBezTo>
                    <a:pt x="315" y="361"/>
                    <a:pt x="231" y="361"/>
                    <a:pt x="147" y="360"/>
                  </a:cubicBezTo>
                  <a:cubicBezTo>
                    <a:pt x="131" y="360"/>
                    <a:pt x="124" y="365"/>
                    <a:pt x="125" y="382"/>
                  </a:cubicBezTo>
                  <a:cubicBezTo>
                    <a:pt x="125" y="426"/>
                    <a:pt x="125" y="470"/>
                    <a:pt x="125" y="514"/>
                  </a:cubicBezTo>
                  <a:cubicBezTo>
                    <a:pt x="124" y="532"/>
                    <a:pt x="131" y="537"/>
                    <a:pt x="148" y="537"/>
                  </a:cubicBezTo>
                  <a:cubicBezTo>
                    <a:pt x="190" y="536"/>
                    <a:pt x="231" y="536"/>
                    <a:pt x="272" y="536"/>
                  </a:cubicBezTo>
                  <a:close/>
                  <a:moveTo>
                    <a:pt x="629" y="536"/>
                  </a:moveTo>
                  <a:cubicBezTo>
                    <a:pt x="671" y="536"/>
                    <a:pt x="713" y="536"/>
                    <a:pt x="755" y="537"/>
                  </a:cubicBezTo>
                  <a:cubicBezTo>
                    <a:pt x="771" y="537"/>
                    <a:pt x="777" y="531"/>
                    <a:pt x="777" y="514"/>
                  </a:cubicBezTo>
                  <a:cubicBezTo>
                    <a:pt x="776" y="471"/>
                    <a:pt x="776" y="427"/>
                    <a:pt x="777" y="383"/>
                  </a:cubicBezTo>
                  <a:cubicBezTo>
                    <a:pt x="777" y="366"/>
                    <a:pt x="772" y="360"/>
                    <a:pt x="755" y="360"/>
                  </a:cubicBezTo>
                  <a:cubicBezTo>
                    <a:pt x="671" y="361"/>
                    <a:pt x="587" y="361"/>
                    <a:pt x="503" y="360"/>
                  </a:cubicBezTo>
                  <a:cubicBezTo>
                    <a:pt x="487" y="360"/>
                    <a:pt x="481" y="366"/>
                    <a:pt x="481" y="382"/>
                  </a:cubicBezTo>
                  <a:cubicBezTo>
                    <a:pt x="482" y="426"/>
                    <a:pt x="482" y="470"/>
                    <a:pt x="481" y="514"/>
                  </a:cubicBezTo>
                  <a:cubicBezTo>
                    <a:pt x="481" y="531"/>
                    <a:pt x="486" y="537"/>
                    <a:pt x="503" y="537"/>
                  </a:cubicBezTo>
                  <a:cubicBezTo>
                    <a:pt x="545" y="536"/>
                    <a:pt x="587" y="536"/>
                    <a:pt x="629" y="536"/>
                  </a:cubicBezTo>
                  <a:close/>
                  <a:moveTo>
                    <a:pt x="1341" y="536"/>
                  </a:moveTo>
                  <a:cubicBezTo>
                    <a:pt x="1382" y="536"/>
                    <a:pt x="1424" y="536"/>
                    <a:pt x="1465" y="537"/>
                  </a:cubicBezTo>
                  <a:cubicBezTo>
                    <a:pt x="1482" y="537"/>
                    <a:pt x="1489" y="532"/>
                    <a:pt x="1489" y="514"/>
                  </a:cubicBezTo>
                  <a:cubicBezTo>
                    <a:pt x="1488" y="470"/>
                    <a:pt x="1488" y="426"/>
                    <a:pt x="1489" y="382"/>
                  </a:cubicBezTo>
                  <a:cubicBezTo>
                    <a:pt x="1489" y="366"/>
                    <a:pt x="1483" y="360"/>
                    <a:pt x="1467" y="360"/>
                  </a:cubicBezTo>
                  <a:cubicBezTo>
                    <a:pt x="1383" y="361"/>
                    <a:pt x="1299" y="361"/>
                    <a:pt x="1215" y="360"/>
                  </a:cubicBezTo>
                  <a:cubicBezTo>
                    <a:pt x="1198" y="360"/>
                    <a:pt x="1193" y="367"/>
                    <a:pt x="1193" y="383"/>
                  </a:cubicBezTo>
                  <a:cubicBezTo>
                    <a:pt x="1194" y="427"/>
                    <a:pt x="1194" y="471"/>
                    <a:pt x="1193" y="515"/>
                  </a:cubicBezTo>
                  <a:cubicBezTo>
                    <a:pt x="1193" y="531"/>
                    <a:pt x="1199" y="537"/>
                    <a:pt x="1215" y="537"/>
                  </a:cubicBezTo>
                  <a:cubicBezTo>
                    <a:pt x="1257" y="536"/>
                    <a:pt x="1299" y="536"/>
                    <a:pt x="1341" y="536"/>
                  </a:cubicBezTo>
                  <a:close/>
                  <a:moveTo>
                    <a:pt x="273" y="596"/>
                  </a:moveTo>
                  <a:cubicBezTo>
                    <a:pt x="231" y="596"/>
                    <a:pt x="189" y="597"/>
                    <a:pt x="147" y="596"/>
                  </a:cubicBezTo>
                  <a:cubicBezTo>
                    <a:pt x="132" y="596"/>
                    <a:pt x="124" y="600"/>
                    <a:pt x="125" y="617"/>
                  </a:cubicBezTo>
                  <a:cubicBezTo>
                    <a:pt x="125" y="662"/>
                    <a:pt x="125" y="707"/>
                    <a:pt x="125" y="752"/>
                  </a:cubicBezTo>
                  <a:cubicBezTo>
                    <a:pt x="125" y="767"/>
                    <a:pt x="130" y="773"/>
                    <a:pt x="145" y="772"/>
                  </a:cubicBezTo>
                  <a:cubicBezTo>
                    <a:pt x="230" y="772"/>
                    <a:pt x="315" y="772"/>
                    <a:pt x="401" y="772"/>
                  </a:cubicBezTo>
                  <a:cubicBezTo>
                    <a:pt x="416" y="773"/>
                    <a:pt x="421" y="767"/>
                    <a:pt x="420" y="752"/>
                  </a:cubicBezTo>
                  <a:cubicBezTo>
                    <a:pt x="420" y="708"/>
                    <a:pt x="420" y="663"/>
                    <a:pt x="420" y="618"/>
                  </a:cubicBezTo>
                  <a:cubicBezTo>
                    <a:pt x="421" y="602"/>
                    <a:pt x="415" y="596"/>
                    <a:pt x="398" y="596"/>
                  </a:cubicBezTo>
                  <a:cubicBezTo>
                    <a:pt x="357" y="597"/>
                    <a:pt x="315" y="596"/>
                    <a:pt x="273" y="596"/>
                  </a:cubicBezTo>
                  <a:close/>
                  <a:moveTo>
                    <a:pt x="627" y="772"/>
                  </a:moveTo>
                  <a:cubicBezTo>
                    <a:pt x="670" y="772"/>
                    <a:pt x="712" y="772"/>
                    <a:pt x="755" y="773"/>
                  </a:cubicBezTo>
                  <a:cubicBezTo>
                    <a:pt x="771" y="773"/>
                    <a:pt x="777" y="767"/>
                    <a:pt x="777" y="750"/>
                  </a:cubicBezTo>
                  <a:cubicBezTo>
                    <a:pt x="776" y="707"/>
                    <a:pt x="776" y="663"/>
                    <a:pt x="777" y="619"/>
                  </a:cubicBezTo>
                  <a:cubicBezTo>
                    <a:pt x="777" y="602"/>
                    <a:pt x="772" y="596"/>
                    <a:pt x="755" y="596"/>
                  </a:cubicBezTo>
                  <a:cubicBezTo>
                    <a:pt x="671" y="597"/>
                    <a:pt x="587" y="597"/>
                    <a:pt x="503" y="596"/>
                  </a:cubicBezTo>
                  <a:cubicBezTo>
                    <a:pt x="487" y="596"/>
                    <a:pt x="481" y="602"/>
                    <a:pt x="481" y="618"/>
                  </a:cubicBezTo>
                  <a:cubicBezTo>
                    <a:pt x="482" y="662"/>
                    <a:pt x="482" y="706"/>
                    <a:pt x="481" y="750"/>
                  </a:cubicBezTo>
                  <a:cubicBezTo>
                    <a:pt x="481" y="767"/>
                    <a:pt x="486" y="773"/>
                    <a:pt x="503" y="773"/>
                  </a:cubicBezTo>
                  <a:cubicBezTo>
                    <a:pt x="544" y="772"/>
                    <a:pt x="586" y="772"/>
                    <a:pt x="627" y="772"/>
                  </a:cubicBezTo>
                  <a:close/>
                  <a:moveTo>
                    <a:pt x="273" y="1012"/>
                  </a:moveTo>
                  <a:cubicBezTo>
                    <a:pt x="315" y="1012"/>
                    <a:pt x="357" y="1012"/>
                    <a:pt x="399" y="1013"/>
                  </a:cubicBezTo>
                  <a:cubicBezTo>
                    <a:pt x="414" y="1013"/>
                    <a:pt x="421" y="1008"/>
                    <a:pt x="420" y="992"/>
                  </a:cubicBezTo>
                  <a:cubicBezTo>
                    <a:pt x="420" y="947"/>
                    <a:pt x="420" y="901"/>
                    <a:pt x="420" y="856"/>
                  </a:cubicBezTo>
                  <a:cubicBezTo>
                    <a:pt x="421" y="841"/>
                    <a:pt x="415" y="836"/>
                    <a:pt x="400" y="836"/>
                  </a:cubicBezTo>
                  <a:cubicBezTo>
                    <a:pt x="316" y="837"/>
                    <a:pt x="231" y="837"/>
                    <a:pt x="146" y="836"/>
                  </a:cubicBezTo>
                  <a:cubicBezTo>
                    <a:pt x="130" y="836"/>
                    <a:pt x="124" y="843"/>
                    <a:pt x="125" y="859"/>
                  </a:cubicBezTo>
                  <a:cubicBezTo>
                    <a:pt x="125" y="903"/>
                    <a:pt x="125" y="947"/>
                    <a:pt x="125" y="991"/>
                  </a:cubicBezTo>
                  <a:cubicBezTo>
                    <a:pt x="124" y="1008"/>
                    <a:pt x="131" y="1013"/>
                    <a:pt x="147" y="1013"/>
                  </a:cubicBezTo>
                  <a:cubicBezTo>
                    <a:pt x="189" y="1012"/>
                    <a:pt x="231" y="1012"/>
                    <a:pt x="273" y="1012"/>
                  </a:cubicBezTo>
                  <a:close/>
                  <a:moveTo>
                    <a:pt x="629" y="1012"/>
                  </a:moveTo>
                  <a:cubicBezTo>
                    <a:pt x="672" y="1012"/>
                    <a:pt x="714" y="1012"/>
                    <a:pt x="757" y="1012"/>
                  </a:cubicBezTo>
                  <a:cubicBezTo>
                    <a:pt x="772" y="1013"/>
                    <a:pt x="777" y="1007"/>
                    <a:pt x="777" y="992"/>
                  </a:cubicBezTo>
                  <a:cubicBezTo>
                    <a:pt x="776" y="947"/>
                    <a:pt x="776" y="902"/>
                    <a:pt x="777" y="857"/>
                  </a:cubicBezTo>
                  <a:cubicBezTo>
                    <a:pt x="777" y="840"/>
                    <a:pt x="770" y="836"/>
                    <a:pt x="755" y="836"/>
                  </a:cubicBezTo>
                  <a:cubicBezTo>
                    <a:pt x="671" y="837"/>
                    <a:pt x="587" y="837"/>
                    <a:pt x="503" y="836"/>
                  </a:cubicBezTo>
                  <a:cubicBezTo>
                    <a:pt x="487" y="836"/>
                    <a:pt x="481" y="842"/>
                    <a:pt x="481" y="859"/>
                  </a:cubicBezTo>
                  <a:cubicBezTo>
                    <a:pt x="482" y="902"/>
                    <a:pt x="482" y="946"/>
                    <a:pt x="481" y="990"/>
                  </a:cubicBezTo>
                  <a:cubicBezTo>
                    <a:pt x="481" y="1007"/>
                    <a:pt x="486" y="1013"/>
                    <a:pt x="503" y="1013"/>
                  </a:cubicBezTo>
                  <a:cubicBezTo>
                    <a:pt x="545" y="1012"/>
                    <a:pt x="587" y="1012"/>
                    <a:pt x="629" y="1012"/>
                  </a:cubicBezTo>
                  <a:close/>
                  <a:moveTo>
                    <a:pt x="272" y="1248"/>
                  </a:moveTo>
                  <a:cubicBezTo>
                    <a:pt x="314" y="1248"/>
                    <a:pt x="356" y="1247"/>
                    <a:pt x="398" y="1248"/>
                  </a:cubicBezTo>
                  <a:cubicBezTo>
                    <a:pt x="414" y="1249"/>
                    <a:pt x="421" y="1243"/>
                    <a:pt x="420" y="1227"/>
                  </a:cubicBezTo>
                  <a:cubicBezTo>
                    <a:pt x="420" y="1183"/>
                    <a:pt x="420" y="1139"/>
                    <a:pt x="420" y="1095"/>
                  </a:cubicBezTo>
                  <a:cubicBezTo>
                    <a:pt x="421" y="1079"/>
                    <a:pt x="416" y="1072"/>
                    <a:pt x="399" y="1072"/>
                  </a:cubicBezTo>
                  <a:cubicBezTo>
                    <a:pt x="315" y="1073"/>
                    <a:pt x="231" y="1073"/>
                    <a:pt x="147" y="1072"/>
                  </a:cubicBezTo>
                  <a:cubicBezTo>
                    <a:pt x="131" y="1072"/>
                    <a:pt x="124" y="1078"/>
                    <a:pt x="125" y="1094"/>
                  </a:cubicBezTo>
                  <a:cubicBezTo>
                    <a:pt x="125" y="1138"/>
                    <a:pt x="125" y="1182"/>
                    <a:pt x="125" y="1226"/>
                  </a:cubicBezTo>
                  <a:cubicBezTo>
                    <a:pt x="124" y="1242"/>
                    <a:pt x="130" y="1249"/>
                    <a:pt x="147" y="1248"/>
                  </a:cubicBezTo>
                  <a:cubicBezTo>
                    <a:pt x="188" y="1247"/>
                    <a:pt x="230" y="1248"/>
                    <a:pt x="272" y="1248"/>
                  </a:cubicBezTo>
                  <a:close/>
                  <a:moveTo>
                    <a:pt x="629" y="1248"/>
                  </a:moveTo>
                  <a:cubicBezTo>
                    <a:pt x="672" y="1248"/>
                    <a:pt x="714" y="1248"/>
                    <a:pt x="757" y="1248"/>
                  </a:cubicBezTo>
                  <a:cubicBezTo>
                    <a:pt x="772" y="1248"/>
                    <a:pt x="777" y="1243"/>
                    <a:pt x="777" y="1228"/>
                  </a:cubicBezTo>
                  <a:cubicBezTo>
                    <a:pt x="776" y="1183"/>
                    <a:pt x="776" y="1138"/>
                    <a:pt x="777" y="1092"/>
                  </a:cubicBezTo>
                  <a:cubicBezTo>
                    <a:pt x="777" y="1078"/>
                    <a:pt x="771" y="1072"/>
                    <a:pt x="757" y="1072"/>
                  </a:cubicBezTo>
                  <a:cubicBezTo>
                    <a:pt x="672" y="1073"/>
                    <a:pt x="586" y="1073"/>
                    <a:pt x="501" y="1072"/>
                  </a:cubicBezTo>
                  <a:cubicBezTo>
                    <a:pt x="486" y="1072"/>
                    <a:pt x="481" y="1078"/>
                    <a:pt x="481" y="1093"/>
                  </a:cubicBezTo>
                  <a:cubicBezTo>
                    <a:pt x="482" y="1137"/>
                    <a:pt x="482" y="1182"/>
                    <a:pt x="481" y="1226"/>
                  </a:cubicBezTo>
                  <a:cubicBezTo>
                    <a:pt x="481" y="1243"/>
                    <a:pt x="487" y="1249"/>
                    <a:pt x="503" y="1248"/>
                  </a:cubicBezTo>
                  <a:cubicBezTo>
                    <a:pt x="545" y="1247"/>
                    <a:pt x="587" y="1248"/>
                    <a:pt x="629" y="1248"/>
                  </a:cubicBezTo>
                  <a:close/>
                  <a:moveTo>
                    <a:pt x="984" y="360"/>
                  </a:moveTo>
                  <a:cubicBezTo>
                    <a:pt x="942" y="360"/>
                    <a:pt x="900" y="361"/>
                    <a:pt x="858" y="360"/>
                  </a:cubicBezTo>
                  <a:cubicBezTo>
                    <a:pt x="843" y="360"/>
                    <a:pt x="836" y="366"/>
                    <a:pt x="836" y="381"/>
                  </a:cubicBezTo>
                  <a:cubicBezTo>
                    <a:pt x="837" y="426"/>
                    <a:pt x="837" y="471"/>
                    <a:pt x="836" y="515"/>
                  </a:cubicBezTo>
                  <a:cubicBezTo>
                    <a:pt x="836" y="532"/>
                    <a:pt x="844" y="537"/>
                    <a:pt x="859" y="537"/>
                  </a:cubicBezTo>
                  <a:cubicBezTo>
                    <a:pt x="942" y="536"/>
                    <a:pt x="1024" y="536"/>
                    <a:pt x="1107" y="537"/>
                  </a:cubicBezTo>
                  <a:cubicBezTo>
                    <a:pt x="1123" y="537"/>
                    <a:pt x="1130" y="531"/>
                    <a:pt x="1129" y="515"/>
                  </a:cubicBezTo>
                  <a:cubicBezTo>
                    <a:pt x="1129" y="471"/>
                    <a:pt x="1129" y="427"/>
                    <a:pt x="1129" y="383"/>
                  </a:cubicBezTo>
                  <a:cubicBezTo>
                    <a:pt x="1130" y="365"/>
                    <a:pt x="1122" y="360"/>
                    <a:pt x="1106" y="360"/>
                  </a:cubicBezTo>
                  <a:cubicBezTo>
                    <a:pt x="1065" y="361"/>
                    <a:pt x="1024" y="360"/>
                    <a:pt x="984" y="360"/>
                  </a:cubicBezTo>
                  <a:close/>
                  <a:moveTo>
                    <a:pt x="957" y="772"/>
                  </a:moveTo>
                  <a:cubicBezTo>
                    <a:pt x="990" y="772"/>
                    <a:pt x="1023" y="772"/>
                    <a:pt x="1056" y="772"/>
                  </a:cubicBezTo>
                  <a:cubicBezTo>
                    <a:pt x="1064" y="772"/>
                    <a:pt x="1073" y="773"/>
                    <a:pt x="1078" y="765"/>
                  </a:cubicBezTo>
                  <a:cubicBezTo>
                    <a:pt x="1106" y="719"/>
                    <a:pt x="1140" y="676"/>
                    <a:pt x="1130" y="617"/>
                  </a:cubicBezTo>
                  <a:cubicBezTo>
                    <a:pt x="1127" y="602"/>
                    <a:pt x="1123" y="596"/>
                    <a:pt x="1108" y="596"/>
                  </a:cubicBezTo>
                  <a:cubicBezTo>
                    <a:pt x="1025" y="597"/>
                    <a:pt x="941" y="597"/>
                    <a:pt x="858" y="596"/>
                  </a:cubicBezTo>
                  <a:cubicBezTo>
                    <a:pt x="843" y="596"/>
                    <a:pt x="836" y="601"/>
                    <a:pt x="836" y="617"/>
                  </a:cubicBezTo>
                  <a:cubicBezTo>
                    <a:pt x="837" y="662"/>
                    <a:pt x="837" y="707"/>
                    <a:pt x="837" y="753"/>
                  </a:cubicBezTo>
                  <a:cubicBezTo>
                    <a:pt x="836" y="767"/>
                    <a:pt x="843" y="773"/>
                    <a:pt x="857" y="772"/>
                  </a:cubicBezTo>
                  <a:cubicBezTo>
                    <a:pt x="890" y="772"/>
                    <a:pt x="923" y="772"/>
                    <a:pt x="957" y="772"/>
                  </a:cubicBezTo>
                  <a:close/>
                  <a:moveTo>
                    <a:pt x="937" y="836"/>
                  </a:moveTo>
                  <a:cubicBezTo>
                    <a:pt x="910" y="836"/>
                    <a:pt x="883" y="837"/>
                    <a:pt x="857" y="836"/>
                  </a:cubicBezTo>
                  <a:cubicBezTo>
                    <a:pt x="844" y="836"/>
                    <a:pt x="837" y="840"/>
                    <a:pt x="837" y="855"/>
                  </a:cubicBezTo>
                  <a:cubicBezTo>
                    <a:pt x="837" y="901"/>
                    <a:pt x="837" y="948"/>
                    <a:pt x="837" y="994"/>
                  </a:cubicBezTo>
                  <a:cubicBezTo>
                    <a:pt x="837" y="1007"/>
                    <a:pt x="842" y="1013"/>
                    <a:pt x="855" y="1012"/>
                  </a:cubicBezTo>
                  <a:cubicBezTo>
                    <a:pt x="877" y="1012"/>
                    <a:pt x="900" y="1012"/>
                    <a:pt x="923" y="1012"/>
                  </a:cubicBezTo>
                  <a:cubicBezTo>
                    <a:pt x="931" y="1012"/>
                    <a:pt x="938" y="1009"/>
                    <a:pt x="942" y="1001"/>
                  </a:cubicBezTo>
                  <a:cubicBezTo>
                    <a:pt x="970" y="952"/>
                    <a:pt x="998" y="903"/>
                    <a:pt x="1026" y="854"/>
                  </a:cubicBezTo>
                  <a:cubicBezTo>
                    <a:pt x="1034" y="839"/>
                    <a:pt x="1027" y="836"/>
                    <a:pt x="1014" y="836"/>
                  </a:cubicBezTo>
                  <a:cubicBezTo>
                    <a:pt x="988" y="837"/>
                    <a:pt x="962" y="836"/>
                    <a:pt x="937" y="836"/>
                  </a:cubicBezTo>
                  <a:close/>
                  <a:moveTo>
                    <a:pt x="1340" y="684"/>
                  </a:moveTo>
                  <a:cubicBezTo>
                    <a:pt x="1382" y="684"/>
                    <a:pt x="1424" y="683"/>
                    <a:pt x="1466" y="684"/>
                  </a:cubicBezTo>
                  <a:cubicBezTo>
                    <a:pt x="1484" y="685"/>
                    <a:pt x="1490" y="678"/>
                    <a:pt x="1489" y="661"/>
                  </a:cubicBezTo>
                  <a:cubicBezTo>
                    <a:pt x="1487" y="646"/>
                    <a:pt x="1488" y="630"/>
                    <a:pt x="1488" y="615"/>
                  </a:cubicBezTo>
                  <a:cubicBezTo>
                    <a:pt x="1489" y="603"/>
                    <a:pt x="1484" y="596"/>
                    <a:pt x="1471" y="596"/>
                  </a:cubicBezTo>
                  <a:cubicBezTo>
                    <a:pt x="1384" y="597"/>
                    <a:pt x="1297" y="597"/>
                    <a:pt x="1210" y="596"/>
                  </a:cubicBezTo>
                  <a:cubicBezTo>
                    <a:pt x="1198" y="596"/>
                    <a:pt x="1193" y="602"/>
                    <a:pt x="1193" y="614"/>
                  </a:cubicBezTo>
                  <a:cubicBezTo>
                    <a:pt x="1194" y="628"/>
                    <a:pt x="1194" y="643"/>
                    <a:pt x="1193" y="658"/>
                  </a:cubicBezTo>
                  <a:cubicBezTo>
                    <a:pt x="1191" y="677"/>
                    <a:pt x="1198" y="685"/>
                    <a:pt x="1219" y="684"/>
                  </a:cubicBezTo>
                  <a:cubicBezTo>
                    <a:pt x="1259" y="683"/>
                    <a:pt x="1300" y="684"/>
                    <a:pt x="1340" y="684"/>
                  </a:cubicBezTo>
                  <a:close/>
                  <a:moveTo>
                    <a:pt x="837" y="1173"/>
                  </a:moveTo>
                  <a:cubicBezTo>
                    <a:pt x="838" y="1173"/>
                    <a:pt x="840" y="1174"/>
                    <a:pt x="841" y="1174"/>
                  </a:cubicBezTo>
                  <a:cubicBezTo>
                    <a:pt x="854" y="1153"/>
                    <a:pt x="867" y="1133"/>
                    <a:pt x="878" y="1112"/>
                  </a:cubicBezTo>
                  <a:cubicBezTo>
                    <a:pt x="884" y="1100"/>
                    <a:pt x="901" y="1087"/>
                    <a:pt x="894" y="1076"/>
                  </a:cubicBezTo>
                  <a:cubicBezTo>
                    <a:pt x="887" y="1066"/>
                    <a:pt x="868" y="1073"/>
                    <a:pt x="854" y="1073"/>
                  </a:cubicBezTo>
                  <a:cubicBezTo>
                    <a:pt x="842" y="1072"/>
                    <a:pt x="837" y="1077"/>
                    <a:pt x="837" y="1089"/>
                  </a:cubicBezTo>
                  <a:cubicBezTo>
                    <a:pt x="837" y="1117"/>
                    <a:pt x="837" y="1145"/>
                    <a:pt x="837" y="117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Rectangle 155">
              <a:extLst>
                <a:ext uri="{FF2B5EF4-FFF2-40B4-BE49-F238E27FC236}">
                  <a16:creationId xmlns:a16="http://schemas.microsoft.com/office/drawing/2014/main" id="{22A20816-28C4-4877-AAC1-E6D84CC5DDCE}"/>
                </a:ext>
              </a:extLst>
            </p:cNvPr>
            <p:cNvSpPr>
              <a:spLocks/>
            </p:cNvSpPr>
            <p:nvPr/>
          </p:nvSpPr>
          <p:spPr bwMode="auto">
            <a:xfrm>
              <a:off x="10404962" y="5670031"/>
              <a:ext cx="506560" cy="4115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tx2"/>
                  </a:solidFill>
                  <a:ea typeface="Segoe UI" pitchFamily="34" charset="0"/>
                  <a:cs typeface="Segoe UI" pitchFamily="34" charset="0"/>
                </a:rPr>
                <a:t>. . .</a:t>
              </a:r>
            </a:p>
          </p:txBody>
        </p:sp>
      </p:grpSp>
    </p:spTree>
    <p:extLst>
      <p:ext uri="{BB962C8B-B14F-4D97-AF65-F5344CB8AC3E}">
        <p14:creationId xmlns:p14="http://schemas.microsoft.com/office/powerpoint/2010/main" val="210434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Learning objectives</a:t>
            </a:r>
          </a:p>
        </p:txBody>
      </p:sp>
      <p:sp>
        <p:nvSpPr>
          <p:cNvPr id="5" name="Rectangle 4">
            <a:extLst>
              <a:ext uri="{FF2B5EF4-FFF2-40B4-BE49-F238E27FC236}">
                <a16:creationId xmlns:a16="http://schemas.microsoft.com/office/drawing/2014/main" id="{16A6BED8-2ECF-4A3F-8C2E-19487DAB9CE7}"/>
              </a:ext>
              <a:ext uri="{C183D7F6-B498-43B3-948B-1728B52AA6E4}">
                <adec:decorative xmlns:adec="http://schemas.microsoft.com/office/drawing/2017/decorative" val="0"/>
              </a:ext>
            </a:extLst>
          </p:cNvPr>
          <p:cNvSpPr/>
          <p:nvPr/>
        </p:nvSpPr>
        <p:spPr>
          <a:xfrm>
            <a:off x="466343" y="1188720"/>
            <a:ext cx="8082745" cy="369332"/>
          </a:xfrm>
          <a:prstGeom prst="rect">
            <a:avLst/>
          </a:prstGeom>
        </p:spPr>
        <p:txBody>
          <a:bodyPr wrap="square" lIns="0" tIns="0" rIns="0" bIns="0">
            <a:spAutoFit/>
          </a:bodyPr>
          <a:lstStyle/>
          <a:p>
            <a:r>
              <a:rPr lang="en-US" sz="2400" dirty="0">
                <a:latin typeface="+mj-lt"/>
              </a:rPr>
              <a:t>After completing this module, students will be able to:</a:t>
            </a:r>
          </a:p>
        </p:txBody>
      </p:sp>
      <p:pic>
        <p:nvPicPr>
          <p:cNvPr id="3" name="Picture 2" descr="Icon of a cloud with multiples lines extending from it">
            <a:extLst>
              <a:ext uri="{FF2B5EF4-FFF2-40B4-BE49-F238E27FC236}">
                <a16:creationId xmlns:a16="http://schemas.microsoft.com/office/drawing/2014/main" id="{39066287-7B97-4BA4-A29B-1B82733439B4}"/>
              </a:ext>
            </a:extLst>
          </p:cNvPr>
          <p:cNvPicPr>
            <a:picLocks noChangeAspect="1"/>
          </p:cNvPicPr>
          <p:nvPr/>
        </p:nvPicPr>
        <p:blipFill>
          <a:blip r:embed="rId3"/>
          <a:stretch>
            <a:fillRect/>
          </a:stretch>
        </p:blipFill>
        <p:spPr>
          <a:xfrm>
            <a:off x="461758" y="2191671"/>
            <a:ext cx="950976" cy="950976"/>
          </a:xfrm>
          <a:prstGeom prst="rect">
            <a:avLst/>
          </a:prstGeom>
        </p:spPr>
      </p:pic>
      <p:sp>
        <p:nvSpPr>
          <p:cNvPr id="7" name="Rectangle 6">
            <a:extLst>
              <a:ext uri="{FF2B5EF4-FFF2-40B4-BE49-F238E27FC236}">
                <a16:creationId xmlns:a16="http://schemas.microsoft.com/office/drawing/2014/main" id="{32C26526-6C9D-4B0B-B335-529FCBAC4D91}"/>
              </a:ext>
              <a:ext uri="{C183D7F6-B498-43B3-948B-1728B52AA6E4}">
                <adec:decorative xmlns:adec="http://schemas.microsoft.com/office/drawing/2017/decorative" val="0"/>
              </a:ext>
            </a:extLst>
          </p:cNvPr>
          <p:cNvSpPr/>
          <p:nvPr/>
        </p:nvSpPr>
        <p:spPr>
          <a:xfrm>
            <a:off x="1687100" y="2513271"/>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solidFill>
                  <a:schemeClr val="tx1"/>
                </a:solidFill>
              </a:rPr>
              <a:t>Apply infrastructure and configuration as code principles</a:t>
            </a:r>
          </a:p>
        </p:txBody>
      </p:sp>
      <p:cxnSp>
        <p:nvCxnSpPr>
          <p:cNvPr id="6" name="Straight Connector 5">
            <a:extLst>
              <a:ext uri="{FF2B5EF4-FFF2-40B4-BE49-F238E27FC236}">
                <a16:creationId xmlns:a16="http://schemas.microsoft.com/office/drawing/2014/main" id="{3B1CB941-BCC9-464E-AE45-784BA1852AF5}"/>
              </a:ext>
              <a:ext uri="{C183D7F6-B498-43B3-948B-1728B52AA6E4}">
                <adec:decorative xmlns:adec="http://schemas.microsoft.com/office/drawing/2017/decorative" val="1"/>
              </a:ext>
            </a:extLst>
          </p:cNvPr>
          <p:cNvCxnSpPr>
            <a:cxnSpLocks/>
          </p:cNvCxnSpPr>
          <p:nvPr/>
        </p:nvCxnSpPr>
        <p:spPr>
          <a:xfrm>
            <a:off x="1687100" y="340809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three squares and a cloud">
            <a:extLst>
              <a:ext uri="{FF2B5EF4-FFF2-40B4-BE49-F238E27FC236}">
                <a16:creationId xmlns:a16="http://schemas.microsoft.com/office/drawing/2014/main" id="{85FA41FC-BBAD-47BE-9C8B-E15549446C4D}"/>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48890" y="3673539"/>
            <a:ext cx="950976" cy="950976"/>
          </a:xfrm>
          <a:prstGeom prst="rect">
            <a:avLst/>
          </a:prstGeom>
        </p:spPr>
      </p:pic>
      <p:sp>
        <p:nvSpPr>
          <p:cNvPr id="13" name="Rectangle 12">
            <a:extLst>
              <a:ext uri="{FF2B5EF4-FFF2-40B4-BE49-F238E27FC236}">
                <a16:creationId xmlns:a16="http://schemas.microsoft.com/office/drawing/2014/main" id="{7859A249-5976-42DF-BC26-D2CB686E1787}"/>
              </a:ext>
            </a:extLst>
          </p:cNvPr>
          <p:cNvSpPr/>
          <p:nvPr/>
        </p:nvSpPr>
        <p:spPr>
          <a:xfrm>
            <a:off x="1687100" y="3831825"/>
            <a:ext cx="10323576"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rPr>
              <a:t>Deploy and manage infrastructure using Microsoft automation technologies such as ARM templates, Azure CLI, DSC and Azure Automation</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IE" dirty="0"/>
              <a:t>DSC and Linux Automation on Azure</a:t>
            </a:r>
            <a:endParaRPr lang="en-US" dirty="0"/>
          </a:p>
        </p:txBody>
      </p:sp>
      <p:pic>
        <p:nvPicPr>
          <p:cNvPr id="4" name="Picture 3" descr="Icon of a screen with line charts">
            <a:extLst>
              <a:ext uri="{FF2B5EF4-FFF2-40B4-BE49-F238E27FC236}">
                <a16:creationId xmlns:a16="http://schemas.microsoft.com/office/drawing/2014/main" id="{D1964638-6C60-4F8E-B5BD-7A4C8FC58227}"/>
              </a:ext>
            </a:extLst>
          </p:cNvPr>
          <p:cNvPicPr>
            <a:picLocks noChangeAspect="1"/>
          </p:cNvPicPr>
          <p:nvPr/>
        </p:nvPicPr>
        <p:blipFill>
          <a:blip r:embed="rId3"/>
          <a:stretch>
            <a:fillRect/>
          </a:stretch>
        </p:blipFill>
        <p:spPr>
          <a:xfrm>
            <a:off x="456746" y="1778843"/>
            <a:ext cx="950976" cy="950976"/>
          </a:xfrm>
          <a:prstGeom prst="rect">
            <a:avLst/>
          </a:prstGeom>
        </p:spPr>
      </p:pic>
      <p:sp>
        <p:nvSpPr>
          <p:cNvPr id="10" name="TextBox 9" descr="Icon of a document">
            <a:extLst>
              <a:ext uri="{FF2B5EF4-FFF2-40B4-BE49-F238E27FC236}">
                <a16:creationId xmlns:a16="http://schemas.microsoft.com/office/drawing/2014/main" id="{4E0AE97C-0565-41AD-9EB3-B88429F8455B}"/>
              </a:ext>
            </a:extLst>
          </p:cNvPr>
          <p:cNvSpPr txBox="1"/>
          <p:nvPr/>
        </p:nvSpPr>
        <p:spPr>
          <a:xfrm>
            <a:off x="1685862" y="1778843"/>
            <a:ext cx="10323576" cy="2954655"/>
          </a:xfrm>
          <a:prstGeom prst="rect">
            <a:avLst/>
          </a:prstGeom>
          <a:noFill/>
        </p:spPr>
        <p:txBody>
          <a:bodyPr wrap="square" lIns="0" tIns="0" rIns="0" bIns="0" rtlCol="0">
            <a:spAutoFit/>
          </a:bodyPr>
          <a:lstStyle/>
          <a:p>
            <a:r>
              <a:rPr lang="en-IE" sz="2400" dirty="0">
                <a:latin typeface="+mj-lt"/>
              </a:rPr>
              <a:t>The following </a:t>
            </a:r>
            <a:r>
              <a:rPr lang="en-IE" sz="2400" noProof="1">
                <a:latin typeface="+mj-lt"/>
              </a:rPr>
              <a:t>Linux</a:t>
            </a:r>
            <a:r>
              <a:rPr lang="en-IE" sz="2400" dirty="0">
                <a:latin typeface="+mj-lt"/>
              </a:rPr>
              <a:t> operating system versions are currently supported by both PowerShell DSC and Azure Automation DSC:</a:t>
            </a:r>
            <a:endParaRPr lang="en-US" sz="2400" i="1" dirty="0">
              <a:latin typeface="+mj-lt"/>
            </a:endParaRPr>
          </a:p>
          <a:p>
            <a:r>
              <a:rPr lang="en-AU" sz="2400" dirty="0"/>
              <a:t>CentOS 5, 6, and 7 (x86/x64)</a:t>
            </a:r>
          </a:p>
          <a:p>
            <a:r>
              <a:rPr lang="en-AU" sz="2400" dirty="0"/>
              <a:t>Debian GNU/Linux 6, 7 and 8 (x86/x64)</a:t>
            </a:r>
          </a:p>
          <a:p>
            <a:r>
              <a:rPr lang="en-AU" sz="2400" dirty="0"/>
              <a:t>Oracle Linux 5, 6 and 7 (x86/x64)</a:t>
            </a:r>
          </a:p>
          <a:p>
            <a:r>
              <a:rPr lang="en-AU" sz="2400" dirty="0"/>
              <a:t>Red Hat Enterprise Linux Server 5, 6 and 7 (x86/x64)</a:t>
            </a:r>
          </a:p>
          <a:p>
            <a:r>
              <a:rPr lang="en-AU" sz="2400" dirty="0"/>
              <a:t>SUSE Linux Enterprise Server 10, 11 and 12 (x86/x64)</a:t>
            </a:r>
          </a:p>
          <a:p>
            <a:r>
              <a:rPr lang="en-AU" sz="2400" dirty="0"/>
              <a:t>Ubuntu Server 12.04 LTS, 14.04 LTS, 16.04 LTS, 18.04 (x86/x64)</a:t>
            </a:r>
          </a:p>
        </p:txBody>
      </p:sp>
    </p:spTree>
    <p:extLst>
      <p:ext uri="{BB962C8B-B14F-4D97-AF65-F5344CB8AC3E}">
        <p14:creationId xmlns:p14="http://schemas.microsoft.com/office/powerpoint/2010/main" val="235975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3243000"/>
            <a:ext cx="9070923" cy="508524"/>
          </a:xfrm>
          <a:noFill/>
        </p:spPr>
        <p:txBody>
          <a:bodyPr vert="horz" wrap="square" lIns="0" tIns="0" rIns="0" bIns="0" rtlCol="0" anchor="ctr" anchorCtr="0">
            <a:spAutoFit/>
          </a:bodyPr>
          <a:lstStyle/>
          <a:p>
            <a:r>
              <a:rPr lang="en-US" dirty="0"/>
              <a:t>Lesson 07: Lab</a:t>
            </a:r>
          </a:p>
        </p:txBody>
      </p:sp>
      <p:pic>
        <p:nvPicPr>
          <p:cNvPr id="3" name="Picture 2" descr="Icon of a lab flask">
            <a:extLst>
              <a:ext uri="{FF2B5EF4-FFF2-40B4-BE49-F238E27FC236}">
                <a16:creationId xmlns:a16="http://schemas.microsoft.com/office/drawing/2014/main" id="{04837958-1F7F-4965-A6E5-3C1E39ACB41F}"/>
              </a:ext>
            </a:extLst>
          </p:cNvPr>
          <p:cNvPicPr>
            <a:picLocks noChangeAspect="1"/>
          </p:cNvPicPr>
          <p:nvPr/>
        </p:nvPicPr>
        <p:blipFill>
          <a:blip r:embed="rId3"/>
          <a:stretch>
            <a:fillRect/>
          </a:stretch>
        </p:blipFill>
        <p:spPr>
          <a:xfrm>
            <a:off x="10529768" y="2921000"/>
            <a:ext cx="792480" cy="1152524"/>
          </a:xfrm>
          <a:prstGeom prst="rect">
            <a:avLst/>
          </a:prstGeom>
        </p:spPr>
      </p:pic>
    </p:spTree>
    <p:extLst>
      <p:ext uri="{BB962C8B-B14F-4D97-AF65-F5344CB8AC3E}">
        <p14:creationId xmlns:p14="http://schemas.microsoft.com/office/powerpoint/2010/main" val="331663832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Deployments using Azure Resource Manager templates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create an Azure Resource Manager template and modularize it by using a linked template. You will then modify the main deployment template to call the linked template and updated dependencies, and finally deploy the templates to Azure.</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3497262"/>
            <a:ext cx="5543550" cy="3123875"/>
          </a:xfrm>
        </p:spPr>
        <p:txBody>
          <a:bodyPr/>
          <a:lstStyle/>
          <a:p>
            <a:r>
              <a:rPr lang="en-US" dirty="0"/>
              <a:t>Objectives:</a:t>
            </a:r>
          </a:p>
          <a:p>
            <a:pPr marL="342900" indent="-342900">
              <a:buFont typeface="Arial" panose="020B0604020202020204" pitchFamily="34" charset="0"/>
              <a:buChar char="•"/>
            </a:pPr>
            <a:r>
              <a:rPr lang="en-US" sz="1800" dirty="0"/>
              <a:t>Create Resource Manager template</a:t>
            </a:r>
          </a:p>
          <a:p>
            <a:pPr marL="342900" indent="-342900">
              <a:buFont typeface="Arial" panose="020B0604020202020204" pitchFamily="34" charset="0"/>
              <a:buChar char="•"/>
            </a:pPr>
            <a:r>
              <a:rPr lang="en-US" sz="1800" dirty="0"/>
              <a:t>Create a Linked template for storage resources</a:t>
            </a:r>
          </a:p>
          <a:p>
            <a:pPr marL="342900" indent="-342900">
              <a:buFont typeface="Arial" panose="020B0604020202020204" pitchFamily="34" charset="0"/>
              <a:buChar char="•"/>
            </a:pPr>
            <a:r>
              <a:rPr lang="en-US" sz="1800" dirty="0"/>
              <a:t>Upload Linked Template to Azure Blob Storage and generate SAS token</a:t>
            </a:r>
          </a:p>
          <a:p>
            <a:pPr marL="342900" indent="-342900">
              <a:buFont typeface="Arial" panose="020B0604020202020204" pitchFamily="34" charset="0"/>
              <a:buChar char="•"/>
            </a:pPr>
            <a:r>
              <a:rPr lang="en-US" sz="1800" dirty="0"/>
              <a:t>Modify the main template to call Linked template</a:t>
            </a:r>
          </a:p>
          <a:p>
            <a:pPr marL="342900" indent="-342900">
              <a:buFont typeface="Arial" panose="020B0604020202020204" pitchFamily="34" charset="0"/>
              <a:buChar char="•"/>
            </a:pPr>
            <a:r>
              <a:rPr lang="en-US" sz="1800" dirty="0"/>
              <a:t>Modify main template to update dependencies</a:t>
            </a:r>
          </a:p>
          <a:p>
            <a:pPr marL="342900" indent="-342900">
              <a:buFont typeface="Arial" panose="020B0604020202020204" pitchFamily="34" charset="0"/>
              <a:buChar char="•"/>
            </a:pPr>
            <a:r>
              <a:rPr lang="en-US" sz="1800" dirty="0"/>
              <a:t>Deploy resources to Azure using linked templates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497262"/>
            <a:ext cx="5544766" cy="3123874"/>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1409614501"/>
              </p:ext>
            </p:extLst>
          </p:nvPr>
        </p:nvGraphicFramePr>
        <p:xfrm>
          <a:off x="7723403" y="4050097"/>
          <a:ext cx="3027304" cy="20182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a:noFill/>
        </p:spPr>
        <p:txBody>
          <a:bodyPr vert="horz" wrap="square" lIns="0" tIns="0" rIns="0" bIns="0" rtlCol="0" anchor="ctr" anchorCtr="0">
            <a:spAutoFit/>
          </a:bodyPr>
          <a:lstStyle/>
          <a:p>
            <a:r>
              <a:rPr lang="en-US" dirty="0"/>
              <a:t>Lesson 8: Module review and takeaways</a:t>
            </a:r>
          </a:p>
        </p:txBody>
      </p:sp>
      <p:pic>
        <p:nvPicPr>
          <p:cNvPr id="2" name="Picture 1" descr="Icon of a document with a checkmark">
            <a:extLst>
              <a:ext uri="{FF2B5EF4-FFF2-40B4-BE49-F238E27FC236}">
                <a16:creationId xmlns:a16="http://schemas.microsoft.com/office/drawing/2014/main" id="{69FA0D7B-FAF0-4127-B1F0-41D36C5D77F6}"/>
              </a:ext>
            </a:extLst>
          </p:cNvPr>
          <p:cNvPicPr>
            <a:picLocks noChangeAspect="1"/>
          </p:cNvPicPr>
          <p:nvPr/>
        </p:nvPicPr>
        <p:blipFill>
          <a:blip r:embed="rId2"/>
          <a:stretch>
            <a:fillRect/>
          </a:stretch>
        </p:blipFill>
        <p:spPr>
          <a:xfrm>
            <a:off x="10544427" y="2997200"/>
            <a:ext cx="687688" cy="1000122"/>
          </a:xfrm>
          <a:prstGeom prst="rect">
            <a:avLst/>
          </a:prstGeom>
        </p:spPr>
      </p:pic>
    </p:spTree>
    <p:extLst>
      <p:ext uri="{BB962C8B-B14F-4D97-AF65-F5344CB8AC3E}">
        <p14:creationId xmlns:p14="http://schemas.microsoft.com/office/powerpoint/2010/main" val="56420107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 of a cloud with multiples lines extending from it">
            <a:extLst>
              <a:ext uri="{FF2B5EF4-FFF2-40B4-BE49-F238E27FC236}">
                <a16:creationId xmlns:a16="http://schemas.microsoft.com/office/drawing/2014/main" id="{39066287-7B97-4BA4-A29B-1B82733439B4}"/>
              </a:ext>
            </a:extLst>
          </p:cNvPr>
          <p:cNvPicPr>
            <a:picLocks noChangeAspect="1"/>
          </p:cNvPicPr>
          <p:nvPr/>
        </p:nvPicPr>
        <p:blipFill>
          <a:blip r:embed="rId3"/>
          <a:stretch>
            <a:fillRect/>
          </a:stretch>
        </p:blipFill>
        <p:spPr>
          <a:xfrm>
            <a:off x="461758" y="2191671"/>
            <a:ext cx="950976" cy="950976"/>
          </a:xfrm>
          <a:prstGeom prst="rect">
            <a:avLst/>
          </a:prstGeom>
        </p:spPr>
      </p:pic>
      <p:sp>
        <p:nvSpPr>
          <p:cNvPr id="7" name="Rectangle 6">
            <a:extLst>
              <a:ext uri="{FF2B5EF4-FFF2-40B4-BE49-F238E27FC236}">
                <a16:creationId xmlns:a16="http://schemas.microsoft.com/office/drawing/2014/main" id="{32C26526-6C9D-4B0B-B335-529FCBAC4D91}"/>
              </a:ext>
              <a:ext uri="{C183D7F6-B498-43B3-948B-1728B52AA6E4}">
                <adec:decorative xmlns:adec="http://schemas.microsoft.com/office/drawing/2017/decorative" val="0"/>
              </a:ext>
            </a:extLst>
          </p:cNvPr>
          <p:cNvSpPr/>
          <p:nvPr/>
        </p:nvSpPr>
        <p:spPr>
          <a:xfrm>
            <a:off x="1687100" y="2513271"/>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solidFill>
                  <a:schemeClr val="tx1"/>
                </a:solidFill>
              </a:rPr>
              <a:t>Apply infrastructure and configuration as code principles</a:t>
            </a:r>
          </a:p>
        </p:txBody>
      </p:sp>
      <p:cxnSp>
        <p:nvCxnSpPr>
          <p:cNvPr id="6" name="Straight Connector 5">
            <a:extLst>
              <a:ext uri="{FF2B5EF4-FFF2-40B4-BE49-F238E27FC236}">
                <a16:creationId xmlns:a16="http://schemas.microsoft.com/office/drawing/2014/main" id="{3B1CB941-BCC9-464E-AE45-784BA1852AF5}"/>
              </a:ext>
              <a:ext uri="{C183D7F6-B498-43B3-948B-1728B52AA6E4}">
                <adec:decorative xmlns:adec="http://schemas.microsoft.com/office/drawing/2017/decorative" val="1"/>
              </a:ext>
            </a:extLst>
          </p:cNvPr>
          <p:cNvCxnSpPr>
            <a:cxnSpLocks/>
          </p:cNvCxnSpPr>
          <p:nvPr/>
        </p:nvCxnSpPr>
        <p:spPr>
          <a:xfrm>
            <a:off x="1687100" y="340809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three squares and a cloud">
            <a:extLst>
              <a:ext uri="{FF2B5EF4-FFF2-40B4-BE49-F238E27FC236}">
                <a16:creationId xmlns:a16="http://schemas.microsoft.com/office/drawing/2014/main" id="{85FA41FC-BBAD-47BE-9C8B-E15549446C4D}"/>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48890" y="3673539"/>
            <a:ext cx="950976" cy="950976"/>
          </a:xfrm>
          <a:prstGeom prst="rect">
            <a:avLst/>
          </a:prstGeom>
        </p:spPr>
      </p:pic>
      <p:sp>
        <p:nvSpPr>
          <p:cNvPr id="13" name="Rectangle 12">
            <a:extLst>
              <a:ext uri="{FF2B5EF4-FFF2-40B4-BE49-F238E27FC236}">
                <a16:creationId xmlns:a16="http://schemas.microsoft.com/office/drawing/2014/main" id="{7859A249-5976-42DF-BC26-D2CB686E1787}"/>
              </a:ext>
            </a:extLst>
          </p:cNvPr>
          <p:cNvSpPr/>
          <p:nvPr/>
        </p:nvSpPr>
        <p:spPr>
          <a:xfrm>
            <a:off x="1687100" y="3831825"/>
            <a:ext cx="10323576" cy="6344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000" dirty="0">
                <a:solidFill>
                  <a:schemeClr val="tx1"/>
                </a:solidFill>
              </a:rPr>
              <a:t>Deploy and manage infrastructure using Microsoft automation technologies such as ARM templates, Azure CLI, DSC and Azure Automation</a:t>
            </a:r>
          </a:p>
        </p:txBody>
      </p:sp>
      <p:sp>
        <p:nvSpPr>
          <p:cNvPr id="11" name="Title 1">
            <a:extLst>
              <a:ext uri="{FF2B5EF4-FFF2-40B4-BE49-F238E27FC236}">
                <a16:creationId xmlns:a16="http://schemas.microsoft.com/office/drawing/2014/main" id="{87F1CD62-3B3E-4074-AAC2-764D41F71E7C}"/>
              </a:ext>
            </a:extLst>
          </p:cNvPr>
          <p:cNvSpPr>
            <a:spLocks noGrp="1"/>
          </p:cNvSpPr>
          <p:nvPr>
            <p:ph type="title"/>
          </p:nvPr>
        </p:nvSpPr>
        <p:spPr>
          <a:xfrm>
            <a:off x="427038" y="632779"/>
            <a:ext cx="11571287" cy="411162"/>
          </a:xfrm>
        </p:spPr>
        <p:txBody>
          <a:bodyPr/>
          <a:lstStyle/>
          <a:p>
            <a:r>
              <a:rPr lang="en-US"/>
              <a:t>What did you learn?</a:t>
            </a:r>
          </a:p>
        </p:txBody>
      </p:sp>
    </p:spTree>
    <p:extLst>
      <p:ext uri="{BB962C8B-B14F-4D97-AF65-F5344CB8AC3E}">
        <p14:creationId xmlns:p14="http://schemas.microsoft.com/office/powerpoint/2010/main" val="283239176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Module review questions</a:t>
            </a:r>
          </a:p>
        </p:txBody>
      </p:sp>
      <p:pic>
        <p:nvPicPr>
          <p:cNvPr id="13" name="Picture 12">
            <a:extLst>
              <a:ext uri="{FF2B5EF4-FFF2-40B4-BE49-F238E27FC236}">
                <a16:creationId xmlns:a16="http://schemas.microsoft.com/office/drawing/2014/main" id="{77F66C22-4D9F-461B-B46A-BA2575957D2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18" name="Oval 17">
            <a:extLst>
              <a:ext uri="{FF2B5EF4-FFF2-40B4-BE49-F238E27FC236}">
                <a16:creationId xmlns:a16="http://schemas.microsoft.com/office/drawing/2014/main" id="{01ED85C3-2367-4962-9BCF-D331D9F4CDCB}"/>
              </a:ext>
            </a:extLst>
          </p:cNvPr>
          <p:cNvSpPr/>
          <p:nvPr/>
        </p:nvSpPr>
        <p:spPr bwMode="auto">
          <a:xfrm rot="10800000" flipV="1">
            <a:off x="499585" y="126036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a:t>
            </a:r>
          </a:p>
        </p:txBody>
      </p:sp>
      <p:sp>
        <p:nvSpPr>
          <p:cNvPr id="19" name="Rectangle 18">
            <a:extLst>
              <a:ext uri="{FF2B5EF4-FFF2-40B4-BE49-F238E27FC236}">
                <a16:creationId xmlns:a16="http://schemas.microsoft.com/office/drawing/2014/main" id="{697FCDE6-9BE8-4290-B04B-D646BAED038D}"/>
              </a:ext>
            </a:extLst>
          </p:cNvPr>
          <p:cNvSpPr/>
          <p:nvPr/>
        </p:nvSpPr>
        <p:spPr>
          <a:xfrm>
            <a:off x="1567543" y="133013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What benefits can you achieve by modularizing your infrastructure and configuration resources?</a:t>
            </a:r>
          </a:p>
        </p:txBody>
      </p:sp>
      <p:cxnSp>
        <p:nvCxnSpPr>
          <p:cNvPr id="20" name="Straight Connector 19">
            <a:extLst>
              <a:ext uri="{FF2B5EF4-FFF2-40B4-BE49-F238E27FC236}">
                <a16:creationId xmlns:a16="http://schemas.microsoft.com/office/drawing/2014/main" id="{C8B7F290-C65E-489C-A5F0-C11C44F52CC7}"/>
              </a:ext>
              <a:ext uri="{C183D7F6-B498-43B3-948B-1728B52AA6E4}">
                <adec:decorative xmlns:adec="http://schemas.microsoft.com/office/drawing/2017/decorative" val="1"/>
              </a:ext>
            </a:extLst>
          </p:cNvPr>
          <p:cNvCxnSpPr>
            <a:cxnSpLocks/>
          </p:cNvCxnSpPr>
          <p:nvPr/>
        </p:nvCxnSpPr>
        <p:spPr>
          <a:xfrm>
            <a:off x="1567543" y="220503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9D643E60-56B1-4A0D-905E-0B44B0BDC70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1923"/>
            <a:ext cx="915924" cy="915924"/>
          </a:xfrm>
          <a:prstGeom prst="rect">
            <a:avLst/>
          </a:prstGeom>
        </p:spPr>
      </p:pic>
      <p:sp>
        <p:nvSpPr>
          <p:cNvPr id="22" name="Oval 21">
            <a:extLst>
              <a:ext uri="{FF2B5EF4-FFF2-40B4-BE49-F238E27FC236}">
                <a16:creationId xmlns:a16="http://schemas.microsoft.com/office/drawing/2014/main" id="{15429CD8-92EF-4F11-ABE8-86A4887468C4}"/>
              </a:ext>
            </a:extLst>
          </p:cNvPr>
          <p:cNvSpPr/>
          <p:nvPr/>
        </p:nvSpPr>
        <p:spPr bwMode="auto">
          <a:xfrm rot="10800000" flipV="1">
            <a:off x="499585" y="237046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23" name="Rectangle 22">
            <a:extLst>
              <a:ext uri="{FF2B5EF4-FFF2-40B4-BE49-F238E27FC236}">
                <a16:creationId xmlns:a16="http://schemas.microsoft.com/office/drawing/2014/main" id="{1055AB62-F499-4142-B8D8-A1238CC00E51}"/>
              </a:ext>
            </a:extLst>
          </p:cNvPr>
          <p:cNvSpPr/>
          <p:nvPr/>
        </p:nvSpPr>
        <p:spPr>
          <a:xfrm>
            <a:off x="1567543" y="243984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method of approach for implementing Infrastructure as Code states what the final state of an environment should be without defining how it should be achieved?</a:t>
            </a:r>
          </a:p>
        </p:txBody>
      </p:sp>
      <p:cxnSp>
        <p:nvCxnSpPr>
          <p:cNvPr id="24" name="Straight Connector 23">
            <a:extLst>
              <a:ext uri="{FF2B5EF4-FFF2-40B4-BE49-F238E27FC236}">
                <a16:creationId xmlns:a16="http://schemas.microsoft.com/office/drawing/2014/main" id="{6E4DF9F3-4CEA-40A0-849E-97B82063244C}"/>
              </a:ext>
              <a:ext uri="{C183D7F6-B498-43B3-948B-1728B52AA6E4}">
                <adec:decorative xmlns:adec="http://schemas.microsoft.com/office/drawing/2017/decorative" val="1"/>
              </a:ext>
            </a:extLst>
          </p:cNvPr>
          <p:cNvCxnSpPr>
            <a:cxnSpLocks/>
          </p:cNvCxnSpPr>
          <p:nvPr/>
        </p:nvCxnSpPr>
        <p:spPr>
          <a:xfrm>
            <a:off x="1567543" y="331474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BF4B4E4F-E764-475A-A006-DBD9F5139AA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11633"/>
            <a:ext cx="915924" cy="915924"/>
          </a:xfrm>
          <a:prstGeom prst="rect">
            <a:avLst/>
          </a:prstGeom>
        </p:spPr>
      </p:pic>
      <p:sp>
        <p:nvSpPr>
          <p:cNvPr id="26" name="Oval 25">
            <a:extLst>
              <a:ext uri="{FF2B5EF4-FFF2-40B4-BE49-F238E27FC236}">
                <a16:creationId xmlns:a16="http://schemas.microsoft.com/office/drawing/2014/main" id="{23472324-3D7C-4375-9C17-B80326012798}"/>
              </a:ext>
            </a:extLst>
          </p:cNvPr>
          <p:cNvSpPr/>
          <p:nvPr/>
        </p:nvSpPr>
        <p:spPr bwMode="auto">
          <a:xfrm rot="10800000" flipV="1">
            <a:off x="499585" y="348055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3</a:t>
            </a:r>
          </a:p>
        </p:txBody>
      </p:sp>
      <p:sp>
        <p:nvSpPr>
          <p:cNvPr id="27" name="Rectangle 26">
            <a:extLst>
              <a:ext uri="{FF2B5EF4-FFF2-40B4-BE49-F238E27FC236}">
                <a16:creationId xmlns:a16="http://schemas.microsoft.com/office/drawing/2014/main" id="{DD052174-9EE7-4805-88D1-32201BDC1881}"/>
              </a:ext>
            </a:extLst>
          </p:cNvPr>
          <p:cNvSpPr/>
          <p:nvPr/>
        </p:nvSpPr>
        <p:spPr>
          <a:xfrm>
            <a:off x="1567543" y="354955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term defines the ability to apply one or more operations against a resource, resulting in the same outcome every time?</a:t>
            </a:r>
          </a:p>
        </p:txBody>
      </p:sp>
      <p:cxnSp>
        <p:nvCxnSpPr>
          <p:cNvPr id="28" name="Straight Connector 27">
            <a:extLst>
              <a:ext uri="{FF2B5EF4-FFF2-40B4-BE49-F238E27FC236}">
                <a16:creationId xmlns:a16="http://schemas.microsoft.com/office/drawing/2014/main" id="{E335A983-A338-4528-9D50-A84C7F04BD1E}"/>
              </a:ext>
              <a:ext uri="{C183D7F6-B498-43B3-948B-1728B52AA6E4}">
                <adec:decorative xmlns:adec="http://schemas.microsoft.com/office/drawing/2017/decorative" val="1"/>
              </a:ext>
            </a:extLst>
          </p:cNvPr>
          <p:cNvCxnSpPr>
            <a:cxnSpLocks/>
          </p:cNvCxnSpPr>
          <p:nvPr/>
        </p:nvCxnSpPr>
        <p:spPr>
          <a:xfrm>
            <a:off x="1567543" y="442445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7EFBAED7-A165-4A17-8D0C-9C952199173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1900"/>
            <a:ext cx="915924" cy="915924"/>
          </a:xfrm>
          <a:prstGeom prst="rect">
            <a:avLst/>
          </a:prstGeom>
        </p:spPr>
      </p:pic>
      <p:sp>
        <p:nvSpPr>
          <p:cNvPr id="34" name="Oval 33">
            <a:extLst>
              <a:ext uri="{FF2B5EF4-FFF2-40B4-BE49-F238E27FC236}">
                <a16:creationId xmlns:a16="http://schemas.microsoft.com/office/drawing/2014/main" id="{23BDC0FA-004E-4DBA-9589-66EA97FE152A}"/>
              </a:ext>
            </a:extLst>
          </p:cNvPr>
          <p:cNvSpPr/>
          <p:nvPr/>
        </p:nvSpPr>
        <p:spPr bwMode="auto">
          <a:xfrm rot="10800000" flipV="1">
            <a:off x="499585" y="459081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4</a:t>
            </a:r>
          </a:p>
        </p:txBody>
      </p:sp>
      <p:sp>
        <p:nvSpPr>
          <p:cNvPr id="35" name="Rectangle 34">
            <a:extLst>
              <a:ext uri="{FF2B5EF4-FFF2-40B4-BE49-F238E27FC236}">
                <a16:creationId xmlns:a16="http://schemas.microsoft.com/office/drawing/2014/main" id="{44968A4F-8CBA-4E84-BC5C-765C3E87AEF2}"/>
              </a:ext>
            </a:extLst>
          </p:cNvPr>
          <p:cNvSpPr/>
          <p:nvPr/>
        </p:nvSpPr>
        <p:spPr>
          <a:xfrm>
            <a:off x="1556430" y="4704270"/>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term is the process whereby a set of resources change their state over time from their original state in which they were deployed?</a:t>
            </a:r>
          </a:p>
        </p:txBody>
      </p:sp>
      <p:cxnSp>
        <p:nvCxnSpPr>
          <p:cNvPr id="36" name="Straight Connector 35">
            <a:extLst>
              <a:ext uri="{FF2B5EF4-FFF2-40B4-BE49-F238E27FC236}">
                <a16:creationId xmlns:a16="http://schemas.microsoft.com/office/drawing/2014/main" id="{D91E3358-7326-406B-9784-14E76C3D3F76}"/>
              </a:ext>
              <a:ext uri="{C183D7F6-B498-43B3-948B-1728B52AA6E4}">
                <adec:decorative xmlns:adec="http://schemas.microsoft.com/office/drawing/2017/decorative" val="1"/>
              </a:ext>
            </a:extLst>
          </p:cNvPr>
          <p:cNvCxnSpPr>
            <a:cxnSpLocks/>
          </p:cNvCxnSpPr>
          <p:nvPr/>
        </p:nvCxnSpPr>
        <p:spPr>
          <a:xfrm>
            <a:off x="1556430" y="563214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C90C5BD5-43FB-4B60-84DD-45C392C8DC3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0315" y="5729033"/>
            <a:ext cx="915924" cy="915924"/>
          </a:xfrm>
          <a:prstGeom prst="rect">
            <a:avLst/>
          </a:prstGeom>
        </p:spPr>
      </p:pic>
      <p:sp>
        <p:nvSpPr>
          <p:cNvPr id="38" name="Rectangle 37">
            <a:extLst>
              <a:ext uri="{FF2B5EF4-FFF2-40B4-BE49-F238E27FC236}">
                <a16:creationId xmlns:a16="http://schemas.microsoft.com/office/drawing/2014/main" id="{3CE9C38F-4259-412A-A71E-1892E349F64D}"/>
              </a:ext>
            </a:extLst>
          </p:cNvPr>
          <p:cNvSpPr/>
          <p:nvPr/>
        </p:nvSpPr>
        <p:spPr>
          <a:xfrm>
            <a:off x="1556430" y="586695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Which Resource Manager deployment mode only deploys whatever is defined in the template, and does not remove or modify any other resources not defined in the template?</a:t>
            </a:r>
          </a:p>
        </p:txBody>
      </p:sp>
      <p:sp>
        <p:nvSpPr>
          <p:cNvPr id="39" name="Oval 38">
            <a:extLst>
              <a:ext uri="{FF2B5EF4-FFF2-40B4-BE49-F238E27FC236}">
                <a16:creationId xmlns:a16="http://schemas.microsoft.com/office/drawing/2014/main" id="{DFD32A20-18C6-4920-A559-79BB611E9D16}"/>
              </a:ext>
            </a:extLst>
          </p:cNvPr>
          <p:cNvSpPr/>
          <p:nvPr/>
        </p:nvSpPr>
        <p:spPr bwMode="auto">
          <a:xfrm rot="10800000" flipV="1">
            <a:off x="488239" y="580231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5</a:t>
            </a:r>
          </a:p>
        </p:txBody>
      </p:sp>
    </p:spTree>
    <p:extLst>
      <p:ext uri="{BB962C8B-B14F-4D97-AF65-F5344CB8AC3E}">
        <p14:creationId xmlns:p14="http://schemas.microsoft.com/office/powerpoint/2010/main" val="11227347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6951" y="3243000"/>
            <a:ext cx="9070923" cy="508524"/>
          </a:xfrm>
        </p:spPr>
        <p:txBody>
          <a:bodyPr/>
          <a:lstStyle/>
          <a:p>
            <a:r>
              <a:rPr lang="en-US" dirty="0"/>
              <a:t>Lesson 02: Infrastructure as code and configuration management</a:t>
            </a:r>
          </a:p>
        </p:txBody>
      </p:sp>
      <p:pic>
        <p:nvPicPr>
          <p:cNvPr id="3" name="Picture 2" descr="Icon of a cloud with multiples lines extending from it">
            <a:extLst>
              <a:ext uri="{FF2B5EF4-FFF2-40B4-BE49-F238E27FC236}">
                <a16:creationId xmlns:a16="http://schemas.microsoft.com/office/drawing/2014/main" id="{6D4E6A64-1371-4862-B799-F6FB76E84CE7}"/>
              </a:ext>
            </a:extLst>
          </p:cNvPr>
          <p:cNvPicPr>
            <a:picLocks noChangeAspect="1"/>
          </p:cNvPicPr>
          <p:nvPr/>
        </p:nvPicPr>
        <p:blipFill>
          <a:blip r:embed="rId3">
            <a:clrChange>
              <a:clrFrom>
                <a:srgbClr val="FFFFFF"/>
              </a:clrFrom>
              <a:clrTo>
                <a:srgbClr val="FFFFFF">
                  <a:alpha val="0"/>
                </a:srgbClr>
              </a:clrTo>
            </a:clrChange>
          </a:blip>
          <a:srcRect/>
          <a:stretch/>
        </p:blipFill>
        <p:spPr>
          <a:xfrm>
            <a:off x="10446227" y="2971800"/>
            <a:ext cx="1050924" cy="1050924"/>
          </a:xfrm>
          <a:prstGeom prst="rect">
            <a:avLst/>
          </a:prstGeom>
        </p:spPr>
      </p:pic>
    </p:spTree>
    <p:extLst>
      <p:ext uri="{BB962C8B-B14F-4D97-AF65-F5344CB8AC3E}">
        <p14:creationId xmlns:p14="http://schemas.microsoft.com/office/powerpoint/2010/main" val="2624785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Environment deployment</a:t>
            </a:r>
          </a:p>
        </p:txBody>
      </p:sp>
      <p:sp>
        <p:nvSpPr>
          <p:cNvPr id="7" name="Text Placeholder 5">
            <a:extLst>
              <a:ext uri="{FF2B5EF4-FFF2-40B4-BE49-F238E27FC236}">
                <a16:creationId xmlns:a16="http://schemas.microsoft.com/office/drawing/2014/main" id="{FB14D94A-E45D-4E4F-A677-C784F4BD38DF}"/>
              </a:ext>
            </a:extLst>
          </p:cNvPr>
          <p:cNvSpPr txBox="1">
            <a:spLocks/>
          </p:cNvSpPr>
          <p:nvPr/>
        </p:nvSpPr>
        <p:spPr>
          <a:xfrm>
            <a:off x="427038" y="1628785"/>
            <a:ext cx="5724310" cy="4494924"/>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SzTx/>
            </a:pPr>
            <a:r>
              <a:rPr lang="en-US" spc="0" dirty="0">
                <a:solidFill>
                  <a:schemeClr val="tx1"/>
                </a:solidFill>
              </a:rPr>
              <a:t>Manual deployment:</a:t>
            </a:r>
          </a:p>
          <a:p>
            <a:pPr lvl="1">
              <a:spcBef>
                <a:spcPts val="600"/>
              </a:spcBef>
              <a:spcAft>
                <a:spcPts val="300"/>
              </a:spcAft>
            </a:pPr>
            <a:r>
              <a:rPr lang="en-US" dirty="0">
                <a:solidFill>
                  <a:schemeClr val="tx1"/>
                </a:solidFill>
              </a:rPr>
              <a:t>Snowflake servers</a:t>
            </a:r>
          </a:p>
          <a:p>
            <a:pPr lvl="1">
              <a:spcBef>
                <a:spcPts val="600"/>
              </a:spcBef>
              <a:spcAft>
                <a:spcPts val="300"/>
              </a:spcAft>
            </a:pPr>
            <a:r>
              <a:rPr lang="en-US" dirty="0">
                <a:solidFill>
                  <a:schemeClr val="tx1"/>
                </a:solidFill>
              </a:rPr>
              <a:t>Deployment steps vary by environment</a:t>
            </a:r>
          </a:p>
          <a:p>
            <a:pPr lvl="1">
              <a:spcBef>
                <a:spcPts val="600"/>
              </a:spcBef>
              <a:spcAft>
                <a:spcPts val="300"/>
              </a:spcAft>
            </a:pPr>
            <a:r>
              <a:rPr lang="en-US" dirty="0">
                <a:solidFill>
                  <a:schemeClr val="tx1"/>
                </a:solidFill>
              </a:rPr>
              <a:t>More verification steps and more elaborate manual processes</a:t>
            </a:r>
          </a:p>
          <a:p>
            <a:pPr lvl="1">
              <a:spcBef>
                <a:spcPts val="600"/>
              </a:spcBef>
              <a:spcAft>
                <a:spcPts val="300"/>
              </a:spcAft>
            </a:pPr>
            <a:r>
              <a:rPr lang="en-US" dirty="0">
                <a:solidFill>
                  <a:schemeClr val="tx1"/>
                </a:solidFill>
              </a:rPr>
              <a:t>Increased documentation to account </a:t>
            </a:r>
            <a:br>
              <a:rPr lang="en-US" dirty="0">
                <a:solidFill>
                  <a:schemeClr val="tx1"/>
                </a:solidFill>
              </a:rPr>
            </a:br>
            <a:r>
              <a:rPr lang="en-US" dirty="0">
                <a:solidFill>
                  <a:schemeClr val="tx1"/>
                </a:solidFill>
              </a:rPr>
              <a:t>for differences</a:t>
            </a:r>
          </a:p>
          <a:p>
            <a:pPr lvl="1">
              <a:spcBef>
                <a:spcPts val="600"/>
              </a:spcBef>
              <a:spcAft>
                <a:spcPts val="300"/>
              </a:spcAft>
            </a:pPr>
            <a:r>
              <a:rPr lang="en-US" dirty="0">
                <a:solidFill>
                  <a:schemeClr val="tx1"/>
                </a:solidFill>
              </a:rPr>
              <a:t>Deployment on weekends to allow time to recover from errors</a:t>
            </a:r>
          </a:p>
          <a:p>
            <a:pPr lvl="1">
              <a:spcBef>
                <a:spcPts val="600"/>
              </a:spcBef>
              <a:spcAft>
                <a:spcPts val="300"/>
              </a:spcAft>
            </a:pPr>
            <a:r>
              <a:rPr lang="en-US" dirty="0">
                <a:solidFill>
                  <a:schemeClr val="tx1"/>
                </a:solidFill>
              </a:rPr>
              <a:t>Slower release cadence to minimize pain and long weekends</a:t>
            </a:r>
          </a:p>
        </p:txBody>
      </p:sp>
      <p:sp>
        <p:nvSpPr>
          <p:cNvPr id="8" name="Text Placeholder 5">
            <a:extLst>
              <a:ext uri="{FF2B5EF4-FFF2-40B4-BE49-F238E27FC236}">
                <a16:creationId xmlns:a16="http://schemas.microsoft.com/office/drawing/2014/main" id="{7EC2AA13-6285-44F4-8C5D-764E3E6EC20F}"/>
              </a:ext>
            </a:extLst>
          </p:cNvPr>
          <p:cNvSpPr txBox="1">
            <a:spLocks/>
          </p:cNvSpPr>
          <p:nvPr/>
        </p:nvSpPr>
        <p:spPr>
          <a:xfrm>
            <a:off x="6285128" y="1628785"/>
            <a:ext cx="5724310" cy="4494924"/>
          </a:xfrm>
          <a:prstGeom prst="rect">
            <a:avLst/>
          </a:prstGeom>
          <a:solidFill>
            <a:schemeClr val="bg1">
              <a:lumMod val="95000"/>
            </a:schemeClr>
          </a:solidFill>
        </p:spPr>
        <p:txBody>
          <a:bodyPr vert="horz" wrap="square" lIns="182880" tIns="137160" rIns="182880" bIns="13716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SzTx/>
              <a:buNone/>
            </a:pPr>
            <a:r>
              <a:rPr lang="en-US" sz="2400" dirty="0">
                <a:solidFill>
                  <a:schemeClr val="tx1"/>
                </a:solidFill>
                <a:latin typeface="Segoe UI Semibold"/>
                <a:cs typeface="+mn-cs"/>
              </a:rPr>
              <a:t>Infrastructure as code:</a:t>
            </a:r>
          </a:p>
          <a:p>
            <a:pPr marL="0" lvl="1" indent="0">
              <a:spcBef>
                <a:spcPts val="600"/>
              </a:spcBef>
              <a:spcAft>
                <a:spcPts val="300"/>
              </a:spcAft>
              <a:buNone/>
            </a:pPr>
            <a:r>
              <a:rPr lang="en-US" dirty="0">
                <a:solidFill>
                  <a:schemeClr val="tx1"/>
                </a:solidFill>
              </a:rPr>
              <a:t>Consistent servers between environments</a:t>
            </a:r>
          </a:p>
          <a:p>
            <a:pPr marL="0" lvl="1" indent="0">
              <a:spcBef>
                <a:spcPts val="600"/>
              </a:spcBef>
              <a:spcAft>
                <a:spcPts val="300"/>
              </a:spcAft>
              <a:buNone/>
            </a:pPr>
            <a:r>
              <a:rPr lang="en-US" dirty="0">
                <a:solidFill>
                  <a:schemeClr val="tx1"/>
                </a:solidFill>
              </a:rPr>
              <a:t>Environments created or scaled easily</a:t>
            </a:r>
          </a:p>
          <a:p>
            <a:pPr marL="0" lvl="1" indent="0">
              <a:spcBef>
                <a:spcPts val="600"/>
              </a:spcBef>
              <a:spcAft>
                <a:spcPts val="300"/>
              </a:spcAft>
              <a:buNone/>
            </a:pPr>
            <a:r>
              <a:rPr lang="en-US" dirty="0">
                <a:solidFill>
                  <a:schemeClr val="tx1"/>
                </a:solidFill>
              </a:rPr>
              <a:t>Fully automate creation and updates of environments</a:t>
            </a:r>
          </a:p>
          <a:p>
            <a:pPr marL="0" lvl="1" indent="0">
              <a:spcBef>
                <a:spcPts val="600"/>
              </a:spcBef>
              <a:spcAft>
                <a:spcPts val="300"/>
              </a:spcAft>
              <a:buNone/>
            </a:pPr>
            <a:r>
              <a:rPr lang="en-US" dirty="0">
                <a:solidFill>
                  <a:schemeClr val="tx1"/>
                </a:solidFill>
              </a:rPr>
              <a:t>Transition to immutable infrastructure</a:t>
            </a:r>
          </a:p>
          <a:p>
            <a:pPr marL="0" lvl="1" indent="0">
              <a:spcBef>
                <a:spcPts val="600"/>
              </a:spcBef>
              <a:spcAft>
                <a:spcPts val="300"/>
              </a:spcAft>
              <a:buNone/>
            </a:pPr>
            <a:r>
              <a:rPr lang="en-US" dirty="0">
                <a:solidFill>
                  <a:schemeClr val="tx1"/>
                </a:solidFill>
              </a:rPr>
              <a:t>Use blue/green deployments</a:t>
            </a:r>
          </a:p>
          <a:p>
            <a:pPr marL="0" lvl="1" indent="0">
              <a:spcBef>
                <a:spcPts val="600"/>
              </a:spcBef>
              <a:spcAft>
                <a:spcPts val="300"/>
              </a:spcAft>
              <a:buNone/>
            </a:pPr>
            <a:r>
              <a:rPr lang="en-US" dirty="0">
                <a:solidFill>
                  <a:schemeClr val="tx1"/>
                </a:solidFill>
              </a:rPr>
              <a:t>Treat servers as cattle, not pets</a:t>
            </a:r>
          </a:p>
        </p:txBody>
      </p:sp>
    </p:spTree>
    <p:extLst>
      <p:ext uri="{BB962C8B-B14F-4D97-AF65-F5344CB8AC3E}">
        <p14:creationId xmlns:p14="http://schemas.microsoft.com/office/powerpoint/2010/main" val="22140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Environment configuration</a:t>
            </a:r>
          </a:p>
        </p:txBody>
      </p:sp>
      <p:sp>
        <p:nvSpPr>
          <p:cNvPr id="3" name="Text Placeholder 5">
            <a:extLst>
              <a:ext uri="{FF2B5EF4-FFF2-40B4-BE49-F238E27FC236}">
                <a16:creationId xmlns:a16="http://schemas.microsoft.com/office/drawing/2014/main" id="{ADE66E7D-A1B4-4189-8C09-43BAF7AC704E}"/>
              </a:ext>
            </a:extLst>
          </p:cNvPr>
          <p:cNvSpPr txBox="1">
            <a:spLocks/>
          </p:cNvSpPr>
          <p:nvPr/>
        </p:nvSpPr>
        <p:spPr>
          <a:xfrm>
            <a:off x="427038" y="1628785"/>
            <a:ext cx="5724310" cy="4494924"/>
          </a:xfrm>
          <a:prstGeom prst="rect">
            <a:avLst/>
          </a:prstGeom>
          <a:solidFill>
            <a:schemeClr val="bg1">
              <a:lumMod val="95000"/>
            </a:schemeClr>
          </a:solidFill>
        </p:spPr>
        <p:txBody>
          <a:bodyPr lIns="182880" tIns="137160" rIns="182880" bIns="13716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SzTx/>
            </a:pPr>
            <a:r>
              <a:rPr lang="en-US" spc="0" dirty="0">
                <a:solidFill>
                  <a:schemeClr val="tx1"/>
                </a:solidFill>
              </a:rPr>
              <a:t>Manual configuration:</a:t>
            </a:r>
          </a:p>
          <a:p>
            <a:pPr lvl="1">
              <a:spcBef>
                <a:spcPts val="600"/>
              </a:spcBef>
              <a:spcAft>
                <a:spcPts val="300"/>
              </a:spcAft>
            </a:pPr>
            <a:r>
              <a:rPr lang="en-US" dirty="0">
                <a:solidFill>
                  <a:schemeClr val="tx1"/>
                </a:solidFill>
              </a:rPr>
              <a:t>Configuration bugs difficult to Identify</a:t>
            </a:r>
          </a:p>
          <a:p>
            <a:pPr lvl="1">
              <a:spcBef>
                <a:spcPts val="600"/>
              </a:spcBef>
              <a:spcAft>
                <a:spcPts val="300"/>
              </a:spcAft>
            </a:pPr>
            <a:r>
              <a:rPr lang="en-US" dirty="0">
                <a:solidFill>
                  <a:schemeClr val="tx1"/>
                </a:solidFill>
              </a:rPr>
              <a:t>Error prone</a:t>
            </a:r>
          </a:p>
          <a:p>
            <a:pPr lvl="1">
              <a:spcBef>
                <a:spcPts val="600"/>
              </a:spcBef>
              <a:spcAft>
                <a:spcPts val="300"/>
              </a:spcAft>
            </a:pPr>
            <a:r>
              <a:rPr lang="en-US" dirty="0">
                <a:solidFill>
                  <a:schemeClr val="tx1"/>
                </a:solidFill>
              </a:rPr>
              <a:t>More verification steps and more elaborate manual processes</a:t>
            </a:r>
          </a:p>
          <a:p>
            <a:pPr lvl="1">
              <a:spcBef>
                <a:spcPts val="600"/>
              </a:spcBef>
              <a:spcAft>
                <a:spcPts val="300"/>
              </a:spcAft>
            </a:pPr>
            <a:r>
              <a:rPr lang="en-US" dirty="0">
                <a:solidFill>
                  <a:schemeClr val="tx1"/>
                </a:solidFill>
              </a:rPr>
              <a:t>Increased documentation</a:t>
            </a:r>
          </a:p>
          <a:p>
            <a:pPr lvl="1">
              <a:spcBef>
                <a:spcPts val="600"/>
              </a:spcBef>
              <a:spcAft>
                <a:spcPts val="300"/>
              </a:spcAft>
            </a:pPr>
            <a:r>
              <a:rPr lang="en-US" dirty="0">
                <a:solidFill>
                  <a:schemeClr val="tx1"/>
                </a:solidFill>
              </a:rPr>
              <a:t>Deployment on weekends to allow time to recover from errors</a:t>
            </a:r>
          </a:p>
          <a:p>
            <a:pPr lvl="1">
              <a:spcBef>
                <a:spcPts val="600"/>
              </a:spcBef>
              <a:spcAft>
                <a:spcPts val="300"/>
              </a:spcAft>
            </a:pPr>
            <a:r>
              <a:rPr lang="en-US" dirty="0">
                <a:solidFill>
                  <a:schemeClr val="tx1"/>
                </a:solidFill>
              </a:rPr>
              <a:t>Slower release cadence to minimize requirement for long weekends</a:t>
            </a:r>
          </a:p>
        </p:txBody>
      </p:sp>
      <p:sp>
        <p:nvSpPr>
          <p:cNvPr id="4" name="Text Placeholder 5">
            <a:extLst>
              <a:ext uri="{FF2B5EF4-FFF2-40B4-BE49-F238E27FC236}">
                <a16:creationId xmlns:a16="http://schemas.microsoft.com/office/drawing/2014/main" id="{326F69F4-D99A-4390-8650-F6505E327E58}"/>
              </a:ext>
            </a:extLst>
          </p:cNvPr>
          <p:cNvSpPr txBox="1">
            <a:spLocks/>
          </p:cNvSpPr>
          <p:nvPr/>
        </p:nvSpPr>
        <p:spPr>
          <a:xfrm>
            <a:off x="6285128" y="1628785"/>
            <a:ext cx="5724310" cy="4494924"/>
          </a:xfrm>
          <a:prstGeom prst="rect">
            <a:avLst/>
          </a:prstGeom>
          <a:solidFill>
            <a:schemeClr val="bg1">
              <a:lumMod val="95000"/>
            </a:schemeClr>
          </a:solidFill>
        </p:spPr>
        <p:txBody>
          <a:bodyPr vert="horz" wrap="square" lIns="182880" tIns="137160" rIns="182880" bIns="13716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SzTx/>
              <a:buNone/>
            </a:pPr>
            <a:r>
              <a:rPr lang="en-US" sz="2400" dirty="0">
                <a:solidFill>
                  <a:schemeClr val="tx1"/>
                </a:solidFill>
                <a:latin typeface="Segoe UI Semibold"/>
                <a:cs typeface="+mn-cs"/>
              </a:rPr>
              <a:t>Configuration as code:</a:t>
            </a:r>
          </a:p>
          <a:p>
            <a:pPr marL="0" lvl="1" indent="0">
              <a:spcBef>
                <a:spcPts val="600"/>
              </a:spcBef>
              <a:spcAft>
                <a:spcPts val="300"/>
              </a:spcAft>
              <a:buNone/>
            </a:pPr>
            <a:r>
              <a:rPr lang="en-US" dirty="0">
                <a:solidFill>
                  <a:schemeClr val="tx1"/>
                </a:solidFill>
              </a:rPr>
              <a:t>Bugs easily reproducible</a:t>
            </a:r>
          </a:p>
          <a:p>
            <a:pPr marL="0" lvl="1" indent="0">
              <a:spcBef>
                <a:spcPts val="600"/>
              </a:spcBef>
              <a:spcAft>
                <a:spcPts val="300"/>
              </a:spcAft>
              <a:buNone/>
            </a:pPr>
            <a:r>
              <a:rPr lang="en-US" dirty="0">
                <a:solidFill>
                  <a:schemeClr val="tx1"/>
                </a:solidFill>
              </a:rPr>
              <a:t>Consistent configuration</a:t>
            </a:r>
          </a:p>
          <a:p>
            <a:pPr marL="0" lvl="1" indent="0">
              <a:spcBef>
                <a:spcPts val="600"/>
              </a:spcBef>
              <a:spcAft>
                <a:spcPts val="300"/>
              </a:spcAft>
              <a:buNone/>
            </a:pPr>
            <a:r>
              <a:rPr lang="en-US" dirty="0">
                <a:solidFill>
                  <a:schemeClr val="tx1"/>
                </a:solidFill>
              </a:rPr>
              <a:t>Increase deployment cadence to reduce amount of incremental change</a:t>
            </a:r>
          </a:p>
          <a:p>
            <a:pPr marL="0" lvl="1" indent="0">
              <a:spcBef>
                <a:spcPts val="600"/>
              </a:spcBef>
              <a:spcAft>
                <a:spcPts val="300"/>
              </a:spcAft>
              <a:buNone/>
            </a:pPr>
            <a:r>
              <a:rPr lang="en-US" dirty="0">
                <a:solidFill>
                  <a:schemeClr val="tx1"/>
                </a:solidFill>
              </a:rPr>
              <a:t>Treat environment and configuration as executable documentation</a:t>
            </a:r>
          </a:p>
        </p:txBody>
      </p:sp>
    </p:spTree>
    <p:extLst>
      <p:ext uri="{BB962C8B-B14F-4D97-AF65-F5344CB8AC3E}">
        <p14:creationId xmlns:p14="http://schemas.microsoft.com/office/powerpoint/2010/main" val="192448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Imperative versus declarative configuration</a:t>
            </a:r>
          </a:p>
        </p:txBody>
      </p:sp>
      <p:sp>
        <p:nvSpPr>
          <p:cNvPr id="2" name="Rectangle 1">
            <a:extLst>
              <a:ext uri="{FF2B5EF4-FFF2-40B4-BE49-F238E27FC236}">
                <a16:creationId xmlns:a16="http://schemas.microsoft.com/office/drawing/2014/main" id="{8EAC37F5-C75F-4E1E-AB4E-52C4D165E1D0}"/>
              </a:ext>
            </a:extLst>
          </p:cNvPr>
          <p:cNvSpPr/>
          <p:nvPr/>
        </p:nvSpPr>
        <p:spPr>
          <a:xfrm>
            <a:off x="466344" y="1234440"/>
            <a:ext cx="11582401" cy="338554"/>
          </a:xfrm>
          <a:prstGeom prst="rect">
            <a:avLst/>
          </a:prstGeom>
          <a:noFill/>
        </p:spPr>
        <p:txBody>
          <a:bodyPr wrap="square" lIns="0" tIns="0" rIns="0" bIns="0" anchor="ctr">
            <a:noAutofit/>
          </a:bodyPr>
          <a:lstStyle/>
          <a:p>
            <a:r>
              <a:rPr lang="en-US" sz="2200" dirty="0">
                <a:latin typeface="+mj-lt"/>
              </a:rPr>
              <a:t>Approaches to implementing infrastructure and configuration as code</a:t>
            </a:r>
          </a:p>
        </p:txBody>
      </p:sp>
      <p:sp>
        <p:nvSpPr>
          <p:cNvPr id="3" name="Text Placeholder 5">
            <a:extLst>
              <a:ext uri="{FF2B5EF4-FFF2-40B4-BE49-F238E27FC236}">
                <a16:creationId xmlns:a16="http://schemas.microsoft.com/office/drawing/2014/main" id="{2E622281-422D-4863-A808-68D1A6CAE896}"/>
              </a:ext>
            </a:extLst>
          </p:cNvPr>
          <p:cNvSpPr txBox="1">
            <a:spLocks/>
          </p:cNvSpPr>
          <p:nvPr/>
        </p:nvSpPr>
        <p:spPr>
          <a:xfrm>
            <a:off x="427040" y="2009775"/>
            <a:ext cx="5376192" cy="1571625"/>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Declarative:</a:t>
            </a:r>
          </a:p>
          <a:p>
            <a:pPr lvl="1">
              <a:spcBef>
                <a:spcPts val="600"/>
              </a:spcBef>
            </a:pPr>
            <a:r>
              <a:rPr lang="en-US" dirty="0"/>
              <a:t>Functional</a:t>
            </a:r>
          </a:p>
          <a:p>
            <a:pPr lvl="1">
              <a:spcBef>
                <a:spcPts val="600"/>
              </a:spcBef>
            </a:pPr>
            <a:r>
              <a:rPr lang="en-US" dirty="0"/>
              <a:t>Defines </a:t>
            </a:r>
            <a:r>
              <a:rPr lang="en-US" b="1" dirty="0"/>
              <a:t>what</a:t>
            </a:r>
            <a:r>
              <a:rPr lang="en-US" dirty="0"/>
              <a:t> the final state should be </a:t>
            </a:r>
          </a:p>
        </p:txBody>
      </p:sp>
      <p:pic>
        <p:nvPicPr>
          <p:cNvPr id="4" name="Picture 3" descr="An icon representing a script, followed by an arrow pointing to an icon of two cogs representing coding procedures, followed by another arrow pointing to an image representing an application in its final state">
            <a:extLst>
              <a:ext uri="{FF2B5EF4-FFF2-40B4-BE49-F238E27FC236}">
                <a16:creationId xmlns:a16="http://schemas.microsoft.com/office/drawing/2014/main" id="{7707698D-8382-4777-9AF1-C7D005C6E4AC}"/>
              </a:ext>
            </a:extLst>
          </p:cNvPr>
          <p:cNvPicPr>
            <a:picLocks noChangeAspect="1"/>
          </p:cNvPicPr>
          <p:nvPr/>
        </p:nvPicPr>
        <p:blipFill rotWithShape="1">
          <a:blip r:embed="rId3"/>
          <a:srcRect l="-29874" t="-12349" r="-25287" b="-5900"/>
          <a:stretch/>
        </p:blipFill>
        <p:spPr>
          <a:xfrm>
            <a:off x="5962650" y="2009775"/>
            <a:ext cx="5860477" cy="1571626"/>
          </a:xfrm>
          <a:prstGeom prst="rect">
            <a:avLst/>
          </a:prstGeom>
          <a:ln w="19050">
            <a:solidFill>
              <a:schemeClr val="tx2"/>
            </a:solidFill>
          </a:ln>
        </p:spPr>
      </p:pic>
      <p:sp>
        <p:nvSpPr>
          <p:cNvPr id="8" name="Text Placeholder 5">
            <a:extLst>
              <a:ext uri="{FF2B5EF4-FFF2-40B4-BE49-F238E27FC236}">
                <a16:creationId xmlns:a16="http://schemas.microsoft.com/office/drawing/2014/main" id="{AA7516D9-3D28-4552-B531-37B3CEE13735}"/>
              </a:ext>
            </a:extLst>
          </p:cNvPr>
          <p:cNvSpPr txBox="1">
            <a:spLocks/>
          </p:cNvSpPr>
          <p:nvPr/>
        </p:nvSpPr>
        <p:spPr>
          <a:xfrm>
            <a:off x="427040" y="3708401"/>
            <a:ext cx="5376192" cy="1866900"/>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t>Imperative:</a:t>
            </a:r>
          </a:p>
          <a:p>
            <a:pPr lvl="1">
              <a:spcBef>
                <a:spcPts val="600"/>
              </a:spcBef>
            </a:pPr>
            <a:r>
              <a:rPr lang="en-US" dirty="0"/>
              <a:t>Procedural</a:t>
            </a:r>
          </a:p>
          <a:p>
            <a:pPr lvl="1">
              <a:spcBef>
                <a:spcPts val="600"/>
              </a:spcBef>
            </a:pPr>
            <a:r>
              <a:rPr lang="en-US" dirty="0"/>
              <a:t>Defines </a:t>
            </a:r>
            <a:r>
              <a:rPr lang="en-US" b="1" dirty="0"/>
              <a:t>how</a:t>
            </a:r>
            <a:r>
              <a:rPr lang="en-US" dirty="0"/>
              <a:t> to achieve that final state</a:t>
            </a:r>
          </a:p>
        </p:txBody>
      </p:sp>
      <p:pic>
        <p:nvPicPr>
          <p:cNvPr id="5" name="Picture 4" descr="An icon representing a script followed by an arrow pointing to an image representing an application in its final state">
            <a:extLst>
              <a:ext uri="{FF2B5EF4-FFF2-40B4-BE49-F238E27FC236}">
                <a16:creationId xmlns:a16="http://schemas.microsoft.com/office/drawing/2014/main" id="{09E92472-3005-49F5-AEF9-4AF6DCD4D722}"/>
              </a:ext>
            </a:extLst>
          </p:cNvPr>
          <p:cNvPicPr>
            <a:picLocks noChangeAspect="1"/>
          </p:cNvPicPr>
          <p:nvPr/>
        </p:nvPicPr>
        <p:blipFill rotWithShape="1">
          <a:blip r:embed="rId4"/>
          <a:srcRect l="-1203" t="-21852" r="-1841" b="-21852"/>
          <a:stretch/>
        </p:blipFill>
        <p:spPr>
          <a:xfrm>
            <a:off x="5962650" y="3708401"/>
            <a:ext cx="5860477" cy="1866900"/>
          </a:xfrm>
          <a:prstGeom prst="rect">
            <a:avLst/>
          </a:prstGeom>
          <a:ln w="19050">
            <a:solidFill>
              <a:schemeClr val="tx2"/>
            </a:solidFill>
          </a:ln>
        </p:spPr>
      </p:pic>
    </p:spTree>
    <p:extLst>
      <p:ext uri="{BB962C8B-B14F-4D97-AF65-F5344CB8AC3E}">
        <p14:creationId xmlns:p14="http://schemas.microsoft.com/office/powerpoint/2010/main" val="341157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Idempotent configuration</a:t>
            </a:r>
          </a:p>
        </p:txBody>
      </p:sp>
      <p:sp>
        <p:nvSpPr>
          <p:cNvPr id="2" name="Rectangle 1">
            <a:extLst>
              <a:ext uri="{FF2B5EF4-FFF2-40B4-BE49-F238E27FC236}">
                <a16:creationId xmlns:a16="http://schemas.microsoft.com/office/drawing/2014/main" id="{88D5F22F-D7D0-468F-8306-93AEEF413084}"/>
              </a:ext>
            </a:extLst>
          </p:cNvPr>
          <p:cNvSpPr/>
          <p:nvPr/>
        </p:nvSpPr>
        <p:spPr>
          <a:xfrm>
            <a:off x="427038" y="1192213"/>
            <a:ext cx="5376196" cy="2602389"/>
          </a:xfrm>
          <a:prstGeom prst="rect">
            <a:avLst/>
          </a:prstGeom>
          <a:solidFill>
            <a:schemeClr val="bg1">
              <a:lumMod val="95000"/>
            </a:schemeClr>
          </a:solidFill>
        </p:spPr>
        <p:txBody>
          <a:bodyPr wrap="square" lIns="182880" tIns="137160" rIns="182880" bIns="137160" anchor="t">
            <a:noAutofit/>
          </a:bodyPr>
          <a:lstStyle/>
          <a:p>
            <a:r>
              <a:rPr lang="en-US" sz="2400" dirty="0">
                <a:latin typeface="+mj-lt"/>
              </a:rPr>
              <a:t>Idempotence – definition:</a:t>
            </a:r>
          </a:p>
          <a:p>
            <a:pPr marL="0" lvl="1">
              <a:spcBef>
                <a:spcPts val="600"/>
              </a:spcBef>
            </a:pPr>
            <a:r>
              <a:rPr lang="en-US" sz="2000" dirty="0"/>
              <a:t>Mathematical term used in the context of infrastructure and configuration as code</a:t>
            </a:r>
          </a:p>
          <a:p>
            <a:pPr marL="0" lvl="1">
              <a:spcBef>
                <a:spcPts val="600"/>
              </a:spcBef>
            </a:pPr>
            <a:r>
              <a:rPr lang="en-US" sz="2000" dirty="0"/>
              <a:t>Ability to apply one or more operations against a resource, resulting in the </a:t>
            </a:r>
            <a:br>
              <a:rPr lang="en-US" sz="2000" dirty="0"/>
            </a:br>
            <a:r>
              <a:rPr lang="en-US" sz="2000" dirty="0"/>
              <a:t>same outcome</a:t>
            </a:r>
          </a:p>
        </p:txBody>
      </p:sp>
      <p:sp>
        <p:nvSpPr>
          <p:cNvPr id="3" name="Text Placeholder 5">
            <a:extLst>
              <a:ext uri="{FF2B5EF4-FFF2-40B4-BE49-F238E27FC236}">
                <a16:creationId xmlns:a16="http://schemas.microsoft.com/office/drawing/2014/main" id="{28BA0024-109B-46C4-8BD1-78807358C43D}"/>
              </a:ext>
            </a:extLst>
          </p:cNvPr>
          <p:cNvSpPr txBox="1">
            <a:spLocks/>
          </p:cNvSpPr>
          <p:nvPr/>
        </p:nvSpPr>
        <p:spPr>
          <a:xfrm>
            <a:off x="427037" y="3942875"/>
            <a:ext cx="5376195" cy="2602388"/>
          </a:xfrm>
          <a:prstGeom prst="rect">
            <a:avLst/>
          </a:prstGeom>
          <a:solidFill>
            <a:schemeClr val="bg1">
              <a:lumMod val="95000"/>
            </a:schemeClr>
          </a:solidFill>
        </p:spPr>
        <p:txBody>
          <a:bodyPr lIns="182880" tIns="137160" rIns="182880" bIns="13716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To attain idempotence:</a:t>
            </a:r>
          </a:p>
          <a:p>
            <a:pPr lvl="1">
              <a:spcBef>
                <a:spcPts val="600"/>
              </a:spcBef>
            </a:pPr>
            <a:r>
              <a:rPr lang="en-US" dirty="0"/>
              <a:t>Automatically configure and reconfigure an existing set of resources, or</a:t>
            </a:r>
          </a:p>
          <a:p>
            <a:pPr lvl="1">
              <a:spcBef>
                <a:spcPts val="600"/>
              </a:spcBef>
            </a:pPr>
            <a:r>
              <a:rPr lang="en-US" dirty="0"/>
              <a:t>Discard existing resources and spin up a </a:t>
            </a:r>
            <a:br>
              <a:rPr lang="en-US" dirty="0"/>
            </a:br>
            <a:r>
              <a:rPr lang="en-US" dirty="0"/>
              <a:t>fresh environment</a:t>
            </a:r>
          </a:p>
        </p:txBody>
      </p:sp>
      <p:pic>
        <p:nvPicPr>
          <p:cNvPr id="4" name="Picture 3" descr="A circle with  images representing a script followed by a line to an image representing an application in its final state, and this continues in a circle">
            <a:extLst>
              <a:ext uri="{FF2B5EF4-FFF2-40B4-BE49-F238E27FC236}">
                <a16:creationId xmlns:a16="http://schemas.microsoft.com/office/drawing/2014/main" id="{9549410D-3610-4836-896A-06E48A9D44BD}"/>
              </a:ext>
            </a:extLst>
          </p:cNvPr>
          <p:cNvPicPr>
            <a:picLocks noChangeAspect="1"/>
          </p:cNvPicPr>
          <p:nvPr/>
        </p:nvPicPr>
        <p:blipFill rotWithShape="1">
          <a:blip r:embed="rId3"/>
          <a:srcRect l="-23598" t="-25003" r="-23598" b="-25003"/>
          <a:stretch/>
        </p:blipFill>
        <p:spPr>
          <a:xfrm>
            <a:off x="5949538" y="1192213"/>
            <a:ext cx="6059900" cy="5353050"/>
          </a:xfrm>
          <a:prstGeom prst="rect">
            <a:avLst/>
          </a:prstGeom>
          <a:ln w="19050">
            <a:solidFill>
              <a:schemeClr val="tx2"/>
            </a:solidFill>
          </a:ln>
        </p:spPr>
      </p:pic>
    </p:spTree>
    <p:extLst>
      <p:ext uri="{BB962C8B-B14F-4D97-AF65-F5344CB8AC3E}">
        <p14:creationId xmlns:p14="http://schemas.microsoft.com/office/powerpoint/2010/main" val="301355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390F4134-E529-4E20-9FF0-DB4DF16395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892</TotalTime>
  <Words>6128</Words>
  <Application>Microsoft Office PowerPoint</Application>
  <PresentationFormat>Custom</PresentationFormat>
  <Paragraphs>552</Paragraphs>
  <Slides>45</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&amp;quot</vt:lpstr>
      <vt:lpstr>Arial</vt:lpstr>
      <vt:lpstr>Consolas</vt:lpstr>
      <vt:lpstr>Segoe UI</vt:lpstr>
      <vt:lpstr>Segoe UI Light</vt:lpstr>
      <vt:lpstr>Segoe UI Semibold</vt:lpstr>
      <vt:lpstr>Wingdings</vt:lpstr>
      <vt:lpstr>Azure 1</vt:lpstr>
      <vt:lpstr>AZ-400.00 Module 13: Managing Infrastructure and Configuration using  Azure Tools</vt:lpstr>
      <vt:lpstr>Lesson 01: Module overview</vt:lpstr>
      <vt:lpstr>Module overview</vt:lpstr>
      <vt:lpstr>Learning objectives</vt:lpstr>
      <vt:lpstr>Lesson 02: Infrastructure as code and configuration management</vt:lpstr>
      <vt:lpstr>Environment deployment</vt:lpstr>
      <vt:lpstr>Environment configuration</vt:lpstr>
      <vt:lpstr>Imperative versus declarative configuration</vt:lpstr>
      <vt:lpstr>Idempotent configuration</vt:lpstr>
      <vt:lpstr>Lesson 03: Create Azure resources using ARM templates</vt:lpstr>
      <vt:lpstr>Why use ARM templates?</vt:lpstr>
      <vt:lpstr>Template components</vt:lpstr>
      <vt:lpstr>Manage dependencies</vt:lpstr>
      <vt:lpstr>Modularize templates</vt:lpstr>
      <vt:lpstr>Managing secrets in templates</vt:lpstr>
      <vt:lpstr>Lesson 04: Create Azure resources using Azure CLI</vt:lpstr>
      <vt:lpstr>What is Azure CLI?</vt:lpstr>
      <vt:lpstr>Working with Azure CLI</vt:lpstr>
      <vt:lpstr>Demonstration: Run templates using Azure CLI</vt:lpstr>
      <vt:lpstr>Lesson 05: Azure Automation with DevOps</vt:lpstr>
      <vt:lpstr>What is Azure Automation?</vt:lpstr>
      <vt:lpstr>Automation accounts</vt:lpstr>
      <vt:lpstr>What is a runbook?</vt:lpstr>
      <vt:lpstr>Automation shared resources</vt:lpstr>
      <vt:lpstr>Runbook gallery</vt:lpstr>
      <vt:lpstr>Webhooks</vt:lpstr>
      <vt:lpstr>Source control integration</vt:lpstr>
      <vt:lpstr>PowerShell workflows</vt:lpstr>
      <vt:lpstr>Creating a workflow</vt:lpstr>
      <vt:lpstr>Demonstration: Create and run a workflow runbook</vt:lpstr>
      <vt:lpstr>Checkpoint and parallel processing</vt:lpstr>
      <vt:lpstr>Lesson 06: Desired State Configuration (DSC)</vt:lpstr>
      <vt:lpstr>Configuration drift</vt:lpstr>
      <vt:lpstr>Desired State Configuration (DSC)</vt:lpstr>
      <vt:lpstr>Azure Automation State Configuration </vt:lpstr>
      <vt:lpstr>DSC configuration file</vt:lpstr>
      <vt:lpstr>Demonstration: Import and compile</vt:lpstr>
      <vt:lpstr>Demonstration: Onboarding machines for management</vt:lpstr>
      <vt:lpstr>Hybrid management</vt:lpstr>
      <vt:lpstr>DSC and Linux Automation on Azure</vt:lpstr>
      <vt:lpstr>Lesson 07: Lab</vt:lpstr>
      <vt:lpstr>Deployments using Azure Resource Manager templates</vt:lpstr>
      <vt:lpstr>Lesson 8: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15: Infrastructure and configuration Azure tools</dc:title>
  <dc:creator/>
  <cp:lastModifiedBy>Kimberly Rasmusson-Anderson</cp:lastModifiedBy>
  <cp:revision>276</cp:revision>
  <dcterms:created xsi:type="dcterms:W3CDTF">2020-04-30T00:33:59Z</dcterms:created>
  <dcterms:modified xsi:type="dcterms:W3CDTF">2021-05-13T19:26:43Z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