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42"/>
  </p:notesMasterIdLst>
  <p:handoutMasterIdLst>
    <p:handoutMasterId r:id="rId43"/>
  </p:handoutMasterIdLst>
  <p:sldIdLst>
    <p:sldId id="256" r:id="rId5"/>
    <p:sldId id="257" r:id="rId6"/>
    <p:sldId id="258" r:id="rId7"/>
    <p:sldId id="259" r:id="rId8"/>
    <p:sldId id="260" r:id="rId9"/>
    <p:sldId id="294" r:id="rId10"/>
    <p:sldId id="262" r:id="rId11"/>
    <p:sldId id="263" r:id="rId12"/>
    <p:sldId id="264" r:id="rId13"/>
    <p:sldId id="265" r:id="rId14"/>
    <p:sldId id="266" r:id="rId15"/>
    <p:sldId id="267" r:id="rId16"/>
    <p:sldId id="268" r:id="rId17"/>
    <p:sldId id="269" r:id="rId18"/>
    <p:sldId id="270" r:id="rId19"/>
    <p:sldId id="295" r:id="rId20"/>
    <p:sldId id="272" r:id="rId21"/>
    <p:sldId id="273" r:id="rId22"/>
    <p:sldId id="274" r:id="rId23"/>
    <p:sldId id="296" r:id="rId24"/>
    <p:sldId id="276" r:id="rId25"/>
    <p:sldId id="297" r:id="rId26"/>
    <p:sldId id="278" r:id="rId27"/>
    <p:sldId id="279" r:id="rId28"/>
    <p:sldId id="280" r:id="rId29"/>
    <p:sldId id="282" r:id="rId30"/>
    <p:sldId id="283" r:id="rId31"/>
    <p:sldId id="284" r:id="rId32"/>
    <p:sldId id="298" r:id="rId33"/>
    <p:sldId id="286" r:id="rId34"/>
    <p:sldId id="287" r:id="rId35"/>
    <p:sldId id="1950" r:id="rId36"/>
    <p:sldId id="1947" r:id="rId37"/>
    <p:sldId id="290" r:id="rId38"/>
    <p:sldId id="291" r:id="rId39"/>
    <p:sldId id="292" r:id="rId40"/>
    <p:sldId id="293"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43A5E"/>
    <a:srgbClr val="0078D4"/>
    <a:srgbClr val="000000"/>
    <a:srgbClr val="ABABAB"/>
    <a:srgbClr val="EBEBEB"/>
    <a:srgbClr val="59B4D9"/>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7544" autoAdjust="0"/>
  </p:normalViewPr>
  <p:slideViewPr>
    <p:cSldViewPr snapToGrid="0">
      <p:cViewPr varScale="1">
        <p:scale>
          <a:sx n="98" d="100"/>
          <a:sy n="98" d="100"/>
        </p:scale>
        <p:origin x="960"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rod Renfro" userId="d048d542-e669-493e-8dc7-fbcf4efcde8f" providerId="ADAL" clId="{3B980780-20A7-4CF0-B3A9-00EF11991D03}"/>
    <pc:docChg chg="modSld">
      <pc:chgData name="Jarrod Renfro" userId="d048d542-e669-493e-8dc7-fbcf4efcde8f" providerId="ADAL" clId="{3B980780-20A7-4CF0-B3A9-00EF11991D03}" dt="2020-12-07T23:03:59.548" v="1" actId="20577"/>
      <pc:docMkLst>
        <pc:docMk/>
      </pc:docMkLst>
      <pc:sldChg chg="modSp mod">
        <pc:chgData name="Jarrod Renfro" userId="d048d542-e669-493e-8dc7-fbcf4efcde8f" providerId="ADAL" clId="{3B980780-20A7-4CF0-B3A9-00EF11991D03}" dt="2020-12-07T22:24:13.677" v="0" actId="20577"/>
        <pc:sldMkLst>
          <pc:docMk/>
          <pc:sldMk cId="398956026" sldId="259"/>
        </pc:sldMkLst>
        <pc:spChg chg="mod">
          <ac:chgData name="Jarrod Renfro" userId="d048d542-e669-493e-8dc7-fbcf4efcde8f" providerId="ADAL" clId="{3B980780-20A7-4CF0-B3A9-00EF11991D03}" dt="2020-12-07T22:24:13.677" v="0" actId="20577"/>
          <ac:spMkLst>
            <pc:docMk/>
            <pc:sldMk cId="398956026" sldId="259"/>
            <ac:spMk id="4" creationId="{66E2184C-2F34-41EA-8A9B-2639BFF4C4C7}"/>
          </ac:spMkLst>
        </pc:spChg>
      </pc:sldChg>
      <pc:sldChg chg="modSp mod">
        <pc:chgData name="Jarrod Renfro" userId="d048d542-e669-493e-8dc7-fbcf4efcde8f" providerId="ADAL" clId="{3B980780-20A7-4CF0-B3A9-00EF11991D03}" dt="2020-12-07T23:03:59.548" v="1" actId="20577"/>
        <pc:sldMkLst>
          <pc:docMk/>
          <pc:sldMk cId="3753750616" sldId="292"/>
        </pc:sldMkLst>
        <pc:spChg chg="mod">
          <ac:chgData name="Jarrod Renfro" userId="d048d542-e669-493e-8dc7-fbcf4efcde8f" providerId="ADAL" clId="{3B980780-20A7-4CF0-B3A9-00EF11991D03}" dt="2020-12-07T23:03:59.548" v="1" actId="20577"/>
          <ac:spMkLst>
            <pc:docMk/>
            <pc:sldMk cId="3753750616" sldId="292"/>
            <ac:spMk id="23" creationId="{3D0EEE5A-5A84-4792-9B64-58BD222685E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737942031280038"/>
          <c:y val="0.10068362796012095"/>
          <c:w val="0.44690252977031902"/>
          <c:h val="0.86156001155483364"/>
        </c:manualLayout>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D20-4C2A-8628-28EC3B574F93}"/>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3D20-4C2A-8628-28EC3B574F93}"/>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3D20-4C2A-8628-28EC3B574F93}"/>
              </c:ext>
            </c:extLst>
          </c:dPt>
          <c:cat>
            <c:strRef>
              <c:f>Sheet1!$A$2:$A$4</c:f>
              <c:strCache>
                <c:ptCount val="2"/>
                <c:pt idx="0">
                  <c:v>Challenge</c:v>
                </c:pt>
                <c:pt idx="1">
                  <c:v>Hour</c:v>
                </c:pt>
              </c:strCache>
            </c:strRef>
          </c:cat>
          <c:val>
            <c:numRef>
              <c:f>Sheet1!$B$2:$B$4</c:f>
              <c:numCache>
                <c:formatCode>General</c:formatCode>
                <c:ptCount val="3"/>
                <c:pt idx="0">
                  <c:v>30</c:v>
                </c:pt>
                <c:pt idx="1">
                  <c:v>30</c:v>
                </c:pt>
              </c:numCache>
            </c:numRef>
          </c:val>
          <c:extLst>
            <c:ext xmlns:c16="http://schemas.microsoft.com/office/drawing/2014/chart" uri="{C3380CC4-5D6E-409C-BE32-E72D297353CC}">
              <c16:uniqueId val="{00000006-3D20-4C2A-8628-28EC3B574F9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90 </a:t>
          </a:r>
          <a:br>
            <a:rPr lang="en-US" sz="1400" dirty="0">
              <a:solidFill>
                <a:schemeClr val="bg1"/>
              </a:solidFill>
            </a:rPr>
          </a:br>
          <a:r>
            <a:rPr lang="en-US" sz="14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5/13/2021 2:26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5/13/2021 2:23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hell.azure.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marketplace.visualstudio.com/items?itemName=vscoss.vscode-ansible&amp;ocid=AID754288&amp;wt.mc_id=CFID0352"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arketplace.visualstudio.com/items?itemName=ms-azuretools.vscode-azureterrafor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chef/chef-habitat-overview"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hef/knife-az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orge.puppe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documentation: https://docs.chef.io/azure_portal/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21748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a:solidFill>
                  <a:schemeClr val="tx1"/>
                </a:solidFill>
                <a:effectLst/>
                <a:latin typeface="Segoe UI Light" pitchFamily="34" charset="0"/>
                <a:ea typeface="+mn-ea"/>
                <a:cs typeface="+mn-cs"/>
              </a:rPr>
              <a:t>Azure VMs</a:t>
            </a:r>
            <a:r>
              <a:rPr lang="en-IE" sz="900" b="1" i="0" u="none" strike="noStrike" kern="1200">
                <a:solidFill>
                  <a:schemeClr val="tx1"/>
                </a:solidFill>
                <a:effectLst/>
                <a:latin typeface="Segoe UI Light" pitchFamily="34" charset="0"/>
                <a:ea typeface="+mn-ea"/>
                <a:cs typeface="+mn-cs"/>
              </a:rPr>
              <a:t>When managing nodes:</a:t>
            </a:r>
          </a:p>
          <a:p>
            <a:r>
              <a:rPr lang="en-IE" sz="900" b="0" i="0" u="none" strike="noStrike" kern="1200">
                <a:solidFill>
                  <a:schemeClr val="tx1"/>
                </a:solidFill>
                <a:effectLst/>
                <a:latin typeface="Segoe UI Light" pitchFamily="34" charset="0"/>
                <a:ea typeface="+mn-ea"/>
                <a:cs typeface="+mn-cs"/>
              </a:rPr>
              <a:t>On the managed nodes or environments you need a way to communicate, which is normally using SSH by default. This uses the SSH file transfer protocol. If that’s not available, you can switch to secure copy protocol (</a:t>
            </a:r>
            <a:r>
              <a:rPr lang="en-IE" sz="900" b="0" i="0" u="none" strike="noStrike" kern="1200" err="1">
                <a:solidFill>
                  <a:schemeClr val="tx1"/>
                </a:solidFill>
                <a:effectLst/>
                <a:latin typeface="Segoe UI Light" pitchFamily="34" charset="0"/>
                <a:ea typeface="+mn-ea"/>
                <a:cs typeface="+mn-cs"/>
              </a:rPr>
              <a:t>scp</a:t>
            </a:r>
            <a:r>
              <a:rPr lang="en-IE" sz="900" b="0" i="0" u="none" strike="noStrike" kern="1200">
                <a:solidFill>
                  <a:schemeClr val="tx1"/>
                </a:solidFill>
                <a:effectLst/>
                <a:latin typeface="Segoe UI Light" pitchFamily="34" charset="0"/>
                <a:ea typeface="+mn-ea"/>
                <a:cs typeface="+mn-cs"/>
              </a:rPr>
              <a:t>), which you can do in </a:t>
            </a:r>
            <a:r>
              <a:rPr lang="en-IE" sz="900" b="1" i="0" u="none" strike="noStrike" kern="1200" err="1">
                <a:solidFill>
                  <a:schemeClr val="tx1"/>
                </a:solidFill>
                <a:effectLst/>
                <a:latin typeface="Segoe UI Light" pitchFamily="34" charset="0"/>
                <a:ea typeface="+mn-ea"/>
                <a:cs typeface="+mn-cs"/>
              </a:rPr>
              <a:t>ansible.cfg</a:t>
            </a:r>
            <a:r>
              <a:rPr lang="en-IE" sz="900" b="0" i="0" u="none" strike="noStrike" kern="1200">
                <a:solidFill>
                  <a:schemeClr val="tx1"/>
                </a:solidFill>
                <a:effectLst/>
                <a:latin typeface="Segoe UI Light" pitchFamily="34" charset="0"/>
                <a:ea typeface="+mn-ea"/>
                <a:cs typeface="+mn-cs"/>
              </a:rPr>
              <a:t>. For Windows machines, use PowerShell</a:t>
            </a: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Ansible Documentation Hub on Azure &gt; https://docs.microsoft.com/en-us/azure/ansible/</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696126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Could discuss the structure or show some examples.</a:t>
            </a:r>
          </a:p>
          <a:p>
            <a:r>
              <a:rPr lang="en-IE" sz="900" b="0" i="0" u="none" strike="noStrike" kern="1200">
                <a:solidFill>
                  <a:schemeClr val="tx1"/>
                </a:solidFill>
                <a:effectLst/>
                <a:latin typeface="Segoe UI Light" pitchFamily="34" charset="0"/>
                <a:ea typeface="+mn-ea"/>
                <a:cs typeface="+mn-cs"/>
              </a:rPr>
              <a:t>In the following example, Key is name, and the name is </a:t>
            </a:r>
            <a:r>
              <a:rPr lang="en-IE" sz="900" b="0" i="0" u="none" strike="noStrike" kern="1200" err="1">
                <a:solidFill>
                  <a:schemeClr val="tx1"/>
                </a:solidFill>
                <a:effectLst/>
                <a:latin typeface="Segoe UI Light" pitchFamily="34" charset="0"/>
                <a:ea typeface="+mn-ea"/>
                <a:cs typeface="+mn-cs"/>
              </a:rPr>
              <a:t>mynamevalue</a:t>
            </a:r>
            <a:r>
              <a:rPr lang="en-IE" sz="900" b="0" i="0" u="none" strike="noStrike" kern="1200">
                <a:solidFill>
                  <a:schemeClr val="tx1"/>
                </a:solidFill>
                <a:effectLst/>
                <a:latin typeface="Segoe UI Light" pitchFamily="34" charset="0"/>
                <a:ea typeface="+mn-ea"/>
                <a:cs typeface="+mn-cs"/>
              </a:rPr>
              <a:t>:</a:t>
            </a:r>
          </a:p>
          <a:p>
            <a:r>
              <a:rPr lang="en-IE" sz="900" b="1" i="0" kern="1200">
                <a:solidFill>
                  <a:schemeClr val="tx1"/>
                </a:solidFill>
                <a:effectLst/>
                <a:latin typeface="Segoe UI Light" pitchFamily="34" charset="0"/>
                <a:ea typeface="+mn-ea"/>
                <a:cs typeface="+mn-cs"/>
              </a:rPr>
              <a:t>name</a:t>
            </a:r>
            <a:r>
              <a:rPr lang="en-IE" sz="900" b="0" i="0" kern="1200">
                <a:solidFill>
                  <a:schemeClr val="tx1"/>
                </a:solidFill>
                <a:effectLst/>
                <a:latin typeface="Segoe UI Light" pitchFamily="34" charset="0"/>
                <a:ea typeface="+mn-ea"/>
                <a:cs typeface="+mn-cs"/>
              </a:rPr>
              <a:t>:</a:t>
            </a:r>
            <a:r>
              <a:rPr lang="en-IE"/>
              <a:t> </a:t>
            </a:r>
            <a:r>
              <a:rPr lang="en-IE" i="1" err="1"/>
              <a:t>mynamevalue</a:t>
            </a:r>
            <a:r>
              <a:rPr lang="en-IE" i="1"/>
              <a:t> </a:t>
            </a:r>
            <a:endParaRPr lang="en-US" i="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653081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can just read through the tasks and get a feel for how it works or actually step through it like a lab task, or you could demonstrate the procedure. </a:t>
            </a:r>
          </a:p>
          <a:p>
            <a:endParaRPr lang="en-US"/>
          </a:p>
          <a:p>
            <a:r>
              <a:rPr lang="en-US"/>
              <a:t>Another option could be to complete the walkthrough at the end of the module, and complete all or some of the walkthroughs in the module together at that stage, like an end of module or even end of course lab.</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Walkthrough steps are included here below.</a:t>
            </a:r>
          </a:p>
          <a:p>
            <a:endParaRPr lang="en-US"/>
          </a:p>
          <a:p>
            <a:endParaRPr lang="en-US"/>
          </a:p>
          <a:p>
            <a:r>
              <a:rPr lang="en-US" b="1" u="sng"/>
              <a:t>Steps</a:t>
            </a:r>
          </a:p>
          <a:p>
            <a:r>
              <a:rPr lang="en-IE" sz="882" b="1" i="0" u="none" strike="noStrike" kern="1200">
                <a:solidFill>
                  <a:schemeClr val="tx1"/>
                </a:solidFill>
                <a:effectLst/>
                <a:latin typeface="Segoe UI Light" pitchFamily="34" charset="0"/>
                <a:ea typeface="+mn-ea"/>
                <a:cs typeface="+mn-cs"/>
              </a:rPr>
              <a:t>Create a resource group</a:t>
            </a:r>
          </a:p>
          <a:p>
            <a:r>
              <a:rPr lang="en-IE" sz="882" b="0" i="0" u="none" strike="noStrike" kern="1200">
                <a:solidFill>
                  <a:schemeClr val="tx1"/>
                </a:solidFill>
                <a:effectLst/>
                <a:latin typeface="Segoe UI Light" pitchFamily="34" charset="0"/>
                <a:ea typeface="+mn-ea"/>
                <a:cs typeface="+mn-cs"/>
              </a:rPr>
              <a:t>The following steps outline how to create a resource group in Azure using Ansible in Azure Cloud Shell with bash:</a:t>
            </a:r>
          </a:p>
          <a:p>
            <a:r>
              <a:rPr lang="en-IE" sz="882" b="0" i="0" u="none" strike="noStrike" kern="1200">
                <a:solidFill>
                  <a:schemeClr val="tx1"/>
                </a:solidFill>
                <a:effectLst/>
                <a:latin typeface="Segoe UI Light" pitchFamily="34" charset="0"/>
                <a:ea typeface="+mn-ea"/>
                <a:cs typeface="+mn-cs"/>
              </a:rPr>
              <a:t>1. Go to the </a:t>
            </a:r>
            <a:r>
              <a:rPr lang="en-IE" sz="882" b="0" i="0" u="none" strike="noStrike" kern="1200">
                <a:solidFill>
                  <a:schemeClr val="tx1"/>
                </a:solidFill>
                <a:effectLst/>
                <a:latin typeface="Segoe UI Light" pitchFamily="34" charset="0"/>
                <a:ea typeface="+mn-ea"/>
                <a:cs typeface="+mn-cs"/>
                <a:hlinkClick r:id="rId3"/>
              </a:rPr>
              <a:t>Azure Cloud Shell</a:t>
            </a:r>
            <a:r>
              <a:rPr lang="en-IE" sz="882" b="0" i="0" u="none" strike="noStrike" kern="1200">
                <a:solidFill>
                  <a:schemeClr val="tx1"/>
                </a:solidFill>
                <a:effectLst/>
                <a:latin typeface="Segoe UI Light" pitchFamily="34" charset="0"/>
                <a:ea typeface="+mn-ea"/>
                <a:cs typeface="+mn-cs"/>
              </a:rPr>
              <a:t>. You can also launch Azure Cloud Shell from within the Azure portal by selecting the Azure PowerShell icon on the taskbar.</a:t>
            </a:r>
          </a:p>
          <a:p>
            <a:r>
              <a:rPr lang="en-IE" sz="882" b="0" i="0" u="none" strike="noStrike" kern="1200">
                <a:solidFill>
                  <a:schemeClr val="tx1"/>
                </a:solidFill>
                <a:effectLst/>
                <a:latin typeface="Segoe UI Light" pitchFamily="34" charset="0"/>
                <a:ea typeface="+mn-ea"/>
                <a:cs typeface="+mn-cs"/>
              </a:rPr>
              <a:t>2. Authenticate to Azure by entering your credentials, if prompted.</a:t>
            </a:r>
          </a:p>
          <a:p>
            <a:r>
              <a:rPr lang="en-IE" sz="882" b="0" i="0" u="none" strike="noStrike" kern="1200">
                <a:solidFill>
                  <a:schemeClr val="tx1"/>
                </a:solidFill>
                <a:effectLst/>
                <a:latin typeface="Segoe UI Light" pitchFamily="34" charset="0"/>
                <a:ea typeface="+mn-ea"/>
                <a:cs typeface="+mn-cs"/>
              </a:rPr>
              <a:t>3. On the taskbar, ensure </a:t>
            </a:r>
            <a:r>
              <a:rPr lang="en-IE" sz="882" b="1" i="0" u="none" strike="noStrike" kern="1200">
                <a:solidFill>
                  <a:schemeClr val="tx1"/>
                </a:solidFill>
                <a:effectLst/>
                <a:latin typeface="Segoe UI Light" pitchFamily="34" charset="0"/>
                <a:ea typeface="+mn-ea"/>
                <a:cs typeface="+mn-cs"/>
              </a:rPr>
              <a:t>Bash</a:t>
            </a:r>
            <a:r>
              <a:rPr lang="en-IE" sz="882" b="0" i="0" u="none" strike="noStrike" kern="1200">
                <a:solidFill>
                  <a:schemeClr val="tx1"/>
                </a:solidFill>
                <a:effectLst/>
                <a:latin typeface="Segoe UI Light" pitchFamily="34" charset="0"/>
                <a:ea typeface="+mn-ea"/>
                <a:cs typeface="+mn-cs"/>
              </a:rPr>
              <a:t> is selected as the shell.</a:t>
            </a:r>
          </a:p>
          <a:p>
            <a:r>
              <a:rPr lang="en-IE" sz="882" b="0" i="0" u="none" strike="noStrike" kern="1200">
                <a:solidFill>
                  <a:schemeClr val="tx1"/>
                </a:solidFill>
                <a:effectLst/>
                <a:latin typeface="Segoe UI Light" pitchFamily="34" charset="0"/>
                <a:ea typeface="+mn-ea"/>
                <a:cs typeface="+mn-cs"/>
              </a:rPr>
              <a:t>4. Create a new file using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vi </a:t>
            </a:r>
            <a:r>
              <a:rPr lang="en-IE" sz="882" b="0" i="1" u="none" strike="noStrike" kern="1200" err="1">
                <a:solidFill>
                  <a:schemeClr val="tx1"/>
                </a:solidFill>
                <a:effectLst/>
                <a:latin typeface="Segoe UI Light" pitchFamily="34" charset="0"/>
                <a:ea typeface="+mn-ea"/>
                <a:cs typeface="+mn-cs"/>
              </a:rPr>
              <a:t>rg.yml</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5. Enter insert mode by selecting the </a:t>
            </a:r>
            <a:r>
              <a:rPr lang="en-IE" sz="882" b="1" i="0" u="none" strike="noStrike" kern="1200">
                <a:solidFill>
                  <a:schemeClr val="tx1"/>
                </a:solidFill>
                <a:effectLst/>
                <a:latin typeface="Segoe UI Light" pitchFamily="34" charset="0"/>
                <a:ea typeface="+mn-ea"/>
                <a:cs typeface="+mn-cs"/>
              </a:rPr>
              <a:t>I</a:t>
            </a:r>
            <a:r>
              <a:rPr lang="en-IE" sz="882" b="0" i="0" u="none" strike="noStrike" kern="1200">
                <a:solidFill>
                  <a:schemeClr val="tx1"/>
                </a:solidFill>
                <a:effectLst/>
                <a:latin typeface="Segoe UI Light" pitchFamily="34" charset="0"/>
                <a:ea typeface="+mn-ea"/>
                <a:cs typeface="+mn-cs"/>
              </a:rPr>
              <a:t> key.</a:t>
            </a:r>
          </a:p>
          <a:p>
            <a:r>
              <a:rPr lang="en-IE" sz="882" b="0" i="0" u="none" strike="noStrike" kern="1200">
                <a:solidFill>
                  <a:schemeClr val="tx1"/>
                </a:solidFill>
                <a:effectLst/>
                <a:latin typeface="Segoe UI Light" pitchFamily="34" charset="0"/>
                <a:ea typeface="+mn-ea"/>
                <a:cs typeface="+mn-cs"/>
              </a:rPr>
              <a:t>6. Copy and paste the following code into the file, and remove the, #, comment character. (It's included here for displaying code in the learning platform.) The code should be aligned as in the previous screenshot.</a:t>
            </a:r>
          </a:p>
          <a:p>
            <a:pPr marL="107153" lvl="1" indent="0">
              <a:buFontTx/>
              <a:buNone/>
            </a:pPr>
            <a:r>
              <a:rPr lang="en-IE" sz="882" b="0" i="1" u="none" strike="noStrike" kern="1200">
                <a:solidFill>
                  <a:schemeClr val="tx1"/>
                </a:solidFill>
                <a:effectLst/>
                <a:latin typeface="Segoe UI Light" pitchFamily="34" charset="0"/>
                <a:ea typeface="+mn-ea"/>
                <a:cs typeface="+mn-cs"/>
              </a:rPr>
              <a:t>#--- </a:t>
            </a:r>
          </a:p>
          <a:p>
            <a:pPr marL="212982" lvl="1" indent="0">
              <a:buFontTx/>
              <a:buNone/>
            </a:pPr>
            <a:r>
              <a:rPr lang="en-IE" sz="882" b="0" i="1" u="none" strike="noStrike" kern="1200">
                <a:solidFill>
                  <a:schemeClr val="tx1"/>
                </a:solidFill>
                <a:effectLst/>
                <a:latin typeface="Segoe UI Light" pitchFamily="34" charset="0"/>
                <a:ea typeface="+mn-ea"/>
                <a:cs typeface="+mn-cs"/>
              </a:rPr>
              <a:t>- hosts: localhost </a:t>
            </a:r>
          </a:p>
          <a:p>
            <a:pPr marL="212982" lvl="1" indent="0">
              <a:buFontTx/>
              <a:buNone/>
            </a:pPr>
            <a:r>
              <a:rPr lang="en-IE" sz="882" b="0" i="1" u="none" strike="noStrike" kern="1200">
                <a:solidFill>
                  <a:schemeClr val="tx1"/>
                </a:solidFill>
                <a:effectLst/>
                <a:latin typeface="Segoe UI Light" pitchFamily="34" charset="0"/>
                <a:ea typeface="+mn-ea"/>
                <a:cs typeface="+mn-cs"/>
              </a:rPr>
              <a:t>connection: local </a:t>
            </a:r>
          </a:p>
          <a:p>
            <a:pPr marL="212982" lvl="1" indent="0">
              <a:buFontTx/>
              <a:buNone/>
            </a:pPr>
            <a:r>
              <a:rPr lang="en-IE" sz="882" b="0" i="1" u="none" strike="noStrike" kern="1200">
                <a:solidFill>
                  <a:schemeClr val="tx1"/>
                </a:solidFill>
                <a:effectLst/>
                <a:latin typeface="Segoe UI Light" pitchFamily="34" charset="0"/>
                <a:ea typeface="+mn-ea"/>
                <a:cs typeface="+mn-cs"/>
              </a:rPr>
              <a:t>tasks: </a:t>
            </a:r>
          </a:p>
          <a:p>
            <a:pPr marL="328071" lvl="2" indent="0">
              <a:buFontTx/>
              <a:buNone/>
            </a:pPr>
            <a:r>
              <a:rPr lang="en-IE" sz="882" b="0" i="1" u="none" strike="noStrike" kern="1200">
                <a:solidFill>
                  <a:schemeClr val="tx1"/>
                </a:solidFill>
                <a:effectLst/>
                <a:latin typeface="Segoe UI Light" pitchFamily="34" charset="0"/>
                <a:ea typeface="+mn-ea"/>
                <a:cs typeface="+mn-cs"/>
              </a:rPr>
              <a:t>- name: Create resource group </a:t>
            </a:r>
          </a:p>
          <a:p>
            <a:pPr marL="328071" lvl="2" indent="0">
              <a:buFontTx/>
              <a:buNone/>
            </a:pPr>
            <a:r>
              <a:rPr lang="en-IE" sz="882" b="0" i="1" u="none" strike="noStrike" kern="1200" err="1">
                <a:solidFill>
                  <a:schemeClr val="tx1"/>
                </a:solidFill>
                <a:effectLst/>
                <a:latin typeface="Segoe UI Light" pitchFamily="34" charset="0"/>
                <a:ea typeface="+mn-ea"/>
                <a:cs typeface="+mn-cs"/>
              </a:rPr>
              <a:t>azure_rm_resourcegroup</a:t>
            </a:r>
            <a:r>
              <a:rPr lang="en-IE" sz="882" b="0" i="1" u="none" strike="noStrike" kern="1200">
                <a:solidFill>
                  <a:schemeClr val="tx1"/>
                </a:solidFill>
                <a:effectLst/>
                <a:latin typeface="Segoe UI Light" pitchFamily="34" charset="0"/>
                <a:ea typeface="+mn-ea"/>
                <a:cs typeface="+mn-cs"/>
              </a:rPr>
              <a:t>: </a:t>
            </a:r>
          </a:p>
          <a:p>
            <a:pPr marL="482848" lvl="3" indent="0">
              <a:buFontTx/>
              <a:buNone/>
            </a:pPr>
            <a:r>
              <a:rPr lang="en-IE" sz="882" b="0" i="1" u="none" strike="noStrike" kern="1200">
                <a:solidFill>
                  <a:schemeClr val="tx1"/>
                </a:solidFill>
                <a:effectLst/>
                <a:latin typeface="Segoe UI Light" pitchFamily="34" charset="0"/>
                <a:ea typeface="+mn-ea"/>
                <a:cs typeface="+mn-cs"/>
              </a:rPr>
              <a:t>name: ansible-</a:t>
            </a:r>
            <a:r>
              <a:rPr lang="en-IE" sz="882" b="0" i="1" u="none" strike="noStrike" kern="1200" err="1">
                <a:solidFill>
                  <a:schemeClr val="tx1"/>
                </a:solidFill>
                <a:effectLst/>
                <a:latin typeface="Segoe UI Light" pitchFamily="34" charset="0"/>
                <a:ea typeface="+mn-ea"/>
                <a:cs typeface="+mn-cs"/>
              </a:rPr>
              <a:t>rg</a:t>
            </a:r>
            <a:r>
              <a:rPr lang="en-IE" sz="882" b="0" i="1" u="none" strike="noStrike" kern="1200">
                <a:solidFill>
                  <a:schemeClr val="tx1"/>
                </a:solidFill>
                <a:effectLst/>
                <a:latin typeface="Segoe UI Light" pitchFamily="34" charset="0"/>
                <a:ea typeface="+mn-ea"/>
                <a:cs typeface="+mn-cs"/>
              </a:rPr>
              <a:t> </a:t>
            </a:r>
          </a:p>
          <a:p>
            <a:pPr marL="482848" lvl="3" indent="0">
              <a:buFontTx/>
              <a:buNone/>
            </a:pPr>
            <a:r>
              <a:rPr lang="en-IE" sz="882" b="0" i="1" u="none" strike="noStrike" kern="1200">
                <a:solidFill>
                  <a:schemeClr val="tx1"/>
                </a:solidFill>
                <a:effectLst/>
                <a:latin typeface="Segoe UI Light" pitchFamily="34" charset="0"/>
                <a:ea typeface="+mn-ea"/>
                <a:cs typeface="+mn-cs"/>
              </a:rPr>
              <a:t>location: </a:t>
            </a:r>
            <a:r>
              <a:rPr lang="en-IE" sz="882" b="0" i="1" u="none" strike="noStrike" kern="1200" err="1">
                <a:solidFill>
                  <a:schemeClr val="tx1"/>
                </a:solidFill>
                <a:effectLst/>
                <a:latin typeface="Segoe UI Light" pitchFamily="34" charset="0"/>
                <a:ea typeface="+mn-ea"/>
                <a:cs typeface="+mn-cs"/>
              </a:rPr>
              <a:t>eastus</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7. Exit insert mode by selecting the </a:t>
            </a:r>
            <a:r>
              <a:rPr lang="en-IE" sz="882" b="1" i="0" u="none" strike="noStrike" kern="1200">
                <a:solidFill>
                  <a:schemeClr val="tx1"/>
                </a:solidFill>
                <a:effectLst/>
                <a:latin typeface="Segoe UI Light" pitchFamily="34" charset="0"/>
                <a:ea typeface="+mn-ea"/>
                <a:cs typeface="+mn-cs"/>
              </a:rPr>
              <a:t>Esc</a:t>
            </a:r>
            <a:r>
              <a:rPr lang="en-IE" sz="882" b="0" i="0" u="none" strike="noStrike" kern="1200">
                <a:solidFill>
                  <a:schemeClr val="tx1"/>
                </a:solidFill>
                <a:effectLst/>
                <a:latin typeface="Segoe UI Light" pitchFamily="34" charset="0"/>
                <a:ea typeface="+mn-ea"/>
                <a:cs typeface="+mn-cs"/>
              </a:rPr>
              <a:t> key.</a:t>
            </a:r>
          </a:p>
          <a:p>
            <a:r>
              <a:rPr lang="en-IE" sz="882" b="0" i="0" u="none" strike="noStrike" kern="1200">
                <a:solidFill>
                  <a:schemeClr val="tx1"/>
                </a:solidFill>
                <a:effectLst/>
                <a:latin typeface="Segoe UI Light" pitchFamily="34" charset="0"/>
                <a:ea typeface="+mn-ea"/>
                <a:cs typeface="+mn-cs"/>
              </a:rPr>
              <a:t>8. Save the file and exit the vi editor by entering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a:t>
            </a:r>
            <a:r>
              <a:rPr lang="en-IE" sz="882" b="0" i="1" u="none" strike="noStrike" kern="1200" err="1">
                <a:solidFill>
                  <a:schemeClr val="tx1"/>
                </a:solidFill>
                <a:effectLst/>
                <a:latin typeface="Segoe UI Light" pitchFamily="34" charset="0"/>
                <a:ea typeface="+mn-ea"/>
                <a:cs typeface="+mn-cs"/>
              </a:rPr>
              <a:t>wq</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9. Run the playbook with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ansible-playbook </a:t>
            </a:r>
            <a:r>
              <a:rPr lang="en-IE" sz="882" b="0" i="1" u="none" strike="noStrike" kern="1200" err="1">
                <a:solidFill>
                  <a:schemeClr val="tx1"/>
                </a:solidFill>
                <a:effectLst/>
                <a:latin typeface="Segoe UI Light" pitchFamily="34" charset="0"/>
                <a:ea typeface="+mn-ea"/>
                <a:cs typeface="+mn-cs"/>
              </a:rPr>
              <a:t>rg.yml</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10. Verify that you receive output similar to the following code:</a:t>
            </a:r>
          </a:p>
          <a:p>
            <a:endParaRPr lang="en-IE" sz="882" b="0" i="0" u="none" strike="noStrike" kern="1200">
              <a:solidFill>
                <a:schemeClr val="tx1"/>
              </a:solidFill>
              <a:effectLst/>
              <a:latin typeface="Segoe UI Light" pitchFamily="34" charset="0"/>
              <a:ea typeface="+mn-ea"/>
              <a:cs typeface="+mn-cs"/>
            </a:endParaRPr>
          </a:p>
          <a:p>
            <a:r>
              <a:rPr lang="en-IE" sz="882" b="0" i="1" u="none" strike="noStrike" kern="1200">
                <a:solidFill>
                  <a:schemeClr val="tx1"/>
                </a:solidFill>
                <a:effectLst/>
                <a:latin typeface="Segoe UI Light" pitchFamily="34" charset="0"/>
                <a:ea typeface="+mn-ea"/>
                <a:cs typeface="+mn-cs"/>
              </a:rPr>
              <a:t>PLAY [localhost] ********************************************************************************* TASK [Gathering Facts] *************************************************************************** ok: [localhost] TASK [Create resource group] ********************************************************************* changed: [localhost] TASK [debug] ************************************************************************************* ok: [localhost] =&gt; { "</a:t>
            </a:r>
            <a:r>
              <a:rPr lang="en-IE" sz="882" b="0" i="1" u="none" strike="noStrike" kern="1200" err="1">
                <a:solidFill>
                  <a:schemeClr val="tx1"/>
                </a:solidFill>
                <a:effectLst/>
                <a:latin typeface="Segoe UI Light" pitchFamily="34" charset="0"/>
                <a:ea typeface="+mn-ea"/>
                <a:cs typeface="+mn-cs"/>
              </a:rPr>
              <a:t>rg</a:t>
            </a:r>
            <a:r>
              <a:rPr lang="en-IE" sz="882" b="0" i="1" u="none" strike="noStrike" kern="1200">
                <a:solidFill>
                  <a:schemeClr val="tx1"/>
                </a:solidFill>
                <a:effectLst/>
                <a:latin typeface="Segoe UI Light" pitchFamily="34" charset="0"/>
                <a:ea typeface="+mn-ea"/>
                <a:cs typeface="+mn-cs"/>
              </a:rPr>
              <a:t>": { "changed": true, "</a:t>
            </a:r>
            <a:r>
              <a:rPr lang="en-IE" sz="882" b="0" i="1" u="none" strike="noStrike" kern="1200" err="1">
                <a:solidFill>
                  <a:schemeClr val="tx1"/>
                </a:solidFill>
                <a:effectLst/>
                <a:latin typeface="Segoe UI Light" pitchFamily="34" charset="0"/>
                <a:ea typeface="+mn-ea"/>
                <a:cs typeface="+mn-cs"/>
              </a:rPr>
              <a:t>contains_resources</a:t>
            </a:r>
            <a:r>
              <a:rPr lang="en-IE" sz="882" b="0" i="1" u="none" strike="noStrike" kern="1200">
                <a:solidFill>
                  <a:schemeClr val="tx1"/>
                </a:solidFill>
                <a:effectLst/>
                <a:latin typeface="Segoe UI Light" pitchFamily="34" charset="0"/>
                <a:ea typeface="+mn-ea"/>
                <a:cs typeface="+mn-cs"/>
              </a:rPr>
              <a:t>": false, "failed": false, "state": { "id": "/subscriptions/XXXXXXXX-XXXX-XXXX-XXXX-XXXXXXXXXXXX/</a:t>
            </a:r>
            <a:r>
              <a:rPr lang="en-IE" sz="882" b="0" i="1" u="none" strike="noStrike" kern="1200" err="1">
                <a:solidFill>
                  <a:schemeClr val="tx1"/>
                </a:solidFill>
                <a:effectLst/>
                <a:latin typeface="Segoe UI Light" pitchFamily="34" charset="0"/>
                <a:ea typeface="+mn-ea"/>
                <a:cs typeface="+mn-cs"/>
              </a:rPr>
              <a:t>resourceGroups</a:t>
            </a:r>
            <a:r>
              <a:rPr lang="en-IE" sz="882" b="0" i="1" u="none" strike="noStrike" kern="1200">
                <a:solidFill>
                  <a:schemeClr val="tx1"/>
                </a:solidFill>
                <a:effectLst/>
                <a:latin typeface="Segoe UI Light" pitchFamily="34" charset="0"/>
                <a:ea typeface="+mn-ea"/>
                <a:cs typeface="+mn-cs"/>
              </a:rPr>
              <a:t>/ansible-</a:t>
            </a:r>
            <a:r>
              <a:rPr lang="en-IE" sz="882" b="0" i="1" u="none" strike="noStrike" kern="1200" err="1">
                <a:solidFill>
                  <a:schemeClr val="tx1"/>
                </a:solidFill>
                <a:effectLst/>
                <a:latin typeface="Segoe UI Light" pitchFamily="34" charset="0"/>
                <a:ea typeface="+mn-ea"/>
                <a:cs typeface="+mn-cs"/>
              </a:rPr>
              <a:t>rg</a:t>
            </a:r>
            <a:r>
              <a:rPr lang="en-IE" sz="882" b="0" i="1" u="none" strike="noStrike" kern="1200">
                <a:solidFill>
                  <a:schemeClr val="tx1"/>
                </a:solidFill>
                <a:effectLst/>
                <a:latin typeface="Segoe UI Light" pitchFamily="34" charset="0"/>
                <a:ea typeface="+mn-ea"/>
                <a:cs typeface="+mn-cs"/>
              </a:rPr>
              <a:t>", "location": "</a:t>
            </a:r>
            <a:r>
              <a:rPr lang="en-IE" sz="882" b="0" i="1" u="none" strike="noStrike" kern="1200" err="1">
                <a:solidFill>
                  <a:schemeClr val="tx1"/>
                </a:solidFill>
                <a:effectLst/>
                <a:latin typeface="Segoe UI Light" pitchFamily="34" charset="0"/>
                <a:ea typeface="+mn-ea"/>
                <a:cs typeface="+mn-cs"/>
              </a:rPr>
              <a:t>eastus</a:t>
            </a:r>
            <a:r>
              <a:rPr lang="en-IE" sz="882" b="0" i="1" u="none" strike="noStrike" kern="1200">
                <a:solidFill>
                  <a:schemeClr val="tx1"/>
                </a:solidFill>
                <a:effectLst/>
                <a:latin typeface="Segoe UI Light" pitchFamily="34" charset="0"/>
                <a:ea typeface="+mn-ea"/>
                <a:cs typeface="+mn-cs"/>
              </a:rPr>
              <a:t>", "name": "ansible-</a:t>
            </a:r>
            <a:r>
              <a:rPr lang="en-IE" sz="882" b="0" i="1" u="none" strike="noStrike" kern="1200" err="1">
                <a:solidFill>
                  <a:schemeClr val="tx1"/>
                </a:solidFill>
                <a:effectLst/>
                <a:latin typeface="Segoe UI Light" pitchFamily="34" charset="0"/>
                <a:ea typeface="+mn-ea"/>
                <a:cs typeface="+mn-cs"/>
              </a:rPr>
              <a:t>rg</a:t>
            </a:r>
            <a:r>
              <a:rPr lang="en-IE" sz="882" b="0" i="1" u="none" strike="noStrike" kern="1200">
                <a:solidFill>
                  <a:schemeClr val="tx1"/>
                </a:solidFill>
                <a:effectLst/>
                <a:latin typeface="Segoe UI Light" pitchFamily="34" charset="0"/>
                <a:ea typeface="+mn-ea"/>
                <a:cs typeface="+mn-cs"/>
              </a:rPr>
              <a:t>", "</a:t>
            </a:r>
            <a:r>
              <a:rPr lang="en-IE" sz="882" b="0" i="1" u="none" strike="noStrike" kern="1200" err="1">
                <a:solidFill>
                  <a:schemeClr val="tx1"/>
                </a:solidFill>
                <a:effectLst/>
                <a:latin typeface="Segoe UI Light" pitchFamily="34" charset="0"/>
                <a:ea typeface="+mn-ea"/>
                <a:cs typeface="+mn-cs"/>
              </a:rPr>
              <a:t>provisioning_state</a:t>
            </a:r>
            <a:r>
              <a:rPr lang="en-IE" sz="882" b="0" i="1" u="none" strike="noStrike" kern="1200">
                <a:solidFill>
                  <a:schemeClr val="tx1"/>
                </a:solidFill>
                <a:effectLst/>
                <a:latin typeface="Segoe UI Light" pitchFamily="34" charset="0"/>
                <a:ea typeface="+mn-ea"/>
                <a:cs typeface="+mn-cs"/>
              </a:rPr>
              <a:t>": "Succeeded", "tags": null } } } PLAY RECAP *************************************************************************************** localhost : ok=3 changed=1 unreachable=0 failed=0 </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11. Open Azure portal and verify that the resource group is now available in the portal.</a:t>
            </a:r>
          </a:p>
          <a:p>
            <a:endParaRPr lang="en-US"/>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3396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step through it like a lab task, or you could demonstrate the procedure. </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Walkthrough steps are included here below.</a:t>
            </a:r>
          </a:p>
          <a:p>
            <a:endParaRPr lang="en-US" dirty="0"/>
          </a:p>
          <a:p>
            <a:r>
              <a:rPr lang="en-US" b="1" u="sng" dirty="0"/>
              <a:t>Steps</a:t>
            </a:r>
          </a:p>
          <a:p>
            <a:r>
              <a:rPr lang="en-IE" sz="882" b="1" i="0" u="none" strike="noStrike" kern="1200" dirty="0">
                <a:solidFill>
                  <a:schemeClr val="tx1"/>
                </a:solidFill>
                <a:effectLst/>
                <a:latin typeface="Segoe UI Light" pitchFamily="34" charset="0"/>
                <a:ea typeface="+mn-ea"/>
                <a:cs typeface="+mn-cs"/>
              </a:rPr>
              <a:t>Create network resources in Azure using Visual Studio Code</a:t>
            </a:r>
          </a:p>
          <a:p>
            <a:r>
              <a:rPr lang="en-IE" sz="882" b="0" i="0" u="none" strike="noStrike" kern="1200" dirty="0">
                <a:solidFill>
                  <a:schemeClr val="tx1"/>
                </a:solidFill>
                <a:effectLst/>
                <a:latin typeface="Segoe UI Light" pitchFamily="34" charset="0"/>
                <a:ea typeface="+mn-ea"/>
                <a:cs typeface="+mn-cs"/>
              </a:rPr>
              <a:t>1. Complete the following steps to create network resources in Azure using Visual Studio Code:</a:t>
            </a:r>
          </a:p>
          <a:p>
            <a:r>
              <a:rPr lang="en-IE" sz="882" b="0" i="0" u="none" strike="noStrike" kern="1200" dirty="0">
                <a:solidFill>
                  <a:schemeClr val="tx1"/>
                </a:solidFill>
                <a:effectLst/>
                <a:latin typeface="Segoe UI Light" pitchFamily="34" charset="0"/>
                <a:ea typeface="+mn-ea"/>
                <a:cs typeface="+mn-cs"/>
              </a:rPr>
              <a:t>If not already installed, install Visual Studio Code by downloading it from the </a:t>
            </a:r>
            <a:r>
              <a:rPr lang="en-IE" sz="882" b="0" i="0" u="none" strike="noStrike" kern="1200" dirty="0">
                <a:solidFill>
                  <a:schemeClr val="tx1"/>
                </a:solidFill>
                <a:effectLst/>
                <a:latin typeface="Segoe UI Light" pitchFamily="34" charset="0"/>
                <a:ea typeface="+mn-ea"/>
                <a:cs typeface="+mn-cs"/>
                <a:hlinkClick r:id="rId3"/>
              </a:rPr>
              <a:t>https://code.visualstudio.com/</a:t>
            </a:r>
            <a:r>
              <a:rPr lang="en-IE" sz="882" b="0" i="0" u="none" strike="noStrike" kern="1200" dirty="0">
                <a:solidFill>
                  <a:schemeClr val="tx1"/>
                </a:solidFill>
                <a:effectLst/>
                <a:latin typeface="Segoe UI Light" pitchFamily="34" charset="0"/>
                <a:ea typeface="+mn-ea"/>
                <a:cs typeface="+mn-cs"/>
              </a:rPr>
              <a:t> page. You can install it on the Windows, Linux, or macOS operating systems.</a:t>
            </a:r>
          </a:p>
          <a:p>
            <a:r>
              <a:rPr lang="en-IE" sz="882" b="0" i="0" u="none" strike="noStrike" kern="1200" dirty="0">
                <a:solidFill>
                  <a:schemeClr val="tx1"/>
                </a:solidFill>
                <a:effectLst/>
                <a:latin typeface="Segoe UI Light" pitchFamily="34" charset="0"/>
                <a:ea typeface="+mn-ea"/>
                <a:cs typeface="+mn-cs"/>
              </a:rPr>
              <a:t>2. Go to </a:t>
            </a:r>
            <a:r>
              <a:rPr lang="en-IE" sz="882" b="1" i="0" u="none" strike="noStrike" kern="1200" dirty="0">
                <a:solidFill>
                  <a:schemeClr val="tx1"/>
                </a:solidFill>
                <a:effectLst/>
                <a:latin typeface="Segoe UI Light" pitchFamily="34" charset="0"/>
                <a:ea typeface="+mn-ea"/>
                <a:cs typeface="+mn-cs"/>
              </a:rPr>
              <a:t>File</a:t>
            </a:r>
            <a:r>
              <a:rPr lang="en-IE" sz="882" b="0" i="0" u="none" strike="noStrike" kern="1200" dirty="0">
                <a:solidFill>
                  <a:schemeClr val="tx1"/>
                </a:solidFill>
                <a:effectLst/>
                <a:latin typeface="Segoe UI Light" pitchFamily="34" charset="0"/>
                <a:ea typeface="+mn-ea"/>
                <a:cs typeface="+mn-cs"/>
              </a:rPr>
              <a:t> &gt; </a:t>
            </a:r>
            <a:r>
              <a:rPr lang="en-IE" sz="882" b="1" i="0" u="none" strike="noStrike" kern="1200" dirty="0">
                <a:solidFill>
                  <a:schemeClr val="tx1"/>
                </a:solidFill>
                <a:effectLst/>
                <a:latin typeface="Segoe UI Light" pitchFamily="34" charset="0"/>
                <a:ea typeface="+mn-ea"/>
                <a:cs typeface="+mn-cs"/>
              </a:rPr>
              <a:t>Preferences</a:t>
            </a:r>
            <a:r>
              <a:rPr lang="en-IE" sz="882" b="0" i="0" u="none" strike="noStrike" kern="1200" dirty="0">
                <a:solidFill>
                  <a:schemeClr val="tx1"/>
                </a:solidFill>
                <a:effectLst/>
                <a:latin typeface="Segoe UI Light" pitchFamily="34" charset="0"/>
                <a:ea typeface="+mn-ea"/>
                <a:cs typeface="+mn-cs"/>
              </a:rPr>
              <a:t> &gt; </a:t>
            </a:r>
            <a:r>
              <a:rPr lang="en-IE" sz="882" b="1" i="0" u="none" strike="noStrike" kern="1200" dirty="0">
                <a:solidFill>
                  <a:schemeClr val="tx1"/>
                </a:solidFill>
                <a:effectLst/>
                <a:latin typeface="Segoe UI Light" pitchFamily="34" charset="0"/>
                <a:ea typeface="+mn-ea"/>
                <a:cs typeface="+mn-cs"/>
              </a:rPr>
              <a:t>Extensions</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3. Search for and install the extension </a:t>
            </a:r>
            <a:r>
              <a:rPr lang="en-IE" sz="882" b="1" i="0" u="none" strike="noStrike" kern="1200" dirty="0">
                <a:solidFill>
                  <a:schemeClr val="tx1"/>
                </a:solidFill>
                <a:effectLst/>
                <a:latin typeface="Segoe UI Light" pitchFamily="34" charset="0"/>
                <a:ea typeface="+mn-ea"/>
                <a:cs typeface="+mn-cs"/>
              </a:rPr>
              <a:t>Azure Account</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4. Search for and install the extension </a:t>
            </a:r>
            <a:r>
              <a:rPr lang="en-IE" sz="882" b="1" i="0" u="none" strike="noStrike" kern="1200" dirty="0">
                <a:solidFill>
                  <a:schemeClr val="tx1"/>
                </a:solidFill>
                <a:effectLst/>
                <a:latin typeface="Segoe UI Light" pitchFamily="34" charset="0"/>
                <a:ea typeface="+mn-ea"/>
                <a:cs typeface="+mn-cs"/>
              </a:rPr>
              <a:t>Ansible</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You can also view details of this extension on the Visual Studio Marketplace </a:t>
            </a:r>
            <a:r>
              <a:rPr lang="en-IE" sz="882" b="0" i="0" u="none" strike="noStrike" kern="1200" dirty="0">
                <a:solidFill>
                  <a:schemeClr val="tx1"/>
                </a:solidFill>
                <a:effectLst/>
                <a:latin typeface="Segoe UI Light" pitchFamily="34" charset="0"/>
                <a:ea typeface="+mn-ea"/>
                <a:cs typeface="+mn-cs"/>
                <a:hlinkClick r:id="rId4"/>
              </a:rPr>
              <a:t>Ansible </a:t>
            </a:r>
            <a:r>
              <a:rPr lang="en-IE" sz="882" b="0" i="0" u="none" strike="noStrike" kern="1200" dirty="0">
                <a:solidFill>
                  <a:schemeClr val="tx1"/>
                </a:solidFill>
                <a:effectLst/>
                <a:latin typeface="Segoe UI Light" pitchFamily="34" charset="0"/>
                <a:ea typeface="+mn-ea"/>
                <a:cs typeface="+mn-cs"/>
              </a:rPr>
              <a:t>page.</a:t>
            </a:r>
          </a:p>
          <a:p>
            <a:r>
              <a:rPr lang="en-IE" sz="882" b="0" i="0" u="none" strike="noStrike" kern="1200" dirty="0">
                <a:solidFill>
                  <a:schemeClr val="tx1"/>
                </a:solidFill>
                <a:effectLst/>
                <a:latin typeface="Segoe UI Light" pitchFamily="34" charset="0"/>
                <a:ea typeface="+mn-ea"/>
                <a:cs typeface="+mn-cs"/>
              </a:rPr>
              <a:t>5. In Visual Studio Code, go to </a:t>
            </a:r>
            <a:r>
              <a:rPr lang="en-IE" sz="882" b="1" i="0" u="none" strike="noStrike" kern="1200" dirty="0">
                <a:solidFill>
                  <a:schemeClr val="tx1"/>
                </a:solidFill>
                <a:effectLst/>
                <a:latin typeface="Segoe UI Light" pitchFamily="34" charset="0"/>
                <a:ea typeface="+mn-ea"/>
                <a:cs typeface="+mn-cs"/>
              </a:rPr>
              <a:t>View</a:t>
            </a:r>
            <a:r>
              <a:rPr lang="en-IE" sz="882" b="0" i="0" u="none" strike="noStrike" kern="1200" dirty="0">
                <a:solidFill>
                  <a:schemeClr val="tx1"/>
                </a:solidFill>
                <a:effectLst/>
                <a:latin typeface="Segoe UI Light" pitchFamily="34" charset="0"/>
                <a:ea typeface="+mn-ea"/>
                <a:cs typeface="+mn-cs"/>
              </a:rPr>
              <a:t> &gt; </a:t>
            </a:r>
            <a:r>
              <a:rPr lang="en-IE" sz="882" b="1" i="0" u="none" strike="noStrike" kern="1200" dirty="0">
                <a:solidFill>
                  <a:schemeClr val="tx1"/>
                </a:solidFill>
                <a:effectLst/>
                <a:latin typeface="Segoe UI Light" pitchFamily="34" charset="0"/>
                <a:ea typeface="+mn-ea"/>
                <a:cs typeface="+mn-cs"/>
              </a:rPr>
              <a:t>Command Palette…</a:t>
            </a:r>
            <a:r>
              <a:rPr lang="en-IE" sz="882" b="0" i="0" u="none" strike="noStrike" kern="1200" dirty="0">
                <a:solidFill>
                  <a:schemeClr val="tx1"/>
                </a:solidFill>
                <a:effectLst/>
                <a:latin typeface="Segoe UI Light" pitchFamily="34" charset="0"/>
                <a:ea typeface="+mn-ea"/>
                <a:cs typeface="+mn-cs"/>
              </a:rPr>
              <a:t>. Alternatively, you can select the </a:t>
            </a:r>
            <a:r>
              <a:rPr lang="en-IE" sz="882" b="1" i="0" u="none" strike="noStrike" kern="1200" dirty="0">
                <a:solidFill>
                  <a:schemeClr val="tx1"/>
                </a:solidFill>
                <a:effectLst/>
                <a:latin typeface="Segoe UI Light" pitchFamily="34" charset="0"/>
                <a:ea typeface="+mn-ea"/>
                <a:cs typeface="+mn-cs"/>
              </a:rPr>
              <a:t>settings</a:t>
            </a:r>
            <a:r>
              <a:rPr lang="en-IE" sz="882" b="0" i="0" u="none" strike="noStrike" kern="1200" dirty="0">
                <a:solidFill>
                  <a:schemeClr val="tx1"/>
                </a:solidFill>
                <a:effectLst/>
                <a:latin typeface="Segoe UI Light" pitchFamily="34" charset="0"/>
                <a:ea typeface="+mn-ea"/>
                <a:cs typeface="+mn-cs"/>
              </a:rPr>
              <a:t> (cog) icon in the bottom, left corner of the </a:t>
            </a:r>
            <a:r>
              <a:rPr lang="en-IE" sz="882" b="1" i="0" u="none" strike="noStrike" kern="1200" dirty="0">
                <a:solidFill>
                  <a:schemeClr val="tx1"/>
                </a:solidFill>
                <a:effectLst/>
                <a:latin typeface="Segoe UI Light" pitchFamily="34" charset="0"/>
                <a:ea typeface="+mn-ea"/>
                <a:cs typeface="+mn-cs"/>
              </a:rPr>
              <a:t>Visual Studio Code</a:t>
            </a:r>
            <a:r>
              <a:rPr lang="en-IE" sz="882" b="0" i="0" u="none" strike="noStrike" kern="1200" dirty="0">
                <a:solidFill>
                  <a:schemeClr val="tx1"/>
                </a:solidFill>
                <a:effectLst/>
                <a:latin typeface="Segoe UI Light" pitchFamily="34" charset="0"/>
                <a:ea typeface="+mn-ea"/>
                <a:cs typeface="+mn-cs"/>
              </a:rPr>
              <a:t> window, and then select </a:t>
            </a:r>
            <a:r>
              <a:rPr lang="en-IE" sz="882" b="1" i="0" u="none" strike="noStrike" kern="1200" dirty="0">
                <a:solidFill>
                  <a:schemeClr val="tx1"/>
                </a:solidFill>
                <a:effectLst/>
                <a:latin typeface="Segoe UI Light" pitchFamily="34" charset="0"/>
                <a:ea typeface="+mn-ea"/>
                <a:cs typeface="+mn-cs"/>
              </a:rPr>
              <a:t>Command Palette</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6. In the Command Palette, Type </a:t>
            </a:r>
            <a:r>
              <a:rPr lang="en-IE" sz="882" b="1" i="0" u="none" strike="noStrike" kern="1200" dirty="0">
                <a:solidFill>
                  <a:schemeClr val="tx1"/>
                </a:solidFill>
                <a:effectLst/>
                <a:latin typeface="Segoe UI Light" pitchFamily="34" charset="0"/>
                <a:ea typeface="+mn-ea"/>
                <a:cs typeface="+mn-cs"/>
              </a:rPr>
              <a:t>Azure:</a:t>
            </a:r>
            <a:r>
              <a:rPr lang="en-IE" sz="882" b="0" i="0" u="none" strike="noStrike" kern="1200" dirty="0">
                <a:solidFill>
                  <a:schemeClr val="tx1"/>
                </a:solidFill>
                <a:effectLst/>
                <a:latin typeface="Segoe UI Light" pitchFamily="34" charset="0"/>
                <a:ea typeface="+mn-ea"/>
                <a:cs typeface="+mn-cs"/>
              </a:rPr>
              <a:t>, select </a:t>
            </a:r>
            <a:r>
              <a:rPr lang="en-IE" sz="882" b="1" i="0" u="none" strike="noStrike" kern="1200" dirty="0" err="1">
                <a:solidFill>
                  <a:schemeClr val="tx1"/>
                </a:solidFill>
                <a:effectLst/>
                <a:latin typeface="Segoe UI Light" pitchFamily="34" charset="0"/>
                <a:ea typeface="+mn-ea"/>
                <a:cs typeface="+mn-cs"/>
              </a:rPr>
              <a:t>Azure:Sign</a:t>
            </a:r>
            <a:r>
              <a:rPr lang="en-IE" sz="882" b="1" i="0" u="none" strike="noStrike" kern="1200" dirty="0">
                <a:solidFill>
                  <a:schemeClr val="tx1"/>
                </a:solidFill>
                <a:effectLst/>
                <a:latin typeface="Segoe UI Light" pitchFamily="34" charset="0"/>
                <a:ea typeface="+mn-ea"/>
                <a:cs typeface="+mn-cs"/>
              </a:rPr>
              <a:t> in</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7. When a browser launches and prompts you to sign in, select your Azure account. Verify that a message displays stating that you are now signed in and can close the page.</a:t>
            </a:r>
          </a:p>
          <a:p>
            <a:r>
              <a:rPr lang="en-IE" sz="882" b="0" i="0" u="none" strike="noStrike" kern="1200" dirty="0">
                <a:solidFill>
                  <a:schemeClr val="tx1"/>
                </a:solidFill>
                <a:effectLst/>
                <a:latin typeface="Segoe UI Light" pitchFamily="34" charset="0"/>
                <a:ea typeface="+mn-ea"/>
                <a:cs typeface="+mn-cs"/>
              </a:rPr>
              <a:t>8. Verify that your Azure account now displays at the bottom of the Visual Studio Code window.</a:t>
            </a:r>
          </a:p>
          <a:p>
            <a:r>
              <a:rPr lang="en-IE" sz="882" b="0" i="0" u="none" strike="noStrike" kern="1200" dirty="0">
                <a:solidFill>
                  <a:schemeClr val="tx1"/>
                </a:solidFill>
                <a:effectLst/>
                <a:latin typeface="Segoe UI Light" pitchFamily="34" charset="0"/>
                <a:ea typeface="+mn-ea"/>
                <a:cs typeface="+mn-cs"/>
              </a:rPr>
              <a:t>9. Create a new file and paste in the following playbook text:</a:t>
            </a:r>
          </a:p>
          <a:p>
            <a:pPr marL="0" indent="0">
              <a:buFontTx/>
              <a:buNone/>
            </a:pPr>
            <a:r>
              <a:rPr lang="en-IE" i="1" dirty="0"/>
              <a:t>name: Create Azure VM </a:t>
            </a:r>
          </a:p>
          <a:p>
            <a:pPr marL="0" indent="0">
              <a:buFontTx/>
              <a:buNone/>
            </a:pPr>
            <a:r>
              <a:rPr lang="en-IE" i="1" dirty="0"/>
              <a:t>hosts: localhost </a:t>
            </a:r>
          </a:p>
          <a:p>
            <a:pPr marL="0" indent="0">
              <a:buFontTx/>
              <a:buNone/>
            </a:pPr>
            <a:r>
              <a:rPr lang="en-IE" i="1" dirty="0"/>
              <a:t>connection: local </a:t>
            </a:r>
          </a:p>
          <a:p>
            <a:pPr marL="0" indent="0">
              <a:buFontTx/>
              <a:buNone/>
            </a:pPr>
            <a:r>
              <a:rPr lang="en-IE" i="1" dirty="0"/>
              <a:t>tasks: </a:t>
            </a:r>
          </a:p>
          <a:p>
            <a:pPr marL="212982" lvl="1" indent="0">
              <a:buFontTx/>
              <a:buNone/>
            </a:pPr>
            <a:r>
              <a:rPr lang="en-IE" i="1" dirty="0"/>
              <a:t>name: Create resource group </a:t>
            </a:r>
          </a:p>
          <a:p>
            <a:pPr marL="212982" lvl="1" indent="0">
              <a:buFontTx/>
              <a:buNone/>
            </a:pPr>
            <a:r>
              <a:rPr lang="en-IE" i="1" dirty="0" err="1"/>
              <a:t>azure_rm_resourcegroup</a:t>
            </a:r>
            <a:r>
              <a:rPr lang="en-IE" i="1" dirty="0"/>
              <a:t>: </a:t>
            </a:r>
          </a:p>
          <a:p>
            <a:pPr marL="328071" lvl="2" indent="0">
              <a:buFontTx/>
              <a:buNone/>
            </a:pPr>
            <a:r>
              <a:rPr lang="en-IE" i="1" dirty="0"/>
              <a:t>name: </a:t>
            </a:r>
            <a:r>
              <a:rPr lang="en-IE" i="1" dirty="0" err="1"/>
              <a:t>myResourceGroup</a:t>
            </a:r>
            <a:r>
              <a:rPr lang="en-IE" i="1" dirty="0"/>
              <a:t> </a:t>
            </a:r>
          </a:p>
          <a:p>
            <a:pPr marL="328071" lvl="2" indent="0">
              <a:buFontTx/>
              <a:buNone/>
            </a:pPr>
            <a:r>
              <a:rPr lang="en-IE" i="1" dirty="0"/>
              <a:t>location: </a:t>
            </a:r>
            <a:r>
              <a:rPr lang="en-IE" i="1" dirty="0" err="1"/>
              <a:t>eastus</a:t>
            </a:r>
            <a:r>
              <a:rPr lang="en-IE" i="1" dirty="0"/>
              <a:t> </a:t>
            </a:r>
          </a:p>
          <a:p>
            <a:pPr marL="212982" lvl="1" indent="0">
              <a:buFontTx/>
              <a:buNone/>
            </a:pPr>
            <a:r>
              <a:rPr lang="en-IE" i="1" dirty="0"/>
              <a:t>name: Create virtual network </a:t>
            </a:r>
          </a:p>
          <a:p>
            <a:pPr marL="212982" lvl="1" indent="0">
              <a:buFontTx/>
              <a:buNone/>
            </a:pPr>
            <a:r>
              <a:rPr lang="en-IE" i="1" dirty="0" err="1"/>
              <a:t>azure_rm_virtualnetwork</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a:t>name: </a:t>
            </a:r>
            <a:r>
              <a:rPr lang="en-IE" i="1" dirty="0" err="1"/>
              <a:t>myVnet</a:t>
            </a:r>
            <a:r>
              <a:rPr lang="en-IE" i="1" dirty="0"/>
              <a:t> </a:t>
            </a:r>
          </a:p>
          <a:p>
            <a:pPr marL="328071" lvl="2" indent="0">
              <a:buFontTx/>
              <a:buNone/>
            </a:pPr>
            <a:r>
              <a:rPr lang="en-IE" i="1" dirty="0" err="1"/>
              <a:t>address_prefixes</a:t>
            </a:r>
            <a:r>
              <a:rPr lang="en-IE" i="1" dirty="0"/>
              <a:t>: "10.0.0.0/16" </a:t>
            </a:r>
          </a:p>
          <a:p>
            <a:pPr marL="212982" lvl="1" indent="0">
              <a:buFontTx/>
              <a:buNone/>
            </a:pPr>
            <a:r>
              <a:rPr lang="en-IE" i="1" dirty="0"/>
              <a:t>name: Add subnet </a:t>
            </a:r>
          </a:p>
          <a:p>
            <a:pPr marL="212982" lvl="1" indent="0">
              <a:buFontTx/>
              <a:buNone/>
            </a:pPr>
            <a:r>
              <a:rPr lang="en-IE" i="1" dirty="0" err="1"/>
              <a:t>azure_rm_subnet</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a:t>name: </a:t>
            </a:r>
            <a:r>
              <a:rPr lang="en-IE" i="1" dirty="0" err="1"/>
              <a:t>mySubnet</a:t>
            </a:r>
            <a:r>
              <a:rPr lang="en-IE" i="1" dirty="0"/>
              <a:t> </a:t>
            </a:r>
          </a:p>
          <a:p>
            <a:pPr marL="328071" lvl="2" indent="0">
              <a:buFontTx/>
              <a:buNone/>
            </a:pPr>
            <a:r>
              <a:rPr lang="en-IE" i="1" dirty="0" err="1"/>
              <a:t>address_prefix</a:t>
            </a:r>
            <a:r>
              <a:rPr lang="en-IE" i="1" dirty="0"/>
              <a:t>: "10.0.1.0/24" </a:t>
            </a:r>
          </a:p>
          <a:p>
            <a:pPr marL="328071" lvl="2" indent="0">
              <a:buFontTx/>
              <a:buNone/>
            </a:pPr>
            <a:r>
              <a:rPr lang="en-IE" i="1" dirty="0" err="1"/>
              <a:t>virtual_network</a:t>
            </a:r>
            <a:r>
              <a:rPr lang="en-IE" i="1" dirty="0"/>
              <a:t>: </a:t>
            </a:r>
            <a:r>
              <a:rPr lang="en-IE" i="1" dirty="0" err="1"/>
              <a:t>myVnet</a:t>
            </a:r>
            <a:r>
              <a:rPr lang="en-IE" i="1" dirty="0"/>
              <a:t> </a:t>
            </a:r>
          </a:p>
          <a:p>
            <a:pPr marL="212982" lvl="1" indent="0">
              <a:buFontTx/>
              <a:buNone/>
            </a:pPr>
            <a:r>
              <a:rPr lang="en-IE" i="1" dirty="0"/>
              <a:t>name: Create public IP address </a:t>
            </a:r>
          </a:p>
          <a:p>
            <a:pPr marL="212982" lvl="1" indent="0">
              <a:buFontTx/>
              <a:buNone/>
            </a:pPr>
            <a:r>
              <a:rPr lang="en-IE" i="1" dirty="0" err="1"/>
              <a:t>azure_rm_publicipaddress</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err="1"/>
              <a:t>allocation_method</a:t>
            </a:r>
            <a:r>
              <a:rPr lang="en-IE" i="1" dirty="0"/>
              <a:t>: Static </a:t>
            </a:r>
          </a:p>
          <a:p>
            <a:pPr marL="328071" lvl="2" indent="0">
              <a:buFontTx/>
              <a:buNone/>
            </a:pPr>
            <a:r>
              <a:rPr lang="en-IE" i="1" dirty="0"/>
              <a:t>name: </a:t>
            </a:r>
            <a:r>
              <a:rPr lang="en-IE" i="1" dirty="0" err="1"/>
              <a:t>myPublicIP</a:t>
            </a:r>
            <a:r>
              <a:rPr lang="en-IE" i="1" dirty="0"/>
              <a:t> </a:t>
            </a:r>
          </a:p>
          <a:p>
            <a:pPr marL="0" indent="0">
              <a:buFontTx/>
              <a:buNone/>
            </a:pPr>
            <a:r>
              <a:rPr lang="en-IE" i="1" dirty="0"/>
              <a:t>      register: </a:t>
            </a:r>
            <a:r>
              <a:rPr lang="en-IE" i="1" dirty="0" err="1"/>
              <a:t>output_ip_address</a:t>
            </a:r>
            <a:r>
              <a:rPr lang="en-IE" i="1" dirty="0"/>
              <a:t> </a:t>
            </a:r>
          </a:p>
          <a:p>
            <a:pPr marL="212982" lvl="1" indent="0">
              <a:buFontTx/>
              <a:buNone/>
            </a:pPr>
            <a:r>
              <a:rPr lang="en-IE" i="1" dirty="0"/>
              <a:t>name: Dump public IP for VM which will be created </a:t>
            </a:r>
          </a:p>
          <a:p>
            <a:pPr marL="212982" lvl="1" indent="0">
              <a:buFontTx/>
              <a:buNone/>
            </a:pPr>
            <a:r>
              <a:rPr lang="en-IE" i="1" dirty="0"/>
              <a:t>debug: </a:t>
            </a:r>
          </a:p>
          <a:p>
            <a:pPr marL="328071" lvl="2" indent="0">
              <a:buFontTx/>
              <a:buNone/>
            </a:pPr>
            <a:r>
              <a:rPr lang="en-IE" i="1" dirty="0" err="1"/>
              <a:t>msg</a:t>
            </a:r>
            <a:r>
              <a:rPr lang="en-IE" i="1" dirty="0"/>
              <a:t>: "The public IP is {{ </a:t>
            </a:r>
            <a:r>
              <a:rPr lang="en-IE" i="1" dirty="0" err="1"/>
              <a:t>output_ip_address.state.ip_address</a:t>
            </a:r>
            <a:r>
              <a:rPr lang="en-IE" i="1" dirty="0"/>
              <a:t> }}." </a:t>
            </a:r>
          </a:p>
          <a:p>
            <a:pPr marL="212982" lvl="1" indent="0">
              <a:buFontTx/>
              <a:buNone/>
            </a:pPr>
            <a:r>
              <a:rPr lang="en-IE" i="1" dirty="0"/>
              <a:t>name: Create Network Security Group that allows SSH </a:t>
            </a:r>
          </a:p>
          <a:p>
            <a:pPr marL="212982" lvl="1" indent="0">
              <a:buFontTx/>
              <a:buNone/>
            </a:pPr>
            <a:r>
              <a:rPr lang="en-IE" i="1" dirty="0" err="1"/>
              <a:t>azure_rm_securitygroup</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a:t>name: </a:t>
            </a:r>
            <a:r>
              <a:rPr lang="en-IE" i="1" dirty="0" err="1"/>
              <a:t>myNetworkSecurityGroup</a:t>
            </a:r>
            <a:r>
              <a:rPr lang="en-IE" i="1" dirty="0"/>
              <a:t> </a:t>
            </a:r>
          </a:p>
          <a:p>
            <a:pPr marL="328071" lvl="2" indent="0">
              <a:buFontTx/>
              <a:buNone/>
            </a:pPr>
            <a:r>
              <a:rPr lang="en-IE" i="1" dirty="0"/>
              <a:t>rules: </a:t>
            </a:r>
          </a:p>
          <a:p>
            <a:pPr marL="482848" lvl="3" indent="0">
              <a:buFontTx/>
              <a:buNone/>
            </a:pPr>
            <a:r>
              <a:rPr lang="en-IE" i="1" dirty="0"/>
              <a:t>name: SSH </a:t>
            </a:r>
          </a:p>
          <a:p>
            <a:pPr marL="482848" lvl="3" indent="0">
              <a:buFontTx/>
              <a:buNone/>
            </a:pPr>
            <a:r>
              <a:rPr lang="en-IE" i="1" dirty="0"/>
              <a:t>protocol: </a:t>
            </a:r>
            <a:r>
              <a:rPr lang="en-IE" i="1" dirty="0" err="1"/>
              <a:t>Tcp</a:t>
            </a:r>
            <a:r>
              <a:rPr lang="en-IE" i="1" dirty="0"/>
              <a:t> </a:t>
            </a:r>
          </a:p>
          <a:p>
            <a:pPr marL="482848" lvl="3" indent="0">
              <a:buFontTx/>
              <a:buNone/>
            </a:pPr>
            <a:r>
              <a:rPr lang="en-IE" i="1" dirty="0" err="1"/>
              <a:t>destination_port_range</a:t>
            </a:r>
            <a:r>
              <a:rPr lang="en-IE" i="1" dirty="0"/>
              <a:t>: 22 </a:t>
            </a:r>
          </a:p>
          <a:p>
            <a:pPr marL="482848" lvl="3" indent="0">
              <a:buFontTx/>
              <a:buNone/>
            </a:pPr>
            <a:r>
              <a:rPr lang="en-IE" i="1" dirty="0"/>
              <a:t>access: Allow </a:t>
            </a:r>
          </a:p>
          <a:p>
            <a:pPr marL="482848" lvl="3" indent="0">
              <a:buFontTx/>
              <a:buNone/>
            </a:pPr>
            <a:r>
              <a:rPr lang="en-IE" i="1" dirty="0"/>
              <a:t>priority: 1001 </a:t>
            </a:r>
          </a:p>
          <a:p>
            <a:pPr marL="482848" lvl="3" indent="0">
              <a:buFontTx/>
              <a:buNone/>
            </a:pPr>
            <a:r>
              <a:rPr lang="en-IE" i="1" dirty="0"/>
              <a:t>direction: Inbound </a:t>
            </a:r>
          </a:p>
          <a:p>
            <a:pPr marL="212982" lvl="1" indent="0">
              <a:buFontTx/>
              <a:buNone/>
            </a:pPr>
            <a:r>
              <a:rPr lang="en-IE" i="1" dirty="0"/>
              <a:t>name: Create virtual network interface card </a:t>
            </a:r>
          </a:p>
          <a:p>
            <a:pPr marL="212982" lvl="1" indent="0">
              <a:buFontTx/>
              <a:buNone/>
            </a:pPr>
            <a:r>
              <a:rPr lang="en-IE" i="1" dirty="0" err="1"/>
              <a:t>azure_rm_networkinterface</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a:t>name: </a:t>
            </a:r>
            <a:r>
              <a:rPr lang="en-IE" i="1" dirty="0" err="1"/>
              <a:t>myNIC</a:t>
            </a:r>
            <a:r>
              <a:rPr lang="en-IE" i="1" dirty="0"/>
              <a:t> </a:t>
            </a:r>
          </a:p>
          <a:p>
            <a:pPr marL="328071" lvl="2" indent="0">
              <a:buFontTx/>
              <a:buNone/>
            </a:pPr>
            <a:r>
              <a:rPr lang="en-IE" i="1" dirty="0" err="1"/>
              <a:t>virtual_network</a:t>
            </a:r>
            <a:r>
              <a:rPr lang="en-IE" i="1" dirty="0"/>
              <a:t>: </a:t>
            </a:r>
            <a:r>
              <a:rPr lang="en-IE" i="1" dirty="0" err="1"/>
              <a:t>myVnet</a:t>
            </a:r>
            <a:r>
              <a:rPr lang="en-IE" i="1" dirty="0"/>
              <a:t> </a:t>
            </a:r>
          </a:p>
          <a:p>
            <a:pPr marL="328071" lvl="2" indent="0">
              <a:buFontTx/>
              <a:buNone/>
            </a:pPr>
            <a:r>
              <a:rPr lang="en-IE" i="1" dirty="0"/>
              <a:t>subnet: </a:t>
            </a:r>
            <a:r>
              <a:rPr lang="en-IE" i="1" dirty="0" err="1"/>
              <a:t>mySubnet</a:t>
            </a:r>
            <a:r>
              <a:rPr lang="en-IE" i="1" dirty="0"/>
              <a:t> </a:t>
            </a:r>
          </a:p>
          <a:p>
            <a:pPr marL="328071" lvl="2" indent="0">
              <a:buFontTx/>
              <a:buNone/>
            </a:pPr>
            <a:r>
              <a:rPr lang="en-IE" i="1" dirty="0" err="1"/>
              <a:t>public_ip_name</a:t>
            </a:r>
            <a:r>
              <a:rPr lang="en-IE" i="1" dirty="0"/>
              <a:t>: </a:t>
            </a:r>
            <a:r>
              <a:rPr lang="en-IE" i="1" dirty="0" err="1"/>
              <a:t>myPublicIP</a:t>
            </a:r>
            <a:r>
              <a:rPr lang="en-IE" i="1" dirty="0"/>
              <a:t> </a:t>
            </a:r>
          </a:p>
          <a:p>
            <a:pPr marL="328071" lvl="2" indent="0">
              <a:buFontTx/>
              <a:buNone/>
            </a:pPr>
            <a:r>
              <a:rPr lang="en-IE" i="1" dirty="0" err="1"/>
              <a:t>security_group</a:t>
            </a:r>
            <a:r>
              <a:rPr lang="en-IE" i="1" dirty="0"/>
              <a:t>: </a:t>
            </a:r>
            <a:r>
              <a:rPr lang="en-IE" i="1" dirty="0" err="1"/>
              <a:t>myNetworkSecurityGroup</a:t>
            </a:r>
            <a:r>
              <a:rPr lang="en-IE" i="1" dirty="0"/>
              <a:t> </a:t>
            </a:r>
          </a:p>
          <a:p>
            <a:pPr marL="212982" lvl="1" indent="0">
              <a:buFontTx/>
              <a:buNone/>
            </a:pPr>
            <a:r>
              <a:rPr lang="en-IE" i="1" dirty="0"/>
              <a:t>name: Create VM </a:t>
            </a:r>
          </a:p>
          <a:p>
            <a:pPr marL="212982" lvl="1" indent="0">
              <a:buFontTx/>
              <a:buNone/>
            </a:pPr>
            <a:r>
              <a:rPr lang="en-IE" i="1" dirty="0" err="1"/>
              <a:t>azure_rm_virtualmachine</a:t>
            </a:r>
            <a:r>
              <a:rPr lang="en-IE" i="1" dirty="0"/>
              <a:t>: </a:t>
            </a:r>
          </a:p>
          <a:p>
            <a:pPr marL="328071" lvl="2" indent="0">
              <a:buFontTx/>
              <a:buNone/>
            </a:pPr>
            <a:r>
              <a:rPr lang="en-IE" i="1" dirty="0" err="1"/>
              <a:t>resource_group</a:t>
            </a:r>
            <a:r>
              <a:rPr lang="en-IE" i="1" dirty="0"/>
              <a:t>: </a:t>
            </a:r>
            <a:r>
              <a:rPr lang="en-IE" i="1" dirty="0" err="1"/>
              <a:t>myResourceGroup</a:t>
            </a:r>
            <a:r>
              <a:rPr lang="en-IE" i="1" dirty="0"/>
              <a:t> </a:t>
            </a:r>
          </a:p>
          <a:p>
            <a:pPr marL="328071" lvl="2" indent="0">
              <a:buFontTx/>
              <a:buNone/>
            </a:pPr>
            <a:r>
              <a:rPr lang="en-IE" i="1" dirty="0"/>
              <a:t>name: </a:t>
            </a:r>
            <a:r>
              <a:rPr lang="en-IE" i="1" dirty="0" err="1"/>
              <a:t>myVM</a:t>
            </a:r>
            <a:r>
              <a:rPr lang="en-IE" i="1" dirty="0"/>
              <a:t> </a:t>
            </a:r>
          </a:p>
          <a:p>
            <a:pPr marL="328071" lvl="2" indent="0">
              <a:buFontTx/>
              <a:buNone/>
            </a:pPr>
            <a:r>
              <a:rPr lang="en-IE" i="1" dirty="0" err="1"/>
              <a:t>vm_size</a:t>
            </a:r>
            <a:r>
              <a:rPr lang="en-IE" i="1" dirty="0"/>
              <a:t>: Standard_DS1_v2 </a:t>
            </a:r>
          </a:p>
          <a:p>
            <a:pPr marL="328071" lvl="2" indent="0">
              <a:buFontTx/>
              <a:buNone/>
            </a:pPr>
            <a:r>
              <a:rPr lang="en-IE" i="1" dirty="0" err="1"/>
              <a:t>admin_username</a:t>
            </a:r>
            <a:r>
              <a:rPr lang="en-IE" i="1" dirty="0"/>
              <a:t>: </a:t>
            </a:r>
            <a:r>
              <a:rPr lang="en-IE" i="1" dirty="0" err="1"/>
              <a:t>azureuser</a:t>
            </a:r>
            <a:r>
              <a:rPr lang="en-IE" i="1" dirty="0"/>
              <a:t> </a:t>
            </a:r>
          </a:p>
          <a:p>
            <a:pPr marL="328071" lvl="2" indent="0">
              <a:buFontTx/>
              <a:buNone/>
            </a:pPr>
            <a:r>
              <a:rPr lang="en-IE" i="1" dirty="0" err="1"/>
              <a:t>ssh_password_enabled</a:t>
            </a:r>
            <a:r>
              <a:rPr lang="en-IE" i="1" dirty="0"/>
              <a:t>: true </a:t>
            </a:r>
          </a:p>
          <a:p>
            <a:pPr marL="328071" lvl="2" indent="0">
              <a:buFontTx/>
              <a:buNone/>
            </a:pPr>
            <a:r>
              <a:rPr lang="en-IE" i="1" dirty="0" err="1"/>
              <a:t>admin_password</a:t>
            </a:r>
            <a:r>
              <a:rPr lang="en-IE" i="1" dirty="0"/>
              <a:t>: Password0134 </a:t>
            </a:r>
          </a:p>
          <a:p>
            <a:pPr marL="328071" lvl="2" indent="0">
              <a:buFontTx/>
              <a:buNone/>
            </a:pPr>
            <a:r>
              <a:rPr lang="en-IE" i="1" dirty="0" err="1"/>
              <a:t>network_interfaces</a:t>
            </a:r>
            <a:r>
              <a:rPr lang="en-IE" i="1" dirty="0"/>
              <a:t>: </a:t>
            </a:r>
            <a:r>
              <a:rPr lang="en-IE" i="1" dirty="0" err="1"/>
              <a:t>myNIC</a:t>
            </a:r>
            <a:r>
              <a:rPr lang="en-IE" i="1" dirty="0"/>
              <a:t> </a:t>
            </a:r>
          </a:p>
          <a:p>
            <a:pPr marL="328071" lvl="2" indent="0">
              <a:buFontTx/>
              <a:buNone/>
            </a:pPr>
            <a:r>
              <a:rPr lang="en-IE" i="1" dirty="0"/>
              <a:t>image: </a:t>
            </a:r>
          </a:p>
          <a:p>
            <a:pPr marL="482848" lvl="3" indent="0">
              <a:buFontTx/>
              <a:buNone/>
            </a:pPr>
            <a:r>
              <a:rPr lang="en-IE" i="1" dirty="0"/>
              <a:t>offer: CentOS </a:t>
            </a:r>
          </a:p>
          <a:p>
            <a:pPr marL="482848" lvl="3" indent="0">
              <a:buFontTx/>
              <a:buNone/>
            </a:pPr>
            <a:r>
              <a:rPr lang="en-IE" i="1" dirty="0"/>
              <a:t>publisher: </a:t>
            </a:r>
            <a:r>
              <a:rPr lang="en-IE" i="1" dirty="0" err="1"/>
              <a:t>OpenLogic</a:t>
            </a:r>
            <a:r>
              <a:rPr lang="en-IE" i="1" dirty="0"/>
              <a:t> </a:t>
            </a:r>
          </a:p>
          <a:p>
            <a:pPr marL="482848" lvl="3" indent="0">
              <a:buFontTx/>
              <a:buNone/>
            </a:pPr>
            <a:r>
              <a:rPr lang="en-IE" i="1" dirty="0" err="1"/>
              <a:t>sku</a:t>
            </a:r>
            <a:r>
              <a:rPr lang="en-IE" i="1" dirty="0"/>
              <a:t>: '7.5’ </a:t>
            </a:r>
          </a:p>
          <a:p>
            <a:pPr marL="482848" lvl="3" indent="0">
              <a:buFontTx/>
              <a:buNone/>
            </a:pPr>
            <a:r>
              <a:rPr lang="en-IE" i="1" dirty="0"/>
              <a:t>version: latest </a:t>
            </a:r>
          </a:p>
          <a:p>
            <a:pPr marL="0" indent="0">
              <a:buFontTx/>
              <a:buNone/>
            </a:pPr>
            <a:endParaRPr lang="en-IE" sz="882" b="0" i="0" u="none" strike="noStrike" kern="1200" dirty="0">
              <a:solidFill>
                <a:schemeClr val="tx1"/>
              </a:solidFill>
              <a:effectLst/>
              <a:latin typeface="Segoe UI Light" pitchFamily="34" charset="0"/>
              <a:ea typeface="+mn-ea"/>
              <a:cs typeface="+mn-cs"/>
            </a:endParaRPr>
          </a:p>
          <a:p>
            <a:pPr marL="0" indent="0">
              <a:buFontTx/>
              <a:buNone/>
            </a:pPr>
            <a:r>
              <a:rPr lang="en-IE" sz="882" b="0" i="0" u="none" strike="noStrike" kern="1200" dirty="0">
                <a:solidFill>
                  <a:schemeClr val="tx1"/>
                </a:solidFill>
                <a:effectLst/>
                <a:latin typeface="Segoe UI Light" pitchFamily="34" charset="0"/>
                <a:ea typeface="+mn-ea"/>
                <a:cs typeface="+mn-cs"/>
              </a:rPr>
              <a:t>10. Save the file locally, and name it </a:t>
            </a:r>
            <a:r>
              <a:rPr lang="en-IE" sz="882" b="1" i="0" u="none" strike="noStrike" kern="1200" dirty="0" err="1">
                <a:solidFill>
                  <a:schemeClr val="tx1"/>
                </a:solidFill>
                <a:effectLst/>
                <a:latin typeface="Segoe UI Light" pitchFamily="34" charset="0"/>
                <a:ea typeface="+mn-ea"/>
                <a:cs typeface="+mn-cs"/>
              </a:rPr>
              <a:t>createavm.yml</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11. Right-click on the file name in the tab at the top of Visual Studio Code, and review the available options available to run the Ansible playbook:</a:t>
            </a:r>
          </a:p>
          <a:p>
            <a:pPr lvl="1"/>
            <a:r>
              <a:rPr lang="en-IE" sz="882" b="0" i="0" u="none" strike="noStrike" kern="1200" dirty="0">
                <a:solidFill>
                  <a:schemeClr val="tx1"/>
                </a:solidFill>
                <a:effectLst/>
                <a:latin typeface="Segoe UI Light" pitchFamily="34" charset="0"/>
                <a:ea typeface="+mn-ea"/>
                <a:cs typeface="+mn-cs"/>
              </a:rPr>
              <a:t>Run Ansible Playbook in Docker</a:t>
            </a:r>
          </a:p>
          <a:p>
            <a:pPr lvl="1"/>
            <a:r>
              <a:rPr lang="en-IE" sz="882" b="0" i="0" u="none" strike="noStrike" kern="1200" dirty="0">
                <a:solidFill>
                  <a:schemeClr val="tx1"/>
                </a:solidFill>
                <a:effectLst/>
                <a:latin typeface="Segoe UI Light" pitchFamily="34" charset="0"/>
                <a:ea typeface="+mn-ea"/>
                <a:cs typeface="+mn-cs"/>
              </a:rPr>
              <a:t>Run Ansible Playbook in Local Ansible</a:t>
            </a:r>
          </a:p>
          <a:p>
            <a:pPr lvl="1"/>
            <a:r>
              <a:rPr lang="en-IE" sz="882" b="0" i="0" u="none" strike="noStrike" kern="1200" dirty="0">
                <a:solidFill>
                  <a:schemeClr val="tx1"/>
                </a:solidFill>
                <a:effectLst/>
                <a:latin typeface="Segoe UI Light" pitchFamily="34" charset="0"/>
                <a:ea typeface="+mn-ea"/>
                <a:cs typeface="+mn-cs"/>
              </a:rPr>
              <a:t>Run Ansible Playbook Cloud Shell</a:t>
            </a:r>
          </a:p>
          <a:p>
            <a:pPr lvl="1"/>
            <a:r>
              <a:rPr lang="en-IE" sz="882" b="0" i="0" u="none" strike="noStrike" kern="1200" dirty="0">
                <a:solidFill>
                  <a:schemeClr val="tx1"/>
                </a:solidFill>
                <a:effectLst/>
                <a:latin typeface="Segoe UI Light" pitchFamily="34" charset="0"/>
                <a:ea typeface="+mn-ea"/>
                <a:cs typeface="+mn-cs"/>
              </a:rPr>
              <a:t>Run Ansible Playbook Remotely via </a:t>
            </a:r>
            <a:r>
              <a:rPr lang="en-IE" sz="882" b="0" i="0" u="none" strike="noStrike" kern="1200" dirty="0" err="1">
                <a:solidFill>
                  <a:schemeClr val="tx1"/>
                </a:solidFill>
                <a:effectLst/>
                <a:latin typeface="Segoe UI Light" pitchFamily="34" charset="0"/>
                <a:ea typeface="+mn-ea"/>
                <a:cs typeface="+mn-cs"/>
              </a:rPr>
              <a:t>ssh</a:t>
            </a:r>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12. Select the third option, </a:t>
            </a:r>
            <a:r>
              <a:rPr lang="en-IE" sz="882" b="1" i="0" u="none" strike="noStrike" kern="1200" dirty="0">
                <a:solidFill>
                  <a:schemeClr val="tx1"/>
                </a:solidFill>
                <a:effectLst/>
                <a:latin typeface="Segoe UI Light" pitchFamily="34" charset="0"/>
                <a:ea typeface="+mn-ea"/>
                <a:cs typeface="+mn-cs"/>
              </a:rPr>
              <a:t>Run Ansible Playbook Cloud Shell</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13. A notice might appear in the bottom, left side, informing you that the action could incur a small charge as it will use some storage when the playbook is uploaded to cloud shell. Select </a:t>
            </a:r>
            <a:r>
              <a:rPr lang="en-IE" sz="882" b="1" i="0" u="none" strike="noStrike" kern="1200" dirty="0">
                <a:solidFill>
                  <a:schemeClr val="tx1"/>
                </a:solidFill>
                <a:effectLst/>
                <a:latin typeface="Segoe UI Light" pitchFamily="34" charset="0"/>
                <a:ea typeface="+mn-ea"/>
                <a:cs typeface="+mn-cs"/>
              </a:rPr>
              <a:t>Confirm &amp; Don't show this message again</a:t>
            </a:r>
            <a:r>
              <a:rPr lang="en-IE" sz="882" b="0" i="0" u="none" strike="noStrike" kern="1200" dirty="0">
                <a:solidFill>
                  <a:schemeClr val="tx1"/>
                </a:solidFill>
                <a:effectLst/>
                <a:latin typeface="Segoe UI Light" pitchFamily="34" charset="0"/>
                <a:ea typeface="+mn-ea"/>
                <a:cs typeface="+mn-cs"/>
              </a:rPr>
              <a:t>.</a:t>
            </a:r>
          </a:p>
          <a:p>
            <a:r>
              <a:rPr lang="en-IE" sz="882" b="0" i="0" u="none" strike="noStrike" kern="1200" dirty="0">
                <a:solidFill>
                  <a:schemeClr val="tx1"/>
                </a:solidFill>
                <a:effectLst/>
                <a:latin typeface="Segoe UI Light" pitchFamily="34" charset="0"/>
                <a:ea typeface="+mn-ea"/>
                <a:cs typeface="+mn-cs"/>
              </a:rPr>
              <a:t>14. Verify that the Azure Cloud Shell pane now displays in the bottom of Visual Studio Code and is running the playbook.</a:t>
            </a:r>
          </a:p>
          <a:p>
            <a:r>
              <a:rPr lang="en-IE" sz="882" b="0" i="0" u="none" strike="noStrike" kern="1200" dirty="0">
                <a:solidFill>
                  <a:schemeClr val="tx1"/>
                </a:solidFill>
                <a:effectLst/>
                <a:latin typeface="Segoe UI Light" pitchFamily="34" charset="0"/>
                <a:ea typeface="+mn-ea"/>
                <a:cs typeface="+mn-cs"/>
              </a:rPr>
              <a:t>15. When the playbook finishes running, open Azure and verify the resource group, resources, and VM have all been created. If you have time, sign in with the user name and password specified in the playbook to verify as well.</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kern="1200" dirty="0">
                <a:solidFill>
                  <a:schemeClr val="tx1"/>
                </a:solidFill>
                <a:effectLst/>
                <a:latin typeface="Segoe UI Light" pitchFamily="34" charset="0"/>
                <a:ea typeface="+mn-ea"/>
                <a:cs typeface="+mn-cs"/>
              </a:rPr>
              <a:t>: If you want to use a public or private key pair to connect to the Linux VM, instead of a user name and password you could use the following code in the previous Create VM module steps:</a:t>
            </a:r>
          </a:p>
          <a:p>
            <a:pPr marL="107153" lvl="1" indent="0">
              <a:buFontTx/>
              <a:buNone/>
            </a:pPr>
            <a:r>
              <a:rPr lang="en-IE" i="1" dirty="0" err="1"/>
              <a:t>admin_username</a:t>
            </a:r>
            <a:r>
              <a:rPr lang="en-IE" i="1" dirty="0"/>
              <a:t>: </a:t>
            </a:r>
            <a:r>
              <a:rPr lang="en-IE" i="1" dirty="0" err="1"/>
              <a:t>adminUser</a:t>
            </a:r>
            <a:r>
              <a:rPr lang="en-IE" i="1" dirty="0"/>
              <a:t> </a:t>
            </a:r>
          </a:p>
          <a:p>
            <a:pPr marL="107153" lvl="1" indent="0">
              <a:buFontTx/>
              <a:buNone/>
            </a:pPr>
            <a:r>
              <a:rPr lang="en-IE" i="1" dirty="0" err="1"/>
              <a:t>ssh_password_enabled</a:t>
            </a:r>
            <a:r>
              <a:rPr lang="en-IE" i="1" dirty="0"/>
              <a:t>: false </a:t>
            </a:r>
          </a:p>
          <a:p>
            <a:pPr marL="107153" lvl="1" indent="0">
              <a:buFontTx/>
              <a:buNone/>
            </a:pPr>
            <a:r>
              <a:rPr lang="en-IE" i="1" dirty="0" err="1"/>
              <a:t>ssh_public_keys</a:t>
            </a:r>
            <a:r>
              <a:rPr lang="en-IE" i="1" dirty="0"/>
              <a:t>: </a:t>
            </a:r>
          </a:p>
          <a:p>
            <a:pPr marL="212982" lvl="1" indent="0">
              <a:buFontTx/>
              <a:buNone/>
            </a:pPr>
            <a:r>
              <a:rPr lang="en-IE" i="1" dirty="0"/>
              <a:t>- path: /home/</a:t>
            </a:r>
            <a:r>
              <a:rPr lang="en-IE" i="1" dirty="0" err="1"/>
              <a:t>adminUser</a:t>
            </a:r>
            <a:r>
              <a:rPr lang="en-IE" i="1" dirty="0"/>
              <a:t>/.</a:t>
            </a:r>
            <a:r>
              <a:rPr lang="en-IE" i="1" dirty="0" err="1"/>
              <a:t>ssh</a:t>
            </a:r>
            <a:r>
              <a:rPr lang="en-IE" i="1" dirty="0"/>
              <a:t>/</a:t>
            </a:r>
            <a:r>
              <a:rPr lang="en-IE" i="1" dirty="0" err="1"/>
              <a:t>authorized_keys</a:t>
            </a:r>
            <a:r>
              <a:rPr lang="en-IE" i="1" dirty="0"/>
              <a:t> </a:t>
            </a:r>
          </a:p>
          <a:p>
            <a:pPr marL="212982" lvl="1" indent="0">
              <a:buFontTx/>
              <a:buNone/>
            </a:pPr>
            <a:r>
              <a:rPr lang="en-IE" i="1" dirty="0"/>
              <a:t>  </a:t>
            </a:r>
            <a:r>
              <a:rPr lang="en-IE" i="1" dirty="0" err="1"/>
              <a:t>key_data</a:t>
            </a:r>
            <a:r>
              <a:rPr lang="en-IE" i="1" dirty="0"/>
              <a:t>: &lt; insert your </a:t>
            </a:r>
            <a:r>
              <a:rPr lang="en-IE" i="1" dirty="0" err="1"/>
              <a:t>ssh</a:t>
            </a:r>
            <a:r>
              <a:rPr lang="en-IE" i="1" dirty="0"/>
              <a:t> public key here... &gt; </a:t>
            </a:r>
            <a:endParaRPr lang="en-US" i="1"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1788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components you could mention include: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Provider - </a:t>
            </a:r>
            <a:r>
              <a:rPr lang="en-IE" sz="900" b="0" i="0" u="none" strike="noStrike" kern="1200" dirty="0">
                <a:solidFill>
                  <a:schemeClr val="tx1"/>
                </a:solidFill>
                <a:effectLst/>
                <a:latin typeface="Segoe UI Light" pitchFamily="34" charset="0"/>
                <a:ea typeface="+mn-ea"/>
                <a:cs typeface="+mn-cs"/>
              </a:rPr>
              <a:t>The provider is responsible for understanding API interactions and exposing resources.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Overrides - </a:t>
            </a:r>
            <a:r>
              <a:rPr lang="en-IE" sz="900" b="0" i="0" u="none" strike="noStrike" kern="1200" dirty="0">
                <a:solidFill>
                  <a:schemeClr val="tx1"/>
                </a:solidFill>
                <a:effectLst/>
                <a:latin typeface="Segoe UI Light" pitchFamily="34" charset="0"/>
                <a:ea typeface="+mn-ea"/>
                <a:cs typeface="+mn-cs"/>
              </a:rPr>
              <a:t> Overrides are a way to create configuration files that are loaded last and merged into(rather than appended to) your configuration. You can create overrides to modify Terraform </a:t>
            </a:r>
            <a:r>
              <a:rPr lang="en-IE" sz="900" b="0" i="0" u="none" strike="noStrike" kern="1200" dirty="0" err="1">
                <a:solidFill>
                  <a:schemeClr val="tx1"/>
                </a:solidFill>
                <a:effectLst/>
                <a:latin typeface="Segoe UI Light" pitchFamily="34" charset="0"/>
                <a:ea typeface="+mn-ea"/>
                <a:cs typeface="+mn-cs"/>
              </a:rPr>
              <a:t>behavior</a:t>
            </a:r>
            <a:r>
              <a:rPr lang="en-IE" sz="900" b="0" i="0" u="none" strike="noStrike" kern="1200" dirty="0">
                <a:solidFill>
                  <a:schemeClr val="tx1"/>
                </a:solidFill>
                <a:effectLst/>
                <a:latin typeface="Segoe UI Light" pitchFamily="34" charset="0"/>
                <a:ea typeface="+mn-ea"/>
                <a:cs typeface="+mn-cs"/>
              </a:rPr>
              <a:t> without having to edit the Terraform configuration. They can also be used as temporary modifications that you can make to Terraform configurations without having to modify the configuration itself.</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Resources</a:t>
            </a:r>
            <a:r>
              <a:rPr lang="en-IE" sz="900" b="0" i="0" u="none" strike="noStrike" kern="1200" dirty="0">
                <a:solidFill>
                  <a:schemeClr val="tx1"/>
                </a:solidFill>
                <a:effectLst/>
                <a:latin typeface="Segoe UI Light" pitchFamily="34" charset="0"/>
                <a:ea typeface="+mn-ea"/>
                <a:cs typeface="+mn-cs"/>
              </a:rPr>
              <a:t> - </a:t>
            </a:r>
            <a:r>
              <a:rPr lang="en-IE" sz="900" b="0" i="1" u="none" strike="noStrike" kern="1200" dirty="0">
                <a:solidFill>
                  <a:schemeClr val="tx1"/>
                </a:solidFill>
                <a:effectLst/>
                <a:latin typeface="Segoe UI Light" pitchFamily="34" charset="0"/>
                <a:ea typeface="+mn-ea"/>
                <a:cs typeface="+mn-cs"/>
              </a:rPr>
              <a:t>Resources</a:t>
            </a:r>
            <a:r>
              <a:rPr lang="en-IE" sz="900" b="0" i="0" u="none" strike="noStrike" kern="1200" dirty="0">
                <a:solidFill>
                  <a:schemeClr val="tx1"/>
                </a:solidFill>
                <a:effectLst/>
                <a:latin typeface="Segoe UI Light" pitchFamily="34" charset="0"/>
                <a:ea typeface="+mn-ea"/>
                <a:cs typeface="+mn-cs"/>
              </a:rPr>
              <a:t> are sections of a configuration file that define components of your infrastructure, such as VMs, network resources, containers, dependencies, or DNS records. The resource block creates a resource of the given </a:t>
            </a:r>
            <a:r>
              <a:rPr lang="en-IE" sz="900" b="0" i="1" u="none" strike="noStrike" kern="1200" dirty="0">
                <a:solidFill>
                  <a:schemeClr val="tx1"/>
                </a:solidFill>
                <a:effectLst/>
                <a:latin typeface="Segoe UI Light" pitchFamily="34" charset="0"/>
                <a:ea typeface="+mn-ea"/>
                <a:cs typeface="+mn-cs"/>
              </a:rPr>
              <a:t>TYPE</a:t>
            </a:r>
            <a:r>
              <a:rPr lang="en-IE" sz="900" b="0" i="0" u="none" strike="noStrike" kern="1200" dirty="0">
                <a:solidFill>
                  <a:schemeClr val="tx1"/>
                </a:solidFill>
                <a:effectLst/>
                <a:latin typeface="Segoe UI Light" pitchFamily="34" charset="0"/>
                <a:ea typeface="+mn-ea"/>
                <a:cs typeface="+mn-cs"/>
              </a:rPr>
              <a:t> (first parameter) and </a:t>
            </a:r>
            <a:r>
              <a:rPr lang="en-IE" sz="900" b="0" i="1" u="none" strike="noStrike" kern="1200" dirty="0">
                <a:solidFill>
                  <a:schemeClr val="tx1"/>
                </a:solidFill>
                <a:effectLst/>
                <a:latin typeface="Segoe UI Light" pitchFamily="34" charset="0"/>
                <a:ea typeface="+mn-ea"/>
                <a:cs typeface="+mn-cs"/>
              </a:rPr>
              <a:t>NAME</a:t>
            </a:r>
            <a:r>
              <a:rPr lang="en-IE" sz="900" b="0" i="0" u="none" strike="noStrike" kern="1200" dirty="0">
                <a:solidFill>
                  <a:schemeClr val="tx1"/>
                </a:solidFill>
                <a:effectLst/>
                <a:latin typeface="Segoe UI Light" pitchFamily="34" charset="0"/>
                <a:ea typeface="+mn-ea"/>
                <a:cs typeface="+mn-cs"/>
              </a:rPr>
              <a:t> (second parameter). However, the combination of the type and name must be unique. Within the braces is the resource's configuration.</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Execution plan - </a:t>
            </a:r>
            <a:r>
              <a:rPr lang="en-IE" sz="900" b="0" i="0" u="none" strike="noStrike" kern="1200" dirty="0">
                <a:solidFill>
                  <a:schemeClr val="tx1"/>
                </a:solidFill>
                <a:effectLst/>
                <a:latin typeface="Segoe UI Light" pitchFamily="34" charset="0"/>
                <a:ea typeface="+mn-ea"/>
                <a:cs typeface="+mn-cs"/>
              </a:rPr>
              <a:t>You can issue a command in the Terraform CLI to generate an execution plan. The </a:t>
            </a:r>
            <a:r>
              <a:rPr lang="en-IE" sz="900" b="0" i="1" u="none" strike="noStrike" kern="1200" dirty="0">
                <a:solidFill>
                  <a:schemeClr val="tx1"/>
                </a:solidFill>
                <a:effectLst/>
                <a:latin typeface="Segoe UI Light" pitchFamily="34" charset="0"/>
                <a:ea typeface="+mn-ea"/>
                <a:cs typeface="+mn-cs"/>
              </a:rPr>
              <a:t>execution plan</a:t>
            </a:r>
            <a:r>
              <a:rPr lang="en-IE" sz="900" b="0" i="0" u="none" strike="noStrike" kern="1200" dirty="0">
                <a:solidFill>
                  <a:schemeClr val="tx1"/>
                </a:solidFill>
                <a:effectLst/>
                <a:latin typeface="Segoe UI Light" pitchFamily="34" charset="0"/>
                <a:ea typeface="+mn-ea"/>
                <a:cs typeface="+mn-cs"/>
              </a:rPr>
              <a:t> shows what Terraform will do when a configuration is applied. This enables you to verify changes and flag of potential issues. The command for the execution plan is </a:t>
            </a:r>
            <a:r>
              <a:rPr lang="en-IE" sz="900" b="1" i="0" u="none" strike="noStrike" kern="1200" dirty="0">
                <a:solidFill>
                  <a:schemeClr val="tx1"/>
                </a:solidFill>
                <a:effectLst/>
                <a:latin typeface="Segoe UI Light" pitchFamily="34" charset="0"/>
                <a:ea typeface="+mn-ea"/>
                <a:cs typeface="+mn-cs"/>
              </a:rPr>
              <a:t>Terraform plan</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Resource graph -</a:t>
            </a:r>
            <a:r>
              <a:rPr lang="en-IE" sz="900" b="0" i="0" u="none" strike="noStrike" kern="1200" dirty="0">
                <a:solidFill>
                  <a:schemeClr val="tx1"/>
                </a:solidFill>
                <a:effectLst/>
                <a:latin typeface="Segoe UI Light" pitchFamily="34" charset="0"/>
                <a:ea typeface="+mn-ea"/>
                <a:cs typeface="+mn-cs"/>
              </a:rPr>
              <a:t> Using a resource graph, you can build a dependency graph of all resources, and can then create and modify resources in parallel. This helps you increase efficiency when provisioning and configuring resources.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706404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Terraform documentation Hub on Azure &gt; https://docs.microsoft.com/en-us/azure/terraform/terraform-overview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991019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two sections in the displayed .</a:t>
            </a:r>
            <a:r>
              <a:rPr lang="en-US" err="1"/>
              <a:t>tf</a:t>
            </a:r>
            <a:r>
              <a:rPr lang="en-US"/>
              <a:t> file. </a:t>
            </a:r>
          </a:p>
          <a:p>
            <a:r>
              <a:rPr lang="en-IE" sz="900" b="0" i="0" u="none" strike="noStrike" kern="1200">
                <a:solidFill>
                  <a:schemeClr val="tx1"/>
                </a:solidFill>
                <a:effectLst/>
                <a:latin typeface="Segoe UI Light" pitchFamily="34" charset="0"/>
                <a:ea typeface="+mn-ea"/>
                <a:cs typeface="+mn-cs"/>
              </a:rPr>
              <a:t>- Authenticates</a:t>
            </a:r>
          </a:p>
          <a:p>
            <a:pPr marL="0" indent="0">
              <a:buFontTx/>
              <a:buNone/>
            </a:pPr>
            <a:r>
              <a:rPr lang="en-IE" sz="900" b="0" i="0" u="none" strike="noStrike" kern="1200">
                <a:solidFill>
                  <a:schemeClr val="tx1"/>
                </a:solidFill>
                <a:effectLst/>
                <a:latin typeface="Segoe UI Light" pitchFamily="34" charset="0"/>
                <a:ea typeface="+mn-ea"/>
                <a:cs typeface="+mn-cs"/>
              </a:rPr>
              <a:t>- Creates a resource group</a:t>
            </a:r>
          </a:p>
          <a:p>
            <a:pPr marL="0" indent="0">
              <a:buFontTx/>
              <a:buNone/>
            </a:pPr>
            <a:endParaRPr lang="en-IE" sz="900" b="0" i="0" u="none" strike="noStrike" kern="1200">
              <a:solidFill>
                <a:schemeClr val="tx1"/>
              </a:solidFill>
              <a:effectLst/>
              <a:latin typeface="Segoe UI Light" pitchFamily="34" charset="0"/>
              <a:ea typeface="+mn-ea"/>
              <a:cs typeface="+mn-cs"/>
            </a:endParaRPr>
          </a:p>
          <a:p>
            <a:pPr marL="0" indent="0">
              <a:buFontTx/>
              <a:buNone/>
            </a:pPr>
            <a:r>
              <a:rPr lang="en-IE" sz="900" b="0" i="0" u="none" strike="noStrike" kern="1200">
                <a:solidFill>
                  <a:schemeClr val="tx1"/>
                </a:solidFill>
                <a:effectLst/>
                <a:latin typeface="Segoe UI Light" pitchFamily="34" charset="0"/>
                <a:ea typeface="+mn-ea"/>
                <a:cs typeface="+mn-cs"/>
              </a:rPr>
              <a:t>There can be many more such as:</a:t>
            </a:r>
          </a:p>
          <a:p>
            <a:r>
              <a:rPr lang="en-IE" sz="900" b="0" i="0" u="none" strike="noStrike" kern="1200">
                <a:solidFill>
                  <a:schemeClr val="tx1"/>
                </a:solidFill>
                <a:effectLst/>
                <a:latin typeface="Segoe UI Light" pitchFamily="34" charset="0"/>
                <a:ea typeface="+mn-ea"/>
                <a:cs typeface="+mn-cs"/>
              </a:rPr>
              <a:t>- Create a virtual network</a:t>
            </a:r>
          </a:p>
          <a:p>
            <a:r>
              <a:rPr lang="en-IE" sz="900" b="0" i="0" u="none" strike="noStrike" kern="1200">
                <a:solidFill>
                  <a:schemeClr val="tx1"/>
                </a:solidFill>
                <a:effectLst/>
                <a:latin typeface="Segoe UI Light" pitchFamily="34" charset="0"/>
                <a:ea typeface="+mn-ea"/>
                <a:cs typeface="+mn-cs"/>
              </a:rPr>
              <a:t>- Create a subnet</a:t>
            </a:r>
          </a:p>
          <a:p>
            <a:r>
              <a:rPr lang="en-IE" sz="900" b="0" i="0" u="none" strike="noStrike" kern="1200">
                <a:solidFill>
                  <a:schemeClr val="tx1"/>
                </a:solidFill>
                <a:effectLst/>
                <a:latin typeface="Segoe UI Light" pitchFamily="34" charset="0"/>
                <a:ea typeface="+mn-ea"/>
                <a:cs typeface="+mn-cs"/>
              </a:rPr>
              <a:t>- Create a public IP address</a:t>
            </a:r>
          </a:p>
          <a:p>
            <a:r>
              <a:rPr lang="en-IE" sz="900" b="0" i="0" u="none" strike="noStrike" kern="1200">
                <a:solidFill>
                  <a:schemeClr val="tx1"/>
                </a:solidFill>
                <a:effectLst/>
                <a:latin typeface="Segoe UI Light" pitchFamily="34" charset="0"/>
                <a:ea typeface="+mn-ea"/>
                <a:cs typeface="+mn-cs"/>
              </a:rPr>
              <a:t>- Create a network security group and rule</a:t>
            </a:r>
          </a:p>
          <a:p>
            <a:r>
              <a:rPr lang="en-IE" sz="900" b="0" i="0" u="none" strike="noStrike" kern="1200">
                <a:solidFill>
                  <a:schemeClr val="tx1"/>
                </a:solidFill>
                <a:effectLst/>
                <a:latin typeface="Segoe UI Light" pitchFamily="34" charset="0"/>
                <a:ea typeface="+mn-ea"/>
                <a:cs typeface="+mn-cs"/>
              </a:rPr>
              <a:t>- Create a virtual network interface card</a:t>
            </a:r>
          </a:p>
          <a:p>
            <a:r>
              <a:rPr lang="en-IE" sz="900" b="0" i="0" u="none" strike="noStrike" kern="1200">
                <a:solidFill>
                  <a:schemeClr val="tx1"/>
                </a:solidFill>
                <a:effectLst/>
                <a:latin typeface="Segoe UI Light" pitchFamily="34" charset="0"/>
                <a:ea typeface="+mn-ea"/>
                <a:cs typeface="+mn-cs"/>
              </a:rPr>
              <a:t>- Generate random text for use as a unique storage account name</a:t>
            </a:r>
          </a:p>
          <a:p>
            <a:r>
              <a:rPr lang="en-IE" sz="900" b="0" i="0" u="none" strike="noStrike" kern="1200">
                <a:solidFill>
                  <a:schemeClr val="tx1"/>
                </a:solidFill>
                <a:effectLst/>
                <a:latin typeface="Segoe UI Light" pitchFamily="34" charset="0"/>
                <a:ea typeface="+mn-ea"/>
                <a:cs typeface="+mn-cs"/>
              </a:rPr>
              <a:t>- Create a storage account for diagnostics</a:t>
            </a:r>
          </a:p>
          <a:p>
            <a:r>
              <a:rPr lang="en-IE" sz="900" b="0" i="0" u="none" strike="noStrike" kern="1200">
                <a:solidFill>
                  <a:schemeClr val="tx1"/>
                </a:solidFill>
                <a:effectLst/>
                <a:latin typeface="Segoe UI Light" pitchFamily="34" charset="0"/>
                <a:ea typeface="+mn-ea"/>
                <a:cs typeface="+mn-cs"/>
              </a:rPr>
              <a:t>- Create a virtual machine</a:t>
            </a:r>
          </a:p>
          <a:p>
            <a:pPr marL="0" indent="0">
              <a:buFontTx/>
              <a:buNone/>
            </a:pPr>
            <a:endParaRPr lang="en-IE" sz="900" b="0" i="0" u="none" strike="noStrike" kern="1200">
              <a:solidFill>
                <a:schemeClr val="tx1"/>
              </a:solidFill>
              <a:effectLst/>
              <a:latin typeface="Segoe UI Light" pitchFamily="34" charset="0"/>
              <a:ea typeface="+mn-ea"/>
              <a:cs typeface="+mn-cs"/>
            </a:endParaRPr>
          </a:p>
          <a:p>
            <a:pPr marL="0" indent="0">
              <a:buFontTx/>
              <a:buNone/>
            </a:pPr>
            <a:r>
              <a:rPr lang="en-US"/>
              <a:t>You can skim through this small section in the slide or skim through the full file in the content and identify the various components in it and the structure.</a:t>
            </a:r>
            <a:endParaRPr lang="en-IE" sz="900" b="0" i="0" u="none" strike="noStrike" kern="1200">
              <a:solidFill>
                <a:schemeClr val="tx1"/>
              </a:solidFill>
              <a:effectLst/>
              <a:latin typeface="Segoe UI Light" pitchFamily="34" charset="0"/>
              <a:ea typeface="+mn-ea"/>
              <a:cs typeface="+mn-cs"/>
            </a:endParaRP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876318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can just read through the tasks and get a feel for how it works or actually step through it like a lab task, or you could demonstrate the procedure. </a:t>
            </a:r>
          </a:p>
          <a:p>
            <a:endParaRPr lang="en-US"/>
          </a:p>
          <a:p>
            <a:r>
              <a:rPr lang="en-US"/>
              <a:t>Another option could be to complete the walkthrough at the end of the module, and complete all or some of the walkthroughs in the module together at that stage, like an end of module or even end of course lab.</a:t>
            </a:r>
          </a:p>
          <a:p>
            <a:endParaRPr lang="en-US"/>
          </a:p>
          <a:p>
            <a:r>
              <a:rPr lang="en-US"/>
              <a:t>The start of the Walkthrough provides some details around the use of Terraform in the Azure Cloud Shell, including using the editor available in the Azure Cloud Shell.</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Walkthrough steps are included here below.</a:t>
            </a:r>
          </a:p>
          <a:p>
            <a:endParaRPr lang="en-US"/>
          </a:p>
          <a:p>
            <a:r>
              <a:rPr lang="en-IE" sz="882" b="1" i="0" u="sng" strike="noStrike" kern="1200">
                <a:solidFill>
                  <a:schemeClr val="tx1"/>
                </a:solidFill>
                <a:effectLst/>
                <a:latin typeface="Segoe UI Light" pitchFamily="34" charset="0"/>
                <a:ea typeface="+mn-ea"/>
                <a:cs typeface="+mn-cs"/>
              </a:rPr>
              <a:t>Steps</a:t>
            </a:r>
          </a:p>
          <a:p>
            <a:r>
              <a:rPr lang="en-IE" sz="882" b="0" i="0" u="none" strike="noStrike" kern="1200">
                <a:solidFill>
                  <a:schemeClr val="tx1"/>
                </a:solidFill>
                <a:effectLst/>
                <a:latin typeface="Segoe UI Light" pitchFamily="34" charset="0"/>
                <a:ea typeface="+mn-ea"/>
                <a:cs typeface="+mn-cs"/>
              </a:rPr>
              <a:t>The following steps outline how to create a resource group in Azure using Terraform in Azure Cloud Shell, with bash.</a:t>
            </a:r>
          </a:p>
          <a:p>
            <a:r>
              <a:rPr lang="en-IE" sz="882" b="0" i="0" u="none" strike="noStrike" kern="1200">
                <a:solidFill>
                  <a:schemeClr val="tx1"/>
                </a:solidFill>
                <a:effectLst/>
                <a:latin typeface="Segoe UI Light" pitchFamily="34" charset="0"/>
                <a:ea typeface="+mn-ea"/>
                <a:cs typeface="+mn-cs"/>
              </a:rPr>
              <a:t>1. Open the Azure Cloud Shell at https://shell.azure.com. You can also launch Azure Cloud Shell from within the Azure portal by selecting the Azure Cloud Shell icon.</a:t>
            </a:r>
          </a:p>
          <a:p>
            <a:r>
              <a:rPr lang="en-IE" sz="882" b="0" i="0" u="none" strike="noStrike" kern="1200">
                <a:solidFill>
                  <a:schemeClr val="tx1"/>
                </a:solidFill>
                <a:effectLst/>
                <a:latin typeface="Segoe UI Light" pitchFamily="34" charset="0"/>
                <a:ea typeface="+mn-ea"/>
                <a:cs typeface="+mn-cs"/>
              </a:rPr>
              <a:t>2. If prompted, authenticate to Azure by entering your credentials.</a:t>
            </a:r>
          </a:p>
          <a:p>
            <a:r>
              <a:rPr lang="en-IE" sz="882" b="0" i="0" u="none" strike="noStrike" kern="1200">
                <a:solidFill>
                  <a:schemeClr val="tx1"/>
                </a:solidFill>
                <a:effectLst/>
                <a:latin typeface="Segoe UI Light" pitchFamily="34" charset="0"/>
                <a:ea typeface="+mn-ea"/>
                <a:cs typeface="+mn-cs"/>
              </a:rPr>
              <a:t>3. In the taskbar, ensure that </a:t>
            </a:r>
            <a:r>
              <a:rPr lang="en-IE" sz="882" b="1" i="0" u="none" strike="noStrike" kern="1200">
                <a:solidFill>
                  <a:schemeClr val="tx1"/>
                </a:solidFill>
                <a:effectLst/>
                <a:latin typeface="Segoe UI Light" pitchFamily="34" charset="0"/>
                <a:ea typeface="+mn-ea"/>
                <a:cs typeface="+mn-cs"/>
              </a:rPr>
              <a:t>Bash</a:t>
            </a:r>
            <a:r>
              <a:rPr lang="en-IE" sz="882" b="0" i="0" u="none" strike="noStrike" kern="1200">
                <a:solidFill>
                  <a:schemeClr val="tx1"/>
                </a:solidFill>
                <a:effectLst/>
                <a:latin typeface="Segoe UI Light" pitchFamily="34" charset="0"/>
                <a:ea typeface="+mn-ea"/>
                <a:cs typeface="+mn-cs"/>
              </a:rPr>
              <a:t> is selected as the shell type.</a:t>
            </a:r>
          </a:p>
          <a:p>
            <a:r>
              <a:rPr lang="en-IE" sz="882" b="0" i="0" u="none" strike="noStrike" kern="1200">
                <a:solidFill>
                  <a:schemeClr val="tx1"/>
                </a:solidFill>
                <a:effectLst/>
                <a:latin typeface="Segoe UI Light" pitchFamily="34" charset="0"/>
                <a:ea typeface="+mn-ea"/>
                <a:cs typeface="+mn-cs"/>
              </a:rPr>
              <a:t>4. Create a new .</a:t>
            </a:r>
            <a:r>
              <a:rPr lang="en-IE" sz="882" b="0" i="0" u="none" strike="noStrike" kern="1200" err="1">
                <a:solidFill>
                  <a:schemeClr val="tx1"/>
                </a:solidFill>
                <a:effectLst/>
                <a:latin typeface="Segoe UI Light" pitchFamily="34" charset="0"/>
                <a:ea typeface="+mn-ea"/>
                <a:cs typeface="+mn-cs"/>
              </a:rPr>
              <a:t>tf</a:t>
            </a:r>
            <a:r>
              <a:rPr lang="en-IE" sz="882" b="0" i="0" u="none" strike="noStrike" kern="1200">
                <a:solidFill>
                  <a:schemeClr val="tx1"/>
                </a:solidFill>
                <a:effectLst/>
                <a:latin typeface="Segoe UI Light" pitchFamily="34" charset="0"/>
                <a:ea typeface="+mn-ea"/>
                <a:cs typeface="+mn-cs"/>
              </a:rPr>
              <a:t> file and open the file for editing with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vi terraform-createrg.tf </a:t>
            </a:r>
          </a:p>
          <a:p>
            <a:r>
              <a:rPr lang="en-IE" sz="882" b="0" i="0" u="none" strike="noStrike" kern="1200">
                <a:solidFill>
                  <a:schemeClr val="tx1"/>
                </a:solidFill>
                <a:effectLst/>
                <a:latin typeface="Segoe UI Light" pitchFamily="34" charset="0"/>
                <a:ea typeface="+mn-ea"/>
                <a:cs typeface="+mn-cs"/>
              </a:rPr>
              <a:t>5. Enter </a:t>
            </a:r>
            <a:r>
              <a:rPr lang="en-IE" sz="882" b="1" i="0" u="none" strike="noStrike" kern="1200">
                <a:solidFill>
                  <a:schemeClr val="tx1"/>
                </a:solidFill>
                <a:effectLst/>
                <a:latin typeface="Segoe UI Light" pitchFamily="34" charset="0"/>
                <a:ea typeface="+mn-ea"/>
                <a:cs typeface="+mn-cs"/>
              </a:rPr>
              <a:t>insert</a:t>
            </a:r>
            <a:r>
              <a:rPr lang="en-IE" sz="882" b="0" i="0" u="none" strike="noStrike" kern="1200">
                <a:solidFill>
                  <a:schemeClr val="tx1"/>
                </a:solidFill>
                <a:effectLst/>
                <a:latin typeface="Segoe UI Light" pitchFamily="34" charset="0"/>
                <a:ea typeface="+mn-ea"/>
                <a:cs typeface="+mn-cs"/>
              </a:rPr>
              <a:t> mode by selecting the </a:t>
            </a:r>
            <a:r>
              <a:rPr lang="en-IE" sz="882" b="1" i="0" u="none" strike="noStrike" kern="1200">
                <a:solidFill>
                  <a:schemeClr val="tx1"/>
                </a:solidFill>
                <a:effectLst/>
                <a:latin typeface="Segoe UI Light" pitchFamily="34" charset="0"/>
                <a:ea typeface="+mn-ea"/>
                <a:cs typeface="+mn-cs"/>
              </a:rPr>
              <a:t>I</a:t>
            </a:r>
            <a:r>
              <a:rPr lang="en-IE" sz="882" b="0" i="0" u="none" strike="noStrike" kern="1200">
                <a:solidFill>
                  <a:schemeClr val="tx1"/>
                </a:solidFill>
                <a:effectLst/>
                <a:latin typeface="Segoe UI Light" pitchFamily="34" charset="0"/>
                <a:ea typeface="+mn-ea"/>
                <a:cs typeface="+mn-cs"/>
              </a:rPr>
              <a:t> key.</a:t>
            </a:r>
          </a:p>
          <a:p>
            <a:r>
              <a:rPr lang="en-IE" sz="882" b="0" i="0" u="none" strike="noStrike" kern="1200">
                <a:solidFill>
                  <a:schemeClr val="tx1"/>
                </a:solidFill>
                <a:effectLst/>
                <a:latin typeface="Segoe UI Light" pitchFamily="34" charset="0"/>
                <a:ea typeface="+mn-ea"/>
                <a:cs typeface="+mn-cs"/>
              </a:rPr>
              <a:t>6. Copy and paste the following code into the file:</a:t>
            </a:r>
          </a:p>
          <a:p>
            <a:pPr marL="107153" lvl="1" indent="0">
              <a:buFontTx/>
              <a:buNone/>
            </a:pPr>
            <a:r>
              <a:rPr lang="en-IE" sz="882" b="0" i="1" u="none" strike="noStrike" kern="1200">
                <a:solidFill>
                  <a:schemeClr val="tx1"/>
                </a:solidFill>
                <a:effectLst/>
                <a:latin typeface="Segoe UI Light" pitchFamily="34" charset="0"/>
                <a:ea typeface="+mn-ea"/>
                <a:cs typeface="+mn-cs"/>
              </a:rPr>
              <a:t>provider "</a:t>
            </a:r>
            <a:r>
              <a:rPr lang="en-IE" sz="882" b="0" i="1" u="none" strike="noStrike" kern="1200" err="1">
                <a:solidFill>
                  <a:schemeClr val="tx1"/>
                </a:solidFill>
                <a:effectLst/>
                <a:latin typeface="Segoe UI Light" pitchFamily="34" charset="0"/>
                <a:ea typeface="+mn-ea"/>
                <a:cs typeface="+mn-cs"/>
              </a:rPr>
              <a:t>azurerm</a:t>
            </a:r>
            <a:r>
              <a:rPr lang="en-IE" sz="882" b="0" i="1" u="none" strike="noStrike" kern="1200">
                <a:solidFill>
                  <a:schemeClr val="tx1"/>
                </a:solidFill>
                <a:effectLst/>
                <a:latin typeface="Segoe UI Light" pitchFamily="34" charset="0"/>
                <a:ea typeface="+mn-ea"/>
                <a:cs typeface="+mn-cs"/>
              </a:rPr>
              <a:t>" { </a:t>
            </a:r>
          </a:p>
          <a:p>
            <a:pPr marL="107153" lvl="1" indent="0">
              <a:buFontTx/>
              <a:buNone/>
            </a:pPr>
            <a:r>
              <a:rPr lang="en-IE" sz="882" b="0" i="1" u="none" strike="noStrike" kern="1200">
                <a:solidFill>
                  <a:schemeClr val="tx1"/>
                </a:solidFill>
                <a:effectLst/>
                <a:latin typeface="Segoe UI Light" pitchFamily="34" charset="0"/>
                <a:ea typeface="+mn-ea"/>
                <a:cs typeface="+mn-cs"/>
              </a:rPr>
              <a:t>} </a:t>
            </a:r>
          </a:p>
          <a:p>
            <a:pPr marL="107153" lvl="1" indent="0">
              <a:buFontTx/>
              <a:buNone/>
            </a:pPr>
            <a:r>
              <a:rPr lang="en-IE" sz="882" b="0" i="1" u="none" strike="noStrike" kern="1200">
                <a:solidFill>
                  <a:schemeClr val="tx1"/>
                </a:solidFill>
                <a:effectLst/>
                <a:latin typeface="Segoe UI Light" pitchFamily="34" charset="0"/>
                <a:ea typeface="+mn-ea"/>
                <a:cs typeface="+mn-cs"/>
              </a:rPr>
              <a:t>resource "</a:t>
            </a:r>
            <a:r>
              <a:rPr lang="en-IE" sz="882" b="0" i="1" u="none" strike="noStrike" kern="1200" err="1">
                <a:solidFill>
                  <a:schemeClr val="tx1"/>
                </a:solidFill>
                <a:effectLst/>
                <a:latin typeface="Segoe UI Light" pitchFamily="34" charset="0"/>
                <a:ea typeface="+mn-ea"/>
                <a:cs typeface="+mn-cs"/>
              </a:rPr>
              <a:t>azurerm_resource_group</a:t>
            </a:r>
            <a:r>
              <a:rPr lang="en-IE" sz="882" b="0" i="1" u="none" strike="noStrike" kern="1200">
                <a:solidFill>
                  <a:schemeClr val="tx1"/>
                </a:solidFill>
                <a:effectLst/>
                <a:latin typeface="Segoe UI Light" pitchFamily="34" charset="0"/>
                <a:ea typeface="+mn-ea"/>
                <a:cs typeface="+mn-cs"/>
              </a:rPr>
              <a:t>" "</a:t>
            </a:r>
            <a:r>
              <a:rPr lang="en-IE" sz="882" b="0" i="1" u="none" strike="noStrike" kern="1200" err="1">
                <a:solidFill>
                  <a:schemeClr val="tx1"/>
                </a:solidFill>
                <a:effectLst/>
                <a:latin typeface="Segoe UI Light" pitchFamily="34" charset="0"/>
                <a:ea typeface="+mn-ea"/>
                <a:cs typeface="+mn-cs"/>
              </a:rPr>
              <a:t>rg</a:t>
            </a:r>
            <a:r>
              <a:rPr lang="en-IE" sz="882" b="0" i="1" u="none" strike="noStrike" kern="1200">
                <a:solidFill>
                  <a:schemeClr val="tx1"/>
                </a:solidFill>
                <a:effectLst/>
                <a:latin typeface="Segoe UI Light" pitchFamily="34" charset="0"/>
                <a:ea typeface="+mn-ea"/>
                <a:cs typeface="+mn-cs"/>
              </a:rPr>
              <a:t>" { </a:t>
            </a:r>
          </a:p>
          <a:p>
            <a:pPr marL="377019" lvl="3" indent="0">
              <a:buFontTx/>
              <a:buNone/>
            </a:pPr>
            <a:r>
              <a:rPr lang="en-IE" sz="882" b="0" i="1" u="none" strike="noStrike" kern="1200">
                <a:solidFill>
                  <a:schemeClr val="tx1"/>
                </a:solidFill>
                <a:effectLst/>
                <a:latin typeface="Segoe UI Light" pitchFamily="34" charset="0"/>
                <a:ea typeface="+mn-ea"/>
                <a:cs typeface="+mn-cs"/>
              </a:rPr>
              <a:t>name = "</a:t>
            </a:r>
            <a:r>
              <a:rPr lang="en-IE" sz="882" b="0" i="1" u="none" strike="noStrike" kern="1200" err="1">
                <a:solidFill>
                  <a:schemeClr val="tx1"/>
                </a:solidFill>
                <a:effectLst/>
                <a:latin typeface="Segoe UI Light" pitchFamily="34" charset="0"/>
                <a:ea typeface="+mn-ea"/>
                <a:cs typeface="+mn-cs"/>
              </a:rPr>
              <a:t>testResourceGroup</a:t>
            </a:r>
            <a:r>
              <a:rPr lang="en-IE" sz="882" b="0" i="1" u="none" strike="noStrike" kern="1200">
                <a:solidFill>
                  <a:schemeClr val="tx1"/>
                </a:solidFill>
                <a:effectLst/>
                <a:latin typeface="Segoe UI Light" pitchFamily="34" charset="0"/>
                <a:ea typeface="+mn-ea"/>
                <a:cs typeface="+mn-cs"/>
              </a:rPr>
              <a:t>" </a:t>
            </a:r>
          </a:p>
          <a:p>
            <a:pPr marL="377019" lvl="3" indent="0">
              <a:buFontTx/>
              <a:buNone/>
            </a:pPr>
            <a:r>
              <a:rPr lang="en-IE" sz="882" b="0" i="1" u="none" strike="noStrike" kern="1200">
                <a:solidFill>
                  <a:schemeClr val="tx1"/>
                </a:solidFill>
                <a:effectLst/>
                <a:latin typeface="Segoe UI Light" pitchFamily="34" charset="0"/>
                <a:ea typeface="+mn-ea"/>
                <a:cs typeface="+mn-cs"/>
              </a:rPr>
              <a:t>location = "</a:t>
            </a:r>
            <a:r>
              <a:rPr lang="en-IE" sz="882" b="0" i="1" u="none" strike="noStrike" kern="1200" err="1">
                <a:solidFill>
                  <a:schemeClr val="tx1"/>
                </a:solidFill>
                <a:effectLst/>
                <a:latin typeface="Segoe UI Light" pitchFamily="34" charset="0"/>
                <a:ea typeface="+mn-ea"/>
                <a:cs typeface="+mn-cs"/>
              </a:rPr>
              <a:t>westus</a:t>
            </a:r>
            <a:r>
              <a:rPr lang="en-IE" sz="882" b="0" i="1" u="none" strike="noStrike" kern="1200">
                <a:solidFill>
                  <a:schemeClr val="tx1"/>
                </a:solidFill>
                <a:effectLst/>
                <a:latin typeface="Segoe UI Light" pitchFamily="34" charset="0"/>
                <a:ea typeface="+mn-ea"/>
                <a:cs typeface="+mn-cs"/>
              </a:rPr>
              <a:t>" </a:t>
            </a:r>
          </a:p>
          <a:p>
            <a:pPr marL="107153" lvl="1" indent="0">
              <a:buFontTx/>
              <a:buNone/>
            </a:pP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7. Exit </a:t>
            </a:r>
            <a:r>
              <a:rPr lang="en-IE" sz="882" b="1" i="0" u="none" strike="noStrike" kern="1200">
                <a:solidFill>
                  <a:schemeClr val="tx1"/>
                </a:solidFill>
                <a:effectLst/>
                <a:latin typeface="Segoe UI Light" pitchFamily="34" charset="0"/>
                <a:ea typeface="+mn-ea"/>
                <a:cs typeface="+mn-cs"/>
              </a:rPr>
              <a:t>insert</a:t>
            </a:r>
            <a:r>
              <a:rPr lang="en-IE" sz="882" b="0" i="0" u="none" strike="noStrike" kern="1200">
                <a:solidFill>
                  <a:schemeClr val="tx1"/>
                </a:solidFill>
                <a:effectLst/>
                <a:latin typeface="Segoe UI Light" pitchFamily="34" charset="0"/>
                <a:ea typeface="+mn-ea"/>
                <a:cs typeface="+mn-cs"/>
              </a:rPr>
              <a:t> mode by selecting the </a:t>
            </a:r>
            <a:r>
              <a:rPr lang="en-IE" sz="882" b="1" i="0" u="none" strike="noStrike" kern="1200">
                <a:solidFill>
                  <a:schemeClr val="tx1"/>
                </a:solidFill>
                <a:effectLst/>
                <a:latin typeface="Segoe UI Light" pitchFamily="34" charset="0"/>
                <a:ea typeface="+mn-ea"/>
                <a:cs typeface="+mn-cs"/>
              </a:rPr>
              <a:t>Esc</a:t>
            </a:r>
            <a:r>
              <a:rPr lang="en-IE" sz="882" b="0" i="0" u="none" strike="noStrike" kern="1200">
                <a:solidFill>
                  <a:schemeClr val="tx1"/>
                </a:solidFill>
                <a:effectLst/>
                <a:latin typeface="Segoe UI Light" pitchFamily="34" charset="0"/>
                <a:ea typeface="+mn-ea"/>
                <a:cs typeface="+mn-cs"/>
              </a:rPr>
              <a:t> key.</a:t>
            </a:r>
          </a:p>
          <a:p>
            <a:r>
              <a:rPr lang="en-IE" sz="882" b="0" i="0" u="none" strike="noStrike" kern="1200">
                <a:solidFill>
                  <a:schemeClr val="tx1"/>
                </a:solidFill>
                <a:effectLst/>
                <a:latin typeface="Segoe UI Light" pitchFamily="34" charset="0"/>
                <a:ea typeface="+mn-ea"/>
                <a:cs typeface="+mn-cs"/>
              </a:rPr>
              <a:t>8. Save the file and exit the </a:t>
            </a:r>
            <a:r>
              <a:rPr lang="en-IE" sz="882" b="1" i="0" u="none" strike="noStrike" kern="1200">
                <a:solidFill>
                  <a:schemeClr val="tx1"/>
                </a:solidFill>
                <a:effectLst/>
                <a:latin typeface="Segoe UI Light" pitchFamily="34" charset="0"/>
                <a:ea typeface="+mn-ea"/>
                <a:cs typeface="+mn-cs"/>
              </a:rPr>
              <a:t>vi</a:t>
            </a:r>
            <a:r>
              <a:rPr lang="en-IE" sz="882" b="0" i="0" u="none" strike="noStrike" kern="1200">
                <a:solidFill>
                  <a:schemeClr val="tx1"/>
                </a:solidFill>
                <a:effectLst/>
                <a:latin typeface="Segoe UI Light" pitchFamily="34" charset="0"/>
                <a:ea typeface="+mn-ea"/>
                <a:cs typeface="+mn-cs"/>
              </a:rPr>
              <a:t> editor by entering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a:t>
            </a:r>
            <a:r>
              <a:rPr lang="en-IE" sz="882" b="0" i="1" u="none" strike="noStrike" kern="1200" err="1">
                <a:solidFill>
                  <a:schemeClr val="tx1"/>
                </a:solidFill>
                <a:effectLst/>
                <a:latin typeface="Segoe UI Light" pitchFamily="34" charset="0"/>
                <a:ea typeface="+mn-ea"/>
                <a:cs typeface="+mn-cs"/>
              </a:rPr>
              <a:t>wq</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9. Use the following command to initialize Terraform:</a:t>
            </a:r>
          </a:p>
          <a:p>
            <a:pPr marL="107153" lvl="1" indent="0">
              <a:buFontTx/>
              <a:buNone/>
            </a:pPr>
            <a:r>
              <a:rPr lang="en-IE" sz="882" b="0" i="1" u="none" strike="noStrike" kern="1200">
                <a:solidFill>
                  <a:schemeClr val="tx1"/>
                </a:solidFill>
                <a:effectLst/>
                <a:latin typeface="Segoe UI Light" pitchFamily="34" charset="0"/>
                <a:ea typeface="+mn-ea"/>
                <a:cs typeface="+mn-cs"/>
              </a:rPr>
              <a:t>terraform </a:t>
            </a:r>
            <a:r>
              <a:rPr lang="en-IE" sz="882" b="0" i="1" u="none" strike="noStrike" kern="1200" err="1">
                <a:solidFill>
                  <a:schemeClr val="tx1"/>
                </a:solidFill>
                <a:effectLst/>
                <a:latin typeface="Segoe UI Light" pitchFamily="34" charset="0"/>
                <a:ea typeface="+mn-ea"/>
                <a:cs typeface="+mn-cs"/>
              </a:rPr>
              <a:t>init</a:t>
            </a:r>
            <a:r>
              <a:rPr lang="en-IE" sz="882" b="0" i="1" u="none" strike="noStrike" kern="1200">
                <a:solidFill>
                  <a:schemeClr val="tx1"/>
                </a:solidFill>
                <a:effectLst/>
                <a:latin typeface="Segoe UI Light" pitchFamily="34" charset="0"/>
                <a:ea typeface="+mn-ea"/>
                <a:cs typeface="+mn-cs"/>
              </a:rPr>
              <a:t> </a:t>
            </a:r>
          </a:p>
          <a:p>
            <a:r>
              <a:rPr lang="en-IE" sz="882" b="0" i="0" u="none" strike="noStrike" kern="1200">
                <a:solidFill>
                  <a:schemeClr val="tx1"/>
                </a:solidFill>
                <a:effectLst/>
                <a:latin typeface="Segoe UI Light" pitchFamily="34" charset="0"/>
                <a:ea typeface="+mn-ea"/>
                <a:cs typeface="+mn-cs"/>
              </a:rPr>
              <a:t>You should receive a message saying Terraform was successfully initiated.</a:t>
            </a:r>
          </a:p>
          <a:p>
            <a:r>
              <a:rPr lang="en-IE" sz="882" b="0" i="0" u="none" strike="noStrike" kern="1200">
                <a:solidFill>
                  <a:schemeClr val="tx1"/>
                </a:solidFill>
                <a:effectLst/>
                <a:latin typeface="Segoe UI Light" pitchFamily="34" charset="0"/>
                <a:ea typeface="+mn-ea"/>
                <a:cs typeface="+mn-cs"/>
              </a:rPr>
              <a:t>10. Run the configuration .</a:t>
            </a:r>
            <a:r>
              <a:rPr lang="en-IE" sz="882" b="0" i="0" u="none" strike="noStrike" kern="1200" err="1">
                <a:solidFill>
                  <a:schemeClr val="tx1"/>
                </a:solidFill>
                <a:effectLst/>
                <a:latin typeface="Segoe UI Light" pitchFamily="34" charset="0"/>
                <a:ea typeface="+mn-ea"/>
                <a:cs typeface="+mn-cs"/>
              </a:rPr>
              <a:t>tf</a:t>
            </a:r>
            <a:r>
              <a:rPr lang="en-IE" sz="882" b="0" i="0" u="none" strike="noStrike" kern="1200">
                <a:solidFill>
                  <a:schemeClr val="tx1"/>
                </a:solidFill>
                <a:effectLst/>
                <a:latin typeface="Segoe UI Light" pitchFamily="34" charset="0"/>
                <a:ea typeface="+mn-ea"/>
                <a:cs typeface="+mn-cs"/>
              </a:rPr>
              <a:t> file with the following command:</a:t>
            </a:r>
          </a:p>
          <a:p>
            <a:pPr marL="107153" lvl="1" indent="0">
              <a:buFontTx/>
              <a:buNone/>
            </a:pPr>
            <a:r>
              <a:rPr lang="en-IE" sz="882" b="0" i="1" u="none" strike="noStrike" kern="1200">
                <a:solidFill>
                  <a:schemeClr val="tx1"/>
                </a:solidFill>
                <a:effectLst/>
                <a:latin typeface="Segoe UI Light" pitchFamily="34" charset="0"/>
                <a:ea typeface="+mn-ea"/>
                <a:cs typeface="+mn-cs"/>
              </a:rPr>
              <a:t>terraform apply </a:t>
            </a:r>
          </a:p>
          <a:p>
            <a:r>
              <a:rPr lang="en-IE" sz="882" b="0" i="0" u="none" strike="noStrike" kern="1200">
                <a:solidFill>
                  <a:schemeClr val="tx1"/>
                </a:solidFill>
                <a:effectLst/>
                <a:latin typeface="Segoe UI Light" pitchFamily="34" charset="0"/>
                <a:ea typeface="+mn-ea"/>
                <a:cs typeface="+mn-cs"/>
              </a:rPr>
              <a:t>You should receive a prompt to indicate that a plan has been generated. Details of the changes should be listed, followed by a prompt to apply or cancel the changes.</a:t>
            </a:r>
          </a:p>
          <a:p>
            <a:r>
              <a:rPr lang="en-IE" sz="882" b="0" i="0" u="none" strike="noStrike" kern="1200">
                <a:solidFill>
                  <a:schemeClr val="tx1"/>
                </a:solidFill>
                <a:effectLst/>
                <a:latin typeface="Segoe UI Light" pitchFamily="34" charset="0"/>
                <a:ea typeface="+mn-ea"/>
                <a:cs typeface="+mn-cs"/>
              </a:rPr>
              <a:t>11. Enter a value of </a:t>
            </a:r>
            <a:r>
              <a:rPr lang="en-IE" sz="882" b="1" i="0" u="none" strike="noStrike" kern="1200">
                <a:solidFill>
                  <a:schemeClr val="tx1"/>
                </a:solidFill>
                <a:effectLst/>
                <a:latin typeface="Segoe UI Light" pitchFamily="34" charset="0"/>
                <a:ea typeface="+mn-ea"/>
                <a:cs typeface="+mn-cs"/>
              </a:rPr>
              <a:t>yes</a:t>
            </a:r>
            <a:r>
              <a:rPr lang="en-IE" sz="882" b="0" i="0" u="none" strike="noStrike" kern="1200">
                <a:solidFill>
                  <a:schemeClr val="tx1"/>
                </a:solidFill>
                <a:effectLst/>
                <a:latin typeface="Segoe UI Light" pitchFamily="34" charset="0"/>
                <a:ea typeface="+mn-ea"/>
                <a:cs typeface="+mn-cs"/>
              </a:rPr>
              <a:t>, and then select Enter. The command should run successfully, with output similar to the following screenshot.</a:t>
            </a:r>
          </a:p>
          <a:p>
            <a:r>
              <a:rPr lang="en-IE" sz="882" b="0" i="0" u="none" strike="noStrike" kern="1200">
                <a:solidFill>
                  <a:schemeClr val="tx1"/>
                </a:solidFill>
                <a:effectLst/>
                <a:latin typeface="Segoe UI Light" pitchFamily="34" charset="0"/>
                <a:ea typeface="+mn-ea"/>
                <a:cs typeface="+mn-cs"/>
              </a:rPr>
              <a:t>12. Open Azure portal and verify the new resource group now displays in the portal.</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553952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can just read through the tasks and get a feel for how it works or actually step through it like a lab task, or you could demonstrate the procedure. </a:t>
            </a:r>
          </a:p>
          <a:p>
            <a:endParaRPr lang="en-US"/>
          </a:p>
          <a:p>
            <a:r>
              <a:rPr lang="en-US"/>
              <a:t>Another option could be to complete the walkthrough at the end of the module, and complete all or some of the walkthroughs in the module together at that stage, like an end of module or even end of course lab.</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Walkthrough steps are included here below.</a:t>
            </a:r>
          </a:p>
          <a:p>
            <a:endParaRPr lang="en-US"/>
          </a:p>
          <a:p>
            <a:endParaRPr lang="en-US"/>
          </a:p>
          <a:p>
            <a:r>
              <a:rPr lang="en-US" sz="882" b="1" i="0" u="sng" strike="noStrike" kern="1200">
                <a:solidFill>
                  <a:schemeClr val="tx1"/>
                </a:solidFill>
                <a:effectLst/>
                <a:latin typeface="Segoe UI Light" pitchFamily="34" charset="0"/>
                <a:ea typeface="+mn-ea"/>
                <a:cs typeface="+mn-cs"/>
              </a:rPr>
              <a:t>Steps</a:t>
            </a:r>
          </a:p>
          <a:p>
            <a:r>
              <a:rPr lang="en-US" sz="882" b="0" i="0" u="none" strike="noStrike" kern="1200">
                <a:solidFill>
                  <a:schemeClr val="tx1"/>
                </a:solidFill>
                <a:effectLst/>
                <a:latin typeface="Segoe UI Light" pitchFamily="34" charset="0"/>
                <a:ea typeface="+mn-ea"/>
                <a:cs typeface="+mn-cs"/>
              </a:rPr>
              <a:t>1. Launch the Visual Studio Code editor.</a:t>
            </a:r>
          </a:p>
          <a:p>
            <a:r>
              <a:rPr lang="en-US" sz="882" b="0" i="0" u="none" strike="noStrike" kern="1200">
                <a:solidFill>
                  <a:schemeClr val="tx1"/>
                </a:solidFill>
                <a:effectLst/>
                <a:latin typeface="Segoe UI Light" pitchFamily="34" charset="0"/>
                <a:ea typeface="+mn-ea"/>
                <a:cs typeface="+mn-cs"/>
              </a:rPr>
              <a:t>2. The two Visual Studio Code extensions </a:t>
            </a:r>
            <a:r>
              <a:rPr lang="en-US" sz="882" b="0" i="1" u="none" strike="noStrike" kern="1200">
                <a:solidFill>
                  <a:schemeClr val="tx1"/>
                </a:solidFill>
                <a:effectLst/>
                <a:latin typeface="Segoe UI Light" pitchFamily="34" charset="0"/>
                <a:ea typeface="+mn-ea"/>
                <a:cs typeface="+mn-cs"/>
              </a:rPr>
              <a:t>Azure Account</a:t>
            </a:r>
            <a:r>
              <a:rPr lang="en-US" sz="882" b="0" i="0" u="none" strike="noStrike" kern="1200">
                <a:solidFill>
                  <a:schemeClr val="tx1"/>
                </a:solidFill>
                <a:effectLst/>
                <a:latin typeface="Segoe UI Light" pitchFamily="34" charset="0"/>
                <a:ea typeface="+mn-ea"/>
                <a:cs typeface="+mn-cs"/>
              </a:rPr>
              <a:t> and </a:t>
            </a:r>
            <a:r>
              <a:rPr lang="en-US" sz="882" b="0" i="1" u="none" strike="noStrike" kern="1200">
                <a:solidFill>
                  <a:schemeClr val="tx1"/>
                </a:solidFill>
                <a:effectLst/>
                <a:latin typeface="Segoe UI Light" pitchFamily="34" charset="0"/>
                <a:ea typeface="+mn-ea"/>
                <a:cs typeface="+mn-cs"/>
              </a:rPr>
              <a:t>Azure Terraform</a:t>
            </a:r>
            <a:r>
              <a:rPr lang="en-US" sz="882" b="0" i="0" u="none" strike="noStrike" kern="1200">
                <a:solidFill>
                  <a:schemeClr val="tx1"/>
                </a:solidFill>
                <a:effectLst/>
                <a:latin typeface="Segoe UI Light" pitchFamily="34" charset="0"/>
                <a:ea typeface="+mn-ea"/>
                <a:cs typeface="+mn-cs"/>
              </a:rPr>
              <a:t> must be installed. To install the first extension, from inside Visual Studio Code, select </a:t>
            </a:r>
            <a:r>
              <a:rPr lang="en-US" sz="882" b="1" i="0" u="none" strike="noStrike" kern="1200">
                <a:solidFill>
                  <a:schemeClr val="tx1"/>
                </a:solidFill>
                <a:effectLst/>
                <a:latin typeface="Segoe UI Light" pitchFamily="34" charset="0"/>
                <a:ea typeface="+mn-ea"/>
                <a:cs typeface="+mn-cs"/>
              </a:rPr>
              <a:t>File</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Preferences</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Extensions</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3. Search for and install the extension </a:t>
            </a:r>
            <a:r>
              <a:rPr lang="en-US" sz="882" b="1" i="0" u="none" strike="noStrike" kern="1200">
                <a:solidFill>
                  <a:schemeClr val="tx1"/>
                </a:solidFill>
                <a:effectLst/>
                <a:latin typeface="Segoe UI Light" pitchFamily="34" charset="0"/>
                <a:ea typeface="+mn-ea"/>
                <a:cs typeface="+mn-cs"/>
              </a:rPr>
              <a:t>Azure Account</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4. Search for and install the extension </a:t>
            </a:r>
            <a:r>
              <a:rPr lang="en-US" sz="882" b="1" i="0" u="none" strike="noStrike" kern="1200">
                <a:solidFill>
                  <a:schemeClr val="tx1"/>
                </a:solidFill>
                <a:effectLst/>
                <a:latin typeface="Segoe UI Light" pitchFamily="34" charset="0"/>
                <a:ea typeface="+mn-ea"/>
                <a:cs typeface="+mn-cs"/>
              </a:rPr>
              <a:t>Terraform</a:t>
            </a:r>
            <a:r>
              <a:rPr lang="en-US" sz="882" b="0" i="0" u="none" strike="noStrike" kern="1200">
                <a:solidFill>
                  <a:schemeClr val="tx1"/>
                </a:solidFill>
                <a:effectLst/>
                <a:latin typeface="Segoe UI Light" pitchFamily="34" charset="0"/>
                <a:ea typeface="+mn-ea"/>
                <a:cs typeface="+mn-cs"/>
              </a:rPr>
              <a:t>. Ensure that you select the extension authored by Microsoft, as there are similar extensions available from other authors</a:t>
            </a:r>
          </a:p>
          <a:p>
            <a:r>
              <a:rPr lang="en-US" sz="882" b="0" i="0" u="none" strike="noStrike" kern="1200">
                <a:solidFill>
                  <a:schemeClr val="tx1"/>
                </a:solidFill>
                <a:effectLst/>
                <a:latin typeface="Segoe UI Light" pitchFamily="34" charset="0"/>
                <a:ea typeface="+mn-ea"/>
                <a:cs typeface="+mn-cs"/>
              </a:rPr>
              <a:t>You can view more details of this extension at the Visual Studio Marketplace on the </a:t>
            </a:r>
            <a:r>
              <a:rPr lang="en-US" sz="882" b="0" i="0" u="none" strike="noStrike" kern="1200">
                <a:solidFill>
                  <a:schemeClr val="tx1"/>
                </a:solidFill>
                <a:effectLst/>
                <a:latin typeface="Segoe UI Light" pitchFamily="34" charset="0"/>
                <a:ea typeface="+mn-ea"/>
                <a:cs typeface="+mn-cs"/>
                <a:hlinkClick r:id="rId3"/>
              </a:rPr>
              <a:t>Azure Terraform</a:t>
            </a:r>
            <a:r>
              <a:rPr lang="en-US" sz="882" b="0" i="0" u="none" strike="noStrike" kern="1200">
                <a:solidFill>
                  <a:schemeClr val="tx1"/>
                </a:solidFill>
                <a:effectLst/>
                <a:latin typeface="Segoe UI Light" pitchFamily="34" charset="0"/>
                <a:ea typeface="+mn-ea"/>
                <a:cs typeface="+mn-cs"/>
              </a:rPr>
              <a:t> page.</a:t>
            </a:r>
          </a:p>
          <a:p>
            <a:r>
              <a:rPr lang="en-US" sz="882" b="0" i="0" u="none" strike="noStrike" kern="1200">
                <a:solidFill>
                  <a:schemeClr val="tx1"/>
                </a:solidFill>
                <a:effectLst/>
                <a:latin typeface="Segoe UI Light" pitchFamily="34" charset="0"/>
                <a:ea typeface="+mn-ea"/>
                <a:cs typeface="+mn-cs"/>
              </a:rPr>
              <a:t>5. In Visual Studio Code, open the command palette by selecting </a:t>
            </a:r>
            <a:r>
              <a:rPr lang="en-US" sz="882" b="1" i="0" u="none" strike="noStrike" kern="1200">
                <a:solidFill>
                  <a:schemeClr val="tx1"/>
                </a:solidFill>
                <a:effectLst/>
                <a:latin typeface="Segoe UI Light" pitchFamily="34" charset="0"/>
                <a:ea typeface="+mn-ea"/>
                <a:cs typeface="+mn-cs"/>
              </a:rPr>
              <a:t>View</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Command Palette</a:t>
            </a:r>
            <a:r>
              <a:rPr lang="en-US" sz="882" b="0" i="0" u="none" strike="noStrike" kern="1200">
                <a:solidFill>
                  <a:schemeClr val="tx1"/>
                </a:solidFill>
                <a:effectLst/>
                <a:latin typeface="Segoe UI Light" pitchFamily="34" charset="0"/>
                <a:ea typeface="+mn-ea"/>
                <a:cs typeface="+mn-cs"/>
              </a:rPr>
              <a:t>. You can also access the command palette by selecting the </a:t>
            </a:r>
            <a:r>
              <a:rPr lang="en-US" sz="882" b="1" i="0" u="none" strike="noStrike" kern="1200">
                <a:solidFill>
                  <a:schemeClr val="tx1"/>
                </a:solidFill>
                <a:effectLst/>
                <a:latin typeface="Segoe UI Light" pitchFamily="34" charset="0"/>
                <a:ea typeface="+mn-ea"/>
                <a:cs typeface="+mn-cs"/>
              </a:rPr>
              <a:t>settings</a:t>
            </a:r>
            <a:r>
              <a:rPr lang="en-US" sz="882" b="0" i="0" u="none" strike="noStrike" kern="1200">
                <a:solidFill>
                  <a:schemeClr val="tx1"/>
                </a:solidFill>
                <a:effectLst/>
                <a:latin typeface="Segoe UI Light" pitchFamily="34" charset="0"/>
                <a:ea typeface="+mn-ea"/>
                <a:cs typeface="+mn-cs"/>
              </a:rPr>
              <a:t> (cog) icon on the bottom, left side of the </a:t>
            </a:r>
            <a:r>
              <a:rPr lang="en-US" sz="882" b="1" i="0" u="none" strike="noStrike" kern="1200">
                <a:solidFill>
                  <a:schemeClr val="tx1"/>
                </a:solidFill>
                <a:effectLst/>
                <a:latin typeface="Segoe UI Light" pitchFamily="34" charset="0"/>
                <a:ea typeface="+mn-ea"/>
                <a:cs typeface="+mn-cs"/>
              </a:rPr>
              <a:t>Visual Studio Code</a:t>
            </a:r>
            <a:r>
              <a:rPr lang="en-US" sz="882" b="0" i="0" u="none" strike="noStrike" kern="1200">
                <a:solidFill>
                  <a:schemeClr val="tx1"/>
                </a:solidFill>
                <a:effectLst/>
                <a:latin typeface="Segoe UI Light" pitchFamily="34" charset="0"/>
                <a:ea typeface="+mn-ea"/>
                <a:cs typeface="+mn-cs"/>
              </a:rPr>
              <a:t> window, and then selecting </a:t>
            </a:r>
            <a:r>
              <a:rPr lang="en-US" sz="882" b="1" i="0" u="none" strike="noStrike" kern="1200">
                <a:solidFill>
                  <a:schemeClr val="tx1"/>
                </a:solidFill>
                <a:effectLst/>
                <a:latin typeface="Segoe UI Light" pitchFamily="34" charset="0"/>
                <a:ea typeface="+mn-ea"/>
                <a:cs typeface="+mn-cs"/>
              </a:rPr>
              <a:t>Command Palette</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6. In the Command Palette search field, type </a:t>
            </a:r>
            <a:r>
              <a:rPr lang="en-US" sz="882" b="1" i="0" u="none" strike="noStrike" kern="1200">
                <a:solidFill>
                  <a:schemeClr val="tx1"/>
                </a:solidFill>
                <a:effectLst/>
                <a:latin typeface="Segoe UI Light" pitchFamily="34" charset="0"/>
                <a:ea typeface="+mn-ea"/>
                <a:cs typeface="+mn-cs"/>
              </a:rPr>
              <a:t>Azure:</a:t>
            </a:r>
            <a:r>
              <a:rPr lang="en-US" sz="882" b="0" i="0" u="none" strike="noStrike" kern="1200">
                <a:solidFill>
                  <a:schemeClr val="tx1"/>
                </a:solidFill>
                <a:effectLst/>
                <a:latin typeface="Segoe UI Light" pitchFamily="34" charset="0"/>
                <a:ea typeface="+mn-ea"/>
                <a:cs typeface="+mn-cs"/>
              </a:rPr>
              <a:t>, and from the results, select Azure: Sign In.</a:t>
            </a:r>
          </a:p>
          <a:p>
            <a:r>
              <a:rPr lang="en-US" sz="882" b="0" i="0" u="none" strike="noStrike" kern="1200">
                <a:solidFill>
                  <a:schemeClr val="tx1"/>
                </a:solidFill>
                <a:effectLst/>
                <a:latin typeface="Segoe UI Light" pitchFamily="34" charset="0"/>
                <a:ea typeface="+mn-ea"/>
                <a:cs typeface="+mn-cs"/>
              </a:rPr>
              <a:t>7. When a browser launches and prompts you to sign in to Azure, select your Azure account. The message </a:t>
            </a:r>
            <a:r>
              <a:rPr lang="en-US" sz="882" b="0" i="1" u="none" strike="noStrike" kern="1200">
                <a:solidFill>
                  <a:schemeClr val="tx1"/>
                </a:solidFill>
                <a:effectLst/>
                <a:latin typeface="Segoe UI Light" pitchFamily="34" charset="0"/>
                <a:ea typeface="+mn-ea"/>
                <a:cs typeface="+mn-cs"/>
              </a:rPr>
              <a:t>You are signed in now and can close this page.</a:t>
            </a:r>
            <a:r>
              <a:rPr lang="en-US" sz="882" b="0" i="0" u="none" strike="noStrike" kern="1200">
                <a:solidFill>
                  <a:schemeClr val="tx1"/>
                </a:solidFill>
                <a:effectLst/>
                <a:latin typeface="Segoe UI Light" pitchFamily="34" charset="0"/>
                <a:ea typeface="+mn-ea"/>
                <a:cs typeface="+mn-cs"/>
              </a:rPr>
              <a:t>, should display in the browser.</a:t>
            </a:r>
          </a:p>
          <a:p>
            <a:r>
              <a:rPr lang="en-US" sz="882" b="0" i="0" u="none" strike="noStrike" kern="1200">
                <a:solidFill>
                  <a:schemeClr val="tx1"/>
                </a:solidFill>
                <a:effectLst/>
                <a:latin typeface="Segoe UI Light" pitchFamily="34" charset="0"/>
                <a:ea typeface="+mn-ea"/>
                <a:cs typeface="+mn-cs"/>
              </a:rPr>
              <a:t>8. Verify that your Azure account now displays at the bottom of the Visual Studio Code window.</a:t>
            </a:r>
          </a:p>
          <a:p>
            <a:r>
              <a:rPr lang="en-US" sz="882" b="0" i="0" u="none" strike="noStrike" kern="1200">
                <a:solidFill>
                  <a:schemeClr val="tx1"/>
                </a:solidFill>
                <a:effectLst/>
                <a:latin typeface="Segoe UI Light" pitchFamily="34" charset="0"/>
                <a:ea typeface="+mn-ea"/>
                <a:cs typeface="+mn-cs"/>
              </a:rPr>
              <a:t>9. Create a new file, then copy the following code and paste it into the file.</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a resource group if it doesn’t exist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azurerm_resource_group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myterraformgroup</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"terraform-rg2" </a:t>
            </a:r>
          </a:p>
          <a:p>
            <a:r>
              <a:rPr lang="en-US" sz="882" b="0" i="1" u="none" strike="noStrike" kern="1200">
                <a:solidFill>
                  <a:schemeClr val="tx1"/>
                </a:solidFill>
                <a:effectLst/>
                <a:latin typeface="Segoe UI Light" pitchFamily="34" charset="0"/>
                <a:ea typeface="+mn-ea"/>
                <a:cs typeface="+mn-cs"/>
              </a:rPr>
              <a:t>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p>
          <a:p>
            <a:r>
              <a:rPr lang="en-US" sz="882" b="0" i="1" u="none" strike="noStrike" kern="1200">
                <a:solidFill>
                  <a:schemeClr val="tx1"/>
                </a:solidFill>
                <a:effectLst/>
                <a:latin typeface="Segoe UI Light" pitchFamily="34" charset="0"/>
                <a:ea typeface="+mn-ea"/>
                <a:cs typeface="+mn-cs"/>
              </a:rPr>
              <a:t>tags { environment = "Terraform Demo" </a:t>
            </a:r>
          </a:p>
          <a:p>
            <a:r>
              <a:rPr lang="en-US" sz="882" b="0" i="1" u="none" strike="noStrike" kern="1200">
                <a:solidFill>
                  <a:schemeClr val="tx1"/>
                </a:solidFill>
                <a:effectLst/>
                <a:latin typeface="Segoe UI Light" pitchFamily="34" charset="0"/>
                <a:ea typeface="+mn-ea"/>
                <a:cs typeface="+mn-cs"/>
              </a:rPr>
              <a:t>} </a:t>
            </a:r>
          </a:p>
          <a:p>
            <a:r>
              <a:rPr lang="en-US" sz="882" b="0" i="1" u="none" strike="noStrike" kern="1200">
                <a:solidFill>
                  <a:schemeClr val="tx1"/>
                </a:solidFill>
                <a:effectLst/>
                <a:latin typeface="Segoe UI Light" pitchFamily="34" charset="0"/>
                <a:ea typeface="+mn-ea"/>
                <a:cs typeface="+mn-cs"/>
              </a:rPr>
              <a:t>}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virtual network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azurerm_virtual_network</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myterraformnetwork</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myVnet</a:t>
            </a:r>
            <a:r>
              <a:rPr lang="en-US" sz="882" b="0" i="1" u="none" strike="noStrike" kern="1200">
                <a:solidFill>
                  <a:schemeClr val="tx1"/>
                </a:solidFill>
                <a:effectLst/>
                <a:latin typeface="Segoe UI Light" pitchFamily="34" charset="0"/>
                <a:ea typeface="+mn-ea"/>
                <a:cs typeface="+mn-cs"/>
              </a:rPr>
              <a:t>" </a:t>
            </a:r>
          </a:p>
          <a:p>
            <a:r>
              <a:rPr lang="en-US" sz="882" b="0" i="1" u="none" strike="noStrike" kern="1200" err="1">
                <a:solidFill>
                  <a:schemeClr val="tx1"/>
                </a:solidFill>
                <a:effectLst/>
                <a:latin typeface="Segoe UI Light" pitchFamily="34" charset="0"/>
                <a:ea typeface="+mn-ea"/>
                <a:cs typeface="+mn-cs"/>
              </a:rPr>
              <a:t>address_space</a:t>
            </a:r>
            <a:r>
              <a:rPr lang="en-US" sz="882" b="0" i="1" u="none" strike="noStrike" kern="1200">
                <a:solidFill>
                  <a:schemeClr val="tx1"/>
                </a:solidFill>
                <a:effectLst/>
                <a:latin typeface="Segoe UI Light" pitchFamily="34" charset="0"/>
                <a:ea typeface="+mn-ea"/>
                <a:cs typeface="+mn-cs"/>
              </a:rPr>
              <a:t> = ["10.0.0.0/16"] </a:t>
            </a:r>
          </a:p>
          <a:p>
            <a:r>
              <a:rPr lang="en-US" sz="882" b="0" i="1" u="none" strike="noStrike" kern="1200">
                <a:solidFill>
                  <a:schemeClr val="tx1"/>
                </a:solidFill>
                <a:effectLst/>
                <a:latin typeface="Segoe UI Light" pitchFamily="34" charset="0"/>
                <a:ea typeface="+mn-ea"/>
                <a:cs typeface="+mn-cs"/>
              </a:rPr>
              <a:t>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p>
          <a:p>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p>
          <a:p>
            <a:r>
              <a:rPr lang="en-US" sz="882" b="0" i="1" u="none" strike="noStrike" kern="1200">
                <a:solidFill>
                  <a:schemeClr val="tx1"/>
                </a:solidFill>
                <a:effectLst/>
                <a:latin typeface="Segoe UI Light" pitchFamily="34" charset="0"/>
                <a:ea typeface="+mn-ea"/>
                <a:cs typeface="+mn-cs"/>
              </a:rPr>
              <a:t>tags { environment = "Terraform Demo"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subnet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azurerm_subnet</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myterraformsubnet</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mySubnet</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virtual_network_name</a:t>
            </a:r>
            <a:r>
              <a:rPr lang="en-US" sz="882" b="0" i="1" u="none" strike="noStrike" kern="1200">
                <a:solidFill>
                  <a:schemeClr val="tx1"/>
                </a:solidFill>
                <a:effectLst/>
                <a:latin typeface="Segoe UI Light" pitchFamily="34" charset="0"/>
                <a:ea typeface="+mn-ea"/>
                <a:cs typeface="+mn-cs"/>
              </a:rPr>
              <a:t> = "${azurerm_virtual_network.myterraformnetwork.name}" </a:t>
            </a:r>
            <a:r>
              <a:rPr lang="en-US" sz="882" b="0" i="1" u="none" strike="noStrike" kern="1200" err="1">
                <a:solidFill>
                  <a:schemeClr val="tx1"/>
                </a:solidFill>
                <a:effectLst/>
                <a:latin typeface="Segoe UI Light" pitchFamily="34" charset="0"/>
                <a:ea typeface="+mn-ea"/>
                <a:cs typeface="+mn-cs"/>
              </a:rPr>
              <a:t>address_prefix</a:t>
            </a:r>
            <a:r>
              <a:rPr lang="en-US" sz="882" b="0" i="1" u="none" strike="noStrike" kern="1200">
                <a:solidFill>
                  <a:schemeClr val="tx1"/>
                </a:solidFill>
                <a:effectLst/>
                <a:latin typeface="Segoe UI Light" pitchFamily="34" charset="0"/>
                <a:ea typeface="+mn-ea"/>
                <a:cs typeface="+mn-cs"/>
              </a:rPr>
              <a:t> = "10.0.1.0/24"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public IPs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azurerm_public_ip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myterraformpublicip</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myPublicIP</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public_ip_address_allocation</a:t>
            </a:r>
            <a:r>
              <a:rPr lang="en-US" sz="882" b="0" i="1" u="none" strike="noStrike" kern="1200">
                <a:solidFill>
                  <a:schemeClr val="tx1"/>
                </a:solidFill>
                <a:effectLst/>
                <a:latin typeface="Segoe UI Light" pitchFamily="34" charset="0"/>
                <a:ea typeface="+mn-ea"/>
                <a:cs typeface="+mn-cs"/>
              </a:rPr>
              <a:t> = "dynamic"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Network Security Group and rule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azurerm_network_security_group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myterraformnsg</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myNetworkSecurityGroup</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security_rule</a:t>
            </a:r>
            <a:r>
              <a:rPr lang="en-US" sz="882" b="0" i="1" u="none" strike="noStrike" kern="1200">
                <a:solidFill>
                  <a:schemeClr val="tx1"/>
                </a:solidFill>
                <a:effectLst/>
                <a:latin typeface="Segoe UI Light" pitchFamily="34" charset="0"/>
                <a:ea typeface="+mn-ea"/>
                <a:cs typeface="+mn-cs"/>
              </a:rPr>
              <a:t> { name = "SSH" priority = 1001 direction = "Inbound" access = "Allow" protocol = "</a:t>
            </a:r>
            <a:r>
              <a:rPr lang="en-US" sz="882" b="0" i="1" u="none" strike="noStrike" kern="1200" err="1">
                <a:solidFill>
                  <a:schemeClr val="tx1"/>
                </a:solidFill>
                <a:effectLst/>
                <a:latin typeface="Segoe UI Light" pitchFamily="34" charset="0"/>
                <a:ea typeface="+mn-ea"/>
                <a:cs typeface="+mn-cs"/>
              </a:rPr>
              <a:t>Tcp</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source_port_range</a:t>
            </a:r>
            <a:r>
              <a:rPr lang="en-US" sz="882" b="0" i="1" u="none" strike="noStrike" kern="1200">
                <a:solidFill>
                  <a:schemeClr val="tx1"/>
                </a:solidFill>
                <a:effectLst/>
                <a:latin typeface="Segoe UI Light" pitchFamily="34" charset="0"/>
                <a:ea typeface="+mn-ea"/>
                <a:cs typeface="+mn-cs"/>
              </a:rPr>
              <a:t> = "*" </a:t>
            </a:r>
            <a:r>
              <a:rPr lang="en-US" sz="882" b="0" i="1" u="none" strike="noStrike" kern="1200" err="1">
                <a:solidFill>
                  <a:schemeClr val="tx1"/>
                </a:solidFill>
                <a:effectLst/>
                <a:latin typeface="Segoe UI Light" pitchFamily="34" charset="0"/>
                <a:ea typeface="+mn-ea"/>
                <a:cs typeface="+mn-cs"/>
              </a:rPr>
              <a:t>destination_port_range</a:t>
            </a:r>
            <a:r>
              <a:rPr lang="en-US" sz="882" b="0" i="1" u="none" strike="noStrike" kern="1200">
                <a:solidFill>
                  <a:schemeClr val="tx1"/>
                </a:solidFill>
                <a:effectLst/>
                <a:latin typeface="Segoe UI Light" pitchFamily="34" charset="0"/>
                <a:ea typeface="+mn-ea"/>
                <a:cs typeface="+mn-cs"/>
              </a:rPr>
              <a:t> = "22" </a:t>
            </a:r>
            <a:r>
              <a:rPr lang="en-US" sz="882" b="0" i="1" u="none" strike="noStrike" kern="1200" err="1">
                <a:solidFill>
                  <a:schemeClr val="tx1"/>
                </a:solidFill>
                <a:effectLst/>
                <a:latin typeface="Segoe UI Light" pitchFamily="34" charset="0"/>
                <a:ea typeface="+mn-ea"/>
                <a:cs typeface="+mn-cs"/>
              </a:rPr>
              <a:t>source_address_prefix</a:t>
            </a:r>
            <a:r>
              <a:rPr lang="en-US" sz="882" b="0" i="1" u="none" strike="noStrike" kern="1200">
                <a:solidFill>
                  <a:schemeClr val="tx1"/>
                </a:solidFill>
                <a:effectLst/>
                <a:latin typeface="Segoe UI Light" pitchFamily="34" charset="0"/>
                <a:ea typeface="+mn-ea"/>
                <a:cs typeface="+mn-cs"/>
              </a:rPr>
              <a:t> = "*" </a:t>
            </a:r>
            <a:r>
              <a:rPr lang="en-US" sz="882" b="0" i="1" u="none" strike="noStrike" kern="1200" err="1">
                <a:solidFill>
                  <a:schemeClr val="tx1"/>
                </a:solidFill>
                <a:effectLst/>
                <a:latin typeface="Segoe UI Light" pitchFamily="34" charset="0"/>
                <a:ea typeface="+mn-ea"/>
                <a:cs typeface="+mn-cs"/>
              </a:rPr>
              <a:t>destination_address_prefix</a:t>
            </a:r>
            <a:r>
              <a:rPr lang="en-US" sz="882" b="0" i="1" u="none" strike="noStrike" kern="1200">
                <a:solidFill>
                  <a:schemeClr val="tx1"/>
                </a:solidFill>
                <a:effectLst/>
                <a:latin typeface="Segoe UI Light" pitchFamily="34" charset="0"/>
                <a:ea typeface="+mn-ea"/>
                <a:cs typeface="+mn-cs"/>
              </a:rPr>
              <a:t> = "*" }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network interface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azurerm_network_interface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myterraformnic</a:t>
            </a:r>
            <a:r>
              <a:rPr lang="en-US" sz="882" b="0" i="1" u="none" strike="noStrike" kern="1200">
                <a:solidFill>
                  <a:schemeClr val="tx1"/>
                </a:solidFill>
                <a:effectLst/>
                <a:latin typeface="Segoe UI Light" pitchFamily="34" charset="0"/>
                <a:ea typeface="+mn-ea"/>
                <a:cs typeface="+mn-cs"/>
              </a:rPr>
              <a:t>" { </a:t>
            </a:r>
          </a:p>
          <a:p>
            <a:r>
              <a:rPr lang="en-US" sz="882" b="0" i="1" u="none" strike="noStrike" kern="1200">
                <a:solidFill>
                  <a:schemeClr val="tx1"/>
                </a:solidFill>
                <a:effectLst/>
                <a:latin typeface="Segoe UI Light" pitchFamily="34" charset="0"/>
                <a:ea typeface="+mn-ea"/>
                <a:cs typeface="+mn-cs"/>
              </a:rPr>
              <a:t>name = "</a:t>
            </a:r>
            <a:r>
              <a:rPr lang="en-US" sz="882" b="0" i="1" u="none" strike="noStrike" kern="1200" err="1">
                <a:solidFill>
                  <a:schemeClr val="tx1"/>
                </a:solidFill>
                <a:effectLst/>
                <a:latin typeface="Segoe UI Light" pitchFamily="34" charset="0"/>
                <a:ea typeface="+mn-ea"/>
                <a:cs typeface="+mn-cs"/>
              </a:rPr>
              <a:t>myNIC</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network_security_group_id</a:t>
            </a:r>
            <a:r>
              <a:rPr lang="en-US" sz="882" b="0" i="1" u="none" strike="noStrike" kern="1200">
                <a:solidFill>
                  <a:schemeClr val="tx1"/>
                </a:solidFill>
                <a:effectLst/>
                <a:latin typeface="Segoe UI Light" pitchFamily="34" charset="0"/>
                <a:ea typeface="+mn-ea"/>
                <a:cs typeface="+mn-cs"/>
              </a:rPr>
              <a:t> = "${azurerm_network_security_group.myterraformnsg.id}" </a:t>
            </a:r>
            <a:r>
              <a:rPr lang="en-US" sz="882" b="0" i="1" u="none" strike="noStrike" kern="1200" err="1">
                <a:solidFill>
                  <a:schemeClr val="tx1"/>
                </a:solidFill>
                <a:effectLst/>
                <a:latin typeface="Segoe UI Light" pitchFamily="34" charset="0"/>
                <a:ea typeface="+mn-ea"/>
                <a:cs typeface="+mn-cs"/>
              </a:rPr>
              <a:t>ip_configuration</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myNicConfiguration</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subnet_id</a:t>
            </a:r>
            <a:r>
              <a:rPr lang="en-US" sz="882" b="0" i="1" u="none" strike="noStrike" kern="1200">
                <a:solidFill>
                  <a:schemeClr val="tx1"/>
                </a:solidFill>
                <a:effectLst/>
                <a:latin typeface="Segoe UI Light" pitchFamily="34" charset="0"/>
                <a:ea typeface="+mn-ea"/>
                <a:cs typeface="+mn-cs"/>
              </a:rPr>
              <a:t> = "${azurerm_subnet.myterraformsubnet.id}" </a:t>
            </a:r>
            <a:r>
              <a:rPr lang="en-US" sz="882" b="0" i="1" u="none" strike="noStrike" kern="1200" err="1">
                <a:solidFill>
                  <a:schemeClr val="tx1"/>
                </a:solidFill>
                <a:effectLst/>
                <a:latin typeface="Segoe UI Light" pitchFamily="34" charset="0"/>
                <a:ea typeface="+mn-ea"/>
                <a:cs typeface="+mn-cs"/>
              </a:rPr>
              <a:t>private_ip_address_allocation</a:t>
            </a:r>
            <a:r>
              <a:rPr lang="en-US" sz="882" b="0" i="1" u="none" strike="noStrike" kern="1200">
                <a:solidFill>
                  <a:schemeClr val="tx1"/>
                </a:solidFill>
                <a:effectLst/>
                <a:latin typeface="Segoe UI Light" pitchFamily="34" charset="0"/>
                <a:ea typeface="+mn-ea"/>
                <a:cs typeface="+mn-cs"/>
              </a:rPr>
              <a:t> = "dynamic" </a:t>
            </a:r>
            <a:r>
              <a:rPr lang="en-US" sz="882" b="0" i="1" u="none" strike="noStrike" kern="1200" err="1">
                <a:solidFill>
                  <a:schemeClr val="tx1"/>
                </a:solidFill>
                <a:effectLst/>
                <a:latin typeface="Segoe UI Light" pitchFamily="34" charset="0"/>
                <a:ea typeface="+mn-ea"/>
                <a:cs typeface="+mn-cs"/>
              </a:rPr>
              <a:t>public_ip_address_id</a:t>
            </a:r>
            <a:r>
              <a:rPr lang="en-US" sz="882" b="0" i="1" u="none" strike="noStrike" kern="1200">
                <a:solidFill>
                  <a:schemeClr val="tx1"/>
                </a:solidFill>
                <a:effectLst/>
                <a:latin typeface="Segoe UI Light" pitchFamily="34" charset="0"/>
                <a:ea typeface="+mn-ea"/>
                <a:cs typeface="+mn-cs"/>
              </a:rPr>
              <a:t> = "${azurerm_public_ip.myterraformpublicip.id}" }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Generate random text for a unique storage account name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random_id</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randomId</a:t>
            </a:r>
            <a:r>
              <a:rPr lang="en-US" sz="882" b="0" i="1" u="none" strike="noStrike" kern="1200">
                <a:solidFill>
                  <a:schemeClr val="tx1"/>
                </a:solidFill>
                <a:effectLst/>
                <a:latin typeface="Segoe UI Light" pitchFamily="34" charset="0"/>
                <a:ea typeface="+mn-ea"/>
                <a:cs typeface="+mn-cs"/>
              </a:rPr>
              <a:t>" { keepers = { # Generate a new ID only when a new resource group is defined </a:t>
            </a:r>
            <a:r>
              <a:rPr lang="en-US" sz="882" b="0" i="1" u="none" strike="noStrike" kern="1200" err="1">
                <a:solidFill>
                  <a:schemeClr val="tx1"/>
                </a:solidFill>
                <a:effectLst/>
                <a:latin typeface="Segoe UI Light" pitchFamily="34" charset="0"/>
                <a:ea typeface="+mn-ea"/>
                <a:cs typeface="+mn-cs"/>
              </a:rPr>
              <a:t>resource_group</a:t>
            </a:r>
            <a:r>
              <a:rPr lang="en-US" sz="882" b="0" i="1" u="none" strike="noStrike" kern="1200">
                <a:solidFill>
                  <a:schemeClr val="tx1"/>
                </a:solidFill>
                <a:effectLst/>
                <a:latin typeface="Segoe UI Light" pitchFamily="34" charset="0"/>
                <a:ea typeface="+mn-ea"/>
                <a:cs typeface="+mn-cs"/>
              </a:rPr>
              <a:t> = "${azurerm_resource_group.myterraformgroup.name}" } </a:t>
            </a:r>
            <a:r>
              <a:rPr lang="en-US" sz="882" b="0" i="1" u="none" strike="noStrike" kern="1200" err="1">
                <a:solidFill>
                  <a:schemeClr val="tx1"/>
                </a:solidFill>
                <a:effectLst/>
                <a:latin typeface="Segoe UI Light" pitchFamily="34" charset="0"/>
                <a:ea typeface="+mn-ea"/>
                <a:cs typeface="+mn-cs"/>
              </a:rPr>
              <a:t>byte_length</a:t>
            </a:r>
            <a:r>
              <a:rPr lang="en-US" sz="882" b="0" i="1" u="none" strike="noStrike" kern="1200">
                <a:solidFill>
                  <a:schemeClr val="tx1"/>
                </a:solidFill>
                <a:effectLst/>
                <a:latin typeface="Segoe UI Light" pitchFamily="34" charset="0"/>
                <a:ea typeface="+mn-ea"/>
                <a:cs typeface="+mn-cs"/>
              </a:rPr>
              <a:t> = 8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storage account for boot diagnostics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azurerm_storage_account</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mystorageaccount</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diag</a:t>
            </a:r>
            <a:r>
              <a:rPr lang="en-US" sz="882" b="0" i="1" u="none" strike="noStrike" kern="1200">
                <a:solidFill>
                  <a:schemeClr val="tx1"/>
                </a:solidFill>
                <a:effectLst/>
                <a:latin typeface="Segoe UI Light" pitchFamily="34" charset="0"/>
                <a:ea typeface="+mn-ea"/>
                <a:cs typeface="+mn-cs"/>
              </a:rPr>
              <a:t>${</a:t>
            </a:r>
            <a:r>
              <a:rPr lang="en-US" sz="882" b="0" i="1" u="none" strike="noStrike" kern="1200" err="1">
                <a:solidFill>
                  <a:schemeClr val="tx1"/>
                </a:solidFill>
                <a:effectLst/>
                <a:latin typeface="Segoe UI Light" pitchFamily="34" charset="0"/>
                <a:ea typeface="+mn-ea"/>
                <a:cs typeface="+mn-cs"/>
              </a:rPr>
              <a:t>random_id.randomId.hex</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account_tier</a:t>
            </a:r>
            <a:r>
              <a:rPr lang="en-US" sz="882" b="0" i="1" u="none" strike="noStrike" kern="1200">
                <a:solidFill>
                  <a:schemeClr val="tx1"/>
                </a:solidFill>
                <a:effectLst/>
                <a:latin typeface="Segoe UI Light" pitchFamily="34" charset="0"/>
                <a:ea typeface="+mn-ea"/>
                <a:cs typeface="+mn-cs"/>
              </a:rPr>
              <a:t> = "Standard" </a:t>
            </a:r>
            <a:r>
              <a:rPr lang="en-US" sz="882" b="0" i="1" u="none" strike="noStrike" kern="1200" err="1">
                <a:solidFill>
                  <a:schemeClr val="tx1"/>
                </a:solidFill>
                <a:effectLst/>
                <a:latin typeface="Segoe UI Light" pitchFamily="34" charset="0"/>
                <a:ea typeface="+mn-ea"/>
                <a:cs typeface="+mn-cs"/>
              </a:rPr>
              <a:t>account_replication_type</a:t>
            </a:r>
            <a:r>
              <a:rPr lang="en-US" sz="882" b="0" i="1" u="none" strike="noStrike" kern="1200">
                <a:solidFill>
                  <a:schemeClr val="tx1"/>
                </a:solidFill>
                <a:effectLst/>
                <a:latin typeface="Segoe UI Light" pitchFamily="34" charset="0"/>
                <a:ea typeface="+mn-ea"/>
                <a:cs typeface="+mn-cs"/>
              </a:rPr>
              <a:t> = "LRS" tags { environment = "Terraform Demo" } } </a:t>
            </a:r>
          </a:p>
          <a:p>
            <a:endParaRPr lang="en-US" sz="882" b="0" i="1" u="none" strike="noStrike" kern="1200">
              <a:solidFill>
                <a:schemeClr val="tx1"/>
              </a:solidFill>
              <a:effectLst/>
              <a:latin typeface="Segoe UI Light" pitchFamily="34" charset="0"/>
              <a:ea typeface="+mn-ea"/>
              <a:cs typeface="+mn-cs"/>
            </a:endParaRPr>
          </a:p>
          <a:p>
            <a:r>
              <a:rPr lang="en-US" sz="882" b="0" i="1" u="none" strike="noStrike" kern="1200">
                <a:solidFill>
                  <a:schemeClr val="tx1"/>
                </a:solidFill>
                <a:effectLst/>
                <a:latin typeface="Segoe UI Light" pitchFamily="34" charset="0"/>
                <a:ea typeface="+mn-ea"/>
                <a:cs typeface="+mn-cs"/>
              </a:rPr>
              <a:t># Create virtual machine </a:t>
            </a:r>
          </a:p>
          <a:p>
            <a:r>
              <a:rPr lang="en-US" sz="882" b="0" i="1" u="none" strike="noStrike" kern="1200">
                <a:solidFill>
                  <a:schemeClr val="tx1"/>
                </a:solidFill>
                <a:effectLst/>
                <a:latin typeface="Segoe UI Light" pitchFamily="34" charset="0"/>
                <a:ea typeface="+mn-ea"/>
                <a:cs typeface="+mn-cs"/>
              </a:rPr>
              <a:t>resource "</a:t>
            </a:r>
            <a:r>
              <a:rPr lang="en-US" sz="882" b="0" i="1" u="none" strike="noStrike" kern="1200" err="1">
                <a:solidFill>
                  <a:schemeClr val="tx1"/>
                </a:solidFill>
                <a:effectLst/>
                <a:latin typeface="Segoe UI Light" pitchFamily="34" charset="0"/>
                <a:ea typeface="+mn-ea"/>
                <a:cs typeface="+mn-cs"/>
              </a:rPr>
              <a:t>azurerm_virtual_machine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myterraformvm</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myVM</a:t>
            </a:r>
            <a:r>
              <a:rPr lang="en-US" sz="882" b="0" i="1" u="none" strike="noStrike" kern="1200">
                <a:solidFill>
                  <a:schemeClr val="tx1"/>
                </a:solidFill>
                <a:effectLst/>
                <a:latin typeface="Segoe UI Light" pitchFamily="34" charset="0"/>
                <a:ea typeface="+mn-ea"/>
                <a:cs typeface="+mn-cs"/>
              </a:rPr>
              <a:t>" location = "</a:t>
            </a:r>
            <a:r>
              <a:rPr lang="en-US" sz="882" b="0" i="1" u="none" strike="noStrike" kern="1200" err="1">
                <a:solidFill>
                  <a:schemeClr val="tx1"/>
                </a:solidFill>
                <a:effectLst/>
                <a:latin typeface="Segoe UI Light" pitchFamily="34" charset="0"/>
                <a:ea typeface="+mn-ea"/>
                <a:cs typeface="+mn-cs"/>
              </a:rPr>
              <a:t>eastus</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resource_group_name</a:t>
            </a:r>
            <a:r>
              <a:rPr lang="en-US" sz="882" b="0" i="1" u="none" strike="noStrike" kern="1200">
                <a:solidFill>
                  <a:schemeClr val="tx1"/>
                </a:solidFill>
                <a:effectLst/>
                <a:latin typeface="Segoe UI Light" pitchFamily="34" charset="0"/>
                <a:ea typeface="+mn-ea"/>
                <a:cs typeface="+mn-cs"/>
              </a:rPr>
              <a:t> = "${azurerm_resource_group.myterraformgroup.name}" </a:t>
            </a:r>
            <a:r>
              <a:rPr lang="en-US" sz="882" b="0" i="1" u="none" strike="noStrike" kern="1200" err="1">
                <a:solidFill>
                  <a:schemeClr val="tx1"/>
                </a:solidFill>
                <a:effectLst/>
                <a:latin typeface="Segoe UI Light" pitchFamily="34" charset="0"/>
                <a:ea typeface="+mn-ea"/>
                <a:cs typeface="+mn-cs"/>
              </a:rPr>
              <a:t>network_interface_ids</a:t>
            </a:r>
            <a:r>
              <a:rPr lang="en-US" sz="882" b="0" i="1" u="none" strike="noStrike" kern="1200">
                <a:solidFill>
                  <a:schemeClr val="tx1"/>
                </a:solidFill>
                <a:effectLst/>
                <a:latin typeface="Segoe UI Light" pitchFamily="34" charset="0"/>
                <a:ea typeface="+mn-ea"/>
                <a:cs typeface="+mn-cs"/>
              </a:rPr>
              <a:t> = ["${azurerm_network_interface.myterraformnic.id}"] </a:t>
            </a:r>
            <a:r>
              <a:rPr lang="en-US" sz="882" b="0" i="1" u="none" strike="noStrike" kern="1200" err="1">
                <a:solidFill>
                  <a:schemeClr val="tx1"/>
                </a:solidFill>
                <a:effectLst/>
                <a:latin typeface="Segoe UI Light" pitchFamily="34" charset="0"/>
                <a:ea typeface="+mn-ea"/>
                <a:cs typeface="+mn-cs"/>
              </a:rPr>
              <a:t>vm_size</a:t>
            </a:r>
            <a:r>
              <a:rPr lang="en-US" sz="882" b="0" i="1" u="none" strike="noStrike" kern="1200">
                <a:solidFill>
                  <a:schemeClr val="tx1"/>
                </a:solidFill>
                <a:effectLst/>
                <a:latin typeface="Segoe UI Light" pitchFamily="34" charset="0"/>
                <a:ea typeface="+mn-ea"/>
                <a:cs typeface="+mn-cs"/>
              </a:rPr>
              <a:t> = "Standard_DS1_v2" </a:t>
            </a:r>
            <a:r>
              <a:rPr lang="en-US" sz="882" b="0" i="1" u="none" strike="noStrike" kern="1200" err="1">
                <a:solidFill>
                  <a:schemeClr val="tx1"/>
                </a:solidFill>
                <a:effectLst/>
                <a:latin typeface="Segoe UI Light" pitchFamily="34" charset="0"/>
                <a:ea typeface="+mn-ea"/>
                <a:cs typeface="+mn-cs"/>
              </a:rPr>
              <a:t>storage_os_disk</a:t>
            </a:r>
            <a:r>
              <a:rPr lang="en-US" sz="882" b="0" i="1" u="none" strike="noStrike" kern="1200">
                <a:solidFill>
                  <a:schemeClr val="tx1"/>
                </a:solidFill>
                <a:effectLst/>
                <a:latin typeface="Segoe UI Light" pitchFamily="34" charset="0"/>
                <a:ea typeface="+mn-ea"/>
                <a:cs typeface="+mn-cs"/>
              </a:rPr>
              <a:t> { name = "</a:t>
            </a:r>
            <a:r>
              <a:rPr lang="en-US" sz="882" b="0" i="1" u="none" strike="noStrike" kern="1200" err="1">
                <a:solidFill>
                  <a:schemeClr val="tx1"/>
                </a:solidFill>
                <a:effectLst/>
                <a:latin typeface="Segoe UI Light" pitchFamily="34" charset="0"/>
                <a:ea typeface="+mn-ea"/>
                <a:cs typeface="+mn-cs"/>
              </a:rPr>
              <a:t>myOsDisk</a:t>
            </a:r>
            <a:r>
              <a:rPr lang="en-US" sz="882" b="0" i="1" u="none" strike="noStrike" kern="1200">
                <a:solidFill>
                  <a:schemeClr val="tx1"/>
                </a:solidFill>
                <a:effectLst/>
                <a:latin typeface="Segoe UI Light" pitchFamily="34" charset="0"/>
                <a:ea typeface="+mn-ea"/>
                <a:cs typeface="+mn-cs"/>
              </a:rPr>
              <a:t>" caching = "</a:t>
            </a:r>
            <a:r>
              <a:rPr lang="en-US" sz="882" b="0" i="1" u="none" strike="noStrike" kern="1200" err="1">
                <a:solidFill>
                  <a:schemeClr val="tx1"/>
                </a:solidFill>
                <a:effectLst/>
                <a:latin typeface="Segoe UI Light" pitchFamily="34" charset="0"/>
                <a:ea typeface="+mn-ea"/>
                <a:cs typeface="+mn-cs"/>
              </a:rPr>
              <a:t>ReadWrite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create_option</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FromImage</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managed_disk_type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Premium_LRS</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storage_image_reference</a:t>
            </a:r>
            <a:r>
              <a:rPr lang="en-US" sz="882" b="0" i="1" u="none" strike="noStrike" kern="1200">
                <a:solidFill>
                  <a:schemeClr val="tx1"/>
                </a:solidFill>
                <a:effectLst/>
                <a:latin typeface="Segoe UI Light" pitchFamily="34" charset="0"/>
                <a:ea typeface="+mn-ea"/>
                <a:cs typeface="+mn-cs"/>
              </a:rPr>
              <a:t> { publisher = "Canonical" offer = "</a:t>
            </a:r>
            <a:r>
              <a:rPr lang="en-US" sz="882" b="0" i="1" u="none" strike="noStrike" kern="1200" err="1">
                <a:solidFill>
                  <a:schemeClr val="tx1"/>
                </a:solidFill>
                <a:effectLst/>
                <a:latin typeface="Segoe UI Light" pitchFamily="34" charset="0"/>
                <a:ea typeface="+mn-ea"/>
                <a:cs typeface="+mn-cs"/>
              </a:rPr>
              <a:t>UbuntuServer</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sku</a:t>
            </a:r>
            <a:r>
              <a:rPr lang="en-US" sz="882" b="0" i="1" u="none" strike="noStrike" kern="1200">
                <a:solidFill>
                  <a:schemeClr val="tx1"/>
                </a:solidFill>
                <a:effectLst/>
                <a:latin typeface="Segoe UI Light" pitchFamily="34" charset="0"/>
                <a:ea typeface="+mn-ea"/>
                <a:cs typeface="+mn-cs"/>
              </a:rPr>
              <a:t> = "16.04.0-LTS" version = "latest" } </a:t>
            </a:r>
            <a:r>
              <a:rPr lang="en-US" sz="882" b="0" i="1" u="none" strike="noStrike" kern="1200" err="1">
                <a:solidFill>
                  <a:schemeClr val="tx1"/>
                </a:solidFill>
                <a:effectLst/>
                <a:latin typeface="Segoe UI Light" pitchFamily="34" charset="0"/>
                <a:ea typeface="+mn-ea"/>
                <a:cs typeface="+mn-cs"/>
              </a:rPr>
              <a:t>os_profile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computer_name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myvm</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admin_username</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azureuser</a:t>
            </a:r>
            <a:r>
              <a:rPr lang="en-US" sz="882" b="0" i="1" u="none" strike="noStrike" kern="1200">
                <a:solidFill>
                  <a:schemeClr val="tx1"/>
                </a:solidFill>
                <a:effectLst/>
                <a:latin typeface="Segoe UI Light" pitchFamily="34" charset="0"/>
                <a:ea typeface="+mn-ea"/>
                <a:cs typeface="+mn-cs"/>
              </a:rPr>
              <a:t>" </a:t>
            </a:r>
            <a:r>
              <a:rPr lang="en-US" sz="882" b="0" i="1" u="none" strike="noStrike" kern="1200" err="1">
                <a:solidFill>
                  <a:schemeClr val="tx1"/>
                </a:solidFill>
                <a:effectLst/>
                <a:latin typeface="Segoe UI Light" pitchFamily="34" charset="0"/>
                <a:ea typeface="+mn-ea"/>
                <a:cs typeface="+mn-cs"/>
              </a:rPr>
              <a:t>admin_password</a:t>
            </a:r>
            <a:r>
              <a:rPr lang="en-US" sz="882" b="0" i="1" u="none" strike="noStrike" kern="1200">
                <a:solidFill>
                  <a:schemeClr val="tx1"/>
                </a:solidFill>
                <a:effectLst/>
                <a:latin typeface="Segoe UI Light" pitchFamily="34" charset="0"/>
                <a:ea typeface="+mn-ea"/>
                <a:cs typeface="+mn-cs"/>
              </a:rPr>
              <a:t> = "Password0134!" } </a:t>
            </a:r>
            <a:r>
              <a:rPr lang="en-US" sz="882" b="0" i="1" u="none" strike="noStrike" kern="1200" err="1">
                <a:solidFill>
                  <a:schemeClr val="tx1"/>
                </a:solidFill>
                <a:effectLst/>
                <a:latin typeface="Segoe UI Light" pitchFamily="34" charset="0"/>
                <a:ea typeface="+mn-ea"/>
                <a:cs typeface="+mn-cs"/>
              </a:rPr>
              <a:t>os_profile_linux_config</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disable_password_authentication</a:t>
            </a:r>
            <a:r>
              <a:rPr lang="en-US" sz="882" b="0" i="1" u="none" strike="noStrike" kern="1200">
                <a:solidFill>
                  <a:schemeClr val="tx1"/>
                </a:solidFill>
                <a:effectLst/>
                <a:latin typeface="Segoe UI Light" pitchFamily="34" charset="0"/>
                <a:ea typeface="+mn-ea"/>
                <a:cs typeface="+mn-cs"/>
              </a:rPr>
              <a:t> = false } } </a:t>
            </a:r>
            <a:r>
              <a:rPr lang="en-US" sz="882" b="0" i="1" u="none" strike="noStrike" kern="1200" err="1">
                <a:solidFill>
                  <a:schemeClr val="tx1"/>
                </a:solidFill>
                <a:effectLst/>
                <a:latin typeface="Segoe UI Light" pitchFamily="34" charset="0"/>
                <a:ea typeface="+mn-ea"/>
                <a:cs typeface="+mn-cs"/>
              </a:rPr>
              <a:t>boot_diagnostics</a:t>
            </a:r>
            <a:r>
              <a:rPr lang="en-US" sz="882" b="0" i="1" u="none" strike="noStrike" kern="1200">
                <a:solidFill>
                  <a:schemeClr val="tx1"/>
                </a:solidFill>
                <a:effectLst/>
                <a:latin typeface="Segoe UI Light" pitchFamily="34" charset="0"/>
                <a:ea typeface="+mn-ea"/>
                <a:cs typeface="+mn-cs"/>
              </a:rPr>
              <a:t> { enabled = "true" </a:t>
            </a:r>
            <a:r>
              <a:rPr lang="en-US" sz="882" b="0" i="1" u="none" strike="noStrike" kern="1200" err="1">
                <a:solidFill>
                  <a:schemeClr val="tx1"/>
                </a:solidFill>
                <a:effectLst/>
                <a:latin typeface="Segoe UI Light" pitchFamily="34" charset="0"/>
                <a:ea typeface="+mn-ea"/>
                <a:cs typeface="+mn-cs"/>
              </a:rPr>
              <a:t>storage_uri</a:t>
            </a:r>
            <a:r>
              <a:rPr lang="en-US" sz="882" b="0" i="1" u="none" strike="noStrike" kern="1200">
                <a:solidFill>
                  <a:schemeClr val="tx1"/>
                </a:solidFill>
                <a:effectLst/>
                <a:latin typeface="Segoe UI Light" pitchFamily="34" charset="0"/>
                <a:ea typeface="+mn-ea"/>
                <a:cs typeface="+mn-cs"/>
              </a:rPr>
              <a:t> = "${</a:t>
            </a:r>
            <a:r>
              <a:rPr lang="en-US" sz="882" b="0" i="1" u="none" strike="noStrike" kern="1200" err="1">
                <a:solidFill>
                  <a:schemeClr val="tx1"/>
                </a:solidFill>
                <a:effectLst/>
                <a:latin typeface="Segoe UI Light" pitchFamily="34" charset="0"/>
                <a:ea typeface="+mn-ea"/>
                <a:cs typeface="+mn-cs"/>
              </a:rPr>
              <a:t>azurerm_storage_account.mystorageaccount.primary_blob_endpoint</a:t>
            </a:r>
            <a:r>
              <a:rPr lang="en-US" sz="882" b="0" i="1" u="none" strike="noStrike" kern="1200">
                <a:solidFill>
                  <a:schemeClr val="tx1"/>
                </a:solidFill>
                <a:effectLst/>
                <a:latin typeface="Segoe UI Light" pitchFamily="34" charset="0"/>
                <a:ea typeface="+mn-ea"/>
                <a:cs typeface="+mn-cs"/>
              </a:rPr>
              <a:t>}" } tags { environment = "Terraform Demo" </a:t>
            </a:r>
          </a:p>
          <a:p>
            <a:r>
              <a:rPr lang="en-US" sz="882" b="0" i="1" u="none" strike="noStrike" kern="1200">
                <a:solidFill>
                  <a:schemeClr val="tx1"/>
                </a:solidFill>
                <a:effectLst/>
                <a:latin typeface="Segoe UI Light" pitchFamily="34" charset="0"/>
                <a:ea typeface="+mn-ea"/>
                <a:cs typeface="+mn-cs"/>
              </a:rPr>
              <a:t>} </a:t>
            </a:r>
          </a:p>
          <a:p>
            <a:r>
              <a:rPr lang="en-US" sz="882" b="0" i="1" u="none" strike="noStrike" kern="1200">
                <a:solidFill>
                  <a:schemeClr val="tx1"/>
                </a:solidFill>
                <a:effectLst/>
                <a:latin typeface="Segoe UI Light" pitchFamily="34" charset="0"/>
                <a:ea typeface="+mn-ea"/>
                <a:cs typeface="+mn-cs"/>
              </a:rPr>
              <a:t>}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10. Save the file locally with the file name terraform-createvm.tf.</a:t>
            </a:r>
          </a:p>
          <a:p>
            <a:r>
              <a:rPr lang="en-US" sz="882" b="0" i="0" u="none" strike="noStrike" kern="1200">
                <a:solidFill>
                  <a:schemeClr val="tx1"/>
                </a:solidFill>
                <a:effectLst/>
                <a:latin typeface="Segoe UI Light" pitchFamily="34" charset="0"/>
                <a:ea typeface="+mn-ea"/>
                <a:cs typeface="+mn-cs"/>
              </a:rPr>
              <a:t>11. In Visual Studio </a:t>
            </a:r>
            <a:r>
              <a:rPr lang="en-US" sz="882" b="0" i="0" u="none" strike="noStrike" kern="1200" err="1">
                <a:solidFill>
                  <a:schemeClr val="tx1"/>
                </a:solidFill>
                <a:effectLst/>
                <a:latin typeface="Segoe UI Light" pitchFamily="34" charset="0"/>
                <a:ea typeface="+mn-ea"/>
                <a:cs typeface="+mn-cs"/>
              </a:rPr>
              <a:t>Code,select</a:t>
            </a:r>
            <a:r>
              <a:rPr lang="en-US" sz="882" b="0" i="0" u="none" strike="noStrike" kern="1200">
                <a:solidFill>
                  <a:schemeClr val="tx1"/>
                </a:solidFill>
                <a:effectLst/>
                <a:latin typeface="Segoe UI Light" pitchFamily="34" charset="0"/>
                <a:ea typeface="+mn-ea"/>
                <a:cs typeface="+mn-cs"/>
              </a:rPr>
              <a:t> </a:t>
            </a:r>
            <a:r>
              <a:rPr lang="en-US" sz="882" b="1" i="0" u="none" strike="noStrike" kern="1200">
                <a:solidFill>
                  <a:schemeClr val="tx1"/>
                </a:solidFill>
                <a:effectLst/>
                <a:latin typeface="Segoe UI Light" pitchFamily="34" charset="0"/>
                <a:ea typeface="+mn-ea"/>
                <a:cs typeface="+mn-cs"/>
              </a:rPr>
              <a:t>View</a:t>
            </a:r>
            <a:r>
              <a:rPr lang="en-US" sz="882" b="0" i="0" u="none" strike="noStrike" kern="1200">
                <a:solidFill>
                  <a:schemeClr val="tx1"/>
                </a:solidFill>
                <a:effectLst/>
                <a:latin typeface="Segoe UI Light" pitchFamily="34" charset="0"/>
                <a:ea typeface="+mn-ea"/>
                <a:cs typeface="+mn-cs"/>
              </a:rPr>
              <a:t> &gt; </a:t>
            </a:r>
            <a:r>
              <a:rPr lang="en-US" sz="882" b="1" i="0" u="none" strike="noStrike" kern="1200">
                <a:solidFill>
                  <a:schemeClr val="tx1"/>
                </a:solidFill>
                <a:effectLst/>
                <a:latin typeface="Segoe UI Light" pitchFamily="34" charset="0"/>
                <a:ea typeface="+mn-ea"/>
                <a:cs typeface="+mn-cs"/>
              </a:rPr>
              <a:t>Command Palette</a:t>
            </a:r>
            <a:r>
              <a:rPr lang="en-US" sz="882" b="0" i="0" u="none" strike="noStrike" kern="1200">
                <a:solidFill>
                  <a:schemeClr val="tx1"/>
                </a:solidFill>
                <a:effectLst/>
                <a:latin typeface="Segoe UI Light" pitchFamily="34" charset="0"/>
                <a:ea typeface="+mn-ea"/>
                <a:cs typeface="+mn-cs"/>
              </a:rPr>
              <a:t>. Search for the command by entering </a:t>
            </a:r>
            <a:r>
              <a:rPr lang="en-US" sz="882" b="1" i="0" u="none" strike="noStrike" kern="1200">
                <a:solidFill>
                  <a:schemeClr val="tx1"/>
                </a:solidFill>
                <a:effectLst/>
                <a:latin typeface="Segoe UI Light" pitchFamily="34" charset="0"/>
                <a:ea typeface="+mn-ea"/>
                <a:cs typeface="+mn-cs"/>
              </a:rPr>
              <a:t>terraform</a:t>
            </a:r>
            <a:r>
              <a:rPr lang="en-US" sz="882" b="0" i="0" u="none" strike="noStrike" kern="1200">
                <a:solidFill>
                  <a:schemeClr val="tx1"/>
                </a:solidFill>
                <a:effectLst/>
                <a:latin typeface="Segoe UI Light" pitchFamily="34" charset="0"/>
                <a:ea typeface="+mn-ea"/>
                <a:cs typeface="+mn-cs"/>
              </a:rPr>
              <a:t> into the search field. Select the following command from the dropdown list of commands:</a:t>
            </a:r>
          </a:p>
          <a:p>
            <a:r>
              <a:rPr lang="en-US" sz="882" b="0" i="0" u="none" strike="noStrike" kern="1200">
                <a:solidFill>
                  <a:schemeClr val="tx1"/>
                </a:solidFill>
                <a:effectLst/>
                <a:latin typeface="Segoe UI Light" pitchFamily="34" charset="0"/>
                <a:ea typeface="+mn-ea"/>
                <a:cs typeface="+mn-cs"/>
              </a:rPr>
              <a:t>Azure Terraform: apply </a:t>
            </a:r>
          </a:p>
          <a:p>
            <a:r>
              <a:rPr lang="en-US" sz="882" b="0" i="0" u="none" strike="noStrike" kern="1200">
                <a:solidFill>
                  <a:schemeClr val="tx1"/>
                </a:solidFill>
                <a:effectLst/>
                <a:latin typeface="Segoe UI Light" pitchFamily="34" charset="0"/>
                <a:ea typeface="+mn-ea"/>
                <a:cs typeface="+mn-cs"/>
              </a:rPr>
              <a:t>12. If Azure Cloud Shell is not open in Visual Studio Code, a message might appear in the bottom, left corner asking you if you want to open Azure Cloud Shell. Choose </a:t>
            </a:r>
            <a:r>
              <a:rPr lang="en-US" sz="882" b="1" i="0" u="none" strike="noStrike" kern="1200">
                <a:solidFill>
                  <a:schemeClr val="tx1"/>
                </a:solidFill>
                <a:effectLst/>
                <a:latin typeface="Segoe UI Light" pitchFamily="34" charset="0"/>
                <a:ea typeface="+mn-ea"/>
                <a:cs typeface="+mn-cs"/>
              </a:rPr>
              <a:t>Accept</a:t>
            </a:r>
            <a:r>
              <a:rPr lang="en-US" sz="882" b="0" i="0" u="none" strike="noStrike" kern="1200">
                <a:solidFill>
                  <a:schemeClr val="tx1"/>
                </a:solidFill>
                <a:effectLst/>
                <a:latin typeface="Segoe UI Light" pitchFamily="34" charset="0"/>
                <a:ea typeface="+mn-ea"/>
                <a:cs typeface="+mn-cs"/>
              </a:rPr>
              <a:t>, and select </a:t>
            </a:r>
            <a:r>
              <a:rPr lang="en-US" sz="882" b="1" i="0" u="none" strike="noStrike" kern="1200">
                <a:solidFill>
                  <a:schemeClr val="tx1"/>
                </a:solidFill>
                <a:effectLst/>
                <a:latin typeface="Segoe UI Light" pitchFamily="34" charset="0"/>
                <a:ea typeface="+mn-ea"/>
                <a:cs typeface="+mn-cs"/>
              </a:rPr>
              <a:t>Yes</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13. Wait for the Azure Cloud Shell pane to appear in the bottom of Visual Studio Code window, and start running the file terraform-createvm.tf. When you are prompted to apply the plan or cancel, type </a:t>
            </a:r>
            <a:r>
              <a:rPr lang="en-US" sz="882" b="1" i="0" u="none" strike="noStrike" kern="1200">
                <a:solidFill>
                  <a:schemeClr val="tx1"/>
                </a:solidFill>
                <a:effectLst/>
                <a:latin typeface="Segoe UI Light" pitchFamily="34" charset="0"/>
                <a:ea typeface="+mn-ea"/>
                <a:cs typeface="+mn-cs"/>
              </a:rPr>
              <a:t>Yes</a:t>
            </a:r>
            <a:r>
              <a:rPr lang="en-US" sz="882" b="0" i="0" u="none" strike="noStrike" kern="1200">
                <a:solidFill>
                  <a:schemeClr val="tx1"/>
                </a:solidFill>
                <a:effectLst/>
                <a:latin typeface="Segoe UI Light" pitchFamily="34" charset="0"/>
                <a:ea typeface="+mn-ea"/>
                <a:cs typeface="+mn-cs"/>
              </a:rPr>
              <a:t>, and then press </a:t>
            </a:r>
            <a:r>
              <a:rPr lang="en-US" sz="882" b="1" i="0" u="none" strike="noStrike" kern="1200">
                <a:solidFill>
                  <a:schemeClr val="tx1"/>
                </a:solidFill>
                <a:effectLst/>
                <a:latin typeface="Segoe UI Light" pitchFamily="34" charset="0"/>
                <a:ea typeface="+mn-ea"/>
                <a:cs typeface="+mn-cs"/>
              </a:rPr>
              <a:t>Enter</a:t>
            </a:r>
            <a:r>
              <a:rPr lang="en-US" sz="882" b="0" i="0" u="none" strike="noStrike" kern="1200">
                <a:solidFill>
                  <a:schemeClr val="tx1"/>
                </a:solidFill>
                <a:effectLst/>
                <a:latin typeface="Segoe UI Light" pitchFamily="34" charset="0"/>
                <a:ea typeface="+mn-ea"/>
                <a:cs typeface="+mn-cs"/>
              </a:rPr>
              <a:t>.</a:t>
            </a:r>
          </a:p>
          <a:p>
            <a:r>
              <a:rPr lang="en-US" sz="882" b="0" i="0" u="none" strike="noStrike" kern="1200">
                <a:solidFill>
                  <a:schemeClr val="tx1"/>
                </a:solidFill>
                <a:effectLst/>
                <a:latin typeface="Segoe UI Light" pitchFamily="34" charset="0"/>
                <a:ea typeface="+mn-ea"/>
                <a:cs typeface="+mn-cs"/>
              </a:rPr>
              <a:t>14. After the command completes successfully, review the list of resources created.</a:t>
            </a:r>
          </a:p>
          <a:p>
            <a:r>
              <a:rPr lang="en-US" sz="882" b="0" i="0" u="none" strike="noStrike" kern="1200">
                <a:solidFill>
                  <a:schemeClr val="tx1"/>
                </a:solidFill>
                <a:effectLst/>
                <a:latin typeface="Segoe UI Light" pitchFamily="34" charset="0"/>
                <a:ea typeface="+mn-ea"/>
                <a:cs typeface="+mn-cs"/>
              </a:rPr>
              <a:t>15. Open the Azure Portal and verify the resource group, resources, and the VM has been created. If you have time, sign in with the user name and password specified in the .</a:t>
            </a:r>
            <a:r>
              <a:rPr lang="en-US" sz="882" b="0" i="0" u="none" strike="noStrike" kern="1200" err="1">
                <a:solidFill>
                  <a:schemeClr val="tx1"/>
                </a:solidFill>
                <a:effectLst/>
                <a:latin typeface="Segoe UI Light" pitchFamily="34" charset="0"/>
                <a:ea typeface="+mn-ea"/>
                <a:cs typeface="+mn-cs"/>
              </a:rPr>
              <a:t>tf</a:t>
            </a:r>
            <a:r>
              <a:rPr lang="en-US" sz="882" b="0" i="0" u="none" strike="noStrike" kern="1200">
                <a:solidFill>
                  <a:schemeClr val="tx1"/>
                </a:solidFill>
                <a:effectLst/>
                <a:latin typeface="Segoe UI Light" pitchFamily="34" charset="0"/>
                <a:ea typeface="+mn-ea"/>
                <a:cs typeface="+mn-cs"/>
              </a:rPr>
              <a:t> config file to verify.</a:t>
            </a:r>
          </a:p>
          <a:p>
            <a:endParaRPr lang="en-US" sz="882" b="1" kern="1200">
              <a:solidFill>
                <a:schemeClr val="tx1"/>
              </a:solidFill>
              <a:effectLst/>
              <a:latin typeface="Segoe UI Light" pitchFamily="34" charset="0"/>
              <a:ea typeface="+mn-ea"/>
              <a:cs typeface="+mn-cs"/>
            </a:endParaRPr>
          </a:p>
          <a:p>
            <a:r>
              <a:rPr lang="en-US" sz="882" b="1" kern="1200">
                <a:solidFill>
                  <a:schemeClr val="tx1"/>
                </a:solidFill>
                <a:effectLst/>
                <a:latin typeface="Segoe UI Light" pitchFamily="34" charset="0"/>
                <a:ea typeface="+mn-ea"/>
                <a:cs typeface="+mn-cs"/>
              </a:rPr>
              <a:t>Note</a:t>
            </a:r>
            <a:r>
              <a:rPr lang="en-US" sz="882" kern="1200">
                <a:solidFill>
                  <a:schemeClr val="tx1"/>
                </a:solidFill>
                <a:effectLst/>
                <a:latin typeface="Segoe UI Light" pitchFamily="34" charset="0"/>
                <a:ea typeface="+mn-ea"/>
                <a:cs typeface="+mn-cs"/>
              </a:rPr>
              <a:t>: If you wanted to use a public or private key pair to connect to the Linux VM instead of a user name and password, you could use the </a:t>
            </a:r>
            <a:r>
              <a:rPr lang="en-US" sz="882" b="1" kern="1200" err="1">
                <a:solidFill>
                  <a:schemeClr val="tx1"/>
                </a:solidFill>
                <a:effectLst/>
                <a:latin typeface="Segoe UI Light" pitchFamily="34" charset="0"/>
                <a:ea typeface="+mn-ea"/>
                <a:cs typeface="+mn-cs"/>
              </a:rPr>
              <a:t>os_profile_linux_config</a:t>
            </a:r>
            <a:r>
              <a:rPr lang="en-US" sz="882" kern="1200">
                <a:solidFill>
                  <a:schemeClr val="tx1"/>
                </a:solidFill>
                <a:effectLst/>
                <a:latin typeface="Segoe UI Light" pitchFamily="34" charset="0"/>
                <a:ea typeface="+mn-ea"/>
                <a:cs typeface="+mn-cs"/>
              </a:rPr>
              <a:t> module, set the </a:t>
            </a:r>
            <a:r>
              <a:rPr lang="en-US" sz="882" b="1" kern="1200" err="1">
                <a:solidFill>
                  <a:schemeClr val="tx1"/>
                </a:solidFill>
                <a:effectLst/>
                <a:latin typeface="Segoe UI Light" pitchFamily="34" charset="0"/>
                <a:ea typeface="+mn-ea"/>
                <a:cs typeface="+mn-cs"/>
              </a:rPr>
              <a:t>disable_password_authentication</a:t>
            </a:r>
            <a:r>
              <a:rPr lang="en-US" sz="882" kern="1200">
                <a:solidFill>
                  <a:schemeClr val="tx1"/>
                </a:solidFill>
                <a:effectLst/>
                <a:latin typeface="Segoe UI Light" pitchFamily="34" charset="0"/>
                <a:ea typeface="+mn-ea"/>
                <a:cs typeface="+mn-cs"/>
              </a:rPr>
              <a:t> key value to </a:t>
            </a:r>
            <a:r>
              <a:rPr lang="en-US" sz="882" b="1" kern="1200">
                <a:solidFill>
                  <a:schemeClr val="tx1"/>
                </a:solidFill>
                <a:effectLst/>
                <a:latin typeface="Segoe UI Light" pitchFamily="34" charset="0"/>
                <a:ea typeface="+mn-ea"/>
                <a:cs typeface="+mn-cs"/>
              </a:rPr>
              <a:t>true</a:t>
            </a:r>
            <a:r>
              <a:rPr lang="en-US" sz="882" kern="1200">
                <a:solidFill>
                  <a:schemeClr val="tx1"/>
                </a:solidFill>
                <a:effectLst/>
                <a:latin typeface="Segoe UI Light" pitchFamily="34" charset="0"/>
                <a:ea typeface="+mn-ea"/>
                <a:cs typeface="+mn-cs"/>
              </a:rPr>
              <a:t> and include the </a:t>
            </a:r>
            <a:r>
              <a:rPr lang="en-US" sz="882" kern="1200" err="1">
                <a:solidFill>
                  <a:schemeClr val="tx1"/>
                </a:solidFill>
                <a:effectLst/>
                <a:latin typeface="Segoe UI Light" pitchFamily="34" charset="0"/>
                <a:ea typeface="+mn-ea"/>
                <a:cs typeface="+mn-cs"/>
              </a:rPr>
              <a:t>ssh</a:t>
            </a:r>
            <a:r>
              <a:rPr lang="en-US" sz="882" kern="1200">
                <a:solidFill>
                  <a:schemeClr val="tx1"/>
                </a:solidFill>
                <a:effectLst/>
                <a:latin typeface="Segoe UI Light" pitchFamily="34" charset="0"/>
                <a:ea typeface="+mn-ea"/>
                <a:cs typeface="+mn-cs"/>
              </a:rPr>
              <a:t> key details, as in the following code.</a:t>
            </a:r>
          </a:p>
          <a:p>
            <a:pPr marL="107153" lvl="1" indent="0">
              <a:buFontTx/>
              <a:buNone/>
            </a:pPr>
            <a:r>
              <a:rPr lang="en-US" i="1" err="1"/>
              <a:t>os_profile_linux_config</a:t>
            </a:r>
            <a:r>
              <a:rPr lang="en-US" i="1"/>
              <a:t> { </a:t>
            </a:r>
          </a:p>
          <a:p>
            <a:pPr marL="222242" lvl="2" indent="0">
              <a:buFontTx/>
              <a:buNone/>
            </a:pPr>
            <a:r>
              <a:rPr lang="en-US" i="1" err="1"/>
              <a:t>disable_password_authentication</a:t>
            </a:r>
            <a:r>
              <a:rPr lang="en-US" i="1"/>
              <a:t> = true</a:t>
            </a:r>
          </a:p>
          <a:p>
            <a:pPr marL="222242" lvl="2" indent="0">
              <a:buFontTx/>
              <a:buNone/>
            </a:pPr>
            <a:r>
              <a:rPr lang="en-US" i="1" err="1"/>
              <a:t>ssh_keys</a:t>
            </a:r>
            <a:r>
              <a:rPr lang="en-US" i="1"/>
              <a:t> { </a:t>
            </a:r>
          </a:p>
          <a:p>
            <a:pPr marL="377019" lvl="3" indent="0">
              <a:buFontTx/>
              <a:buNone/>
            </a:pPr>
            <a:r>
              <a:rPr lang="en-US" i="1"/>
              <a:t>path = "/home/</a:t>
            </a:r>
            <a:r>
              <a:rPr lang="en-US" i="1" err="1"/>
              <a:t>azureuser</a:t>
            </a:r>
            <a:r>
              <a:rPr lang="en-US" i="1"/>
              <a:t>/.</a:t>
            </a:r>
            <a:r>
              <a:rPr lang="en-US" i="1" err="1"/>
              <a:t>ssh</a:t>
            </a:r>
            <a:r>
              <a:rPr lang="en-US" i="1"/>
              <a:t>/</a:t>
            </a:r>
            <a:r>
              <a:rPr lang="en-US" i="1" err="1"/>
              <a:t>authorized_keys</a:t>
            </a:r>
            <a:r>
              <a:rPr lang="en-US" i="1"/>
              <a:t>" </a:t>
            </a:r>
          </a:p>
          <a:p>
            <a:pPr marL="377019" lvl="3" indent="0">
              <a:buFontTx/>
              <a:buNone/>
            </a:pPr>
            <a:r>
              <a:rPr lang="en-US" i="1" err="1"/>
              <a:t>key_data</a:t>
            </a:r>
            <a:r>
              <a:rPr lang="en-US" i="1"/>
              <a:t> = "</a:t>
            </a:r>
            <a:r>
              <a:rPr lang="en-US" i="1" err="1"/>
              <a:t>ssh-rsa</a:t>
            </a:r>
            <a:r>
              <a:rPr lang="en-US" i="1"/>
              <a:t> AAAAB3Nz{snip}hwhqT9h" </a:t>
            </a:r>
          </a:p>
          <a:p>
            <a:pPr marL="222242" lvl="2" indent="0">
              <a:buFontTx/>
              <a:buNone/>
            </a:pPr>
            <a:r>
              <a:rPr lang="en-US" i="1"/>
              <a:t>} </a:t>
            </a:r>
          </a:p>
          <a:p>
            <a:pPr marL="107153" lvl="1" indent="0">
              <a:buFontTx/>
              <a:buNone/>
            </a:pPr>
            <a:r>
              <a:rPr lang="en-US" i="1"/>
              <a:t>} </a:t>
            </a:r>
          </a:p>
          <a:p>
            <a:r>
              <a:rPr lang="en-US" sz="882" b="0" i="0" u="none" strike="noStrike" kern="1200">
                <a:solidFill>
                  <a:schemeClr val="tx1"/>
                </a:solidFill>
                <a:effectLst/>
                <a:latin typeface="Segoe UI Light" pitchFamily="34" charset="0"/>
                <a:ea typeface="+mn-ea"/>
                <a:cs typeface="+mn-cs"/>
              </a:rPr>
              <a:t>You'd also need to remove the password value in the </a:t>
            </a:r>
            <a:r>
              <a:rPr lang="en-US" sz="882" b="1" i="0" u="none" strike="noStrike" kern="1200" err="1">
                <a:solidFill>
                  <a:schemeClr val="tx1"/>
                </a:solidFill>
                <a:effectLst/>
                <a:latin typeface="Segoe UI Light" pitchFamily="34" charset="0"/>
                <a:ea typeface="+mn-ea"/>
                <a:cs typeface="+mn-cs"/>
              </a:rPr>
              <a:t>os_profile</a:t>
            </a:r>
            <a:r>
              <a:rPr lang="en-US" sz="882" b="1" i="0" u="none" strike="noStrike" kern="1200">
                <a:solidFill>
                  <a:schemeClr val="tx1"/>
                </a:solidFill>
                <a:effectLst/>
                <a:latin typeface="Segoe UI Light" pitchFamily="34" charset="0"/>
                <a:ea typeface="+mn-ea"/>
                <a:cs typeface="+mn-cs"/>
              </a:rPr>
              <a:t> module</a:t>
            </a:r>
            <a:r>
              <a:rPr lang="en-US" sz="882" b="0" i="0" u="none" strike="noStrike" kern="1200">
                <a:solidFill>
                  <a:schemeClr val="tx1"/>
                </a:solidFill>
                <a:effectLst/>
                <a:latin typeface="Segoe UI Light" pitchFamily="34" charset="0"/>
                <a:ea typeface="+mn-ea"/>
                <a:cs typeface="+mn-cs"/>
              </a:rPr>
              <a:t> that present in the example above.</a:t>
            </a:r>
          </a:p>
          <a:p>
            <a:endParaRPr lang="en-US" sz="882" b="1" kern="1200">
              <a:solidFill>
                <a:schemeClr val="tx1"/>
              </a:solidFill>
              <a:effectLst/>
              <a:latin typeface="Segoe UI Light" pitchFamily="34" charset="0"/>
              <a:ea typeface="+mn-ea"/>
              <a:cs typeface="+mn-cs"/>
            </a:endParaRPr>
          </a:p>
          <a:p>
            <a:r>
              <a:rPr lang="en-US" sz="882" b="1" kern="1200">
                <a:solidFill>
                  <a:schemeClr val="tx1"/>
                </a:solidFill>
                <a:effectLst/>
                <a:latin typeface="Segoe UI Light" pitchFamily="34" charset="0"/>
                <a:ea typeface="+mn-ea"/>
                <a:cs typeface="+mn-cs"/>
              </a:rPr>
              <a:t>Note</a:t>
            </a:r>
            <a:r>
              <a:rPr lang="en-US" sz="882" kern="1200">
                <a:solidFill>
                  <a:schemeClr val="tx1"/>
                </a:solidFill>
                <a:effectLst/>
                <a:latin typeface="Segoe UI Light" pitchFamily="34" charset="0"/>
                <a:ea typeface="+mn-ea"/>
                <a:cs typeface="+mn-cs"/>
              </a:rPr>
              <a:t>: You could also embed the Azure authentication within the script. In that case, you would not need to install the Azure account extension, as in the following example:</a:t>
            </a:r>
          </a:p>
          <a:p>
            <a:pPr marL="107153" lvl="1" indent="0">
              <a:buFontTx/>
              <a:buNone/>
            </a:pPr>
            <a:r>
              <a:rPr lang="en-US" i="1"/>
              <a:t>provider "</a:t>
            </a:r>
            <a:r>
              <a:rPr lang="en-US" i="1" err="1"/>
              <a:t>azurerm</a:t>
            </a:r>
            <a:r>
              <a:rPr lang="en-US" i="1"/>
              <a:t>" { </a:t>
            </a:r>
          </a:p>
          <a:p>
            <a:pPr marL="222242" lvl="2" indent="0">
              <a:buFontTx/>
              <a:buNone/>
            </a:pPr>
            <a:r>
              <a:rPr lang="en-US" i="1" err="1"/>
              <a:t>subscription_id</a:t>
            </a:r>
            <a:r>
              <a:rPr lang="en-US" i="1"/>
              <a:t> = "</a:t>
            </a:r>
            <a:r>
              <a:rPr lang="en-US" i="1" err="1"/>
              <a:t>xxxxxxx-xxxx-xxxx-xxxx-xxxxxxxxxxxx</a:t>
            </a:r>
            <a:r>
              <a:rPr lang="en-US" i="1"/>
              <a:t>" </a:t>
            </a:r>
          </a:p>
          <a:p>
            <a:pPr marL="222242" lvl="2" indent="0">
              <a:buFontTx/>
              <a:buNone/>
            </a:pPr>
            <a:r>
              <a:rPr lang="en-US" i="1" err="1"/>
              <a:t>client_id</a:t>
            </a:r>
            <a:r>
              <a:rPr lang="en-US" i="1"/>
              <a:t> = "</a:t>
            </a:r>
            <a:r>
              <a:rPr lang="en-US" i="1" err="1"/>
              <a:t>xxxxxxx-xxxx-xxxx-xxxx-xxxxxxxxxxxx</a:t>
            </a:r>
            <a:r>
              <a:rPr lang="en-US" i="1"/>
              <a:t>" </a:t>
            </a:r>
          </a:p>
          <a:p>
            <a:pPr marL="222242" lvl="2" indent="0">
              <a:buFontTx/>
              <a:buNone/>
            </a:pPr>
            <a:r>
              <a:rPr lang="en-US" i="1" err="1"/>
              <a:t>client_secret</a:t>
            </a:r>
            <a:r>
              <a:rPr lang="en-US" i="1"/>
              <a:t> = "</a:t>
            </a:r>
            <a:r>
              <a:rPr lang="en-US" i="1" err="1"/>
              <a:t>xxxxxxx-xxxx-xxxx-xxxx-xxxxxxxxxxxx</a:t>
            </a:r>
            <a:r>
              <a:rPr lang="en-US" i="1"/>
              <a:t>" </a:t>
            </a:r>
          </a:p>
          <a:p>
            <a:pPr marL="222242" lvl="2" indent="0">
              <a:buFontTx/>
              <a:buNone/>
            </a:pPr>
            <a:r>
              <a:rPr lang="en-US" i="1" err="1"/>
              <a:t>tenant_id</a:t>
            </a:r>
            <a:r>
              <a:rPr lang="en-US" i="1"/>
              <a:t> = "</a:t>
            </a:r>
            <a:r>
              <a:rPr lang="en-US" i="1" err="1"/>
              <a:t>xxxxxxx-xxxx-xxxx-xxxx-xxxxxxxxxxxx</a:t>
            </a:r>
            <a:r>
              <a:rPr lang="en-US" i="1"/>
              <a:t>" </a:t>
            </a:r>
          </a:p>
          <a:p>
            <a:pPr marL="107153" lvl="1" indent="0">
              <a:buFontTx/>
              <a:buNone/>
            </a:pPr>
            <a:r>
              <a:rPr lang="en-US" i="1"/>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834131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Chef Automate integrates with the open-source products Chef, </a:t>
            </a:r>
            <a:r>
              <a:rPr lang="en-IE" sz="900" b="0" i="0" u="none"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 and Habitat, and their associated tools, including chef-client and </a:t>
            </a:r>
            <a:r>
              <a:rPr lang="en-IE" sz="900" b="0" i="0" u="none" strike="noStrike" kern="1200" dirty="0" err="1">
                <a:solidFill>
                  <a:schemeClr val="tx1"/>
                </a:solidFill>
                <a:effectLst/>
                <a:latin typeface="Segoe UI Light" pitchFamily="34" charset="0"/>
                <a:ea typeface="+mn-ea"/>
                <a:cs typeface="+mn-cs"/>
              </a:rPr>
              <a:t>ChefDK</a:t>
            </a:r>
            <a:r>
              <a:rPr lang="en-IE" sz="900" b="0" i="0" u="none" strike="noStrike" kern="1200" dirty="0">
                <a:solidFill>
                  <a:schemeClr val="tx1"/>
                </a:solidFill>
                <a:effectLst/>
                <a:latin typeface="Segoe UI Light" pitchFamily="34" charset="0"/>
                <a:ea typeface="+mn-ea"/>
                <a:cs typeface="+mn-cs"/>
              </a:rPr>
              <a:t>. The image on the slide is an overview of the structure of Chef Automate, and how it integrates with various components.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Chef Automate is available from the Azure Marketplace, and you can try it out with a free 30-day license. You can deploy it in Azure straight away.</a:t>
            </a:r>
            <a:endParaRPr lang="en-IE" sz="900" b="1" i="0" u="sng" strike="noStrike" kern="1200" dirty="0">
              <a:solidFill>
                <a:schemeClr val="tx1"/>
              </a:solidFill>
              <a:effectLst/>
              <a:latin typeface="Segoe UI Light" pitchFamily="34" charset="0"/>
              <a:ea typeface="+mn-ea"/>
              <a:cs typeface="+mn-cs"/>
            </a:endParaRPr>
          </a:p>
          <a:p>
            <a:endParaRPr lang="en-IE" sz="900" b="1" i="0" u="sng" strike="noStrike" kern="1200" dirty="0">
              <a:solidFill>
                <a:schemeClr val="tx1"/>
              </a:solidFill>
              <a:effectLst/>
              <a:latin typeface="Segoe UI Light" pitchFamily="34" charset="0"/>
              <a:ea typeface="+mn-ea"/>
              <a:cs typeface="+mn-cs"/>
            </a:endParaRPr>
          </a:p>
          <a:p>
            <a:endParaRPr lang="en-IE" sz="900" b="1" i="0" u="sng" strike="noStrike" kern="1200" dirty="0">
              <a:solidFill>
                <a:schemeClr val="tx1"/>
              </a:solidFill>
              <a:effectLst/>
              <a:latin typeface="Segoe UI Light" pitchFamily="34" charset="0"/>
              <a:ea typeface="+mn-ea"/>
              <a:cs typeface="+mn-cs"/>
            </a:endParaRPr>
          </a:p>
          <a:p>
            <a:r>
              <a:rPr lang="en-IE" sz="900" b="1" i="0" u="sng" strike="noStrike" kern="1200" dirty="0">
                <a:solidFill>
                  <a:schemeClr val="tx1"/>
                </a:solidFill>
                <a:effectLst/>
                <a:latin typeface="Segoe UI Light" pitchFamily="34" charset="0"/>
                <a:ea typeface="+mn-ea"/>
                <a:cs typeface="+mn-cs"/>
              </a:rPr>
              <a:t>Habitat. </a:t>
            </a:r>
          </a:p>
          <a:p>
            <a:r>
              <a:rPr lang="en-IE" sz="900" b="0" i="0" u="none" strike="noStrike" kern="1200" dirty="0">
                <a:solidFill>
                  <a:schemeClr val="tx1"/>
                </a:solidFill>
                <a:effectLst/>
                <a:latin typeface="Segoe UI Light" pitchFamily="34" charset="0"/>
                <a:ea typeface="+mn-ea"/>
                <a:cs typeface="+mn-cs"/>
              </a:rPr>
              <a:t>Habitat is an open-source project that offers an entirely new approach to application management. It makes the application and its automation the unit of deployment by creating platform-independent build artifacts that can run on traditional servers and virtual machines (VMs). They also can be exported into your preferred container platform, enabling you to deploy your applications in any environment. When applications are wrapped in a lightweight “habitat” (the runtime environment), whether the habitat is a container, a bare metal machine, or platform as a service (PaaS) is no longer the focus and does not constrain the application.</a:t>
            </a:r>
          </a:p>
          <a:p>
            <a:r>
              <a:rPr lang="en-IE" sz="900" b="0" i="0" u="none" strike="noStrike" kern="1200" dirty="0">
                <a:solidFill>
                  <a:schemeClr val="tx1"/>
                </a:solidFill>
                <a:effectLst/>
                <a:latin typeface="Segoe UI Light" pitchFamily="34" charset="0"/>
                <a:ea typeface="+mn-ea"/>
                <a:cs typeface="+mn-cs"/>
              </a:rPr>
              <a:t>For more information about Habitat, see the </a:t>
            </a:r>
            <a:r>
              <a:rPr lang="en-IE" sz="900" b="0" i="0" u="none" strike="noStrike" kern="1200" dirty="0">
                <a:solidFill>
                  <a:schemeClr val="tx1"/>
                </a:solidFill>
                <a:effectLst/>
                <a:latin typeface="Segoe UI Light" pitchFamily="34" charset="0"/>
                <a:ea typeface="+mn-ea"/>
                <a:cs typeface="+mn-cs"/>
                <a:hlinkClick r:id="rId3"/>
              </a:rPr>
              <a:t>Use Habitat to deploy your application to Azure</a:t>
            </a:r>
            <a:r>
              <a:rPr lang="en-IE" sz="900" b="0" i="0" u="none" strike="noStrike" kern="1200" dirty="0">
                <a:solidFill>
                  <a:schemeClr val="tx1"/>
                </a:solidFill>
                <a:effectLst/>
                <a:latin typeface="Segoe UI Light" pitchFamily="34" charset="0"/>
                <a:ea typeface="+mn-ea"/>
                <a:cs typeface="+mn-cs"/>
              </a:rPr>
              <a:t> page.</a:t>
            </a:r>
          </a:p>
          <a:p>
            <a:endParaRPr lang="en-IE" sz="900" b="0" i="0" u="none" strike="noStrike" kern="1200" dirty="0">
              <a:solidFill>
                <a:schemeClr val="tx1"/>
              </a:solidFill>
              <a:effectLst/>
              <a:latin typeface="Segoe UI Light" pitchFamily="34" charset="0"/>
              <a:ea typeface="+mn-ea"/>
              <a:cs typeface="+mn-cs"/>
            </a:endParaRPr>
          </a:p>
          <a:p>
            <a:r>
              <a:rPr lang="en-IE" sz="900" b="1" i="0" u="sng"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a:t>
            </a:r>
          </a:p>
          <a:p>
            <a:r>
              <a:rPr lang="en-IE" sz="900" b="0" i="0" u="none"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 is a free and open-source framework for testing and auditing your applications and infrastructure. </a:t>
            </a:r>
            <a:r>
              <a:rPr lang="en-IE" sz="900" b="0" i="0" u="none"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 works by comparing the actual state of your system with the desired state that you express in easy-to-read and easy-to-write </a:t>
            </a:r>
            <a:r>
              <a:rPr lang="en-IE" sz="900" b="0" i="0" u="none"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 code. </a:t>
            </a:r>
            <a:r>
              <a:rPr lang="en-IE" sz="900" b="0" i="0" u="none" strike="noStrike" kern="1200" dirty="0" err="1">
                <a:solidFill>
                  <a:schemeClr val="tx1"/>
                </a:solidFill>
                <a:effectLst/>
                <a:latin typeface="Segoe UI Light" pitchFamily="34" charset="0"/>
                <a:ea typeface="+mn-ea"/>
                <a:cs typeface="+mn-cs"/>
              </a:rPr>
              <a:t>InSpec</a:t>
            </a:r>
            <a:r>
              <a:rPr lang="en-IE" sz="900" b="0" i="0" u="none" strike="noStrike" kern="1200" dirty="0">
                <a:solidFill>
                  <a:schemeClr val="tx1"/>
                </a:solidFill>
                <a:effectLst/>
                <a:latin typeface="Segoe UI Light" pitchFamily="34" charset="0"/>
                <a:ea typeface="+mn-ea"/>
                <a:cs typeface="+mn-cs"/>
              </a:rPr>
              <a:t> detects violations and displays findings in the form of a report, but puts you in control of remediation.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8696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a:t>
            </a:r>
            <a:r>
              <a:rPr lang="en-US" b="0" i="0" u="none" strike="noStrike">
                <a:effectLst/>
                <a:latin typeface="Segoe UI" panose="020B0502040204020203" pitchFamily="34" charset="0"/>
              </a:rPr>
              <a:t>The correct answers are Chef Server, Chef Client and Chef Workstation.</a:t>
            </a: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kern="1200">
                <a:solidFill>
                  <a:schemeClr val="tx1"/>
                </a:solidFill>
                <a:effectLst/>
                <a:latin typeface="Segoe UI Light" pitchFamily="34" charset="0"/>
                <a:ea typeface="+mn-ea"/>
                <a:cs typeface="+mn-cs"/>
              </a:rPr>
              <a:t>Q2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correct answers are Habitat and </a:t>
            </a:r>
            <a:r>
              <a:rPr lang="en-US" b="0" i="0" u="none" strike="noStrike" err="1">
                <a:effectLst/>
                <a:latin typeface="Segoe UI" panose="020B0502040204020203" pitchFamily="34" charset="0"/>
              </a:rPr>
              <a:t>InSpec</a:t>
            </a:r>
            <a:r>
              <a:rPr lang="en-US" b="0" i="0" u="none" strike="noStrike">
                <a:effectLst/>
                <a:latin typeface="Segoe UI" panose="020B0502040204020203" pitchFamily="34" charset="0"/>
              </a:rPr>
              <a:t>.</a:t>
            </a:r>
            <a:endParaRPr lang="en-US" sz="900" b="0" i="0" kern="1200">
              <a:solidFill>
                <a:schemeClr val="tx1"/>
              </a:solidFill>
              <a:effectLst/>
              <a:latin typeface="Segoe UI Light" pitchFamily="34" charset="0"/>
              <a:ea typeface="+mn-ea"/>
              <a:cs typeface="+mn-cs"/>
            </a:endParaRPr>
          </a:p>
          <a:p>
            <a:r>
              <a:rPr lang="en-US" sz="900" b="1" i="0" kern="1200">
                <a:solidFill>
                  <a:schemeClr val="tx1"/>
                </a:solidFill>
                <a:effectLst/>
                <a:latin typeface="Segoe UI Light" pitchFamily="34" charset="0"/>
                <a:ea typeface="+mn-ea"/>
                <a:cs typeface="+mn-cs"/>
              </a:rPr>
              <a:t>Q3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correct answers are Master, Agent and Facts.</a:t>
            </a:r>
            <a:endParaRPr lang="en-US" sz="900" b="0" i="0" kern="1200">
              <a:solidFill>
                <a:schemeClr val="tx1"/>
              </a:solidFill>
              <a:effectLst/>
              <a:latin typeface="Segoe UI Light" pitchFamily="34" charset="0"/>
              <a:ea typeface="+mn-ea"/>
              <a:cs typeface="+mn-cs"/>
            </a:endParaRPr>
          </a:p>
          <a:p>
            <a:r>
              <a:rPr lang="en-US" b="1" i="0" u="none" strike="noStrike">
                <a:effectLst/>
                <a:latin typeface="Segoe UI" panose="020B0502040204020203" pitchFamily="34" charset="0"/>
              </a:rPr>
              <a:t>Q4 Answer</a:t>
            </a:r>
            <a:r>
              <a:rPr lang="en-US" b="0" i="0" u="none" strike="noStrike">
                <a:effectLst/>
                <a:latin typeface="Segoe UI" panose="020B0502040204020203" pitchFamily="34" charset="0"/>
              </a:rPr>
              <a:t>: Module is the correct answer.</a:t>
            </a:r>
            <a:r>
              <a:rPr lang="en-US" sz="900" b="0" i="0" kern="1200">
                <a:solidFill>
                  <a:schemeClr val="tx1"/>
                </a:solidFill>
                <a:effectLst/>
                <a:latin typeface="Segoe UI Light" pitchFamily="34" charset="0"/>
                <a:ea typeface="+mn-ea"/>
                <a:cs typeface="+mn-cs"/>
              </a:rPr>
              <a:t> </a:t>
            </a:r>
          </a:p>
          <a:p>
            <a:r>
              <a:rPr lang="en-US" sz="900" b="1" i="0" kern="1200">
                <a:solidFill>
                  <a:schemeClr val="tx1"/>
                </a:solidFill>
                <a:effectLst/>
                <a:latin typeface="Segoe UI Light" pitchFamily="34" charset="0"/>
                <a:ea typeface="+mn-ea"/>
                <a:cs typeface="+mn-cs"/>
              </a:rPr>
              <a:t>Q5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correct answers are: Puppet and Chef.</a:t>
            </a:r>
            <a:br>
              <a:rPr lang="en-IE" sz="900" b="0" kern="1200">
                <a:solidFill>
                  <a:schemeClr val="tx1"/>
                </a:solidFill>
                <a:effectLst/>
                <a:latin typeface="Segoe UI Light" pitchFamily="34" charset="0"/>
                <a:ea typeface="+mn-ea"/>
                <a:cs typeface="+mn-cs"/>
              </a:rPr>
            </a:br>
            <a:endParaRPr lang="en-IE" sz="900"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550787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Q6 Answer</a:t>
            </a:r>
            <a:r>
              <a:rPr lang="en-US"/>
              <a:t>: </a:t>
            </a:r>
            <a:r>
              <a:rPr lang="en-US" b="0" i="0" u="none" strike="noStrike">
                <a:effectLst/>
                <a:latin typeface="Segoe UI" panose="020B0502040204020203" pitchFamily="34" charset="0"/>
              </a:rPr>
              <a:t>True</a:t>
            </a: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kern="1200">
                <a:solidFill>
                  <a:schemeClr val="tx1"/>
                </a:solidFill>
                <a:effectLst/>
                <a:latin typeface="Segoe UI Light" pitchFamily="34" charset="0"/>
                <a:ea typeface="+mn-ea"/>
                <a:cs typeface="+mn-cs"/>
              </a:rPr>
              <a:t>Q7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The --custom-data parameter passes the name of the configuration file (.txt).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u="none" strike="noStrike">
                <a:effectLst/>
                <a:latin typeface="Segoe UI" panose="020B0502040204020203" pitchFamily="34" charset="0"/>
              </a:rPr>
              <a:t>Configuration files (.txt) are encoded in base64.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u="none" strike="noStrike">
                <a:effectLst/>
                <a:latin typeface="Segoe UI" panose="020B0502040204020203" pitchFamily="34" charset="0"/>
              </a:rPr>
              <a:t>The YML syntax is used within the configuration file (.txt).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u="none" strike="noStrike">
                <a:effectLst/>
                <a:latin typeface="Segoe UI" panose="020B0502040204020203" pitchFamily="34" charset="0"/>
              </a:rPr>
              <a:t>cloud-</a:t>
            </a:r>
            <a:r>
              <a:rPr lang="en-US" b="0" i="0" u="none" strike="noStrike" err="1">
                <a:effectLst/>
                <a:latin typeface="Segoe UI" panose="020B0502040204020203" pitchFamily="34" charset="0"/>
              </a:rPr>
              <a:t>init</a:t>
            </a:r>
            <a:r>
              <a:rPr lang="en-US" b="0" i="0" u="none" strike="noStrike">
                <a:effectLst/>
                <a:latin typeface="Segoe UI" panose="020B0502040204020203" pitchFamily="34" charset="0"/>
              </a:rPr>
              <a:t> works across Linux distributions.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kern="1200">
                <a:solidFill>
                  <a:schemeClr val="tx1"/>
                </a:solidFill>
                <a:effectLst/>
                <a:latin typeface="Segoe UI Light" pitchFamily="34" charset="0"/>
                <a:ea typeface="+mn-ea"/>
                <a:cs typeface="+mn-cs"/>
              </a:rPr>
              <a:t>Q8 Answer</a:t>
            </a:r>
            <a:r>
              <a:rPr lang="en-US" sz="900"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False</a:t>
            </a:r>
            <a:endParaRPr lang="en-US" sz="900" b="0" i="0" kern="1200">
              <a:solidFill>
                <a:schemeClr val="tx1"/>
              </a:solidFill>
              <a:effectLst/>
              <a:latin typeface="Segoe UI Light" pitchFamily="34" charset="0"/>
              <a:ea typeface="+mn-ea"/>
              <a:cs typeface="+mn-cs"/>
            </a:endParaRPr>
          </a:p>
          <a:p>
            <a:r>
              <a:rPr lang="en-US" b="1" i="0" u="none" strike="noStrike">
                <a:effectLst/>
                <a:latin typeface="Segoe UI" panose="020B0502040204020203" pitchFamily="34" charset="0"/>
              </a:rPr>
              <a:t>Q9 Answer</a:t>
            </a:r>
            <a:r>
              <a:rPr lang="en-US" b="0" i="0" u="none" strike="noStrike">
                <a:effectLst/>
                <a:latin typeface="Segoe UI" panose="020B0502040204020203" pitchFamily="34" charset="0"/>
              </a:rPr>
              <a:t>: Overrides is the correct answer.</a:t>
            </a:r>
            <a:br>
              <a:rPr lang="en-IE" sz="900" b="0" kern="1200">
                <a:solidFill>
                  <a:schemeClr val="tx1"/>
                </a:solidFill>
                <a:effectLst/>
                <a:latin typeface="Segoe UI Light" pitchFamily="34" charset="0"/>
                <a:ea typeface="+mn-ea"/>
                <a:cs typeface="+mn-cs"/>
              </a:rPr>
            </a:br>
            <a:endParaRPr lang="en-IE" sz="900"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407657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You can also bootstrap Chef VM extensions for the Windows and Linux operating systems, in addition to provisioning them in Azure using the </a:t>
            </a:r>
            <a:r>
              <a:rPr lang="en-IE" sz="900" b="1" i="0" u="none" strike="noStrike" kern="1200">
                <a:solidFill>
                  <a:schemeClr val="tx1"/>
                </a:solidFill>
                <a:effectLst/>
                <a:latin typeface="Segoe UI Light" pitchFamily="34" charset="0"/>
                <a:ea typeface="+mn-ea"/>
                <a:cs typeface="+mn-cs"/>
              </a:rPr>
              <a:t>Knife</a:t>
            </a:r>
            <a:r>
              <a:rPr lang="en-IE" sz="900" b="0" i="0" u="none" strike="noStrike" kern="1200">
                <a:solidFill>
                  <a:schemeClr val="tx1"/>
                </a:solidFill>
                <a:effectLst/>
                <a:latin typeface="Segoe UI Light" pitchFamily="34" charset="0"/>
                <a:ea typeface="+mn-ea"/>
                <a:cs typeface="+mn-cs"/>
              </a:rPr>
              <a:t> command. For more information, look up the ‘cloud-</a:t>
            </a:r>
            <a:r>
              <a:rPr lang="en-IE" sz="900" b="0" i="0" u="none" strike="noStrike" kern="1200" err="1">
                <a:solidFill>
                  <a:schemeClr val="tx1"/>
                </a:solidFill>
                <a:effectLst/>
                <a:latin typeface="Segoe UI Light" pitchFamily="34" charset="0"/>
                <a:ea typeface="+mn-ea"/>
                <a:cs typeface="+mn-cs"/>
              </a:rPr>
              <a:t>api</a:t>
            </a:r>
            <a:r>
              <a:rPr lang="en-IE" sz="900" b="0" i="0" u="none" strike="noStrike" kern="1200">
                <a:solidFill>
                  <a:schemeClr val="tx1"/>
                </a:solidFill>
                <a:effectLst/>
                <a:latin typeface="Segoe UI Light" pitchFamily="34" charset="0"/>
                <a:ea typeface="+mn-ea"/>
                <a:cs typeface="+mn-cs"/>
              </a:rPr>
              <a:t>’ bootstrap option in the Knife plugin documentation at </a:t>
            </a:r>
            <a:r>
              <a:rPr lang="en-IE" sz="900" b="0" i="0" u="none" strike="noStrike" kern="1200">
                <a:solidFill>
                  <a:schemeClr val="tx1"/>
                </a:solidFill>
                <a:effectLst/>
                <a:latin typeface="Segoe UI Light" pitchFamily="34" charset="0"/>
                <a:ea typeface="+mn-ea"/>
                <a:cs typeface="+mn-cs"/>
                <a:hlinkClick r:id="rId3"/>
              </a:rPr>
              <a:t>https://github.com/chef/knife-azure</a:t>
            </a:r>
            <a:r>
              <a:rPr lang="en-IE" sz="900" b="0" i="0" u="none" strike="noStrike" kern="1200">
                <a:solidFill>
                  <a:schemeClr val="tx1"/>
                </a:solidFill>
                <a:effectLst/>
                <a:latin typeface="Segoe UI Light" pitchFamily="34" charset="0"/>
                <a:ea typeface="+mn-ea"/>
                <a:cs typeface="+mn-cs"/>
              </a:rPr>
              <a:t>.</a:t>
            </a: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You can also install the Chef extensions to an Azure VM using Windows PowerShell. By installing the Chef Management Console, you can manage your Chef server configuration and node deployments via a browser window.</a:t>
            </a: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You could install the chef development kit and show the help output to view the range of management tasks available via Knife.</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640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Puppet operates using a client server model, and consists of the following core components:</a:t>
            </a:r>
          </a:p>
          <a:p>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Puppet Master. The </a:t>
            </a:r>
            <a:r>
              <a:rPr lang="en-IE" sz="900" b="0" i="1" u="none" strike="noStrike" kern="1200" dirty="0">
                <a:solidFill>
                  <a:schemeClr val="tx1"/>
                </a:solidFill>
                <a:effectLst/>
                <a:latin typeface="Segoe UI Light" pitchFamily="34" charset="0"/>
                <a:ea typeface="+mn-ea"/>
                <a:cs typeface="+mn-cs"/>
              </a:rPr>
              <a:t>Puppet Master</a:t>
            </a:r>
            <a:r>
              <a:rPr lang="en-IE" sz="900" b="0" i="0" u="none" strike="noStrike" kern="1200" dirty="0">
                <a:solidFill>
                  <a:schemeClr val="tx1"/>
                </a:solidFill>
                <a:effectLst/>
                <a:latin typeface="Segoe UI Light" pitchFamily="34" charset="0"/>
                <a:ea typeface="+mn-ea"/>
                <a:cs typeface="+mn-cs"/>
              </a:rPr>
              <a:t> is responsible for compiling code to create agent </a:t>
            </a:r>
            <a:r>
              <a:rPr lang="en-IE" sz="900" b="0" i="0" u="none" strike="noStrike" kern="1200" dirty="0" err="1">
                <a:solidFill>
                  <a:schemeClr val="tx1"/>
                </a:solidFill>
                <a:effectLst/>
                <a:latin typeface="Segoe UI Light" pitchFamily="34" charset="0"/>
                <a:ea typeface="+mn-ea"/>
                <a:cs typeface="+mn-cs"/>
              </a:rPr>
              <a:t>catalogs</a:t>
            </a:r>
            <a:r>
              <a:rPr lang="en-IE" sz="900" b="0" i="0" u="none" strike="noStrike" kern="1200" dirty="0">
                <a:solidFill>
                  <a:schemeClr val="tx1"/>
                </a:solidFill>
                <a:effectLst/>
                <a:latin typeface="Segoe UI Light" pitchFamily="34" charset="0"/>
                <a:ea typeface="+mn-ea"/>
                <a:cs typeface="+mn-cs"/>
              </a:rPr>
              <a:t>. It's also where Secure Sockets Layer (SSL) certificates are verified and signed. Puppet Enterprise infrastructure components are installed on a single node, the master. The master always contains a compile master and a Puppet Server. As your installation grows, you can add additional compile masters to distribute the </a:t>
            </a:r>
            <a:r>
              <a:rPr lang="en-IE" sz="900" b="0" i="0" u="none" strike="noStrike" kern="1200" dirty="0" err="1">
                <a:solidFill>
                  <a:schemeClr val="tx1"/>
                </a:solidFill>
                <a:effectLst/>
                <a:latin typeface="Segoe UI Light" pitchFamily="34" charset="0"/>
                <a:ea typeface="+mn-ea"/>
                <a:cs typeface="+mn-cs"/>
              </a:rPr>
              <a:t>catalog</a:t>
            </a:r>
            <a:r>
              <a:rPr lang="en-IE" sz="900" b="0" i="0" u="none" strike="noStrike" kern="1200" dirty="0">
                <a:solidFill>
                  <a:schemeClr val="tx1"/>
                </a:solidFill>
                <a:effectLst/>
                <a:latin typeface="Segoe UI Light" pitchFamily="34" charset="0"/>
                <a:ea typeface="+mn-ea"/>
                <a:cs typeface="+mn-cs"/>
              </a:rPr>
              <a:t> compilation workload.</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Puppet Agent. </a:t>
            </a:r>
            <a:r>
              <a:rPr lang="en-IE" sz="900" b="0" i="1" u="none" strike="noStrike" kern="1200" dirty="0">
                <a:solidFill>
                  <a:schemeClr val="tx1"/>
                </a:solidFill>
                <a:effectLst/>
                <a:latin typeface="Segoe UI Light" pitchFamily="34" charset="0"/>
                <a:ea typeface="+mn-ea"/>
                <a:cs typeface="+mn-cs"/>
              </a:rPr>
              <a:t>Puppet Agent</a:t>
            </a:r>
            <a:r>
              <a:rPr lang="en-IE" sz="900" b="0" i="0" u="none" strike="noStrike" kern="1200" dirty="0">
                <a:solidFill>
                  <a:schemeClr val="tx1"/>
                </a:solidFill>
                <a:effectLst/>
                <a:latin typeface="Segoe UI Light" pitchFamily="34" charset="0"/>
                <a:ea typeface="+mn-ea"/>
                <a:cs typeface="+mn-cs"/>
              </a:rPr>
              <a:t> is the machine (or machines) managed by the Puppet Master. An agent that is installed on those managed machines allows them to be managed by the Puppet Agent.</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Console Services. </a:t>
            </a:r>
            <a:r>
              <a:rPr lang="en-IE" sz="900" b="0" i="1" u="none" strike="noStrike" kern="1200" dirty="0">
                <a:solidFill>
                  <a:schemeClr val="tx1"/>
                </a:solidFill>
                <a:effectLst/>
                <a:latin typeface="Segoe UI Light" pitchFamily="34" charset="0"/>
                <a:ea typeface="+mn-ea"/>
                <a:cs typeface="+mn-cs"/>
              </a:rPr>
              <a:t>Console Services</a:t>
            </a:r>
            <a:r>
              <a:rPr lang="en-IE" sz="900" b="0" i="0" u="none" strike="noStrike" kern="1200" dirty="0">
                <a:solidFill>
                  <a:schemeClr val="tx1"/>
                </a:solidFill>
                <a:effectLst/>
                <a:latin typeface="Segoe UI Light" pitchFamily="34" charset="0"/>
                <a:ea typeface="+mn-ea"/>
                <a:cs typeface="+mn-cs"/>
              </a:rPr>
              <a:t> are the web-based user interface for managing your systems.</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Facts. </a:t>
            </a:r>
            <a:r>
              <a:rPr lang="en-IE" sz="900" b="0" i="1" u="none" strike="noStrike" kern="1200" dirty="0">
                <a:solidFill>
                  <a:schemeClr val="tx1"/>
                </a:solidFill>
                <a:effectLst/>
                <a:latin typeface="Segoe UI Light" pitchFamily="34" charset="0"/>
                <a:ea typeface="+mn-ea"/>
                <a:cs typeface="+mn-cs"/>
              </a:rPr>
              <a:t>Facts</a:t>
            </a:r>
            <a:r>
              <a:rPr lang="en-IE" sz="900" b="0" i="0" u="none" strike="noStrike" kern="1200" dirty="0">
                <a:solidFill>
                  <a:schemeClr val="tx1"/>
                </a:solidFill>
                <a:effectLst/>
                <a:latin typeface="Segoe UI Light" pitchFamily="34" charset="0"/>
                <a:ea typeface="+mn-ea"/>
                <a:cs typeface="+mn-cs"/>
              </a:rPr>
              <a:t> are metadata related to state. Puppet will query a node and determine a series of facts, which it then uses to determine state</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0300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display a sample pp file and talk through the elements of it. You could use this file as an example</a:t>
            </a:r>
          </a:p>
          <a:p>
            <a:r>
              <a:rPr lang="en-US"/>
              <a:t>https://github.com/Microsoft/PartsUnlimitedMRP/blob/master/Labfiles/DevOps200.2x-InfrastructureasCode/Puppet/final/init.pp </a:t>
            </a:r>
          </a:p>
          <a:p>
            <a:endParaRPr lang="en-US"/>
          </a:p>
          <a:p>
            <a:r>
              <a:rPr lang="en-IE" sz="900" b="0" i="0" u="none" strike="noStrike" kern="1200">
                <a:solidFill>
                  <a:schemeClr val="tx1"/>
                </a:solidFill>
                <a:effectLst/>
                <a:latin typeface="Segoe UI Light" pitchFamily="34" charset="0"/>
                <a:ea typeface="+mn-ea"/>
                <a:cs typeface="+mn-cs"/>
              </a:rPr>
              <a:t>Also, you can download customer Puppet modules that have been created by Puppet and the Puppet community from </a:t>
            </a:r>
            <a:r>
              <a:rPr lang="en-IE" sz="900" b="0" i="0" u="none" strike="noStrike" kern="1200">
                <a:solidFill>
                  <a:schemeClr val="tx1"/>
                </a:solidFill>
                <a:effectLst/>
                <a:latin typeface="Segoe UI Light" pitchFamily="34" charset="0"/>
                <a:ea typeface="+mn-ea"/>
                <a:cs typeface="+mn-cs"/>
                <a:hlinkClick r:id="rId3"/>
              </a:rPr>
              <a:t>https://forge.puppet.com/</a:t>
            </a:r>
            <a:r>
              <a:rPr lang="en-IE" sz="900" b="0" i="0" u="none" strike="noStrike" kern="1200">
                <a:solidFill>
                  <a:schemeClr val="tx1"/>
                </a:solidFill>
                <a:effectLst/>
                <a:latin typeface="Segoe UI Light" pitchFamily="34" charset="0"/>
                <a:ea typeface="+mn-ea"/>
                <a:cs typeface="+mn-cs"/>
              </a:rPr>
              <a:t>. </a:t>
            </a:r>
            <a:r>
              <a:rPr lang="en-IE" sz="900" b="0" i="1" u="none" strike="noStrike" kern="1200" err="1">
                <a:solidFill>
                  <a:schemeClr val="tx1"/>
                </a:solidFill>
                <a:effectLst/>
                <a:latin typeface="Segoe UI Light" pitchFamily="34" charset="0"/>
                <a:ea typeface="+mn-ea"/>
                <a:cs typeface="+mn-cs"/>
              </a:rPr>
              <a:t>Puppetforge</a:t>
            </a:r>
            <a:r>
              <a:rPr lang="en-IE" sz="900" b="0" i="0" u="none" strike="noStrike" kern="1200">
                <a:solidFill>
                  <a:schemeClr val="tx1"/>
                </a:solidFill>
                <a:effectLst/>
                <a:latin typeface="Segoe UI Light" pitchFamily="34" charset="0"/>
                <a:ea typeface="+mn-ea"/>
                <a:cs typeface="+mn-cs"/>
              </a:rPr>
              <a:t> is a community repository that contains thousands of modules for download and use, or modification as you need. This saves you the time necessary to recreate modules from scratch</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85794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81785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The above diagram outlines how playbooks can be run in different circumstances, one after another. In the workflow, Ansible playbooks:</a:t>
            </a:r>
          </a:p>
          <a:p>
            <a:r>
              <a:rPr lang="en-IE" sz="900" b="0" i="0" u="none" strike="noStrike" kern="1200">
                <a:solidFill>
                  <a:schemeClr val="tx1"/>
                </a:solidFill>
                <a:effectLst/>
                <a:latin typeface="Segoe UI Light" pitchFamily="34" charset="0"/>
                <a:ea typeface="+mn-ea"/>
                <a:cs typeface="+mn-cs"/>
              </a:rPr>
              <a:t>- </a:t>
            </a:r>
            <a:r>
              <a:rPr lang="en-IE" sz="900" b="1" i="0" u="none" strike="noStrike" kern="1200">
                <a:solidFill>
                  <a:schemeClr val="tx1"/>
                </a:solidFill>
                <a:effectLst/>
                <a:latin typeface="Segoe UI Light" pitchFamily="34" charset="0"/>
                <a:ea typeface="+mn-ea"/>
                <a:cs typeface="+mn-cs"/>
              </a:rPr>
              <a:t>Provision resources</a:t>
            </a:r>
            <a:r>
              <a:rPr lang="en-IE" sz="900" b="0" i="0" u="none" strike="noStrike" kern="1200">
                <a:solidFill>
                  <a:schemeClr val="tx1"/>
                </a:solidFill>
                <a:effectLst/>
                <a:latin typeface="Segoe UI Light" pitchFamily="34" charset="0"/>
                <a:ea typeface="+mn-ea"/>
                <a:cs typeface="+mn-cs"/>
              </a:rPr>
              <a:t>. Playbooks can provision resources. In this diagram, playbooks create load-balancer virtual networks, network security groups, and VM scale sets on Azure.</a:t>
            </a:r>
          </a:p>
          <a:p>
            <a:r>
              <a:rPr lang="en-IE" sz="900" b="0" i="0" u="none" strike="noStrike" kern="1200">
                <a:solidFill>
                  <a:schemeClr val="tx1"/>
                </a:solidFill>
                <a:effectLst/>
                <a:latin typeface="Segoe UI Light" pitchFamily="34" charset="0"/>
                <a:ea typeface="+mn-ea"/>
                <a:cs typeface="+mn-cs"/>
              </a:rPr>
              <a:t>- </a:t>
            </a:r>
            <a:r>
              <a:rPr lang="en-IE" sz="900" b="1" i="0" u="none" strike="noStrike" kern="1200">
                <a:solidFill>
                  <a:schemeClr val="tx1"/>
                </a:solidFill>
                <a:effectLst/>
                <a:latin typeface="Segoe UI Light" pitchFamily="34" charset="0"/>
                <a:ea typeface="+mn-ea"/>
                <a:cs typeface="+mn-cs"/>
              </a:rPr>
              <a:t>Configure the application. </a:t>
            </a:r>
            <a:r>
              <a:rPr lang="en-IE" sz="900" b="0" i="0" u="none" strike="noStrike" kern="1200">
                <a:solidFill>
                  <a:schemeClr val="tx1"/>
                </a:solidFill>
                <a:effectLst/>
                <a:latin typeface="Segoe UI Light" pitchFamily="34" charset="0"/>
                <a:ea typeface="+mn-ea"/>
                <a:cs typeface="+mn-cs"/>
              </a:rPr>
              <a:t>Playbooks can deploy applications to run particular services, such as installing Tomcat on a Linux machine to allow you to run a web application.</a:t>
            </a:r>
          </a:p>
          <a:p>
            <a:pPr marL="0" indent="0">
              <a:buFontTx/>
              <a:buNone/>
            </a:pPr>
            <a:r>
              <a:rPr lang="en-IE" sz="900" b="1" i="0" u="none" strike="noStrike" kern="1200">
                <a:solidFill>
                  <a:schemeClr val="tx1"/>
                </a:solidFill>
                <a:effectLst/>
                <a:latin typeface="Segoe UI Light" pitchFamily="34" charset="0"/>
                <a:ea typeface="+mn-ea"/>
                <a:cs typeface="+mn-cs"/>
              </a:rPr>
              <a:t>- Manage future configurations to scale</a:t>
            </a:r>
            <a:r>
              <a:rPr lang="en-IE" sz="900" b="0" i="0" u="none" strike="noStrike" kern="1200">
                <a:solidFill>
                  <a:schemeClr val="tx1"/>
                </a:solidFill>
                <a:effectLst/>
                <a:latin typeface="Segoe UI Light" pitchFamily="34" charset="0"/>
                <a:ea typeface="+mn-ea"/>
                <a:cs typeface="+mn-cs"/>
              </a:rPr>
              <a:t>. Playbooks can alter configurations by applying playbooks to existing resources and applications, in this instance to scale the virtual machines.</a:t>
            </a:r>
          </a:p>
          <a:p>
            <a:pPr marL="171450" indent="-171450">
              <a:buFontTx/>
              <a:buChar char="-"/>
            </a:pPr>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In all cases Ansible makes use of core components such as Roles, modules, APIs, plugins, inventory and other components.</a:t>
            </a:r>
            <a:r>
              <a:rPr lang="en-IE" sz="900" b="1" kern="1200">
                <a:solidFill>
                  <a:schemeClr val="tx1"/>
                </a:solidFill>
                <a:effectLst/>
                <a:latin typeface="Segoe UI Light" pitchFamily="34" charset="0"/>
                <a:ea typeface="+mn-ea"/>
                <a:cs typeface="+mn-cs"/>
              </a:rPr>
              <a:t> </a:t>
            </a:r>
          </a:p>
          <a:p>
            <a:endParaRPr lang="en-IE" sz="900" b="1"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Note</a:t>
            </a:r>
            <a:r>
              <a:rPr lang="en-IE" sz="900" kern="1200">
                <a:solidFill>
                  <a:schemeClr val="tx1"/>
                </a:solidFill>
                <a:effectLst/>
                <a:latin typeface="Segoe UI Light" pitchFamily="34" charset="0"/>
                <a:ea typeface="+mn-ea"/>
                <a:cs typeface="+mn-cs"/>
              </a:rPr>
              <a:t>: By default, Ansible manages machines using the </a:t>
            </a:r>
            <a:r>
              <a:rPr lang="en-IE" sz="900" i="1" kern="1200" err="1">
                <a:solidFill>
                  <a:schemeClr val="tx1"/>
                </a:solidFill>
                <a:effectLst/>
                <a:latin typeface="Segoe UI Light" pitchFamily="34" charset="0"/>
                <a:ea typeface="+mn-ea"/>
                <a:cs typeface="+mn-cs"/>
              </a:rPr>
              <a:t>ssh</a:t>
            </a:r>
            <a:r>
              <a:rPr lang="en-IE" sz="900" kern="1200">
                <a:solidFill>
                  <a:schemeClr val="tx1"/>
                </a:solidFill>
                <a:effectLst/>
                <a:latin typeface="Segoe UI Light" pitchFamily="34" charset="0"/>
                <a:ea typeface="+mn-ea"/>
                <a:cs typeface="+mn-cs"/>
              </a:rPr>
              <a:t> protocol.</a:t>
            </a:r>
          </a:p>
          <a:p>
            <a:endParaRPr lang="en-IE" sz="900" b="1"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Note</a:t>
            </a:r>
            <a:r>
              <a:rPr lang="en-IE" sz="900" kern="1200">
                <a:solidFill>
                  <a:schemeClr val="tx1"/>
                </a:solidFill>
                <a:effectLst/>
                <a:latin typeface="Segoe UI Light" pitchFamily="34" charset="0"/>
                <a:ea typeface="+mn-ea"/>
                <a:cs typeface="+mn-cs"/>
              </a:rPr>
              <a:t>: You do not need to maintain and run commands from any particular central server. Instead, there is a control machine that has Ansible installed on and from which playbooks are run</a:t>
            </a:r>
          </a:p>
          <a:p>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91893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Other components include:</a:t>
            </a:r>
          </a:p>
          <a:p>
            <a:r>
              <a:rPr lang="en-IE" sz="900" b="1" i="0" u="none" strike="noStrike" kern="1200">
                <a:solidFill>
                  <a:schemeClr val="tx1"/>
                </a:solidFill>
                <a:effectLst/>
                <a:latin typeface="Segoe UI Light" pitchFamily="34" charset="0"/>
                <a:ea typeface="+mn-ea"/>
                <a:cs typeface="+mn-cs"/>
              </a:rPr>
              <a:t>- Inventory</a:t>
            </a:r>
            <a:r>
              <a:rPr lang="en-IE" sz="900" b="0" i="0" u="none" strike="noStrike" kern="1200">
                <a:solidFill>
                  <a:schemeClr val="tx1"/>
                </a:solidFill>
                <a:effectLst/>
                <a:latin typeface="Segoe UI Light" pitchFamily="34" charset="0"/>
                <a:ea typeface="+mn-ea"/>
                <a:cs typeface="+mn-cs"/>
              </a:rPr>
              <a:t>. </a:t>
            </a:r>
            <a:r>
              <a:rPr lang="en-IE" sz="900" b="0" i="1" u="none" strike="noStrike" kern="1200">
                <a:solidFill>
                  <a:schemeClr val="tx1"/>
                </a:solidFill>
                <a:effectLst/>
                <a:latin typeface="Segoe UI Light" pitchFamily="34" charset="0"/>
                <a:ea typeface="+mn-ea"/>
                <a:cs typeface="+mn-cs"/>
              </a:rPr>
              <a:t>Inventory</a:t>
            </a:r>
            <a:r>
              <a:rPr lang="en-IE" sz="900" b="0" i="0" u="none" strike="noStrike" kern="1200">
                <a:solidFill>
                  <a:schemeClr val="tx1"/>
                </a:solidFill>
                <a:effectLst/>
                <a:latin typeface="Segoe UI Light" pitchFamily="34" charset="0"/>
                <a:ea typeface="+mn-ea"/>
                <a:cs typeface="+mn-cs"/>
              </a:rPr>
              <a:t> is a list of managed nodes. Ansible represents what machines it manages using a .INI file that puts all of your managed machines in groups of your own choosing. When adding new machines, you do not need to use additional SSL-signing servers, thus avoiding Network Time Protocol (NTP) and Domain Name System (DNS) issues. You can create the inventory manually, or for Azure, Ansible supports dynamic inventories, which means that the host inventory is dynamically generated at runtime. Ansible supports host inventories for other managed hosts as well.</a:t>
            </a:r>
          </a:p>
          <a:p>
            <a:r>
              <a:rPr lang="en-IE" sz="900" b="1" i="0" u="none" strike="noStrike" kern="1200">
                <a:solidFill>
                  <a:schemeClr val="tx1"/>
                </a:solidFill>
                <a:effectLst/>
                <a:latin typeface="Segoe UI Light" pitchFamily="34" charset="0"/>
                <a:ea typeface="+mn-ea"/>
                <a:cs typeface="+mn-cs"/>
              </a:rPr>
              <a:t>- Roles</a:t>
            </a:r>
            <a:r>
              <a:rPr lang="en-IE" sz="900" b="0" i="0" u="none" strike="noStrike" kern="1200">
                <a:solidFill>
                  <a:schemeClr val="tx1"/>
                </a:solidFill>
                <a:effectLst/>
                <a:latin typeface="Segoe UI Light" pitchFamily="34" charset="0"/>
                <a:ea typeface="+mn-ea"/>
                <a:cs typeface="+mn-cs"/>
              </a:rPr>
              <a:t>. </a:t>
            </a:r>
            <a:r>
              <a:rPr lang="en-IE" sz="900" b="0" i="1" u="none" strike="noStrike" kern="1200">
                <a:solidFill>
                  <a:schemeClr val="tx1"/>
                </a:solidFill>
                <a:effectLst/>
                <a:latin typeface="Segoe UI Light" pitchFamily="34" charset="0"/>
                <a:ea typeface="+mn-ea"/>
                <a:cs typeface="+mn-cs"/>
              </a:rPr>
              <a:t>Roles</a:t>
            </a:r>
            <a:r>
              <a:rPr lang="en-IE" sz="900" b="0" i="0" u="none" strike="noStrike" kern="1200">
                <a:solidFill>
                  <a:schemeClr val="tx1"/>
                </a:solidFill>
                <a:effectLst/>
                <a:latin typeface="Segoe UI Light" pitchFamily="34" charset="0"/>
                <a:ea typeface="+mn-ea"/>
                <a:cs typeface="+mn-cs"/>
              </a:rPr>
              <a:t> are predefined file structures that allow automatic loading of certain variables, files, tasks, and handlers, based on the file's structure. It allows for easier sharing of roles. You might, for example, create roles for a web server deployment.</a:t>
            </a:r>
          </a:p>
          <a:p>
            <a:r>
              <a:rPr lang="en-IE" sz="900" b="1" i="0" u="none" strike="noStrike" kern="1200">
                <a:solidFill>
                  <a:schemeClr val="tx1"/>
                </a:solidFill>
                <a:effectLst/>
                <a:latin typeface="Segoe UI Light" pitchFamily="34" charset="0"/>
                <a:ea typeface="+mn-ea"/>
                <a:cs typeface="+mn-cs"/>
              </a:rPr>
              <a:t>- Facts</a:t>
            </a:r>
            <a:r>
              <a:rPr lang="en-IE" sz="900" b="0" i="0" u="none" strike="noStrike" kern="1200">
                <a:solidFill>
                  <a:schemeClr val="tx1"/>
                </a:solidFill>
                <a:effectLst/>
                <a:latin typeface="Segoe UI Light" pitchFamily="34" charset="0"/>
                <a:ea typeface="+mn-ea"/>
                <a:cs typeface="+mn-cs"/>
              </a:rPr>
              <a:t>. </a:t>
            </a:r>
            <a:r>
              <a:rPr lang="en-IE" sz="900" b="0" i="1" u="none" strike="noStrike" kern="1200">
                <a:solidFill>
                  <a:schemeClr val="tx1"/>
                </a:solidFill>
                <a:effectLst/>
                <a:latin typeface="Segoe UI Light" pitchFamily="34" charset="0"/>
                <a:ea typeface="+mn-ea"/>
                <a:cs typeface="+mn-cs"/>
              </a:rPr>
              <a:t>Facts</a:t>
            </a:r>
            <a:r>
              <a:rPr lang="en-IE" sz="900" b="0" i="0" u="none" strike="noStrike" kern="1200">
                <a:solidFill>
                  <a:schemeClr val="tx1"/>
                </a:solidFill>
                <a:effectLst/>
                <a:latin typeface="Segoe UI Light" pitchFamily="34" charset="0"/>
                <a:ea typeface="+mn-ea"/>
                <a:cs typeface="+mn-cs"/>
              </a:rPr>
              <a:t> are data points about the remote system that Ansible is managing. When a playbook is run against a machine, Ansible will gather facts about the state of the environment to determine the state before executing the playbook.</a:t>
            </a:r>
          </a:p>
          <a:p>
            <a:r>
              <a:rPr lang="en-IE" sz="900" b="1" i="0" u="none" strike="noStrike" kern="1200">
                <a:solidFill>
                  <a:schemeClr val="tx1"/>
                </a:solidFill>
                <a:effectLst/>
                <a:latin typeface="Segoe UI Light" pitchFamily="34" charset="0"/>
                <a:ea typeface="+mn-ea"/>
                <a:cs typeface="+mn-cs"/>
              </a:rPr>
              <a:t>- Plug-ins</a:t>
            </a:r>
            <a:r>
              <a:rPr lang="en-IE" sz="900" b="0" i="0" u="none" strike="noStrike" kern="1200">
                <a:solidFill>
                  <a:schemeClr val="tx1"/>
                </a:solidFill>
                <a:effectLst/>
                <a:latin typeface="Segoe UI Light" pitchFamily="34" charset="0"/>
                <a:ea typeface="+mn-ea"/>
                <a:cs typeface="+mn-cs"/>
              </a:rPr>
              <a:t>. </a:t>
            </a:r>
            <a:r>
              <a:rPr lang="en-IE" sz="900" b="0" i="1" u="none" strike="noStrike" kern="1200">
                <a:solidFill>
                  <a:schemeClr val="tx1"/>
                </a:solidFill>
                <a:effectLst/>
                <a:latin typeface="Segoe UI Light" pitchFamily="34" charset="0"/>
                <a:ea typeface="+mn-ea"/>
                <a:cs typeface="+mn-cs"/>
              </a:rPr>
              <a:t>Plug-ins</a:t>
            </a:r>
            <a:r>
              <a:rPr lang="en-IE" sz="900" b="0" i="0" u="none" strike="noStrike" kern="1200">
                <a:solidFill>
                  <a:schemeClr val="tx1"/>
                </a:solidFill>
                <a:effectLst/>
                <a:latin typeface="Segoe UI Light" pitchFamily="34" charset="0"/>
                <a:ea typeface="+mn-ea"/>
                <a:cs typeface="+mn-cs"/>
              </a:rPr>
              <a:t> are code that supplements Ansible's core functionality.</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78323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a:solidFill>
                  <a:schemeClr val="tx1"/>
                </a:solidFill>
                <a:effectLst/>
                <a:latin typeface="Segoe UI Light" pitchFamily="34" charset="0"/>
                <a:ea typeface="+mn-ea"/>
                <a:cs typeface="+mn-cs"/>
              </a:rPr>
              <a:t>When managing nodes:</a:t>
            </a:r>
          </a:p>
          <a:p>
            <a:r>
              <a:rPr lang="en-IE" sz="900" b="0" i="0" u="none" strike="noStrike" kern="1200">
                <a:solidFill>
                  <a:schemeClr val="tx1"/>
                </a:solidFill>
                <a:effectLst/>
                <a:latin typeface="Segoe UI Light" pitchFamily="34" charset="0"/>
                <a:ea typeface="+mn-ea"/>
                <a:cs typeface="+mn-cs"/>
              </a:rPr>
              <a:t>On the managed nodes or environments you need a way to communicate, which is normally using SSH by default. This uses the SSH file transfer protocol. If that’s not available, you can switch to secure copy protocol (</a:t>
            </a:r>
            <a:r>
              <a:rPr lang="en-IE" sz="900" b="0" i="0" u="none" strike="noStrike" kern="1200" err="1">
                <a:solidFill>
                  <a:schemeClr val="tx1"/>
                </a:solidFill>
                <a:effectLst/>
                <a:latin typeface="Segoe UI Light" pitchFamily="34" charset="0"/>
                <a:ea typeface="+mn-ea"/>
                <a:cs typeface="+mn-cs"/>
              </a:rPr>
              <a:t>scp</a:t>
            </a:r>
            <a:r>
              <a:rPr lang="en-IE" sz="900" b="0" i="0" u="none" strike="noStrike" kern="1200">
                <a:solidFill>
                  <a:schemeClr val="tx1"/>
                </a:solidFill>
                <a:effectLst/>
                <a:latin typeface="Segoe UI Light" pitchFamily="34" charset="0"/>
                <a:ea typeface="+mn-ea"/>
                <a:cs typeface="+mn-cs"/>
              </a:rPr>
              <a:t>), which you can do in </a:t>
            </a:r>
            <a:r>
              <a:rPr lang="en-IE" sz="900" b="1" i="0" u="none" strike="noStrike" kern="1200" err="1">
                <a:solidFill>
                  <a:schemeClr val="tx1"/>
                </a:solidFill>
                <a:effectLst/>
                <a:latin typeface="Segoe UI Light" pitchFamily="34" charset="0"/>
                <a:ea typeface="+mn-ea"/>
                <a:cs typeface="+mn-cs"/>
              </a:rPr>
              <a:t>ansible.cfg</a:t>
            </a:r>
            <a:r>
              <a:rPr lang="en-IE" sz="900" b="0" i="0" u="none" strike="noStrike" kern="1200">
                <a:solidFill>
                  <a:schemeClr val="tx1"/>
                </a:solidFill>
                <a:effectLst/>
                <a:latin typeface="Segoe UI Light" pitchFamily="34" charset="0"/>
                <a:ea typeface="+mn-ea"/>
                <a:cs typeface="+mn-cs"/>
              </a:rPr>
              <a:t>. For Windows machines, use PowerShell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50421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5007321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48754-C36D-4A7F-9665-CE65C2EAF42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Device layout 3</a:t>
            </a:r>
          </a:p>
        </p:txBody>
      </p:sp>
      <p:sp>
        <p:nvSpPr>
          <p:cNvPr id="6" name="Picture Placeholder 11">
            <a:extLst>
              <a:ext uri="{FF2B5EF4-FFF2-40B4-BE49-F238E27FC236}">
                <a16:creationId xmlns:a16="http://schemas.microsoft.com/office/drawing/2014/main" id="{446056AE-6C29-46B0-AF0F-097EAAB9D9CB}"/>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33882435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0" r:id="rId3"/>
    <p:sldLayoutId id="2147484617" r:id="rId4"/>
    <p:sldLayoutId id="2147484580" r:id="rId5"/>
    <p:sldLayoutId id="2147484563" r:id="rId6"/>
    <p:sldLayoutId id="2147484619" r:id="rId7"/>
    <p:sldLayoutId id="2147484615" r:id="rId8"/>
    <p:sldLayoutId id="2147484572" r:id="rId9"/>
    <p:sldLayoutId id="2147484621"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27.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2" Type="http://schemas.openxmlformats.org/officeDocument/2006/relationships/hyperlink" Target="https://azure.microsoft.com/en-us/marketpla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29.wmf"/></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36.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3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wmf"/></Relationships>
</file>

<file path=ppt/slides/_rels/slide3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chart" Target="../charts/chart2.xml"/><Relationship Id="rId4" Type="http://schemas.openxmlformats.org/officeDocument/2006/relationships/chart" Target="../charts/chart1.xml"/></Relationships>
</file>

<file path=ppt/slides/_rels/slide33.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chart" Target="../charts/chart3.xml"/><Relationship Id="rId4" Type="http://schemas.openxmlformats.org/officeDocument/2006/relationships/image" Target="../media/image49.emf"/></Relationships>
</file>

<file path=ppt/slides/_rels/slide3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wnloads.chef.io/chefdk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83AF-57B9-42CB-87A5-BF8A036AE9EA}"/>
              </a:ext>
            </a:extLst>
          </p:cNvPr>
          <p:cNvSpPr>
            <a:spLocks noGrp="1"/>
          </p:cNvSpPr>
          <p:nvPr>
            <p:ph type="title"/>
          </p:nvPr>
        </p:nvSpPr>
        <p:spPr>
          <a:xfrm>
            <a:off x="437277" y="2582862"/>
            <a:ext cx="5537797" cy="1828800"/>
          </a:xfrm>
        </p:spPr>
        <p:txBody>
          <a:bodyPr/>
          <a:lstStyle/>
          <a:p>
            <a:r>
              <a:rPr lang="en-US" dirty="0"/>
              <a:t>AZ-400.00</a:t>
            </a:r>
            <a:br>
              <a:rPr lang="en-US" dirty="0"/>
            </a:br>
            <a:r>
              <a:rPr lang="en-US" dirty="0"/>
              <a:t>Module 14: Third party Infrastructure as Code Tools Available with Azure</a:t>
            </a:r>
          </a:p>
        </p:txBody>
      </p:sp>
    </p:spTree>
    <p:extLst>
      <p:ext uri="{BB962C8B-B14F-4D97-AF65-F5344CB8AC3E}">
        <p14:creationId xmlns:p14="http://schemas.microsoft.com/office/powerpoint/2010/main" val="19380588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5FF57-72A3-4CB0-B27B-09503859E805}"/>
              </a:ext>
            </a:extLst>
          </p:cNvPr>
          <p:cNvSpPr>
            <a:spLocks noGrp="1"/>
          </p:cNvSpPr>
          <p:nvPr>
            <p:ph type="title"/>
          </p:nvPr>
        </p:nvSpPr>
        <p:spPr>
          <a:xfrm>
            <a:off x="427039" y="3243000"/>
            <a:ext cx="9240836" cy="508524"/>
          </a:xfrm>
        </p:spPr>
        <p:txBody>
          <a:bodyPr/>
          <a:lstStyle/>
          <a:p>
            <a:r>
              <a:rPr lang="en-US" dirty="0"/>
              <a:t>Lesson 03: Puppet</a:t>
            </a:r>
          </a:p>
        </p:txBody>
      </p:sp>
      <p:pic>
        <p:nvPicPr>
          <p:cNvPr id="3" name="Picture 4" descr="Puppet logo">
            <a:extLst>
              <a:ext uri="{FF2B5EF4-FFF2-40B4-BE49-F238E27FC236}">
                <a16:creationId xmlns:a16="http://schemas.microsoft.com/office/drawing/2014/main" id="{CA59312F-C93E-4B93-A0AD-AB45DA5FAF91}"/>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0586808" y="2910204"/>
            <a:ext cx="770090" cy="11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2710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A54B49-1F01-454A-8946-EFBB26CB23E7}"/>
              </a:ext>
            </a:extLst>
          </p:cNvPr>
          <p:cNvSpPr>
            <a:spLocks noGrp="1"/>
          </p:cNvSpPr>
          <p:nvPr>
            <p:ph type="title"/>
          </p:nvPr>
        </p:nvSpPr>
        <p:spPr>
          <a:xfrm>
            <a:off x="465138" y="632779"/>
            <a:ext cx="11533187" cy="411162"/>
          </a:xfrm>
        </p:spPr>
        <p:txBody>
          <a:bodyPr/>
          <a:lstStyle/>
          <a:p>
            <a:r>
              <a:rPr lang="en-US" dirty="0"/>
              <a:t>What is Puppet?</a:t>
            </a:r>
          </a:p>
        </p:txBody>
      </p:sp>
      <p:pic>
        <p:nvPicPr>
          <p:cNvPr id="20" name="Picture 19" descr="Puppet logo">
            <a:extLst>
              <a:ext uri="{FF2B5EF4-FFF2-40B4-BE49-F238E27FC236}">
                <a16:creationId xmlns:a16="http://schemas.microsoft.com/office/drawing/2014/main" id="{8D19D644-11C2-4ADC-9E7B-AEC0A96048B5}"/>
              </a:ext>
            </a:extLst>
          </p:cNvPr>
          <p:cNvPicPr>
            <a:picLocks/>
          </p:cNvPicPr>
          <p:nvPr/>
        </p:nvPicPr>
        <p:blipFill rotWithShape="1">
          <a:blip r:embed="rId3"/>
          <a:srcRect l="2015" t="2015" r="2015" b="2015"/>
          <a:stretch/>
        </p:blipFill>
        <p:spPr>
          <a:xfrm>
            <a:off x="427038" y="1299389"/>
            <a:ext cx="795528" cy="795528"/>
          </a:xfrm>
          <a:prstGeom prst="ellipse">
            <a:avLst/>
          </a:prstGeom>
        </p:spPr>
      </p:pic>
      <p:sp>
        <p:nvSpPr>
          <p:cNvPr id="5" name="Rectangle 4">
            <a:extLst>
              <a:ext uri="{FF2B5EF4-FFF2-40B4-BE49-F238E27FC236}">
                <a16:creationId xmlns:a16="http://schemas.microsoft.com/office/drawing/2014/main" id="{301013F5-5305-4FF2-A539-3DA2B3632431}"/>
              </a:ext>
            </a:extLst>
          </p:cNvPr>
          <p:cNvSpPr/>
          <p:nvPr/>
        </p:nvSpPr>
        <p:spPr>
          <a:xfrm>
            <a:off x="427038" y="1260706"/>
            <a:ext cx="11571287" cy="872894"/>
          </a:xfrm>
          <a:prstGeom prst="rect">
            <a:avLst/>
          </a:prstGeom>
          <a:noFill/>
        </p:spPr>
        <p:txBody>
          <a:bodyPr wrap="square" lIns="914400" tIns="0" rIns="0" bIns="0" anchor="ctr">
            <a:noAutofit/>
          </a:bodyPr>
          <a:lstStyle/>
          <a:p>
            <a:pPr marL="0" lvl="1">
              <a:spcBef>
                <a:spcPts val="600"/>
              </a:spcBef>
            </a:pPr>
            <a:r>
              <a:rPr lang="en-US" sz="2400" i="1" dirty="0">
                <a:solidFill>
                  <a:srgbClr val="000000"/>
                </a:solidFill>
                <a:latin typeface="+mj-lt"/>
              </a:rPr>
              <a:t>Puppet </a:t>
            </a:r>
            <a:r>
              <a:rPr lang="en-US" sz="2400" dirty="0">
                <a:solidFill>
                  <a:srgbClr val="000000"/>
                </a:solidFill>
                <a:latin typeface="+mj-lt"/>
              </a:rPr>
              <a:t>is a deployment and configuration management toolset</a:t>
            </a:r>
          </a:p>
          <a:p>
            <a:pPr marL="0" lvl="1">
              <a:spcBef>
                <a:spcPts val="600"/>
              </a:spcBef>
            </a:pPr>
            <a:r>
              <a:rPr lang="en-US" sz="2400" dirty="0">
                <a:solidFill>
                  <a:srgbClr val="000000"/>
                </a:solidFill>
                <a:latin typeface="+mj-lt"/>
              </a:rPr>
              <a:t>Puppet operates using a client-server model </a:t>
            </a:r>
          </a:p>
        </p:txBody>
      </p:sp>
      <p:sp>
        <p:nvSpPr>
          <p:cNvPr id="16" name="Rectangle 15">
            <a:extLst>
              <a:ext uri="{FF2B5EF4-FFF2-40B4-BE49-F238E27FC236}">
                <a16:creationId xmlns:a16="http://schemas.microsoft.com/office/drawing/2014/main" id="{F24D8D23-DA21-4CF0-BB49-4092ACF28486}"/>
              </a:ext>
            </a:extLst>
          </p:cNvPr>
          <p:cNvSpPr/>
          <p:nvPr/>
        </p:nvSpPr>
        <p:spPr>
          <a:xfrm>
            <a:off x="427038" y="2336800"/>
            <a:ext cx="11582399" cy="4192953"/>
          </a:xfrm>
          <a:prstGeom prst="rect">
            <a:avLst/>
          </a:prstGeom>
          <a:noFill/>
          <a:ln w="19050">
            <a:solidFill>
              <a:schemeClr val="tx2"/>
            </a:solidFill>
          </a:ln>
        </p:spPr>
        <p:txBody>
          <a:bodyPr wrap="square" lIns="182880" tIns="137160" rIns="182880" bIns="137160">
            <a:noAutofit/>
          </a:bodyPr>
          <a:lstStyle/>
          <a:p>
            <a:pPr marL="0" lvl="1"/>
            <a:r>
              <a:rPr lang="en-US" sz="2000" dirty="0">
                <a:latin typeface="+mj-lt"/>
              </a:rPr>
              <a:t>Puppet components:</a:t>
            </a:r>
          </a:p>
        </p:txBody>
      </p:sp>
      <p:pic>
        <p:nvPicPr>
          <p:cNvPr id="17" name="Picture 16" descr="Icon of a person">
            <a:extLst>
              <a:ext uri="{FF2B5EF4-FFF2-40B4-BE49-F238E27FC236}">
                <a16:creationId xmlns:a16="http://schemas.microsoft.com/office/drawing/2014/main" id="{B0C446E9-BD99-4AA7-8C41-20AA271308E3}"/>
              </a:ext>
            </a:extLst>
          </p:cNvPr>
          <p:cNvPicPr>
            <a:picLocks/>
          </p:cNvPicPr>
          <p:nvPr/>
        </p:nvPicPr>
        <p:blipFill>
          <a:blip r:embed="rId4"/>
          <a:stretch>
            <a:fillRect/>
          </a:stretch>
        </p:blipFill>
        <p:spPr>
          <a:xfrm>
            <a:off x="566738" y="2894658"/>
            <a:ext cx="744537" cy="744535"/>
          </a:xfrm>
          <a:prstGeom prst="rect">
            <a:avLst/>
          </a:prstGeom>
        </p:spPr>
      </p:pic>
      <p:sp>
        <p:nvSpPr>
          <p:cNvPr id="8" name="Rectangle 7">
            <a:extLst>
              <a:ext uri="{FF2B5EF4-FFF2-40B4-BE49-F238E27FC236}">
                <a16:creationId xmlns:a16="http://schemas.microsoft.com/office/drawing/2014/main" id="{98FC9CD6-13C6-47F6-9169-B58E96CAB872}"/>
              </a:ext>
            </a:extLst>
          </p:cNvPr>
          <p:cNvSpPr/>
          <p:nvPr/>
        </p:nvSpPr>
        <p:spPr>
          <a:xfrm>
            <a:off x="1460500" y="3113037"/>
            <a:ext cx="10274299" cy="307777"/>
          </a:xfrm>
          <a:prstGeom prst="rect">
            <a:avLst/>
          </a:prstGeom>
        </p:spPr>
        <p:txBody>
          <a:bodyPr wrap="square" lIns="0" tIns="0" rIns="0" bIns="0" anchor="ctr">
            <a:spAutoFit/>
          </a:bodyPr>
          <a:lstStyle/>
          <a:p>
            <a:r>
              <a:rPr lang="en-US" sz="2000">
                <a:latin typeface="+mj-lt"/>
              </a:rPr>
              <a:t>Puppet Master. </a:t>
            </a:r>
            <a:r>
              <a:rPr lang="en-US" sz="2000"/>
              <a:t>Responsible for compiling code to create agent catalogs </a:t>
            </a:r>
          </a:p>
        </p:txBody>
      </p:sp>
      <p:cxnSp>
        <p:nvCxnSpPr>
          <p:cNvPr id="22" name="Straight Connector 21">
            <a:extLst>
              <a:ext uri="{FF2B5EF4-FFF2-40B4-BE49-F238E27FC236}">
                <a16:creationId xmlns:a16="http://schemas.microsoft.com/office/drawing/2014/main" id="{C2F729AE-86D8-4A11-A459-CDD3A013AA36}"/>
              </a:ext>
              <a:ext uri="{C183D7F6-B498-43B3-948B-1728B52AA6E4}">
                <adec:decorative xmlns:adec="http://schemas.microsoft.com/office/drawing/2017/decorative" val="1"/>
              </a:ext>
            </a:extLst>
          </p:cNvPr>
          <p:cNvCxnSpPr>
            <a:cxnSpLocks/>
          </p:cNvCxnSpPr>
          <p:nvPr/>
        </p:nvCxnSpPr>
        <p:spPr>
          <a:xfrm>
            <a:off x="1461142" y="3720791"/>
            <a:ext cx="103687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two people">
            <a:extLst>
              <a:ext uri="{FF2B5EF4-FFF2-40B4-BE49-F238E27FC236}">
                <a16:creationId xmlns:a16="http://schemas.microsoft.com/office/drawing/2014/main" id="{E35FF87D-3602-4DA9-94F9-7A9D079DB93D}"/>
              </a:ext>
            </a:extLst>
          </p:cNvPr>
          <p:cNvPicPr>
            <a:picLocks/>
          </p:cNvPicPr>
          <p:nvPr/>
        </p:nvPicPr>
        <p:blipFill>
          <a:blip r:embed="rId5"/>
          <a:stretch>
            <a:fillRect/>
          </a:stretch>
        </p:blipFill>
        <p:spPr>
          <a:xfrm>
            <a:off x="566738" y="3802389"/>
            <a:ext cx="744537" cy="744535"/>
          </a:xfrm>
          <a:prstGeom prst="rect">
            <a:avLst/>
          </a:prstGeom>
        </p:spPr>
      </p:pic>
      <p:sp>
        <p:nvSpPr>
          <p:cNvPr id="9" name="Rectangle 8">
            <a:extLst>
              <a:ext uri="{FF2B5EF4-FFF2-40B4-BE49-F238E27FC236}">
                <a16:creationId xmlns:a16="http://schemas.microsoft.com/office/drawing/2014/main" id="{9B2289FA-E4EF-44D4-A7C7-2CA8D8CF5E7C}"/>
              </a:ext>
            </a:extLst>
          </p:cNvPr>
          <p:cNvSpPr/>
          <p:nvPr/>
        </p:nvSpPr>
        <p:spPr>
          <a:xfrm>
            <a:off x="1460500" y="4020768"/>
            <a:ext cx="10274299" cy="307777"/>
          </a:xfrm>
          <a:prstGeom prst="rect">
            <a:avLst/>
          </a:prstGeom>
        </p:spPr>
        <p:txBody>
          <a:bodyPr wrap="square" lIns="0" tIns="0" rIns="0" bIns="0" anchor="ctr">
            <a:spAutoFit/>
          </a:bodyPr>
          <a:lstStyle/>
          <a:p>
            <a:r>
              <a:rPr lang="en-US" sz="2000">
                <a:latin typeface="+mj-lt"/>
              </a:rPr>
              <a:t>Puppet Agent. </a:t>
            </a:r>
            <a:r>
              <a:rPr lang="en-US" sz="2000"/>
              <a:t>The machine (or machines) managed by the Puppet Master</a:t>
            </a:r>
          </a:p>
        </p:txBody>
      </p:sp>
      <p:cxnSp>
        <p:nvCxnSpPr>
          <p:cNvPr id="23" name="Straight Connector 22">
            <a:extLst>
              <a:ext uri="{FF2B5EF4-FFF2-40B4-BE49-F238E27FC236}">
                <a16:creationId xmlns:a16="http://schemas.microsoft.com/office/drawing/2014/main" id="{04FF39F8-FBB2-4ECC-8448-FCF75E61567B}"/>
              </a:ext>
              <a:ext uri="{C183D7F6-B498-43B3-948B-1728B52AA6E4}">
                <adec:decorative xmlns:adec="http://schemas.microsoft.com/office/drawing/2017/decorative" val="1"/>
              </a:ext>
            </a:extLst>
          </p:cNvPr>
          <p:cNvCxnSpPr>
            <a:cxnSpLocks/>
          </p:cNvCxnSpPr>
          <p:nvPr/>
        </p:nvCxnSpPr>
        <p:spPr>
          <a:xfrm>
            <a:off x="1461142" y="4628522"/>
            <a:ext cx="103687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wrench and screw driver">
            <a:extLst>
              <a:ext uri="{FF2B5EF4-FFF2-40B4-BE49-F238E27FC236}">
                <a16:creationId xmlns:a16="http://schemas.microsoft.com/office/drawing/2014/main" id="{6E3285BF-78FF-4E28-85F6-61E8E6D9960B}"/>
              </a:ext>
            </a:extLst>
          </p:cNvPr>
          <p:cNvPicPr>
            <a:picLocks/>
          </p:cNvPicPr>
          <p:nvPr/>
        </p:nvPicPr>
        <p:blipFill>
          <a:blip r:embed="rId6"/>
          <a:stretch>
            <a:fillRect/>
          </a:stretch>
        </p:blipFill>
        <p:spPr>
          <a:xfrm>
            <a:off x="566738" y="4710120"/>
            <a:ext cx="744537" cy="744535"/>
          </a:xfrm>
          <a:prstGeom prst="rect">
            <a:avLst/>
          </a:prstGeom>
        </p:spPr>
      </p:pic>
      <p:sp>
        <p:nvSpPr>
          <p:cNvPr id="11" name="Rectangle 10">
            <a:extLst>
              <a:ext uri="{FF2B5EF4-FFF2-40B4-BE49-F238E27FC236}">
                <a16:creationId xmlns:a16="http://schemas.microsoft.com/office/drawing/2014/main" id="{E9132C2C-9212-49A5-8412-113528008916}"/>
              </a:ext>
            </a:extLst>
          </p:cNvPr>
          <p:cNvSpPr/>
          <p:nvPr/>
        </p:nvSpPr>
        <p:spPr>
          <a:xfrm>
            <a:off x="1460500" y="4928499"/>
            <a:ext cx="10274299" cy="307777"/>
          </a:xfrm>
          <a:prstGeom prst="rect">
            <a:avLst/>
          </a:prstGeom>
        </p:spPr>
        <p:txBody>
          <a:bodyPr wrap="square" lIns="0" tIns="0" rIns="0" bIns="0" anchor="ctr">
            <a:spAutoFit/>
          </a:bodyPr>
          <a:lstStyle/>
          <a:p>
            <a:r>
              <a:rPr lang="en-US" sz="2000">
                <a:latin typeface="+mj-lt"/>
              </a:rPr>
              <a:t>Console Services. </a:t>
            </a:r>
            <a:r>
              <a:rPr lang="en-US" sz="2000"/>
              <a:t>Web-based user interface for managing systems</a:t>
            </a:r>
          </a:p>
        </p:txBody>
      </p:sp>
      <p:cxnSp>
        <p:nvCxnSpPr>
          <p:cNvPr id="24" name="Straight Connector 23">
            <a:extLst>
              <a:ext uri="{FF2B5EF4-FFF2-40B4-BE49-F238E27FC236}">
                <a16:creationId xmlns:a16="http://schemas.microsoft.com/office/drawing/2014/main" id="{4045FC1B-1A0A-4ADD-B8D3-FC6E1FD33A78}"/>
              </a:ext>
              <a:ext uri="{C183D7F6-B498-43B3-948B-1728B52AA6E4}">
                <adec:decorative xmlns:adec="http://schemas.microsoft.com/office/drawing/2017/decorative" val="1"/>
              </a:ext>
            </a:extLst>
          </p:cNvPr>
          <p:cNvCxnSpPr>
            <a:cxnSpLocks/>
          </p:cNvCxnSpPr>
          <p:nvPr/>
        </p:nvCxnSpPr>
        <p:spPr>
          <a:xfrm>
            <a:off x="1461142" y="5536253"/>
            <a:ext cx="103687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a document with a checkmark">
            <a:extLst>
              <a:ext uri="{FF2B5EF4-FFF2-40B4-BE49-F238E27FC236}">
                <a16:creationId xmlns:a16="http://schemas.microsoft.com/office/drawing/2014/main" id="{24149AA7-FCA5-4113-BC46-EED811821382}"/>
              </a:ext>
            </a:extLst>
          </p:cNvPr>
          <p:cNvPicPr>
            <a:picLocks/>
          </p:cNvPicPr>
          <p:nvPr/>
        </p:nvPicPr>
        <p:blipFill>
          <a:blip r:embed="rId7"/>
          <a:stretch>
            <a:fillRect/>
          </a:stretch>
        </p:blipFill>
        <p:spPr>
          <a:xfrm>
            <a:off x="566738" y="5617853"/>
            <a:ext cx="744537" cy="744535"/>
          </a:xfrm>
          <a:prstGeom prst="rect">
            <a:avLst/>
          </a:prstGeom>
        </p:spPr>
      </p:pic>
      <p:sp>
        <p:nvSpPr>
          <p:cNvPr id="13" name="Rectangle 12">
            <a:extLst>
              <a:ext uri="{FF2B5EF4-FFF2-40B4-BE49-F238E27FC236}">
                <a16:creationId xmlns:a16="http://schemas.microsoft.com/office/drawing/2014/main" id="{25670743-C178-4323-9AB8-F844476D0458}"/>
              </a:ext>
            </a:extLst>
          </p:cNvPr>
          <p:cNvSpPr/>
          <p:nvPr/>
        </p:nvSpPr>
        <p:spPr>
          <a:xfrm>
            <a:off x="1460500" y="5836232"/>
            <a:ext cx="10274299" cy="307777"/>
          </a:xfrm>
          <a:prstGeom prst="rect">
            <a:avLst/>
          </a:prstGeom>
        </p:spPr>
        <p:txBody>
          <a:bodyPr wrap="square" lIns="0" tIns="0" rIns="0" bIns="0" anchor="ctr">
            <a:spAutoFit/>
          </a:bodyPr>
          <a:lstStyle/>
          <a:p>
            <a:r>
              <a:rPr lang="en-US" sz="2000">
                <a:latin typeface="+mj-lt"/>
              </a:rPr>
              <a:t>Facts. </a:t>
            </a:r>
            <a:r>
              <a:rPr lang="en-US" sz="2000"/>
              <a:t>Metadata related to state </a:t>
            </a:r>
          </a:p>
        </p:txBody>
      </p:sp>
    </p:spTree>
    <p:extLst>
      <p:ext uri="{BB962C8B-B14F-4D97-AF65-F5344CB8AC3E}">
        <p14:creationId xmlns:p14="http://schemas.microsoft.com/office/powerpoint/2010/main" val="30935140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8BC5-CAA8-4B44-8133-0AF4C42E462E}"/>
              </a:ext>
            </a:extLst>
          </p:cNvPr>
          <p:cNvSpPr>
            <a:spLocks noGrp="1"/>
          </p:cNvSpPr>
          <p:nvPr>
            <p:ph type="title"/>
          </p:nvPr>
        </p:nvSpPr>
        <p:spPr>
          <a:xfrm>
            <a:off x="465138" y="632779"/>
            <a:ext cx="11533187" cy="411162"/>
          </a:xfrm>
        </p:spPr>
        <p:txBody>
          <a:bodyPr/>
          <a:lstStyle/>
          <a:p>
            <a:r>
              <a:rPr lang="en-US"/>
              <a:t>Deploying Puppet in Azure</a:t>
            </a:r>
          </a:p>
        </p:txBody>
      </p:sp>
      <p:sp>
        <p:nvSpPr>
          <p:cNvPr id="3" name="Rectangle 2">
            <a:extLst>
              <a:ext uri="{FF2B5EF4-FFF2-40B4-BE49-F238E27FC236}">
                <a16:creationId xmlns:a16="http://schemas.microsoft.com/office/drawing/2014/main" id="{2605FB57-64B5-4319-A841-D22A2D1CEB0F}"/>
              </a:ext>
            </a:extLst>
          </p:cNvPr>
          <p:cNvSpPr/>
          <p:nvPr/>
        </p:nvSpPr>
        <p:spPr>
          <a:xfrm>
            <a:off x="465138" y="1188720"/>
            <a:ext cx="11533187" cy="369332"/>
          </a:xfrm>
          <a:prstGeom prst="rect">
            <a:avLst/>
          </a:prstGeom>
        </p:spPr>
        <p:txBody>
          <a:bodyPr wrap="square" lIns="0" tIns="0" rIns="0" bIns="0">
            <a:spAutoFit/>
          </a:bodyPr>
          <a:lstStyle/>
          <a:p>
            <a:pPr marL="0" lvl="1"/>
            <a:r>
              <a:rPr lang="en-US" sz="2400">
                <a:latin typeface="+mj-lt"/>
              </a:rPr>
              <a:t>There are two options for deploying Puppet in Azure:</a:t>
            </a:r>
          </a:p>
        </p:txBody>
      </p:sp>
      <p:sp>
        <p:nvSpPr>
          <p:cNvPr id="5" name="Rectangle 4">
            <a:extLst>
              <a:ext uri="{FF2B5EF4-FFF2-40B4-BE49-F238E27FC236}">
                <a16:creationId xmlns:a16="http://schemas.microsoft.com/office/drawing/2014/main" id="{40020DB2-4536-40C0-93FF-9476DA1A903F}"/>
              </a:ext>
            </a:extLst>
          </p:cNvPr>
          <p:cNvSpPr/>
          <p:nvPr/>
        </p:nvSpPr>
        <p:spPr bwMode="auto">
          <a:xfrm>
            <a:off x="427038" y="1955574"/>
            <a:ext cx="5723840" cy="29148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IN" sz="2200">
                <a:solidFill>
                  <a:srgbClr val="000000"/>
                </a:solidFill>
                <a:latin typeface="Segoe UI Semibold"/>
              </a:rPr>
              <a:t>Azure Marketplace:</a:t>
            </a:r>
          </a:p>
          <a:p>
            <a:pPr lvl="0">
              <a:spcBef>
                <a:spcPts val="600"/>
              </a:spcBef>
              <a:spcAft>
                <a:spcPts val="600"/>
              </a:spcAft>
            </a:pPr>
            <a:r>
              <a:rPr lang="en-IE" sz="2000">
                <a:solidFill>
                  <a:srgbClr val="000000"/>
                </a:solidFill>
              </a:rPr>
              <a:t>Puppet Enterprise is available to install directly into Azure using the </a:t>
            </a:r>
            <a:r>
              <a:rPr lang="en-IE" sz="2000">
                <a:solidFill>
                  <a:srgbClr val="0078D3"/>
                </a:solidFill>
                <a:hlinkClick r:id="rId2">
                  <a:extLst>
                    <a:ext uri="{A12FA001-AC4F-418D-AE19-62706E023703}">
                      <ahyp:hlinkClr xmlns:ahyp="http://schemas.microsoft.com/office/drawing/2018/hyperlinkcolor" val="tx"/>
                    </a:ext>
                  </a:extLst>
                </a:hlinkClick>
              </a:rPr>
              <a:t>Azure Marketplace</a:t>
            </a:r>
            <a:endParaRPr lang="en-IE" sz="2000">
              <a:solidFill>
                <a:srgbClr val="0078D3"/>
              </a:solidFill>
            </a:endParaRPr>
          </a:p>
          <a:p>
            <a:pPr lvl="0">
              <a:spcBef>
                <a:spcPts val="600"/>
              </a:spcBef>
              <a:spcAft>
                <a:spcPts val="600"/>
              </a:spcAft>
            </a:pPr>
            <a:r>
              <a:rPr lang="en-US" sz="2000">
                <a:solidFill>
                  <a:srgbClr val="000000"/>
                </a:solidFill>
              </a:rPr>
              <a:t>The Puppet Enterprise image allows you to manage up to 10 Azure VMs for free, and is available to use immediately</a:t>
            </a:r>
            <a:endParaRPr lang="en-IE" sz="2000">
              <a:solidFill>
                <a:srgbClr val="0078D3"/>
              </a:solidFill>
            </a:endParaRPr>
          </a:p>
        </p:txBody>
      </p:sp>
      <p:sp>
        <p:nvSpPr>
          <p:cNvPr id="13" name="Rectangle 12">
            <a:extLst>
              <a:ext uri="{FF2B5EF4-FFF2-40B4-BE49-F238E27FC236}">
                <a16:creationId xmlns:a16="http://schemas.microsoft.com/office/drawing/2014/main" id="{BFE092C8-CDA4-4151-A4EE-175D75108CFF}"/>
              </a:ext>
            </a:extLst>
          </p:cNvPr>
          <p:cNvSpPr/>
          <p:nvPr/>
        </p:nvSpPr>
        <p:spPr bwMode="auto">
          <a:xfrm>
            <a:off x="6285598" y="1955574"/>
            <a:ext cx="5723840" cy="29148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a:solidFill>
                  <a:srgbClr val="000000"/>
                </a:solidFill>
                <a:latin typeface="Segoe UI Semibold"/>
              </a:rPr>
              <a:t>Azure virtual machines:</a:t>
            </a:r>
          </a:p>
          <a:p>
            <a:pPr lvl="0">
              <a:spcBef>
                <a:spcPts val="600"/>
              </a:spcBef>
              <a:spcAft>
                <a:spcPts val="600"/>
              </a:spcAft>
            </a:pPr>
            <a:r>
              <a:rPr lang="en-US" sz="2000">
                <a:solidFill>
                  <a:srgbClr val="000000"/>
                </a:solidFill>
              </a:rPr>
              <a:t>Install a Linux VM in Azure and deploy the Puppet Enterprise package manually</a:t>
            </a:r>
          </a:p>
          <a:p>
            <a:pPr marL="0" lvl="1">
              <a:spcBef>
                <a:spcPts val="600"/>
              </a:spcBef>
              <a:spcAft>
                <a:spcPts val="600"/>
              </a:spcAft>
            </a:pPr>
            <a:endParaRPr lang="en-US" sz="2000">
              <a:solidFill>
                <a:srgbClr val="000000"/>
              </a:solidFill>
              <a:latin typeface="Segoe UI Semibold"/>
            </a:endParaRPr>
          </a:p>
        </p:txBody>
      </p:sp>
    </p:spTree>
    <p:extLst>
      <p:ext uri="{BB962C8B-B14F-4D97-AF65-F5344CB8AC3E}">
        <p14:creationId xmlns:p14="http://schemas.microsoft.com/office/powerpoint/2010/main" val="129292225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84A6-62B4-449D-BB52-86F585052B9A}"/>
              </a:ext>
            </a:extLst>
          </p:cNvPr>
          <p:cNvSpPr>
            <a:spLocks noGrp="1"/>
          </p:cNvSpPr>
          <p:nvPr>
            <p:ph type="title"/>
          </p:nvPr>
        </p:nvSpPr>
        <p:spPr>
          <a:xfrm>
            <a:off x="465138" y="632779"/>
            <a:ext cx="11533187" cy="411162"/>
          </a:xfrm>
        </p:spPr>
        <p:txBody>
          <a:bodyPr/>
          <a:lstStyle/>
          <a:p>
            <a:r>
              <a:rPr lang="en-US" dirty="0"/>
              <a:t>Manifest files</a:t>
            </a:r>
          </a:p>
        </p:txBody>
      </p:sp>
      <p:sp>
        <p:nvSpPr>
          <p:cNvPr id="3" name="Rectangle 2">
            <a:extLst>
              <a:ext uri="{FF2B5EF4-FFF2-40B4-BE49-F238E27FC236}">
                <a16:creationId xmlns:a16="http://schemas.microsoft.com/office/drawing/2014/main" id="{F107FB5E-179E-4929-A0AD-D6140AABA6CF}"/>
              </a:ext>
            </a:extLst>
          </p:cNvPr>
          <p:cNvSpPr/>
          <p:nvPr/>
        </p:nvSpPr>
        <p:spPr>
          <a:xfrm>
            <a:off x="427038" y="1188720"/>
            <a:ext cx="11571287" cy="646331"/>
          </a:xfrm>
          <a:prstGeom prst="rect">
            <a:avLst/>
          </a:prstGeom>
          <a:solidFill>
            <a:schemeClr val="bg1">
              <a:lumMod val="95000"/>
            </a:schemeClr>
          </a:solidFill>
        </p:spPr>
        <p:txBody>
          <a:bodyPr wrap="square" lIns="182880" tIns="137160" rIns="182880" bIns="137160">
            <a:spAutoFit/>
          </a:bodyPr>
          <a:lstStyle/>
          <a:p>
            <a:pPr marL="0" lvl="1">
              <a:spcBef>
                <a:spcPts val="600"/>
              </a:spcBef>
            </a:pPr>
            <a:r>
              <a:rPr lang="en-US" sz="2400" dirty="0"/>
              <a:t>Puppet defines state in manifest files known as </a:t>
            </a:r>
            <a:r>
              <a:rPr lang="en-US" sz="2400" i="1" dirty="0"/>
              <a:t>Puppet Program </a:t>
            </a:r>
            <a:r>
              <a:rPr lang="en-US" sz="2400" dirty="0"/>
              <a:t>files.</a:t>
            </a:r>
            <a:endParaRPr lang="en-US" sz="2400" dirty="0">
              <a:latin typeface="+mj-lt"/>
            </a:endParaRPr>
          </a:p>
        </p:txBody>
      </p:sp>
      <p:sp>
        <p:nvSpPr>
          <p:cNvPr id="4" name="Rectangle 3">
            <a:extLst>
              <a:ext uri="{FF2B5EF4-FFF2-40B4-BE49-F238E27FC236}">
                <a16:creationId xmlns:a16="http://schemas.microsoft.com/office/drawing/2014/main" id="{BC34DD29-BDDB-4F14-929E-8DC464FE3EFF}"/>
              </a:ext>
            </a:extLst>
          </p:cNvPr>
          <p:cNvSpPr/>
          <p:nvPr/>
        </p:nvSpPr>
        <p:spPr>
          <a:xfrm>
            <a:off x="465138" y="2814111"/>
            <a:ext cx="11533187" cy="307777"/>
          </a:xfrm>
          <a:prstGeom prst="rect">
            <a:avLst/>
          </a:prstGeom>
        </p:spPr>
        <p:txBody>
          <a:bodyPr wrap="square" lIns="0" tIns="0" rIns="0" bIns="0">
            <a:spAutoFit/>
          </a:bodyPr>
          <a:lstStyle/>
          <a:p>
            <a:pPr marL="0" lvl="1"/>
            <a:r>
              <a:rPr lang="en-US" sz="2000">
                <a:latin typeface="+mj-lt"/>
              </a:rPr>
              <a:t>Puppet program files have the following elements:</a:t>
            </a:r>
          </a:p>
        </p:txBody>
      </p:sp>
      <p:pic>
        <p:nvPicPr>
          <p:cNvPr id="19" name="Picture 18" descr="Icon of a whiteboard with a cloud symbol drawn on it">
            <a:extLst>
              <a:ext uri="{FF2B5EF4-FFF2-40B4-BE49-F238E27FC236}">
                <a16:creationId xmlns:a16="http://schemas.microsoft.com/office/drawing/2014/main" id="{0AC46782-C55F-43F8-9DAC-9AA0E312D841}"/>
              </a:ext>
            </a:extLst>
          </p:cNvPr>
          <p:cNvPicPr>
            <a:picLocks/>
          </p:cNvPicPr>
          <p:nvPr/>
        </p:nvPicPr>
        <p:blipFill>
          <a:blip r:embed="rId3"/>
          <a:stretch>
            <a:fillRect/>
          </a:stretch>
        </p:blipFill>
        <p:spPr>
          <a:xfrm>
            <a:off x="465138" y="3326457"/>
            <a:ext cx="969264" cy="969264"/>
          </a:xfrm>
          <a:prstGeom prst="rect">
            <a:avLst/>
          </a:prstGeom>
        </p:spPr>
      </p:pic>
      <p:sp>
        <p:nvSpPr>
          <p:cNvPr id="6" name="Rectangle 5">
            <a:extLst>
              <a:ext uri="{FF2B5EF4-FFF2-40B4-BE49-F238E27FC236}">
                <a16:creationId xmlns:a16="http://schemas.microsoft.com/office/drawing/2014/main" id="{F63C2711-AB32-48F1-8CA2-ED5CDEFFC367}"/>
              </a:ext>
            </a:extLst>
          </p:cNvPr>
          <p:cNvSpPr/>
          <p:nvPr/>
        </p:nvSpPr>
        <p:spPr>
          <a:xfrm>
            <a:off x="1641986" y="3503313"/>
            <a:ext cx="10095103" cy="615553"/>
          </a:xfrm>
          <a:prstGeom prst="rect">
            <a:avLst/>
          </a:prstGeom>
        </p:spPr>
        <p:txBody>
          <a:bodyPr wrap="square" lIns="0" tIns="0" rIns="0" bIns="0" anchor="ctr">
            <a:spAutoFit/>
          </a:bodyPr>
          <a:lstStyle/>
          <a:p>
            <a:r>
              <a:rPr lang="en-US" sz="2000">
                <a:latin typeface="+mj-lt"/>
              </a:rPr>
              <a:t>Class – </a:t>
            </a:r>
            <a:r>
              <a:rPr lang="en-US" sz="2000"/>
              <a:t>A bucket that you put resources into. That class then becomes an entity that you can use to compose other workflows</a:t>
            </a:r>
          </a:p>
        </p:txBody>
      </p:sp>
      <p:cxnSp>
        <p:nvCxnSpPr>
          <p:cNvPr id="14" name="Straight Connector 13">
            <a:extLst>
              <a:ext uri="{FF2B5EF4-FFF2-40B4-BE49-F238E27FC236}">
                <a16:creationId xmlns:a16="http://schemas.microsoft.com/office/drawing/2014/main" id="{38CE0CCE-B21A-49F1-A839-53954DAE9C0D}"/>
              </a:ext>
              <a:ext uri="{C183D7F6-B498-43B3-948B-1728B52AA6E4}">
                <adec:decorative xmlns:adec="http://schemas.microsoft.com/office/drawing/2017/decorative" val="1"/>
              </a:ext>
            </a:extLst>
          </p:cNvPr>
          <p:cNvCxnSpPr>
            <a:cxnSpLocks/>
          </p:cNvCxnSpPr>
          <p:nvPr/>
        </p:nvCxnSpPr>
        <p:spPr>
          <a:xfrm>
            <a:off x="1641986" y="4389137"/>
            <a:ext cx="101879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two people">
            <a:extLst>
              <a:ext uri="{FF2B5EF4-FFF2-40B4-BE49-F238E27FC236}">
                <a16:creationId xmlns:a16="http://schemas.microsoft.com/office/drawing/2014/main" id="{C08799C3-096C-4B12-9187-BD135E1EB23B}"/>
              </a:ext>
            </a:extLst>
          </p:cNvPr>
          <p:cNvPicPr>
            <a:picLocks/>
          </p:cNvPicPr>
          <p:nvPr/>
        </p:nvPicPr>
        <p:blipFill>
          <a:blip r:embed="rId4"/>
          <a:stretch>
            <a:fillRect/>
          </a:stretch>
        </p:blipFill>
        <p:spPr>
          <a:xfrm>
            <a:off x="465138" y="4482553"/>
            <a:ext cx="969264" cy="969264"/>
          </a:xfrm>
          <a:prstGeom prst="rect">
            <a:avLst/>
          </a:prstGeom>
        </p:spPr>
      </p:pic>
      <p:sp>
        <p:nvSpPr>
          <p:cNvPr id="7" name="Rectangle 6">
            <a:extLst>
              <a:ext uri="{FF2B5EF4-FFF2-40B4-BE49-F238E27FC236}">
                <a16:creationId xmlns:a16="http://schemas.microsoft.com/office/drawing/2014/main" id="{F4ED380A-45EC-4C64-B693-DEA27977F8EB}"/>
              </a:ext>
            </a:extLst>
          </p:cNvPr>
          <p:cNvSpPr/>
          <p:nvPr/>
        </p:nvSpPr>
        <p:spPr>
          <a:xfrm>
            <a:off x="1641986" y="4813297"/>
            <a:ext cx="10095103" cy="307777"/>
          </a:xfrm>
          <a:prstGeom prst="rect">
            <a:avLst/>
          </a:prstGeom>
        </p:spPr>
        <p:txBody>
          <a:bodyPr wrap="square" lIns="0" tIns="0" rIns="0" bIns="0" anchor="ctr">
            <a:spAutoFit/>
          </a:bodyPr>
          <a:lstStyle/>
          <a:p>
            <a:r>
              <a:rPr lang="en-US" sz="2000">
                <a:latin typeface="+mj-lt"/>
              </a:rPr>
              <a:t>Resources – </a:t>
            </a:r>
            <a:r>
              <a:rPr lang="en-US" sz="2000"/>
              <a:t>A single elements of your configuration that you can specify parameters for</a:t>
            </a:r>
          </a:p>
        </p:txBody>
      </p:sp>
      <p:cxnSp>
        <p:nvCxnSpPr>
          <p:cNvPr id="16" name="Straight Connector 15">
            <a:extLst>
              <a:ext uri="{FF2B5EF4-FFF2-40B4-BE49-F238E27FC236}">
                <a16:creationId xmlns:a16="http://schemas.microsoft.com/office/drawing/2014/main" id="{1373C780-0F7E-413E-B26C-5C7950178029}"/>
              </a:ext>
              <a:ext uri="{C183D7F6-B498-43B3-948B-1728B52AA6E4}">
                <adec:decorative xmlns:adec="http://schemas.microsoft.com/office/drawing/2017/decorative" val="1"/>
              </a:ext>
            </a:extLst>
          </p:cNvPr>
          <p:cNvCxnSpPr>
            <a:cxnSpLocks/>
          </p:cNvCxnSpPr>
          <p:nvPr/>
        </p:nvCxnSpPr>
        <p:spPr>
          <a:xfrm>
            <a:off x="1641986" y="5545233"/>
            <a:ext cx="101879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circle branched into three connect circles">
            <a:extLst>
              <a:ext uri="{FF2B5EF4-FFF2-40B4-BE49-F238E27FC236}">
                <a16:creationId xmlns:a16="http://schemas.microsoft.com/office/drawing/2014/main" id="{1E07070E-CF68-431D-A3B7-B2166EE71FBA}"/>
              </a:ext>
            </a:extLst>
          </p:cNvPr>
          <p:cNvPicPr>
            <a:picLocks/>
          </p:cNvPicPr>
          <p:nvPr/>
        </p:nvPicPr>
        <p:blipFill>
          <a:blip r:embed="rId5"/>
          <a:stretch>
            <a:fillRect/>
          </a:stretch>
        </p:blipFill>
        <p:spPr>
          <a:xfrm>
            <a:off x="465138" y="5638651"/>
            <a:ext cx="969264" cy="969264"/>
          </a:xfrm>
          <a:prstGeom prst="rect">
            <a:avLst/>
          </a:prstGeom>
        </p:spPr>
      </p:pic>
      <p:sp>
        <p:nvSpPr>
          <p:cNvPr id="11" name="Rectangle 10">
            <a:extLst>
              <a:ext uri="{FF2B5EF4-FFF2-40B4-BE49-F238E27FC236}">
                <a16:creationId xmlns:a16="http://schemas.microsoft.com/office/drawing/2014/main" id="{FE966633-8F06-4F23-B009-6B6ACAFFDF54}"/>
              </a:ext>
            </a:extLst>
          </p:cNvPr>
          <p:cNvSpPr/>
          <p:nvPr/>
        </p:nvSpPr>
        <p:spPr>
          <a:xfrm>
            <a:off x="1641986" y="5815507"/>
            <a:ext cx="10095103" cy="615553"/>
          </a:xfrm>
          <a:prstGeom prst="rect">
            <a:avLst/>
          </a:prstGeom>
        </p:spPr>
        <p:txBody>
          <a:bodyPr wrap="square" lIns="0" tIns="0" rIns="0" bIns="0" anchor="ctr">
            <a:spAutoFit/>
          </a:bodyPr>
          <a:lstStyle/>
          <a:p>
            <a:r>
              <a:rPr lang="en-US" sz="2000">
                <a:latin typeface="+mj-lt"/>
              </a:rPr>
              <a:t>Module – </a:t>
            </a:r>
            <a:r>
              <a:rPr lang="en-US" sz="2000"/>
              <a:t>The collection of all the classes, resources, and other elements of the Puppet program file in a single entity</a:t>
            </a:r>
          </a:p>
        </p:txBody>
      </p:sp>
    </p:spTree>
    <p:extLst>
      <p:ext uri="{BB962C8B-B14F-4D97-AF65-F5344CB8AC3E}">
        <p14:creationId xmlns:p14="http://schemas.microsoft.com/office/powerpoint/2010/main" val="42371389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56909E-93F2-4351-9794-CD0A6F94D829}"/>
              </a:ext>
            </a:extLst>
          </p:cNvPr>
          <p:cNvSpPr>
            <a:spLocks noGrp="1"/>
          </p:cNvSpPr>
          <p:nvPr>
            <p:ph type="title"/>
          </p:nvPr>
        </p:nvSpPr>
        <p:spPr>
          <a:xfrm>
            <a:off x="427039" y="3243000"/>
            <a:ext cx="9240836" cy="508524"/>
          </a:xfrm>
        </p:spPr>
        <p:txBody>
          <a:bodyPr/>
          <a:lstStyle/>
          <a:p>
            <a:r>
              <a:rPr lang="en-US" dirty="0"/>
              <a:t>Lesson 04: Ansible</a:t>
            </a:r>
          </a:p>
        </p:txBody>
      </p:sp>
      <p:pic>
        <p:nvPicPr>
          <p:cNvPr id="6" name="Picture 5" descr="Ansible logo">
            <a:extLst>
              <a:ext uri="{FF2B5EF4-FFF2-40B4-BE49-F238E27FC236}">
                <a16:creationId xmlns:a16="http://schemas.microsoft.com/office/drawing/2014/main" id="{9B605C53-03C6-4C8C-B168-F1D8C852494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45017" y="2933700"/>
            <a:ext cx="1122114" cy="1127124"/>
          </a:xfrm>
          <a:prstGeom prst="rect">
            <a:avLst/>
          </a:prstGeom>
        </p:spPr>
      </p:pic>
    </p:spTree>
    <p:extLst>
      <p:ext uri="{BB962C8B-B14F-4D97-AF65-F5344CB8AC3E}">
        <p14:creationId xmlns:p14="http://schemas.microsoft.com/office/powerpoint/2010/main" val="30275924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5EFDFE-5797-4B91-9BEB-1C79AA4E6410}"/>
              </a:ext>
            </a:extLst>
          </p:cNvPr>
          <p:cNvSpPr>
            <a:spLocks noGrp="1"/>
          </p:cNvSpPr>
          <p:nvPr>
            <p:ph type="title"/>
          </p:nvPr>
        </p:nvSpPr>
        <p:spPr>
          <a:xfrm>
            <a:off x="465138" y="632779"/>
            <a:ext cx="11533187" cy="411162"/>
          </a:xfrm>
        </p:spPr>
        <p:txBody>
          <a:bodyPr/>
          <a:lstStyle/>
          <a:p>
            <a:r>
              <a:rPr lang="en-US" dirty="0"/>
              <a:t>What is Ansible?</a:t>
            </a:r>
          </a:p>
        </p:txBody>
      </p:sp>
      <p:pic>
        <p:nvPicPr>
          <p:cNvPr id="10" name="Picture 9" descr="Icon of three squares and a cloud">
            <a:extLst>
              <a:ext uri="{FF2B5EF4-FFF2-40B4-BE49-F238E27FC236}">
                <a16:creationId xmlns:a16="http://schemas.microsoft.com/office/drawing/2014/main" id="{6AA4D65B-41E9-4051-8AE7-C01FED43A3BB}"/>
              </a:ext>
            </a:extLst>
          </p:cNvPr>
          <p:cNvPicPr>
            <a:picLocks/>
          </p:cNvPicPr>
          <p:nvPr/>
        </p:nvPicPr>
        <p:blipFill>
          <a:blip r:embed="rId2"/>
          <a:stretch>
            <a:fillRect/>
          </a:stretch>
        </p:blipFill>
        <p:spPr>
          <a:xfrm>
            <a:off x="452438" y="1299109"/>
            <a:ext cx="969264" cy="969264"/>
          </a:xfrm>
          <a:prstGeom prst="rect">
            <a:avLst/>
          </a:prstGeom>
        </p:spPr>
      </p:pic>
      <p:sp>
        <p:nvSpPr>
          <p:cNvPr id="5" name="Rectangle 4">
            <a:extLst>
              <a:ext uri="{FF2B5EF4-FFF2-40B4-BE49-F238E27FC236}">
                <a16:creationId xmlns:a16="http://schemas.microsoft.com/office/drawing/2014/main" id="{2A0F0180-6782-4905-93A8-7F5F0BF7CA37}"/>
              </a:ext>
            </a:extLst>
          </p:cNvPr>
          <p:cNvSpPr/>
          <p:nvPr/>
        </p:nvSpPr>
        <p:spPr>
          <a:xfrm>
            <a:off x="1606550" y="1414409"/>
            <a:ext cx="10379075" cy="677108"/>
          </a:xfrm>
          <a:prstGeom prst="rect">
            <a:avLst/>
          </a:prstGeom>
        </p:spPr>
        <p:txBody>
          <a:bodyPr lIns="0" tIns="0" rIns="0" bIns="0">
            <a:spAutoFit/>
          </a:bodyPr>
          <a:lstStyle/>
          <a:p>
            <a:r>
              <a:rPr lang="en-US" sz="2200" i="1" dirty="0"/>
              <a:t>Ansible</a:t>
            </a:r>
            <a:r>
              <a:rPr lang="en-US" sz="2200" dirty="0"/>
              <a:t> is an open-source platform that automates cloud provisioning, configuration management, and application deployments</a:t>
            </a:r>
            <a:endParaRPr lang="en-IE" sz="2200" dirty="0"/>
          </a:p>
        </p:txBody>
      </p:sp>
      <p:cxnSp>
        <p:nvCxnSpPr>
          <p:cNvPr id="12" name="Straight Connector 11">
            <a:extLst>
              <a:ext uri="{FF2B5EF4-FFF2-40B4-BE49-F238E27FC236}">
                <a16:creationId xmlns:a16="http://schemas.microsoft.com/office/drawing/2014/main" id="{F1723CEE-F4DB-4882-A3B1-98C4438AB00F}"/>
              </a:ext>
              <a:ext uri="{C183D7F6-B498-43B3-948B-1728B52AA6E4}">
                <adec:decorative xmlns:adec="http://schemas.microsoft.com/office/drawing/2017/decorative" val="1"/>
              </a:ext>
            </a:extLst>
          </p:cNvPr>
          <p:cNvCxnSpPr>
            <a:cxnSpLocks/>
          </p:cNvCxnSpPr>
          <p:nvPr/>
        </p:nvCxnSpPr>
        <p:spPr>
          <a:xfrm>
            <a:off x="1606550" y="2471774"/>
            <a:ext cx="103790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gear and a arrow going across it">
            <a:extLst>
              <a:ext uri="{FF2B5EF4-FFF2-40B4-BE49-F238E27FC236}">
                <a16:creationId xmlns:a16="http://schemas.microsoft.com/office/drawing/2014/main" id="{A35B8BE9-962B-411C-8EF5-37A6346BE1ED}"/>
              </a:ext>
            </a:extLst>
          </p:cNvPr>
          <p:cNvPicPr>
            <a:picLocks/>
          </p:cNvPicPr>
          <p:nvPr/>
        </p:nvPicPr>
        <p:blipFill rotWithShape="1">
          <a:blip r:embed="rId3"/>
          <a:srcRect l="1436" t="1436" r="1436" b="1436"/>
          <a:stretch/>
        </p:blipFill>
        <p:spPr>
          <a:xfrm>
            <a:off x="450850" y="2705953"/>
            <a:ext cx="969264" cy="969264"/>
          </a:xfrm>
          <a:prstGeom prst="ellipse">
            <a:avLst/>
          </a:prstGeom>
        </p:spPr>
      </p:pic>
      <p:sp>
        <p:nvSpPr>
          <p:cNvPr id="6" name="Rectangle 5">
            <a:extLst>
              <a:ext uri="{FF2B5EF4-FFF2-40B4-BE49-F238E27FC236}">
                <a16:creationId xmlns:a16="http://schemas.microsoft.com/office/drawing/2014/main" id="{D1FA3EB0-718F-433F-ACB8-9D446B7400B9}"/>
              </a:ext>
            </a:extLst>
          </p:cNvPr>
          <p:cNvSpPr/>
          <p:nvPr/>
        </p:nvSpPr>
        <p:spPr>
          <a:xfrm>
            <a:off x="1606550" y="2852031"/>
            <a:ext cx="10379075" cy="677108"/>
          </a:xfrm>
          <a:prstGeom prst="rect">
            <a:avLst/>
          </a:prstGeom>
        </p:spPr>
        <p:txBody>
          <a:bodyPr lIns="0" tIns="0" rIns="0" bIns="0">
            <a:spAutoFit/>
          </a:bodyPr>
          <a:lstStyle/>
          <a:p>
            <a:r>
              <a:rPr lang="en-US" sz="2200" dirty="0"/>
              <a:t>Allows you to automate deployment and configuration of resources in your environment such as virtual networks, storage, subnets, and resources groups</a:t>
            </a:r>
            <a:endParaRPr lang="en-IE" sz="2200" dirty="0"/>
          </a:p>
        </p:txBody>
      </p:sp>
      <p:cxnSp>
        <p:nvCxnSpPr>
          <p:cNvPr id="16" name="Straight Connector 15">
            <a:extLst>
              <a:ext uri="{FF2B5EF4-FFF2-40B4-BE49-F238E27FC236}">
                <a16:creationId xmlns:a16="http://schemas.microsoft.com/office/drawing/2014/main" id="{2559777D-ED71-4857-AE62-03163326606B}"/>
              </a:ext>
              <a:ext uri="{C183D7F6-B498-43B3-948B-1728B52AA6E4}">
                <adec:decorative xmlns:adec="http://schemas.microsoft.com/office/drawing/2017/decorative" val="1"/>
              </a:ext>
            </a:extLst>
          </p:cNvPr>
          <p:cNvCxnSpPr>
            <a:cxnSpLocks/>
          </p:cNvCxnSpPr>
          <p:nvPr/>
        </p:nvCxnSpPr>
        <p:spPr>
          <a:xfrm>
            <a:off x="1606550" y="3909396"/>
            <a:ext cx="103790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n arrow pointing down to a rectangular shape">
            <a:extLst>
              <a:ext uri="{FF2B5EF4-FFF2-40B4-BE49-F238E27FC236}">
                <a16:creationId xmlns:a16="http://schemas.microsoft.com/office/drawing/2014/main" id="{D46C9504-8AC5-4934-A8A2-BFBC2C1EAB7F}"/>
              </a:ext>
            </a:extLst>
          </p:cNvPr>
          <p:cNvPicPr>
            <a:picLocks/>
          </p:cNvPicPr>
          <p:nvPr/>
        </p:nvPicPr>
        <p:blipFill>
          <a:blip r:embed="rId4"/>
          <a:stretch>
            <a:fillRect/>
          </a:stretch>
        </p:blipFill>
        <p:spPr>
          <a:xfrm>
            <a:off x="452438" y="4174353"/>
            <a:ext cx="969264" cy="969264"/>
          </a:xfrm>
          <a:prstGeom prst="rect">
            <a:avLst/>
          </a:prstGeom>
        </p:spPr>
      </p:pic>
      <p:sp>
        <p:nvSpPr>
          <p:cNvPr id="7" name="Rectangle 6">
            <a:extLst>
              <a:ext uri="{FF2B5EF4-FFF2-40B4-BE49-F238E27FC236}">
                <a16:creationId xmlns:a16="http://schemas.microsoft.com/office/drawing/2014/main" id="{D49D2C0E-893A-4ACE-83BF-BD8ADA22CA3E}"/>
              </a:ext>
            </a:extLst>
          </p:cNvPr>
          <p:cNvSpPr/>
          <p:nvPr/>
        </p:nvSpPr>
        <p:spPr>
          <a:xfrm>
            <a:off x="1606550" y="4289653"/>
            <a:ext cx="10379075" cy="677108"/>
          </a:xfrm>
          <a:prstGeom prst="rect">
            <a:avLst/>
          </a:prstGeom>
        </p:spPr>
        <p:txBody>
          <a:bodyPr lIns="0" tIns="0" rIns="0" bIns="0">
            <a:spAutoFit/>
          </a:bodyPr>
          <a:lstStyle/>
          <a:p>
            <a:r>
              <a:rPr lang="en-US" sz="2200"/>
              <a:t>Unlike Puppet or Chef, Ansible is </a:t>
            </a:r>
            <a:r>
              <a:rPr lang="en-US" sz="2200" i="1" u="sng"/>
              <a:t>agentless</a:t>
            </a:r>
            <a:r>
              <a:rPr lang="en-US" sz="2200"/>
              <a:t>, so you do not have to install software on the managed machines</a:t>
            </a:r>
            <a:endParaRPr lang="en-IE" sz="2200"/>
          </a:p>
        </p:txBody>
      </p:sp>
      <p:cxnSp>
        <p:nvCxnSpPr>
          <p:cNvPr id="17" name="Straight Connector 16">
            <a:extLst>
              <a:ext uri="{FF2B5EF4-FFF2-40B4-BE49-F238E27FC236}">
                <a16:creationId xmlns:a16="http://schemas.microsoft.com/office/drawing/2014/main" id="{DEB83FDB-2901-48CE-97C9-DAB476440E63}"/>
              </a:ext>
              <a:ext uri="{C183D7F6-B498-43B3-948B-1728B52AA6E4}">
                <adec:decorative xmlns:adec="http://schemas.microsoft.com/office/drawing/2017/decorative" val="1"/>
              </a:ext>
            </a:extLst>
          </p:cNvPr>
          <p:cNvCxnSpPr>
            <a:cxnSpLocks/>
          </p:cNvCxnSpPr>
          <p:nvPr/>
        </p:nvCxnSpPr>
        <p:spPr>
          <a:xfrm>
            <a:off x="1606550" y="5371688"/>
            <a:ext cx="103790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small circles connected by lines forming a big circle">
            <a:extLst>
              <a:ext uri="{FF2B5EF4-FFF2-40B4-BE49-F238E27FC236}">
                <a16:creationId xmlns:a16="http://schemas.microsoft.com/office/drawing/2014/main" id="{C675370E-4D83-425F-8922-FE501989D472}"/>
              </a:ext>
            </a:extLst>
          </p:cNvPr>
          <p:cNvPicPr>
            <a:picLocks/>
          </p:cNvPicPr>
          <p:nvPr/>
        </p:nvPicPr>
        <p:blipFill rotWithShape="1">
          <a:blip r:embed="rId5"/>
          <a:srcRect l="803" t="803" r="803" b="803"/>
          <a:stretch/>
        </p:blipFill>
        <p:spPr>
          <a:xfrm>
            <a:off x="452438" y="5599760"/>
            <a:ext cx="969264" cy="969264"/>
          </a:xfrm>
          <a:prstGeom prst="ellipse">
            <a:avLst/>
          </a:prstGeom>
        </p:spPr>
      </p:pic>
      <p:sp>
        <p:nvSpPr>
          <p:cNvPr id="8" name="Rectangle 7">
            <a:extLst>
              <a:ext uri="{FF2B5EF4-FFF2-40B4-BE49-F238E27FC236}">
                <a16:creationId xmlns:a16="http://schemas.microsoft.com/office/drawing/2014/main" id="{827BC527-D7D4-4EDD-8726-6E3C4B783454}"/>
              </a:ext>
            </a:extLst>
          </p:cNvPr>
          <p:cNvSpPr/>
          <p:nvPr/>
        </p:nvSpPr>
        <p:spPr>
          <a:xfrm>
            <a:off x="1606550" y="5715060"/>
            <a:ext cx="10379075" cy="677108"/>
          </a:xfrm>
          <a:prstGeom prst="rect">
            <a:avLst/>
          </a:prstGeom>
        </p:spPr>
        <p:txBody>
          <a:bodyPr lIns="0" tIns="0" rIns="0" bIns="0">
            <a:spAutoFit/>
          </a:bodyPr>
          <a:lstStyle/>
          <a:p>
            <a:r>
              <a:rPr lang="en-US" sz="2200" dirty="0"/>
              <a:t>Ansible also models your IT infrastructure by describing how all of your systems interrelate, rather than managing just one system at a time</a:t>
            </a:r>
            <a:endParaRPr lang="en-IE" sz="2200" dirty="0"/>
          </a:p>
        </p:txBody>
      </p:sp>
    </p:spTree>
    <p:extLst>
      <p:ext uri="{BB962C8B-B14F-4D97-AF65-F5344CB8AC3E}">
        <p14:creationId xmlns:p14="http://schemas.microsoft.com/office/powerpoint/2010/main" val="2251203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7F45-5B47-49A0-99B5-4CD9FF195BF2}"/>
              </a:ext>
            </a:extLst>
          </p:cNvPr>
          <p:cNvSpPr>
            <a:spLocks noGrp="1"/>
          </p:cNvSpPr>
          <p:nvPr>
            <p:ph type="title"/>
          </p:nvPr>
        </p:nvSpPr>
        <p:spPr>
          <a:xfrm>
            <a:off x="465138" y="632779"/>
            <a:ext cx="11533187" cy="411162"/>
          </a:xfrm>
        </p:spPr>
        <p:txBody>
          <a:bodyPr/>
          <a:lstStyle/>
          <a:p>
            <a:r>
              <a:rPr lang="en-US" dirty="0"/>
              <a:t>Ansible workflow</a:t>
            </a:r>
          </a:p>
        </p:txBody>
      </p:sp>
      <p:sp>
        <p:nvSpPr>
          <p:cNvPr id="3" name="Rectangle 2">
            <a:extLst>
              <a:ext uri="{FF2B5EF4-FFF2-40B4-BE49-F238E27FC236}">
                <a16:creationId xmlns:a16="http://schemas.microsoft.com/office/drawing/2014/main" id="{5EB8AD7C-6D08-4E55-949B-73B9260A7667}"/>
              </a:ext>
            </a:extLst>
          </p:cNvPr>
          <p:cNvSpPr/>
          <p:nvPr/>
        </p:nvSpPr>
        <p:spPr>
          <a:xfrm>
            <a:off x="465138" y="1188720"/>
            <a:ext cx="11533187" cy="615553"/>
          </a:xfrm>
          <a:prstGeom prst="rect">
            <a:avLst/>
          </a:prstGeom>
        </p:spPr>
        <p:txBody>
          <a:bodyPr wrap="square" lIns="0" tIns="0" rIns="0" bIns="0">
            <a:spAutoFit/>
          </a:bodyPr>
          <a:lstStyle/>
          <a:p>
            <a:pPr marL="0" lvl="1">
              <a:spcBef>
                <a:spcPts val="600"/>
              </a:spcBef>
            </a:pPr>
            <a:r>
              <a:rPr lang="en-US" sz="2000">
                <a:latin typeface="+mj-lt"/>
              </a:rPr>
              <a:t>The following workflow and component diagram outlines how playbooks can be run in different circumstances, one after another</a:t>
            </a:r>
          </a:p>
        </p:txBody>
      </p:sp>
      <p:sp>
        <p:nvSpPr>
          <p:cNvPr id="5" name="Rectangle 4">
            <a:extLst>
              <a:ext uri="{FF2B5EF4-FFF2-40B4-BE49-F238E27FC236}">
                <a16:creationId xmlns:a16="http://schemas.microsoft.com/office/drawing/2014/main" id="{951DB4EA-12CC-4A83-97A1-971F183E140D}"/>
              </a:ext>
            </a:extLst>
          </p:cNvPr>
          <p:cNvSpPr/>
          <p:nvPr/>
        </p:nvSpPr>
        <p:spPr>
          <a:xfrm>
            <a:off x="427038" y="5875019"/>
            <a:ext cx="3425718" cy="66840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1. Provision resources</a:t>
            </a:r>
          </a:p>
        </p:txBody>
      </p:sp>
      <p:sp>
        <p:nvSpPr>
          <p:cNvPr id="6" name="Rectangle 5">
            <a:extLst>
              <a:ext uri="{FF2B5EF4-FFF2-40B4-BE49-F238E27FC236}">
                <a16:creationId xmlns:a16="http://schemas.microsoft.com/office/drawing/2014/main" id="{A04EE034-60A7-4545-9AE2-1587AE792E0E}"/>
              </a:ext>
            </a:extLst>
          </p:cNvPr>
          <p:cNvSpPr/>
          <p:nvPr/>
        </p:nvSpPr>
        <p:spPr>
          <a:xfrm>
            <a:off x="3998119" y="5875019"/>
            <a:ext cx="3425718" cy="66840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2. Configure the application</a:t>
            </a:r>
          </a:p>
        </p:txBody>
      </p:sp>
      <p:sp>
        <p:nvSpPr>
          <p:cNvPr id="7" name="Rectangle 6">
            <a:extLst>
              <a:ext uri="{FF2B5EF4-FFF2-40B4-BE49-F238E27FC236}">
                <a16:creationId xmlns:a16="http://schemas.microsoft.com/office/drawing/2014/main" id="{CF1CD374-4679-4074-883F-262E7275C761}"/>
              </a:ext>
            </a:extLst>
          </p:cNvPr>
          <p:cNvSpPr/>
          <p:nvPr/>
        </p:nvSpPr>
        <p:spPr>
          <a:xfrm>
            <a:off x="7569200" y="5875019"/>
            <a:ext cx="4410076" cy="66840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3. Manage future configurations to scale</a:t>
            </a:r>
          </a:p>
        </p:txBody>
      </p:sp>
      <p:pic>
        <p:nvPicPr>
          <p:cNvPr id="4" name="Picture 3">
            <a:extLst>
              <a:ext uri="{FF2B5EF4-FFF2-40B4-BE49-F238E27FC236}">
                <a16:creationId xmlns:a16="http://schemas.microsoft.com/office/drawing/2014/main" id="{BB0FB4E3-41C1-40E2-993A-67C1DC181BE6}"/>
              </a:ext>
            </a:extLst>
          </p:cNvPr>
          <p:cNvPicPr>
            <a:picLocks noChangeAspect="1"/>
          </p:cNvPicPr>
          <p:nvPr/>
        </p:nvPicPr>
        <p:blipFill>
          <a:blip r:embed="rId3"/>
          <a:stretch>
            <a:fillRect/>
          </a:stretch>
        </p:blipFill>
        <p:spPr>
          <a:xfrm>
            <a:off x="1229180" y="1804273"/>
            <a:ext cx="7276190" cy="3952381"/>
          </a:xfrm>
          <a:prstGeom prst="rect">
            <a:avLst/>
          </a:prstGeom>
        </p:spPr>
      </p:pic>
    </p:spTree>
    <p:extLst>
      <p:ext uri="{BB962C8B-B14F-4D97-AF65-F5344CB8AC3E}">
        <p14:creationId xmlns:p14="http://schemas.microsoft.com/office/powerpoint/2010/main" val="7997844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ED1F-9FE9-4CA8-BA95-70D8F438DFD6}"/>
              </a:ext>
            </a:extLst>
          </p:cNvPr>
          <p:cNvSpPr>
            <a:spLocks noGrp="1"/>
          </p:cNvSpPr>
          <p:nvPr>
            <p:ph type="title"/>
          </p:nvPr>
        </p:nvSpPr>
        <p:spPr>
          <a:xfrm>
            <a:off x="465138" y="632779"/>
            <a:ext cx="11533187" cy="411162"/>
          </a:xfrm>
        </p:spPr>
        <p:txBody>
          <a:bodyPr/>
          <a:lstStyle/>
          <a:p>
            <a:r>
              <a:rPr lang="en-US" dirty="0"/>
              <a:t>Ansible components</a:t>
            </a:r>
          </a:p>
        </p:txBody>
      </p:sp>
      <p:sp>
        <p:nvSpPr>
          <p:cNvPr id="4" name="Rectangle 3">
            <a:extLst>
              <a:ext uri="{FF2B5EF4-FFF2-40B4-BE49-F238E27FC236}">
                <a16:creationId xmlns:a16="http://schemas.microsoft.com/office/drawing/2014/main" id="{649B7A60-3684-43C2-85D7-EFA35EF6AADA}"/>
              </a:ext>
            </a:extLst>
          </p:cNvPr>
          <p:cNvSpPr/>
          <p:nvPr/>
        </p:nvSpPr>
        <p:spPr>
          <a:xfrm>
            <a:off x="465138" y="1188720"/>
            <a:ext cx="11533187" cy="369332"/>
          </a:xfrm>
          <a:prstGeom prst="rect">
            <a:avLst/>
          </a:prstGeom>
        </p:spPr>
        <p:txBody>
          <a:bodyPr wrap="square" lIns="0" tIns="0" rIns="0" bIns="0">
            <a:spAutoFit/>
          </a:bodyPr>
          <a:lstStyle/>
          <a:p>
            <a:pPr marL="0" lvl="1">
              <a:spcBef>
                <a:spcPts val="600"/>
              </a:spcBef>
            </a:pPr>
            <a:r>
              <a:rPr lang="en-US" sz="2400" dirty="0">
                <a:latin typeface="+mj-lt"/>
              </a:rPr>
              <a:t>Some of the core components of Ansible include:</a:t>
            </a:r>
          </a:p>
        </p:txBody>
      </p:sp>
      <p:pic>
        <p:nvPicPr>
          <p:cNvPr id="21" name="Picture 20" descr="Icon of three circles and aligned to three lines">
            <a:extLst>
              <a:ext uri="{FF2B5EF4-FFF2-40B4-BE49-F238E27FC236}">
                <a16:creationId xmlns:a16="http://schemas.microsoft.com/office/drawing/2014/main" id="{71244FD4-7C77-47FC-953F-6E095D035930}"/>
              </a:ext>
            </a:extLst>
          </p:cNvPr>
          <p:cNvPicPr>
            <a:picLocks/>
          </p:cNvPicPr>
          <p:nvPr/>
        </p:nvPicPr>
        <p:blipFill>
          <a:blip r:embed="rId3"/>
          <a:stretch>
            <a:fillRect/>
          </a:stretch>
        </p:blipFill>
        <p:spPr>
          <a:xfrm>
            <a:off x="452438" y="1728017"/>
            <a:ext cx="969264" cy="969264"/>
          </a:xfrm>
          <a:prstGeom prst="rect">
            <a:avLst/>
          </a:prstGeom>
        </p:spPr>
      </p:pic>
      <p:sp>
        <p:nvSpPr>
          <p:cNvPr id="6" name="Rectangle 5">
            <a:extLst>
              <a:ext uri="{FF2B5EF4-FFF2-40B4-BE49-F238E27FC236}">
                <a16:creationId xmlns:a16="http://schemas.microsoft.com/office/drawing/2014/main" id="{1034056D-C6F1-4BFE-8339-CDAED51EC7DD}"/>
              </a:ext>
            </a:extLst>
          </p:cNvPr>
          <p:cNvSpPr/>
          <p:nvPr/>
        </p:nvSpPr>
        <p:spPr>
          <a:xfrm>
            <a:off x="1676400" y="2058761"/>
            <a:ext cx="10309225" cy="307777"/>
          </a:xfrm>
          <a:prstGeom prst="rect">
            <a:avLst/>
          </a:prstGeom>
        </p:spPr>
        <p:txBody>
          <a:bodyPr lIns="0" tIns="0" rIns="0" bIns="0">
            <a:spAutoFit/>
          </a:bodyPr>
          <a:lstStyle/>
          <a:p>
            <a:r>
              <a:rPr lang="en-US" sz="2000">
                <a:latin typeface="+mj-lt"/>
              </a:rPr>
              <a:t>Control Machine. </a:t>
            </a:r>
            <a:r>
              <a:rPr lang="en-US" sz="2000"/>
              <a:t>This is the machine from which the configurations are run </a:t>
            </a:r>
          </a:p>
        </p:txBody>
      </p:sp>
      <p:cxnSp>
        <p:nvCxnSpPr>
          <p:cNvPr id="7" name="Straight Connector 6">
            <a:extLst>
              <a:ext uri="{FF2B5EF4-FFF2-40B4-BE49-F238E27FC236}">
                <a16:creationId xmlns:a16="http://schemas.microsoft.com/office/drawing/2014/main" id="{A2F4E25B-5668-444D-AB5F-5CC79F0069B9}"/>
              </a:ext>
              <a:ext uri="{C183D7F6-B498-43B3-948B-1728B52AA6E4}">
                <adec:decorative xmlns:adec="http://schemas.microsoft.com/office/drawing/2017/decorative" val="1"/>
              </a:ext>
            </a:extLst>
          </p:cNvPr>
          <p:cNvCxnSpPr>
            <a:cxnSpLocks/>
          </p:cNvCxnSpPr>
          <p:nvPr/>
        </p:nvCxnSpPr>
        <p:spPr>
          <a:xfrm>
            <a:off x="1689100" y="2850497"/>
            <a:ext cx="10309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cloud with multiples lines extending from it">
            <a:extLst>
              <a:ext uri="{FF2B5EF4-FFF2-40B4-BE49-F238E27FC236}">
                <a16:creationId xmlns:a16="http://schemas.microsoft.com/office/drawing/2014/main" id="{75554094-BE26-476F-BF91-542E30EFB1D8}"/>
              </a:ext>
            </a:extLst>
          </p:cNvPr>
          <p:cNvPicPr>
            <a:picLocks/>
          </p:cNvPicPr>
          <p:nvPr/>
        </p:nvPicPr>
        <p:blipFill rotWithShape="1">
          <a:blip r:embed="rId4"/>
          <a:srcRect l="1083" t="1083" r="1083" b="1083"/>
          <a:stretch/>
        </p:blipFill>
        <p:spPr>
          <a:xfrm>
            <a:off x="452438" y="3003713"/>
            <a:ext cx="969264" cy="969264"/>
          </a:xfrm>
          <a:prstGeom prst="ellipse">
            <a:avLst/>
          </a:prstGeom>
        </p:spPr>
      </p:pic>
      <p:sp>
        <p:nvSpPr>
          <p:cNvPr id="9" name="Rectangle 8">
            <a:extLst>
              <a:ext uri="{FF2B5EF4-FFF2-40B4-BE49-F238E27FC236}">
                <a16:creationId xmlns:a16="http://schemas.microsoft.com/office/drawing/2014/main" id="{556EABC8-EA53-434A-8186-184F07ECDA0F}"/>
              </a:ext>
            </a:extLst>
          </p:cNvPr>
          <p:cNvSpPr/>
          <p:nvPr/>
        </p:nvSpPr>
        <p:spPr>
          <a:xfrm>
            <a:off x="1676400" y="3180569"/>
            <a:ext cx="10309225" cy="615553"/>
          </a:xfrm>
          <a:prstGeom prst="rect">
            <a:avLst/>
          </a:prstGeom>
        </p:spPr>
        <p:txBody>
          <a:bodyPr lIns="0" tIns="0" rIns="0" bIns="0">
            <a:spAutoFit/>
          </a:bodyPr>
          <a:lstStyle/>
          <a:p>
            <a:r>
              <a:rPr lang="en-US" sz="2000">
                <a:latin typeface="+mj-lt"/>
              </a:rPr>
              <a:t>Managed Nodes. </a:t>
            </a:r>
            <a:r>
              <a:rPr lang="en-US" sz="2000"/>
              <a:t>These are the devices and/or machines and environments that are being managed </a:t>
            </a:r>
          </a:p>
        </p:txBody>
      </p:sp>
      <p:cxnSp>
        <p:nvCxnSpPr>
          <p:cNvPr id="14" name="Straight Connector 13">
            <a:extLst>
              <a:ext uri="{FF2B5EF4-FFF2-40B4-BE49-F238E27FC236}">
                <a16:creationId xmlns:a16="http://schemas.microsoft.com/office/drawing/2014/main" id="{2BE8FB82-16FB-4E46-8166-F8D0F6722C67}"/>
              </a:ext>
              <a:ext uri="{C183D7F6-B498-43B3-948B-1728B52AA6E4}">
                <adec:decorative xmlns:adec="http://schemas.microsoft.com/office/drawing/2017/decorative" val="1"/>
              </a:ext>
            </a:extLst>
          </p:cNvPr>
          <p:cNvCxnSpPr>
            <a:cxnSpLocks/>
          </p:cNvCxnSpPr>
          <p:nvPr/>
        </p:nvCxnSpPr>
        <p:spPr>
          <a:xfrm>
            <a:off x="1689100" y="4126193"/>
            <a:ext cx="10309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document">
            <a:extLst>
              <a:ext uri="{FF2B5EF4-FFF2-40B4-BE49-F238E27FC236}">
                <a16:creationId xmlns:a16="http://schemas.microsoft.com/office/drawing/2014/main" id="{6C04B9EA-C565-45AB-A23C-CF83EF95AD38}"/>
              </a:ext>
            </a:extLst>
          </p:cNvPr>
          <p:cNvPicPr>
            <a:picLocks/>
          </p:cNvPicPr>
          <p:nvPr/>
        </p:nvPicPr>
        <p:blipFill>
          <a:blip r:embed="rId5"/>
          <a:stretch>
            <a:fillRect/>
          </a:stretch>
        </p:blipFill>
        <p:spPr>
          <a:xfrm>
            <a:off x="452438" y="4279409"/>
            <a:ext cx="969264" cy="969264"/>
          </a:xfrm>
          <a:prstGeom prst="rect">
            <a:avLst/>
          </a:prstGeom>
        </p:spPr>
      </p:pic>
      <p:sp>
        <p:nvSpPr>
          <p:cNvPr id="11" name="Rectangle 10">
            <a:extLst>
              <a:ext uri="{FF2B5EF4-FFF2-40B4-BE49-F238E27FC236}">
                <a16:creationId xmlns:a16="http://schemas.microsoft.com/office/drawing/2014/main" id="{7C174709-B944-434F-AFA4-8B082C88CE5A}"/>
              </a:ext>
            </a:extLst>
          </p:cNvPr>
          <p:cNvSpPr/>
          <p:nvPr/>
        </p:nvSpPr>
        <p:spPr>
          <a:xfrm>
            <a:off x="1676400" y="4456265"/>
            <a:ext cx="10309225" cy="615553"/>
          </a:xfrm>
          <a:prstGeom prst="rect">
            <a:avLst/>
          </a:prstGeom>
        </p:spPr>
        <p:txBody>
          <a:bodyPr lIns="0" tIns="0" rIns="0" bIns="0">
            <a:spAutoFit/>
          </a:bodyPr>
          <a:lstStyle/>
          <a:p>
            <a:r>
              <a:rPr lang="en-US" sz="2000">
                <a:latin typeface="+mj-lt"/>
              </a:rPr>
              <a:t>Playbooks. </a:t>
            </a:r>
            <a:r>
              <a:rPr lang="en-US" sz="2000"/>
              <a:t>Playbooks are ordered lists of tasks, written in YAML, that have been saved so you can run them in the same order repeatedly</a:t>
            </a:r>
          </a:p>
        </p:txBody>
      </p:sp>
      <p:cxnSp>
        <p:nvCxnSpPr>
          <p:cNvPr id="15" name="Straight Connector 14">
            <a:extLst>
              <a:ext uri="{FF2B5EF4-FFF2-40B4-BE49-F238E27FC236}">
                <a16:creationId xmlns:a16="http://schemas.microsoft.com/office/drawing/2014/main" id="{446C5379-D854-4635-83BD-C17364B2326A}"/>
              </a:ext>
              <a:ext uri="{C183D7F6-B498-43B3-948B-1728B52AA6E4}">
                <adec:decorative xmlns:adec="http://schemas.microsoft.com/office/drawing/2017/decorative" val="1"/>
              </a:ext>
            </a:extLst>
          </p:cNvPr>
          <p:cNvCxnSpPr>
            <a:cxnSpLocks/>
          </p:cNvCxnSpPr>
          <p:nvPr/>
        </p:nvCxnSpPr>
        <p:spPr>
          <a:xfrm>
            <a:off x="1689100" y="5401889"/>
            <a:ext cx="10309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circle branched into three connect circles">
            <a:extLst>
              <a:ext uri="{FF2B5EF4-FFF2-40B4-BE49-F238E27FC236}">
                <a16:creationId xmlns:a16="http://schemas.microsoft.com/office/drawing/2014/main" id="{7B9F36E7-9FB2-4EF2-8F15-B7A992BAFA4A}"/>
              </a:ext>
            </a:extLst>
          </p:cNvPr>
          <p:cNvPicPr>
            <a:picLocks/>
          </p:cNvPicPr>
          <p:nvPr/>
        </p:nvPicPr>
        <p:blipFill>
          <a:blip r:embed="rId6"/>
          <a:stretch>
            <a:fillRect/>
          </a:stretch>
        </p:blipFill>
        <p:spPr>
          <a:xfrm>
            <a:off x="452438" y="5555104"/>
            <a:ext cx="969264" cy="969264"/>
          </a:xfrm>
          <a:prstGeom prst="rect">
            <a:avLst/>
          </a:prstGeom>
        </p:spPr>
      </p:pic>
      <p:sp>
        <p:nvSpPr>
          <p:cNvPr id="13" name="Rectangle 12">
            <a:extLst>
              <a:ext uri="{FF2B5EF4-FFF2-40B4-BE49-F238E27FC236}">
                <a16:creationId xmlns:a16="http://schemas.microsoft.com/office/drawing/2014/main" id="{4B4E44B6-54E6-4E18-A845-63C3B8FAB8F3}"/>
              </a:ext>
            </a:extLst>
          </p:cNvPr>
          <p:cNvSpPr/>
          <p:nvPr/>
        </p:nvSpPr>
        <p:spPr>
          <a:xfrm>
            <a:off x="1676400" y="5578071"/>
            <a:ext cx="10309225" cy="923330"/>
          </a:xfrm>
          <a:prstGeom prst="rect">
            <a:avLst/>
          </a:prstGeom>
        </p:spPr>
        <p:txBody>
          <a:bodyPr lIns="0" tIns="0" rIns="0" bIns="0">
            <a:spAutoFit/>
          </a:bodyPr>
          <a:lstStyle/>
          <a:p>
            <a:r>
              <a:rPr lang="en-US" sz="2000">
                <a:latin typeface="+mj-lt"/>
              </a:rPr>
              <a:t>Modules. </a:t>
            </a:r>
            <a:r>
              <a:rPr lang="en-US" sz="2000"/>
              <a:t>Ansible works by connecting to your nodes and then pushing out to the node's small programs (or </a:t>
            </a:r>
            <a:r>
              <a:rPr lang="en-US" sz="2000" i="1"/>
              <a:t>units of code</a:t>
            </a:r>
            <a:r>
              <a:rPr lang="en-US" sz="2000"/>
              <a:t>), called </a:t>
            </a:r>
            <a:r>
              <a:rPr lang="en-US" sz="2000" i="1"/>
              <a:t>modules</a:t>
            </a:r>
            <a:r>
              <a:rPr lang="en-US" sz="2000"/>
              <a:t>. </a:t>
            </a:r>
            <a:r>
              <a:rPr lang="en-US" sz="2000" i="1"/>
              <a:t>Modules</a:t>
            </a:r>
            <a:r>
              <a:rPr lang="en-US" sz="2000"/>
              <a:t> are the units of code that define the configuration. They are modular, and can be re-used across playbooks</a:t>
            </a:r>
          </a:p>
        </p:txBody>
      </p:sp>
    </p:spTree>
    <p:extLst>
      <p:ext uri="{BB962C8B-B14F-4D97-AF65-F5344CB8AC3E}">
        <p14:creationId xmlns:p14="http://schemas.microsoft.com/office/powerpoint/2010/main" val="2664444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C353-0589-41F8-B1B7-0FD8B7837968}"/>
              </a:ext>
            </a:extLst>
          </p:cNvPr>
          <p:cNvSpPr>
            <a:spLocks noGrp="1"/>
          </p:cNvSpPr>
          <p:nvPr>
            <p:ph type="title"/>
          </p:nvPr>
        </p:nvSpPr>
        <p:spPr>
          <a:xfrm>
            <a:off x="465138" y="632779"/>
            <a:ext cx="11533187" cy="411162"/>
          </a:xfrm>
        </p:spPr>
        <p:txBody>
          <a:bodyPr/>
          <a:lstStyle/>
          <a:p>
            <a:r>
              <a:rPr lang="en-US"/>
              <a:t>Installing Ansible</a:t>
            </a:r>
          </a:p>
        </p:txBody>
      </p:sp>
      <p:sp>
        <p:nvSpPr>
          <p:cNvPr id="11" name="Rectangle 10">
            <a:extLst>
              <a:ext uri="{FF2B5EF4-FFF2-40B4-BE49-F238E27FC236}">
                <a16:creationId xmlns:a16="http://schemas.microsoft.com/office/drawing/2014/main" id="{A5B5E1A2-13A9-41BE-915E-FF527E1C89A4}"/>
              </a:ext>
            </a:extLst>
          </p:cNvPr>
          <p:cNvSpPr/>
          <p:nvPr/>
        </p:nvSpPr>
        <p:spPr>
          <a:xfrm>
            <a:off x="465138" y="1188720"/>
            <a:ext cx="11533187" cy="738664"/>
          </a:xfrm>
          <a:prstGeom prst="rect">
            <a:avLst/>
          </a:prstGeom>
        </p:spPr>
        <p:txBody>
          <a:bodyPr wrap="square" lIns="0" tIns="0" rIns="0" bIns="0">
            <a:spAutoFit/>
          </a:bodyPr>
          <a:lstStyle/>
          <a:p>
            <a:pPr marL="0" lvl="1">
              <a:spcBef>
                <a:spcPts val="600"/>
              </a:spcBef>
            </a:pPr>
            <a:r>
              <a:rPr lang="en-US" sz="2400">
                <a:latin typeface="+mj-lt"/>
              </a:rPr>
              <a:t>To enable a machine to act as the control machine from which to run playbooks, you need to install both Python and Ansible</a:t>
            </a:r>
          </a:p>
        </p:txBody>
      </p:sp>
      <p:sp>
        <p:nvSpPr>
          <p:cNvPr id="20" name="Rectangle 19">
            <a:extLst>
              <a:ext uri="{FF2B5EF4-FFF2-40B4-BE49-F238E27FC236}">
                <a16:creationId xmlns:a16="http://schemas.microsoft.com/office/drawing/2014/main" id="{F8A4D59C-E6C2-406D-82C6-44CB3BF47184}"/>
              </a:ext>
            </a:extLst>
          </p:cNvPr>
          <p:cNvSpPr/>
          <p:nvPr/>
        </p:nvSpPr>
        <p:spPr bwMode="auto">
          <a:xfrm>
            <a:off x="427039" y="2209574"/>
            <a:ext cx="5668962" cy="30672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IN" sz="2200">
                <a:solidFill>
                  <a:srgbClr val="000000"/>
                </a:solidFill>
                <a:latin typeface="Segoe UI Semibold"/>
              </a:rPr>
              <a:t>Python:</a:t>
            </a:r>
          </a:p>
          <a:p>
            <a:pPr>
              <a:spcBef>
                <a:spcPts val="600"/>
              </a:spcBef>
              <a:spcAft>
                <a:spcPts val="600"/>
              </a:spcAft>
            </a:pPr>
            <a:r>
              <a:rPr lang="en-US">
                <a:solidFill>
                  <a:srgbClr val="000000"/>
                </a:solidFill>
              </a:rPr>
              <a:t>Must install either Python 2 (version 2.7), or Python 3 (versions 3.5 and higher) </a:t>
            </a:r>
          </a:p>
          <a:p>
            <a:pPr algn="ctr" defTabSz="932472" fontAlgn="base">
              <a:spcBef>
                <a:spcPts val="600"/>
              </a:spcBef>
              <a:spcAft>
                <a:spcPts val="600"/>
              </a:spcAft>
            </a:pPr>
            <a:endParaRPr lang="en-IN" sz="20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58DB8836-9B6C-404B-9259-A2CA9B8B4451}"/>
              </a:ext>
            </a:extLst>
          </p:cNvPr>
          <p:cNvSpPr/>
          <p:nvPr/>
        </p:nvSpPr>
        <p:spPr bwMode="auto">
          <a:xfrm>
            <a:off x="6254602" y="2209574"/>
            <a:ext cx="5743723" cy="30672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a:solidFill>
                  <a:srgbClr val="000000"/>
                </a:solidFill>
                <a:latin typeface="Segoe UI Semibold"/>
              </a:rPr>
              <a:t>Ansible:</a:t>
            </a:r>
          </a:p>
          <a:p>
            <a:pPr>
              <a:spcBef>
                <a:spcPts val="600"/>
              </a:spcBef>
              <a:spcAft>
                <a:spcPts val="600"/>
              </a:spcAft>
            </a:pPr>
            <a:r>
              <a:rPr lang="en-US">
                <a:solidFill>
                  <a:srgbClr val="000000"/>
                </a:solidFill>
              </a:rPr>
              <a:t>Only need to install Ansible on one machine, which could be workstation or a laptop—you can manage an entire fleet of remote machines from that central point. Can be Linux, macOS or Windows</a:t>
            </a:r>
          </a:p>
          <a:p>
            <a:pPr>
              <a:spcBef>
                <a:spcPts val="600"/>
              </a:spcBef>
              <a:spcAft>
                <a:spcPts val="600"/>
              </a:spcAft>
            </a:pPr>
            <a:r>
              <a:rPr lang="en-US">
                <a:solidFill>
                  <a:srgbClr val="000000"/>
                </a:solidFill>
              </a:rPr>
              <a:t>No database is installed as part of the Ansible setup</a:t>
            </a:r>
          </a:p>
          <a:p>
            <a:pPr>
              <a:spcBef>
                <a:spcPts val="600"/>
              </a:spcBef>
              <a:spcAft>
                <a:spcPts val="600"/>
              </a:spcAft>
            </a:pPr>
            <a:r>
              <a:rPr lang="en-US">
                <a:solidFill>
                  <a:srgbClr val="000000"/>
                </a:solidFill>
              </a:rPr>
              <a:t>No daemons are required to start or keep running</a:t>
            </a:r>
          </a:p>
        </p:txBody>
      </p:sp>
    </p:spTree>
    <p:extLst>
      <p:ext uri="{BB962C8B-B14F-4D97-AF65-F5344CB8AC3E}">
        <p14:creationId xmlns:p14="http://schemas.microsoft.com/office/powerpoint/2010/main" val="1393215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5F17-CE84-4ABA-A092-94E4EEFF58DA}"/>
              </a:ext>
            </a:extLst>
          </p:cNvPr>
          <p:cNvSpPr>
            <a:spLocks noGrp="1"/>
          </p:cNvSpPr>
          <p:nvPr>
            <p:ph type="title"/>
          </p:nvPr>
        </p:nvSpPr>
        <p:spPr>
          <a:xfrm>
            <a:off x="465138" y="632779"/>
            <a:ext cx="11533187" cy="411162"/>
          </a:xfrm>
        </p:spPr>
        <p:txBody>
          <a:bodyPr/>
          <a:lstStyle/>
          <a:p>
            <a:r>
              <a:rPr lang="en-US"/>
              <a:t>Ansible on Azure</a:t>
            </a:r>
          </a:p>
        </p:txBody>
      </p:sp>
      <p:sp>
        <p:nvSpPr>
          <p:cNvPr id="6" name="Rectangle 5">
            <a:extLst>
              <a:ext uri="{FF2B5EF4-FFF2-40B4-BE49-F238E27FC236}">
                <a16:creationId xmlns:a16="http://schemas.microsoft.com/office/drawing/2014/main" id="{60E9B473-2FF4-4C6A-A27B-8D716AD8BBB1}"/>
              </a:ext>
            </a:extLst>
          </p:cNvPr>
          <p:cNvSpPr/>
          <p:nvPr/>
        </p:nvSpPr>
        <p:spPr>
          <a:xfrm>
            <a:off x="465138" y="1188720"/>
            <a:ext cx="11533187" cy="369332"/>
          </a:xfrm>
          <a:prstGeom prst="rect">
            <a:avLst/>
          </a:prstGeom>
        </p:spPr>
        <p:txBody>
          <a:bodyPr wrap="square" lIns="0" tIns="0" rIns="0" bIns="0">
            <a:spAutoFit/>
          </a:bodyPr>
          <a:lstStyle/>
          <a:p>
            <a:pPr marL="0" lvl="1">
              <a:spcBef>
                <a:spcPts val="600"/>
              </a:spcBef>
            </a:pPr>
            <a:r>
              <a:rPr lang="en-US" sz="2400" dirty="0">
                <a:latin typeface="+mj-lt"/>
              </a:rPr>
              <a:t>There are several ways you can use Ansible in Azure</a:t>
            </a:r>
          </a:p>
        </p:txBody>
      </p:sp>
      <p:sp>
        <p:nvSpPr>
          <p:cNvPr id="17" name="Rectangle 16">
            <a:extLst>
              <a:ext uri="{FF2B5EF4-FFF2-40B4-BE49-F238E27FC236}">
                <a16:creationId xmlns:a16="http://schemas.microsoft.com/office/drawing/2014/main" id="{B625AADB-1C50-4BFA-B350-F738A078029F}"/>
              </a:ext>
            </a:extLst>
          </p:cNvPr>
          <p:cNvSpPr/>
          <p:nvPr/>
        </p:nvSpPr>
        <p:spPr bwMode="auto">
          <a:xfrm>
            <a:off x="427038" y="1919288"/>
            <a:ext cx="3264408" cy="3145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IN" sz="2200">
                <a:solidFill>
                  <a:srgbClr val="000000"/>
                </a:solidFill>
                <a:latin typeface="Segoe UI Semibold"/>
              </a:rPr>
              <a:t>Azure marketplace:</a:t>
            </a:r>
          </a:p>
          <a:p>
            <a:pPr lvl="0">
              <a:spcBef>
                <a:spcPts val="600"/>
              </a:spcBef>
            </a:pPr>
            <a:r>
              <a:rPr lang="en-US">
                <a:solidFill>
                  <a:srgbClr val="000000"/>
                </a:solidFill>
              </a:rPr>
              <a:t>Must install either Python 2 (version 2.7), or Python 3 (versions 3.5 and higher) </a:t>
            </a:r>
          </a:p>
          <a:p>
            <a:pPr algn="ctr" defTabSz="932472" fontAlgn="base"/>
            <a:endParaRPr lang="en-IN" sz="200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97D0CE47-6A78-4690-8926-E5D5A5C36B31}"/>
              </a:ext>
            </a:extLst>
          </p:cNvPr>
          <p:cNvSpPr/>
          <p:nvPr/>
        </p:nvSpPr>
        <p:spPr bwMode="auto">
          <a:xfrm>
            <a:off x="3855250" y="1919288"/>
            <a:ext cx="4714862" cy="3145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a:solidFill>
                  <a:srgbClr val="000000"/>
                </a:solidFill>
                <a:latin typeface="Segoe UI Semibold"/>
              </a:rPr>
              <a:t>Azure virtual machines:</a:t>
            </a:r>
          </a:p>
          <a:p>
            <a:pPr lvl="0">
              <a:spcBef>
                <a:spcPts val="600"/>
              </a:spcBef>
              <a:spcAft>
                <a:spcPts val="600"/>
              </a:spcAft>
            </a:pPr>
            <a:r>
              <a:rPr lang="en-US">
                <a:solidFill>
                  <a:srgbClr val="000000"/>
                </a:solidFill>
              </a:rPr>
              <a:t>Only need to install Ansible on one machine, which could be workstation or a laptop—you can manage an entire fleet of remote machines from that central point. Can be Linux, macOS or Windows</a:t>
            </a:r>
          </a:p>
          <a:p>
            <a:pPr lvl="0">
              <a:spcBef>
                <a:spcPts val="600"/>
              </a:spcBef>
              <a:spcAft>
                <a:spcPts val="600"/>
              </a:spcAft>
            </a:pPr>
            <a:r>
              <a:rPr lang="en-US">
                <a:solidFill>
                  <a:srgbClr val="000000"/>
                </a:solidFill>
              </a:rPr>
              <a:t>No database or daemons are installed as part of the Ansible setup</a:t>
            </a:r>
          </a:p>
        </p:txBody>
      </p:sp>
      <p:sp>
        <p:nvSpPr>
          <p:cNvPr id="23" name="Rectangle 22">
            <a:extLst>
              <a:ext uri="{FF2B5EF4-FFF2-40B4-BE49-F238E27FC236}">
                <a16:creationId xmlns:a16="http://schemas.microsoft.com/office/drawing/2014/main" id="{019E1D8D-E276-4548-B80C-F1130B723050}"/>
              </a:ext>
            </a:extLst>
          </p:cNvPr>
          <p:cNvSpPr/>
          <p:nvPr/>
        </p:nvSpPr>
        <p:spPr bwMode="auto">
          <a:xfrm>
            <a:off x="8733917" y="1919288"/>
            <a:ext cx="3264408" cy="3145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200">
                <a:solidFill>
                  <a:srgbClr val="000000"/>
                </a:solidFill>
                <a:latin typeface="Segoe UI Semibold"/>
              </a:rPr>
              <a:t>Azure Cloud Shell:</a:t>
            </a:r>
          </a:p>
          <a:p>
            <a:pPr lvl="0">
              <a:spcBef>
                <a:spcPts val="600"/>
              </a:spcBef>
            </a:pPr>
            <a:r>
              <a:rPr lang="en-US">
                <a:solidFill>
                  <a:srgbClr val="000000"/>
                </a:solidFill>
              </a:rPr>
              <a:t>Ansible is installed by default in Azure Cloud Shell</a:t>
            </a:r>
          </a:p>
        </p:txBody>
      </p:sp>
    </p:spTree>
    <p:extLst>
      <p:ext uri="{BB962C8B-B14F-4D97-AF65-F5344CB8AC3E}">
        <p14:creationId xmlns:p14="http://schemas.microsoft.com/office/powerpoint/2010/main" val="24996317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DAF203-DBBF-4D05-ADFB-67303F2BB612}"/>
              </a:ext>
            </a:extLst>
          </p:cNvPr>
          <p:cNvSpPr>
            <a:spLocks noGrp="1"/>
          </p:cNvSpPr>
          <p:nvPr>
            <p:ph type="title"/>
          </p:nvPr>
        </p:nvSpPr>
        <p:spPr>
          <a:xfrm>
            <a:off x="427039" y="3243000"/>
            <a:ext cx="9240836" cy="508524"/>
          </a:xfrm>
        </p:spPr>
        <p:txBody>
          <a:bodyPr/>
          <a:lstStyle/>
          <a:p>
            <a:r>
              <a:rPr lang="en-US" dirty="0"/>
              <a:t>Lesson 01: Module overview</a:t>
            </a:r>
          </a:p>
        </p:txBody>
      </p:sp>
      <p:pic>
        <p:nvPicPr>
          <p:cNvPr id="4" name="Picture 3" descr="Icon of a magnifying glass">
            <a:extLst>
              <a:ext uri="{FF2B5EF4-FFF2-40B4-BE49-F238E27FC236}">
                <a16:creationId xmlns:a16="http://schemas.microsoft.com/office/drawing/2014/main" id="{6FE9D608-5C25-4532-8EE6-32BB12220181}"/>
              </a:ext>
            </a:extLst>
          </p:cNvPr>
          <p:cNvPicPr>
            <a:picLocks noChangeAspect="1"/>
          </p:cNvPicPr>
          <p:nvPr/>
        </p:nvPicPr>
        <p:blipFill>
          <a:blip r:embed="rId2"/>
          <a:stretch>
            <a:fillRect/>
          </a:stretch>
        </p:blipFill>
        <p:spPr>
          <a:xfrm>
            <a:off x="10352819" y="2919288"/>
            <a:ext cx="1155948" cy="1155948"/>
          </a:xfrm>
          <a:prstGeom prst="rect">
            <a:avLst/>
          </a:prstGeom>
        </p:spPr>
      </p:pic>
    </p:spTree>
    <p:extLst>
      <p:ext uri="{BB962C8B-B14F-4D97-AF65-F5344CB8AC3E}">
        <p14:creationId xmlns:p14="http://schemas.microsoft.com/office/powerpoint/2010/main" val="7576117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4407-5C8F-4BD9-BC34-3E0E9AB70044}"/>
              </a:ext>
            </a:extLst>
          </p:cNvPr>
          <p:cNvSpPr>
            <a:spLocks noGrp="1"/>
          </p:cNvSpPr>
          <p:nvPr>
            <p:ph type="title"/>
          </p:nvPr>
        </p:nvSpPr>
        <p:spPr>
          <a:xfrm>
            <a:off x="465138" y="632779"/>
            <a:ext cx="11533187" cy="411162"/>
          </a:xfrm>
        </p:spPr>
        <p:txBody>
          <a:bodyPr/>
          <a:lstStyle/>
          <a:p>
            <a:r>
              <a:rPr lang="en-US" dirty="0"/>
              <a:t>Playbook structure</a:t>
            </a:r>
          </a:p>
        </p:txBody>
      </p:sp>
      <p:sp>
        <p:nvSpPr>
          <p:cNvPr id="4" name="Rectangle 3">
            <a:extLst>
              <a:ext uri="{FF2B5EF4-FFF2-40B4-BE49-F238E27FC236}">
                <a16:creationId xmlns:a16="http://schemas.microsoft.com/office/drawing/2014/main" id="{47446C77-C574-4176-B7C5-96560924AF93}"/>
              </a:ext>
            </a:extLst>
          </p:cNvPr>
          <p:cNvSpPr>
            <a:spLocks noChangeAspect="1"/>
          </p:cNvSpPr>
          <p:nvPr/>
        </p:nvSpPr>
        <p:spPr>
          <a:xfrm>
            <a:off x="427037" y="1302745"/>
            <a:ext cx="7838679" cy="3045520"/>
          </a:xfrm>
          <a:prstGeom prst="rect">
            <a:avLst/>
          </a:prstGeom>
          <a:solidFill>
            <a:schemeClr val="bg1">
              <a:lumMod val="95000"/>
            </a:schemeClr>
          </a:solidFill>
        </p:spPr>
        <p:txBody>
          <a:bodyPr wrap="square" lIns="137160" tIns="91440" rIns="137160" bIns="91440" anchor="t">
            <a:noAutofit/>
          </a:bodyPr>
          <a:lstStyle/>
          <a:p>
            <a:r>
              <a:rPr lang="en-US" dirty="0"/>
              <a:t>Playbooks manage configurations of and deployments to remote machines</a:t>
            </a:r>
          </a:p>
          <a:p>
            <a:endParaRPr lang="en-US" dirty="0"/>
          </a:p>
          <a:p>
            <a:r>
              <a:rPr lang="en-US" dirty="0"/>
              <a:t>Declarative</a:t>
            </a:r>
          </a:p>
          <a:p>
            <a:endParaRPr lang="en-US" dirty="0"/>
          </a:p>
          <a:p>
            <a:r>
              <a:rPr lang="en-US" dirty="0"/>
              <a:t>Structured with YAML</a:t>
            </a:r>
            <a:br>
              <a:rPr lang="en-US" dirty="0"/>
            </a:br>
            <a:endParaRPr lang="en-US" dirty="0"/>
          </a:p>
          <a:p>
            <a:r>
              <a:rPr lang="en-US" dirty="0"/>
              <a:t>Include detailed information regarding the number of machines to configure at a time</a:t>
            </a:r>
            <a:endParaRPr lang="en-IE" dirty="0"/>
          </a:p>
          <a:p>
            <a:endParaRPr lang="en-IE" sz="4000" dirty="0"/>
          </a:p>
          <a:p>
            <a:endParaRPr lang="en-IE" sz="2800" dirty="0"/>
          </a:p>
        </p:txBody>
      </p:sp>
    </p:spTree>
    <p:extLst>
      <p:ext uri="{BB962C8B-B14F-4D97-AF65-F5344CB8AC3E}">
        <p14:creationId xmlns:p14="http://schemas.microsoft.com/office/powerpoint/2010/main" val="7592890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E321-91AD-4072-8A41-17439A7CE58D}"/>
              </a:ext>
            </a:extLst>
          </p:cNvPr>
          <p:cNvSpPr>
            <a:spLocks noGrp="1"/>
          </p:cNvSpPr>
          <p:nvPr>
            <p:ph type="title"/>
          </p:nvPr>
        </p:nvSpPr>
        <p:spPr>
          <a:xfrm>
            <a:off x="465138" y="632779"/>
            <a:ext cx="11533187" cy="411162"/>
          </a:xfrm>
        </p:spPr>
        <p:txBody>
          <a:bodyPr/>
          <a:lstStyle/>
          <a:p>
            <a:r>
              <a:rPr lang="en-IE" dirty="0"/>
              <a:t>Demonstration: Run Ansible in Azure Cloud Shell</a:t>
            </a:r>
            <a:endParaRPr lang="en-US" dirty="0"/>
          </a:p>
        </p:txBody>
      </p:sp>
      <p:sp>
        <p:nvSpPr>
          <p:cNvPr id="4" name="Rectangle 3">
            <a:extLst>
              <a:ext uri="{FF2B5EF4-FFF2-40B4-BE49-F238E27FC236}">
                <a16:creationId xmlns:a16="http://schemas.microsoft.com/office/drawing/2014/main" id="{2DEA007A-9EBE-4EF5-B43D-5D8D7E6BC6B8}"/>
              </a:ext>
              <a:ext uri="{C183D7F6-B498-43B3-948B-1728B52AA6E4}">
                <adec:decorative xmlns:adec="http://schemas.microsoft.com/office/drawing/2017/decorative" val="1"/>
              </a:ext>
            </a:extLst>
          </p:cNvPr>
          <p:cNvSpPr/>
          <p:nvPr/>
        </p:nvSpPr>
        <p:spPr bwMode="auto">
          <a:xfrm>
            <a:off x="45720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Create a resource group in Azure</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using Ansible in Azure Cloud Shell with bash. Azure Cloud Shell, has Ansible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pre-installed, so you do not have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to install or configure anything to</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be able or run Ansible</a:t>
            </a:r>
          </a:p>
        </p:txBody>
      </p:sp>
      <p:pic>
        <p:nvPicPr>
          <p:cNvPr id="11" name="Picture 10" descr="Icon of two people">
            <a:extLst>
              <a:ext uri="{FF2B5EF4-FFF2-40B4-BE49-F238E27FC236}">
                <a16:creationId xmlns:a16="http://schemas.microsoft.com/office/drawing/2014/main" id="{49AEF739-74F6-4C84-80A9-9A0EF73443D9}"/>
              </a:ext>
            </a:extLst>
          </p:cNvPr>
          <p:cNvPicPr>
            <a:picLocks/>
          </p:cNvPicPr>
          <p:nvPr/>
        </p:nvPicPr>
        <p:blipFill>
          <a:blip r:embed="rId3"/>
          <a:stretch>
            <a:fillRect/>
          </a:stretch>
        </p:blipFill>
        <p:spPr>
          <a:xfrm>
            <a:off x="4986942" y="3971669"/>
            <a:ext cx="1025237" cy="1025234"/>
          </a:xfrm>
          <a:prstGeom prst="rect">
            <a:avLst/>
          </a:prstGeom>
        </p:spPr>
      </p:pic>
      <p:sp>
        <p:nvSpPr>
          <p:cNvPr id="22" name="Rectangle 21">
            <a:extLst>
              <a:ext uri="{FF2B5EF4-FFF2-40B4-BE49-F238E27FC236}">
                <a16:creationId xmlns:a16="http://schemas.microsoft.com/office/drawing/2014/main" id="{2B22C767-461F-49D7-BCDE-580F96ACFAE3}"/>
              </a:ext>
              <a:ext uri="{C183D7F6-B498-43B3-948B-1728B52AA6E4}">
                <adec:decorative xmlns:adec="http://schemas.microsoft.com/office/drawing/2017/decorative" val="1"/>
              </a:ext>
            </a:extLst>
          </p:cNvPr>
          <p:cNvSpPr/>
          <p:nvPr/>
        </p:nvSpPr>
        <p:spPr bwMode="auto">
          <a:xfrm>
            <a:off x="633115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You can complete this walkthrough</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task by completing the steps in the</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course content, or you can simply read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through them, depending on your available time</a:t>
            </a:r>
          </a:p>
        </p:txBody>
      </p:sp>
      <p:pic>
        <p:nvPicPr>
          <p:cNvPr id="12" name="Picture 11" descr="Icon of a document with a checkmark">
            <a:extLst>
              <a:ext uri="{FF2B5EF4-FFF2-40B4-BE49-F238E27FC236}">
                <a16:creationId xmlns:a16="http://schemas.microsoft.com/office/drawing/2014/main" id="{C3F2FE73-1DBF-47D0-BC6C-B3B914A38D97}"/>
              </a:ext>
            </a:extLst>
          </p:cNvPr>
          <p:cNvPicPr>
            <a:picLocks/>
          </p:cNvPicPr>
          <p:nvPr/>
        </p:nvPicPr>
        <p:blipFill>
          <a:blip r:embed="rId4"/>
          <a:stretch>
            <a:fillRect/>
          </a:stretch>
        </p:blipFill>
        <p:spPr>
          <a:xfrm>
            <a:off x="10860892" y="3971669"/>
            <a:ext cx="1025237" cy="1025234"/>
          </a:xfrm>
          <a:prstGeom prst="rect">
            <a:avLst/>
          </a:prstGeom>
        </p:spPr>
      </p:pic>
    </p:spTree>
    <p:extLst>
      <p:ext uri="{BB962C8B-B14F-4D97-AF65-F5344CB8AC3E}">
        <p14:creationId xmlns:p14="http://schemas.microsoft.com/office/powerpoint/2010/main" val="38008432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EF93-7154-4EC4-A1B3-6026A27CD24C}"/>
              </a:ext>
            </a:extLst>
          </p:cNvPr>
          <p:cNvSpPr>
            <a:spLocks noGrp="1"/>
          </p:cNvSpPr>
          <p:nvPr>
            <p:ph type="title"/>
          </p:nvPr>
        </p:nvSpPr>
        <p:spPr>
          <a:xfrm>
            <a:off x="465138" y="632779"/>
            <a:ext cx="11533187" cy="411162"/>
          </a:xfrm>
        </p:spPr>
        <p:txBody>
          <a:bodyPr/>
          <a:lstStyle/>
          <a:p>
            <a:r>
              <a:rPr lang="en-IE" dirty="0"/>
              <a:t>Demonstration: Run Ansible in Visual Studio Code</a:t>
            </a:r>
            <a:endParaRPr lang="en-US" dirty="0"/>
          </a:p>
        </p:txBody>
      </p:sp>
      <p:sp>
        <p:nvSpPr>
          <p:cNvPr id="3" name="Rectangle 2">
            <a:extLst>
              <a:ext uri="{FF2B5EF4-FFF2-40B4-BE49-F238E27FC236}">
                <a16:creationId xmlns:a16="http://schemas.microsoft.com/office/drawing/2014/main" id="{15FEC016-4472-4A2D-923B-1B098A7CD07F}"/>
              </a:ext>
              <a:ext uri="{C183D7F6-B498-43B3-948B-1728B52AA6E4}">
                <adec:decorative xmlns:adec="http://schemas.microsoft.com/office/drawing/2017/decorative" val="1"/>
              </a:ext>
            </a:extLst>
          </p:cNvPr>
          <p:cNvSpPr/>
          <p:nvPr/>
        </p:nvSpPr>
        <p:spPr bwMode="auto">
          <a:xfrm>
            <a:off x="45720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Install the Ansible extension in Visual Studio Code; create an Ansible YAML file to create a virtual machine in Azure; run the YAML file from within Visual Studio Code; verify creation of the virtual </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machine in Azure</a:t>
            </a:r>
          </a:p>
        </p:txBody>
      </p:sp>
      <p:pic>
        <p:nvPicPr>
          <p:cNvPr id="13" name="Picture 12" descr="Icon of arrow positioned diagonally">
            <a:extLst>
              <a:ext uri="{FF2B5EF4-FFF2-40B4-BE49-F238E27FC236}">
                <a16:creationId xmlns:a16="http://schemas.microsoft.com/office/drawing/2014/main" id="{8A0647CC-D37F-44B3-897E-93028ACC1B45}"/>
              </a:ext>
            </a:extLst>
          </p:cNvPr>
          <p:cNvPicPr>
            <a:picLocks/>
          </p:cNvPicPr>
          <p:nvPr/>
        </p:nvPicPr>
        <p:blipFill>
          <a:blip r:embed="rId3"/>
          <a:stretch>
            <a:fillRect/>
          </a:stretch>
        </p:blipFill>
        <p:spPr>
          <a:xfrm>
            <a:off x="4986942" y="3971669"/>
            <a:ext cx="1025237" cy="1025234"/>
          </a:xfrm>
          <a:prstGeom prst="rect">
            <a:avLst/>
          </a:prstGeom>
        </p:spPr>
      </p:pic>
      <p:sp>
        <p:nvSpPr>
          <p:cNvPr id="7" name="Rectangle 6">
            <a:extLst>
              <a:ext uri="{FF2B5EF4-FFF2-40B4-BE49-F238E27FC236}">
                <a16:creationId xmlns:a16="http://schemas.microsoft.com/office/drawing/2014/main" id="{8DE04CA2-B719-475A-BEE9-A265AC1AA36F}"/>
              </a:ext>
              <a:ext uri="{C183D7F6-B498-43B3-948B-1728B52AA6E4}">
                <adec:decorative xmlns:adec="http://schemas.microsoft.com/office/drawing/2017/decorative" val="1"/>
              </a:ext>
            </a:extLst>
          </p:cNvPr>
          <p:cNvSpPr/>
          <p:nvPr/>
        </p:nvSpPr>
        <p:spPr bwMode="auto">
          <a:xfrm>
            <a:off x="6331150" y="2197356"/>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tx1"/>
                </a:solidFill>
                <a:ea typeface="Segoe UI" pitchFamily="34" charset="0"/>
                <a:cs typeface="Segoe UI" pitchFamily="34" charset="0"/>
              </a:rPr>
              <a:t>You can complete this walkthrough task</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by following the steps outlined below,</a:t>
            </a:r>
            <a:br>
              <a:rPr lang="en-US" sz="2200" dirty="0">
                <a:solidFill>
                  <a:schemeClr val="tx1"/>
                </a:solidFill>
                <a:ea typeface="Segoe UI" pitchFamily="34" charset="0"/>
                <a:cs typeface="Segoe UI" pitchFamily="34" charset="0"/>
              </a:rPr>
            </a:br>
            <a:r>
              <a:rPr lang="en-US" sz="2200" dirty="0">
                <a:solidFill>
                  <a:schemeClr val="tx1"/>
                </a:solidFill>
                <a:ea typeface="Segoe UI" pitchFamily="34" charset="0"/>
                <a:cs typeface="Segoe UI" pitchFamily="34" charset="0"/>
              </a:rPr>
              <a:t>or you can simply read through them, depending upon your available time</a:t>
            </a:r>
          </a:p>
        </p:txBody>
      </p:sp>
      <p:pic>
        <p:nvPicPr>
          <p:cNvPr id="12" name="Picture 11" descr="Icon of a document with a checkmark">
            <a:extLst>
              <a:ext uri="{FF2B5EF4-FFF2-40B4-BE49-F238E27FC236}">
                <a16:creationId xmlns:a16="http://schemas.microsoft.com/office/drawing/2014/main" id="{1CF336FB-4A91-4741-BA1C-9173AAB48BF7}"/>
              </a:ext>
            </a:extLst>
          </p:cNvPr>
          <p:cNvPicPr>
            <a:picLocks/>
          </p:cNvPicPr>
          <p:nvPr/>
        </p:nvPicPr>
        <p:blipFill>
          <a:blip r:embed="rId4"/>
          <a:stretch>
            <a:fillRect/>
          </a:stretch>
        </p:blipFill>
        <p:spPr>
          <a:xfrm>
            <a:off x="10860892" y="3971669"/>
            <a:ext cx="1025237" cy="1025234"/>
          </a:xfrm>
          <a:prstGeom prst="rect">
            <a:avLst/>
          </a:prstGeom>
        </p:spPr>
      </p:pic>
    </p:spTree>
    <p:extLst>
      <p:ext uri="{BB962C8B-B14F-4D97-AF65-F5344CB8AC3E}">
        <p14:creationId xmlns:p14="http://schemas.microsoft.com/office/powerpoint/2010/main" val="416771485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5EBD69-F7B0-4242-BBE0-055ADE2CF80A}"/>
              </a:ext>
            </a:extLst>
          </p:cNvPr>
          <p:cNvSpPr>
            <a:spLocks noGrp="1"/>
          </p:cNvSpPr>
          <p:nvPr>
            <p:ph type="title"/>
          </p:nvPr>
        </p:nvSpPr>
        <p:spPr>
          <a:xfrm>
            <a:off x="427039" y="3243000"/>
            <a:ext cx="9240836" cy="508524"/>
          </a:xfrm>
        </p:spPr>
        <p:txBody>
          <a:bodyPr/>
          <a:lstStyle/>
          <a:p>
            <a:r>
              <a:rPr lang="en-US" dirty="0"/>
              <a:t>Lesson 05: Terraform</a:t>
            </a:r>
          </a:p>
        </p:txBody>
      </p:sp>
      <p:pic>
        <p:nvPicPr>
          <p:cNvPr id="4" name="Picture 3" descr="Terraform logo">
            <a:extLst>
              <a:ext uri="{FF2B5EF4-FFF2-40B4-BE49-F238E27FC236}">
                <a16:creationId xmlns:a16="http://schemas.microsoft.com/office/drawing/2014/main" id="{245696DE-6DD0-4BE9-8C0D-7D0C908F95D4}"/>
              </a:ext>
            </a:extLst>
          </p:cNvPr>
          <p:cNvPicPr>
            <a:picLocks noChangeAspect="1"/>
          </p:cNvPicPr>
          <p:nvPr/>
        </p:nvPicPr>
        <p:blipFill>
          <a:blip r:embed="rId2"/>
          <a:stretch>
            <a:fillRect/>
          </a:stretch>
        </p:blipFill>
        <p:spPr>
          <a:xfrm>
            <a:off x="10325152" y="2916263"/>
            <a:ext cx="1161998" cy="1161998"/>
          </a:xfrm>
          <a:prstGeom prst="rect">
            <a:avLst/>
          </a:prstGeom>
        </p:spPr>
      </p:pic>
    </p:spTree>
    <p:extLst>
      <p:ext uri="{BB962C8B-B14F-4D97-AF65-F5344CB8AC3E}">
        <p14:creationId xmlns:p14="http://schemas.microsoft.com/office/powerpoint/2010/main" val="25828993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766F6-A62E-49E8-95A9-BE15C3D1F6AD}"/>
              </a:ext>
            </a:extLst>
          </p:cNvPr>
          <p:cNvSpPr>
            <a:spLocks noGrp="1"/>
          </p:cNvSpPr>
          <p:nvPr>
            <p:ph type="title"/>
          </p:nvPr>
        </p:nvSpPr>
        <p:spPr>
          <a:xfrm>
            <a:off x="465138" y="632779"/>
            <a:ext cx="11533187" cy="411162"/>
          </a:xfrm>
        </p:spPr>
        <p:txBody>
          <a:bodyPr/>
          <a:lstStyle/>
          <a:p>
            <a:r>
              <a:rPr lang="en-US" dirty="0"/>
              <a:t>What is Terraform?</a:t>
            </a:r>
          </a:p>
        </p:txBody>
      </p:sp>
      <p:pic>
        <p:nvPicPr>
          <p:cNvPr id="13" name="Picture 12" descr="Terraform logo">
            <a:extLst>
              <a:ext uri="{FF2B5EF4-FFF2-40B4-BE49-F238E27FC236}">
                <a16:creationId xmlns:a16="http://schemas.microsoft.com/office/drawing/2014/main" id="{AB6A32E6-522B-40BA-8558-5F664077CBE5}"/>
              </a:ext>
            </a:extLst>
          </p:cNvPr>
          <p:cNvPicPr>
            <a:picLocks/>
          </p:cNvPicPr>
          <p:nvPr/>
        </p:nvPicPr>
        <p:blipFill rotWithShape="1">
          <a:blip r:embed="rId2"/>
          <a:srcRect l="2015" t="2015" r="2015" b="2015"/>
          <a:stretch/>
        </p:blipFill>
        <p:spPr>
          <a:xfrm>
            <a:off x="431826" y="1528763"/>
            <a:ext cx="793980" cy="793980"/>
          </a:xfrm>
          <a:prstGeom prst="ellipse">
            <a:avLst/>
          </a:prstGeom>
        </p:spPr>
      </p:pic>
      <p:sp>
        <p:nvSpPr>
          <p:cNvPr id="11" name="Rectangle 10">
            <a:extLst>
              <a:ext uri="{FF2B5EF4-FFF2-40B4-BE49-F238E27FC236}">
                <a16:creationId xmlns:a16="http://schemas.microsoft.com/office/drawing/2014/main" id="{D0AC3D77-18B3-4417-9654-AB0C8D1D3AE4}"/>
              </a:ext>
            </a:extLst>
          </p:cNvPr>
          <p:cNvSpPr/>
          <p:nvPr/>
        </p:nvSpPr>
        <p:spPr>
          <a:xfrm>
            <a:off x="427038" y="1489306"/>
            <a:ext cx="11571287" cy="872894"/>
          </a:xfrm>
          <a:prstGeom prst="rect">
            <a:avLst/>
          </a:prstGeom>
          <a:noFill/>
        </p:spPr>
        <p:txBody>
          <a:bodyPr wrap="square" lIns="914400" tIns="0" rIns="0" bIns="0" anchor="ctr">
            <a:noAutofit/>
          </a:bodyPr>
          <a:lstStyle/>
          <a:p>
            <a:pPr marL="0" lvl="1"/>
            <a:r>
              <a:rPr lang="en-US" sz="2400" i="1" dirty="0" err="1">
                <a:solidFill>
                  <a:srgbClr val="000000"/>
                </a:solidFill>
                <a:latin typeface="+mj-lt"/>
              </a:rPr>
              <a:t>HashiCorp</a:t>
            </a:r>
            <a:r>
              <a:rPr lang="en-US" sz="2400" i="1" dirty="0">
                <a:solidFill>
                  <a:srgbClr val="000000"/>
                </a:solidFill>
                <a:latin typeface="+mj-lt"/>
              </a:rPr>
              <a:t> Terraform</a:t>
            </a:r>
            <a:r>
              <a:rPr lang="en-US" sz="2400" dirty="0">
                <a:solidFill>
                  <a:srgbClr val="000000"/>
                </a:solidFill>
                <a:latin typeface="+mj-lt"/>
              </a:rPr>
              <a:t> is an open-source tool that allows you to provision, manage, and version cloud infrastructure</a:t>
            </a:r>
          </a:p>
        </p:txBody>
      </p:sp>
      <p:sp>
        <p:nvSpPr>
          <p:cNvPr id="2" name="Rectangle 1">
            <a:extLst>
              <a:ext uri="{FF2B5EF4-FFF2-40B4-BE49-F238E27FC236}">
                <a16:creationId xmlns:a16="http://schemas.microsoft.com/office/drawing/2014/main" id="{267AA00F-084E-44F0-B3DA-5A0C24A12061}"/>
              </a:ext>
            </a:extLst>
          </p:cNvPr>
          <p:cNvSpPr/>
          <p:nvPr/>
        </p:nvSpPr>
        <p:spPr bwMode="auto">
          <a:xfrm>
            <a:off x="427038" y="2755900"/>
            <a:ext cx="5710292"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400" dirty="0" err="1">
                <a:solidFill>
                  <a:srgbClr val="000000"/>
                </a:solidFill>
              </a:rPr>
              <a:t>Terraform’s</a:t>
            </a:r>
            <a:r>
              <a:rPr lang="en-US" sz="2400" dirty="0">
                <a:solidFill>
                  <a:srgbClr val="000000"/>
                </a:solidFill>
              </a:rPr>
              <a:t> command-line interface (CLI) provides a simple mechanism to deploy and version the configuration files to Azure</a:t>
            </a:r>
          </a:p>
        </p:txBody>
      </p:sp>
      <p:sp>
        <p:nvSpPr>
          <p:cNvPr id="5" name="Rectangle 4">
            <a:extLst>
              <a:ext uri="{FF2B5EF4-FFF2-40B4-BE49-F238E27FC236}">
                <a16:creationId xmlns:a16="http://schemas.microsoft.com/office/drawing/2014/main" id="{3503F471-F98A-4D4D-A408-5FE9645BDAA2}"/>
              </a:ext>
            </a:extLst>
          </p:cNvPr>
          <p:cNvSpPr/>
          <p:nvPr/>
        </p:nvSpPr>
        <p:spPr bwMode="auto">
          <a:xfrm>
            <a:off x="6299146" y="2755900"/>
            <a:ext cx="5710292"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400">
                <a:solidFill>
                  <a:srgbClr val="000000"/>
                </a:solidFill>
              </a:rPr>
              <a:t>Supports multi-cloud scenarios which enables developers to use the same tools and configuration files to manage infrastructure on multiple cloud providers</a:t>
            </a:r>
          </a:p>
        </p:txBody>
      </p:sp>
    </p:spTree>
    <p:extLst>
      <p:ext uri="{BB962C8B-B14F-4D97-AF65-F5344CB8AC3E}">
        <p14:creationId xmlns:p14="http://schemas.microsoft.com/office/powerpoint/2010/main" val="38477009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FF6E-B218-453D-921B-11B143B52190}"/>
              </a:ext>
            </a:extLst>
          </p:cNvPr>
          <p:cNvSpPr>
            <a:spLocks noGrp="1"/>
          </p:cNvSpPr>
          <p:nvPr>
            <p:ph type="title"/>
          </p:nvPr>
        </p:nvSpPr>
        <p:spPr>
          <a:xfrm>
            <a:off x="465138" y="632779"/>
            <a:ext cx="11533187" cy="411162"/>
          </a:xfrm>
        </p:spPr>
        <p:txBody>
          <a:bodyPr/>
          <a:lstStyle/>
          <a:p>
            <a:r>
              <a:rPr lang="en-US" dirty="0"/>
              <a:t>Terraform components</a:t>
            </a:r>
          </a:p>
        </p:txBody>
      </p:sp>
      <p:sp>
        <p:nvSpPr>
          <p:cNvPr id="3" name="Rectangle 2">
            <a:extLst>
              <a:ext uri="{FF2B5EF4-FFF2-40B4-BE49-F238E27FC236}">
                <a16:creationId xmlns:a16="http://schemas.microsoft.com/office/drawing/2014/main" id="{BF0DE943-2E42-430B-8476-F72E932AE1CD}"/>
              </a:ext>
            </a:extLst>
          </p:cNvPr>
          <p:cNvSpPr/>
          <p:nvPr/>
        </p:nvSpPr>
        <p:spPr>
          <a:xfrm>
            <a:off x="465138" y="1188720"/>
            <a:ext cx="11533187" cy="369332"/>
          </a:xfrm>
          <a:prstGeom prst="rect">
            <a:avLst/>
          </a:prstGeom>
        </p:spPr>
        <p:txBody>
          <a:bodyPr wrap="square" lIns="0" tIns="0" rIns="0" bIns="0">
            <a:spAutoFit/>
          </a:bodyPr>
          <a:lstStyle/>
          <a:p>
            <a:pPr marL="0" lvl="1" fontAlgn="base">
              <a:spcBef>
                <a:spcPts val="600"/>
              </a:spcBef>
            </a:pPr>
            <a:r>
              <a:rPr lang="en-US" sz="2400" dirty="0">
                <a:solidFill>
                  <a:srgbClr val="000000"/>
                </a:solidFill>
                <a:latin typeface="Segoe UI Semibold"/>
              </a:rPr>
              <a:t>Some of the core components of Terraform include:</a:t>
            </a:r>
          </a:p>
        </p:txBody>
      </p:sp>
      <p:pic>
        <p:nvPicPr>
          <p:cNvPr id="14" name="Picture 13" descr="Icon of a document">
            <a:extLst>
              <a:ext uri="{FF2B5EF4-FFF2-40B4-BE49-F238E27FC236}">
                <a16:creationId xmlns:a16="http://schemas.microsoft.com/office/drawing/2014/main" id="{30EFDC8D-8898-46D5-832F-CABA9FD40DAE}"/>
              </a:ext>
            </a:extLst>
          </p:cNvPr>
          <p:cNvPicPr>
            <a:picLocks/>
          </p:cNvPicPr>
          <p:nvPr/>
        </p:nvPicPr>
        <p:blipFill>
          <a:blip r:embed="rId3"/>
          <a:stretch>
            <a:fillRect/>
          </a:stretch>
        </p:blipFill>
        <p:spPr>
          <a:xfrm>
            <a:off x="439738" y="1819457"/>
            <a:ext cx="969264" cy="969264"/>
          </a:xfrm>
          <a:prstGeom prst="rect">
            <a:avLst/>
          </a:prstGeom>
        </p:spPr>
      </p:pic>
      <p:sp>
        <p:nvSpPr>
          <p:cNvPr id="5" name="Rectangle 4">
            <a:extLst>
              <a:ext uri="{FF2B5EF4-FFF2-40B4-BE49-F238E27FC236}">
                <a16:creationId xmlns:a16="http://schemas.microsoft.com/office/drawing/2014/main" id="{188DCCC3-C7CE-4D61-AB0B-93077C356DF2}"/>
              </a:ext>
            </a:extLst>
          </p:cNvPr>
          <p:cNvSpPr/>
          <p:nvPr/>
        </p:nvSpPr>
        <p:spPr>
          <a:xfrm>
            <a:off x="1638300" y="1996313"/>
            <a:ext cx="10360025" cy="615553"/>
          </a:xfrm>
          <a:prstGeom prst="rect">
            <a:avLst/>
          </a:prstGeom>
        </p:spPr>
        <p:txBody>
          <a:bodyPr lIns="0" tIns="0" rIns="0" bIns="0">
            <a:spAutoFit/>
          </a:bodyPr>
          <a:lstStyle/>
          <a:p>
            <a:r>
              <a:rPr lang="en-US" sz="2000">
                <a:latin typeface="+mj-lt"/>
              </a:rPr>
              <a:t>Configuration files </a:t>
            </a:r>
            <a:r>
              <a:rPr lang="en-US" sz="2000"/>
              <a:t>– Text-based configuration files allow you to define infrastructure and application configuration, and end in the </a:t>
            </a:r>
            <a:r>
              <a:rPr lang="en-US" sz="2000">
                <a:latin typeface="+mj-lt"/>
              </a:rPr>
              <a:t>.</a:t>
            </a:r>
            <a:r>
              <a:rPr lang="en-US" sz="2000" err="1">
                <a:latin typeface="+mj-lt"/>
              </a:rPr>
              <a:t>tf</a:t>
            </a:r>
            <a:r>
              <a:rPr lang="en-US" sz="2000">
                <a:latin typeface="+mj-lt"/>
              </a:rPr>
              <a:t> </a:t>
            </a:r>
            <a:r>
              <a:rPr lang="en-US" sz="2000"/>
              <a:t>or </a:t>
            </a:r>
            <a:r>
              <a:rPr lang="en-US" sz="2000">
                <a:latin typeface="+mj-lt"/>
              </a:rPr>
              <a:t>.</a:t>
            </a:r>
            <a:r>
              <a:rPr lang="en-US" sz="2000" err="1">
                <a:latin typeface="+mj-lt"/>
              </a:rPr>
              <a:t>tf.json</a:t>
            </a:r>
            <a:r>
              <a:rPr lang="en-US" sz="2000">
                <a:latin typeface="+mj-lt"/>
              </a:rPr>
              <a:t> </a:t>
            </a:r>
            <a:r>
              <a:rPr lang="en-US" sz="2000"/>
              <a:t>extension</a:t>
            </a:r>
          </a:p>
        </p:txBody>
      </p:sp>
      <p:cxnSp>
        <p:nvCxnSpPr>
          <p:cNvPr id="6" name="Straight Connector 5">
            <a:extLst>
              <a:ext uri="{FF2B5EF4-FFF2-40B4-BE49-F238E27FC236}">
                <a16:creationId xmlns:a16="http://schemas.microsoft.com/office/drawing/2014/main" id="{D2722DE3-432A-473D-841E-6AD2EDABC801}"/>
              </a:ext>
              <a:ext uri="{C183D7F6-B498-43B3-948B-1728B52AA6E4}">
                <adec:decorative xmlns:adec="http://schemas.microsoft.com/office/drawing/2017/decorative" val="1"/>
              </a:ext>
            </a:extLst>
          </p:cNvPr>
          <p:cNvCxnSpPr>
            <a:cxnSpLocks/>
          </p:cNvCxnSpPr>
          <p:nvPr/>
        </p:nvCxnSpPr>
        <p:spPr>
          <a:xfrm>
            <a:off x="1638300" y="3090981"/>
            <a:ext cx="103600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three circles and aligned to three lines">
            <a:extLst>
              <a:ext uri="{FF2B5EF4-FFF2-40B4-BE49-F238E27FC236}">
                <a16:creationId xmlns:a16="http://schemas.microsoft.com/office/drawing/2014/main" id="{54A20207-8799-4C48-B997-E661B1ADCF45}"/>
              </a:ext>
            </a:extLst>
          </p:cNvPr>
          <p:cNvPicPr>
            <a:picLocks/>
          </p:cNvPicPr>
          <p:nvPr/>
        </p:nvPicPr>
        <p:blipFill>
          <a:blip r:embed="rId4"/>
          <a:stretch>
            <a:fillRect/>
          </a:stretch>
        </p:blipFill>
        <p:spPr>
          <a:xfrm>
            <a:off x="439738" y="3393241"/>
            <a:ext cx="969264" cy="969264"/>
          </a:xfrm>
          <a:prstGeom prst="rect">
            <a:avLst/>
          </a:prstGeom>
        </p:spPr>
      </p:pic>
      <p:sp>
        <p:nvSpPr>
          <p:cNvPr id="8" name="Rectangle 7">
            <a:extLst>
              <a:ext uri="{FF2B5EF4-FFF2-40B4-BE49-F238E27FC236}">
                <a16:creationId xmlns:a16="http://schemas.microsoft.com/office/drawing/2014/main" id="{CF671F4C-643C-4D0B-9FD9-FEF0DF11D50E}"/>
              </a:ext>
            </a:extLst>
          </p:cNvPr>
          <p:cNvSpPr/>
          <p:nvPr/>
        </p:nvSpPr>
        <p:spPr>
          <a:xfrm>
            <a:off x="1638300" y="3416208"/>
            <a:ext cx="10360025" cy="615553"/>
          </a:xfrm>
          <a:prstGeom prst="rect">
            <a:avLst/>
          </a:prstGeom>
        </p:spPr>
        <p:txBody>
          <a:bodyPr lIns="0" tIns="0" rIns="0" bIns="0">
            <a:spAutoFit/>
          </a:bodyPr>
          <a:lstStyle/>
          <a:p>
            <a:r>
              <a:rPr lang="en-US" sz="2000" dirty="0">
                <a:latin typeface="+mj-lt"/>
              </a:rPr>
              <a:t>Terraform CLI </a:t>
            </a:r>
            <a:r>
              <a:rPr lang="en-US" sz="2000" dirty="0"/>
              <a:t>– A command-line interface from which you run configurations. You can run command such as </a:t>
            </a:r>
            <a:r>
              <a:rPr lang="en-US" sz="2000" dirty="0">
                <a:latin typeface="+mj-lt"/>
              </a:rPr>
              <a:t>Terraform apply </a:t>
            </a:r>
            <a:r>
              <a:rPr lang="en-US" sz="2000" dirty="0"/>
              <a:t>and </a:t>
            </a:r>
            <a:r>
              <a:rPr lang="en-US" sz="2000" dirty="0">
                <a:latin typeface="+mj-lt"/>
              </a:rPr>
              <a:t>Terraform plan</a:t>
            </a:r>
            <a:r>
              <a:rPr lang="en-US" sz="2000" dirty="0"/>
              <a:t>, along with many others</a:t>
            </a:r>
          </a:p>
        </p:txBody>
      </p:sp>
      <p:cxnSp>
        <p:nvCxnSpPr>
          <p:cNvPr id="13" name="Straight Connector 12">
            <a:extLst>
              <a:ext uri="{FF2B5EF4-FFF2-40B4-BE49-F238E27FC236}">
                <a16:creationId xmlns:a16="http://schemas.microsoft.com/office/drawing/2014/main" id="{1ECF44F8-6723-4F5C-8E0A-A7EF258815EE}"/>
              </a:ext>
              <a:ext uri="{C183D7F6-B498-43B3-948B-1728B52AA6E4}">
                <adec:decorative xmlns:adec="http://schemas.microsoft.com/office/drawing/2017/decorative" val="1"/>
              </a:ext>
            </a:extLst>
          </p:cNvPr>
          <p:cNvCxnSpPr>
            <a:cxnSpLocks/>
          </p:cNvCxnSpPr>
          <p:nvPr/>
        </p:nvCxnSpPr>
        <p:spPr>
          <a:xfrm>
            <a:off x="1638300" y="4664765"/>
            <a:ext cx="103600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circle branched into three connect circles">
            <a:extLst>
              <a:ext uri="{FF2B5EF4-FFF2-40B4-BE49-F238E27FC236}">
                <a16:creationId xmlns:a16="http://schemas.microsoft.com/office/drawing/2014/main" id="{902F770B-3865-4F79-91D6-3C1AA42DFDDA}"/>
              </a:ext>
            </a:extLst>
          </p:cNvPr>
          <p:cNvPicPr>
            <a:picLocks/>
          </p:cNvPicPr>
          <p:nvPr/>
        </p:nvPicPr>
        <p:blipFill>
          <a:blip r:embed="rId5"/>
          <a:stretch>
            <a:fillRect/>
          </a:stretch>
        </p:blipFill>
        <p:spPr>
          <a:xfrm>
            <a:off x="439738" y="4967024"/>
            <a:ext cx="969264" cy="969264"/>
          </a:xfrm>
          <a:prstGeom prst="rect">
            <a:avLst/>
          </a:prstGeom>
        </p:spPr>
      </p:pic>
      <p:sp>
        <p:nvSpPr>
          <p:cNvPr id="10" name="Rectangle 9">
            <a:extLst>
              <a:ext uri="{FF2B5EF4-FFF2-40B4-BE49-F238E27FC236}">
                <a16:creationId xmlns:a16="http://schemas.microsoft.com/office/drawing/2014/main" id="{03505F0B-23FA-494D-83F5-E079EF0A0512}"/>
              </a:ext>
            </a:extLst>
          </p:cNvPr>
          <p:cNvSpPr/>
          <p:nvPr/>
        </p:nvSpPr>
        <p:spPr>
          <a:xfrm>
            <a:off x="1638300" y="5143880"/>
            <a:ext cx="10360025" cy="615553"/>
          </a:xfrm>
          <a:prstGeom prst="rect">
            <a:avLst/>
          </a:prstGeom>
        </p:spPr>
        <p:txBody>
          <a:bodyPr lIns="0" tIns="0" rIns="0" bIns="0">
            <a:spAutoFit/>
          </a:bodyPr>
          <a:lstStyle/>
          <a:p>
            <a:r>
              <a:rPr lang="en-US" sz="2000" dirty="0">
                <a:latin typeface="+mj-lt"/>
              </a:rPr>
              <a:t>Modules</a:t>
            </a:r>
            <a:r>
              <a:rPr lang="en-US" sz="2000" dirty="0"/>
              <a:t> – Self-contained packages of Terraform configurations that are managed as a group</a:t>
            </a:r>
          </a:p>
        </p:txBody>
      </p:sp>
    </p:spTree>
    <p:extLst>
      <p:ext uri="{BB962C8B-B14F-4D97-AF65-F5344CB8AC3E}">
        <p14:creationId xmlns:p14="http://schemas.microsoft.com/office/powerpoint/2010/main" val="32315324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A5A8-7E9A-4720-9A0E-E93CF74410EB}"/>
              </a:ext>
            </a:extLst>
          </p:cNvPr>
          <p:cNvSpPr>
            <a:spLocks noGrp="1"/>
          </p:cNvSpPr>
          <p:nvPr>
            <p:ph type="title"/>
          </p:nvPr>
        </p:nvSpPr>
        <p:spPr>
          <a:xfrm>
            <a:off x="465138" y="632779"/>
            <a:ext cx="11533187" cy="411162"/>
          </a:xfrm>
        </p:spPr>
        <p:txBody>
          <a:bodyPr/>
          <a:lstStyle/>
          <a:p>
            <a:r>
              <a:rPr lang="en-US"/>
              <a:t>Terraform on Azure </a:t>
            </a:r>
          </a:p>
        </p:txBody>
      </p:sp>
      <p:sp>
        <p:nvSpPr>
          <p:cNvPr id="4" name="Rectangle 3">
            <a:extLst>
              <a:ext uri="{FF2B5EF4-FFF2-40B4-BE49-F238E27FC236}">
                <a16:creationId xmlns:a16="http://schemas.microsoft.com/office/drawing/2014/main" id="{004D70F6-68B5-4BC0-BE9D-408F1CC0D0AA}"/>
              </a:ext>
            </a:extLst>
          </p:cNvPr>
          <p:cNvSpPr/>
          <p:nvPr/>
        </p:nvSpPr>
        <p:spPr>
          <a:xfrm>
            <a:off x="465138" y="1188720"/>
            <a:ext cx="11533187" cy="369332"/>
          </a:xfrm>
          <a:prstGeom prst="rect">
            <a:avLst/>
          </a:prstGeom>
        </p:spPr>
        <p:txBody>
          <a:bodyPr wrap="square" lIns="0" tIns="0" rIns="0" bIns="0">
            <a:spAutoFit/>
          </a:bodyPr>
          <a:lstStyle/>
          <a:p>
            <a:pPr marL="0" lvl="1">
              <a:spcBef>
                <a:spcPts val="600"/>
              </a:spcBef>
            </a:pPr>
            <a:r>
              <a:rPr lang="en-US" sz="2400">
                <a:latin typeface="+mj-lt"/>
              </a:rPr>
              <a:t>Options for deploying Terraform in Azure include:</a:t>
            </a:r>
          </a:p>
        </p:txBody>
      </p:sp>
      <p:sp>
        <p:nvSpPr>
          <p:cNvPr id="16" name="Rectangle 15">
            <a:extLst>
              <a:ext uri="{FF2B5EF4-FFF2-40B4-BE49-F238E27FC236}">
                <a16:creationId xmlns:a16="http://schemas.microsoft.com/office/drawing/2014/main" id="{2C0B2334-7F1B-4E0C-822B-281CBD4EEF44}"/>
              </a:ext>
            </a:extLst>
          </p:cNvPr>
          <p:cNvSpPr/>
          <p:nvPr/>
        </p:nvSpPr>
        <p:spPr bwMode="auto">
          <a:xfrm>
            <a:off x="427038" y="1919288"/>
            <a:ext cx="3775305" cy="2335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spcBef>
                <a:spcPts val="600"/>
              </a:spcBef>
              <a:spcAft>
                <a:spcPts val="600"/>
              </a:spcAft>
            </a:pPr>
            <a:r>
              <a:rPr lang="en-IN" sz="2000">
                <a:solidFill>
                  <a:srgbClr val="000000"/>
                </a:solidFill>
                <a:latin typeface="Segoe UI Semibold"/>
              </a:rPr>
              <a:t>Azure Marketplace:</a:t>
            </a:r>
          </a:p>
          <a:p>
            <a:pPr lvl="0">
              <a:spcBef>
                <a:spcPts val="200"/>
              </a:spcBef>
              <a:spcAft>
                <a:spcPts val="600"/>
              </a:spcAft>
            </a:pPr>
            <a:r>
              <a:rPr lang="en-US" sz="2000">
                <a:solidFill>
                  <a:srgbClr val="000000"/>
                </a:solidFill>
              </a:rPr>
              <a:t>Offers a fully-configured Linux image containing Terraform</a:t>
            </a:r>
          </a:p>
        </p:txBody>
      </p:sp>
      <p:sp>
        <p:nvSpPr>
          <p:cNvPr id="19" name="Rectangle 18">
            <a:extLst>
              <a:ext uri="{FF2B5EF4-FFF2-40B4-BE49-F238E27FC236}">
                <a16:creationId xmlns:a16="http://schemas.microsoft.com/office/drawing/2014/main" id="{5B1C2FCA-9EA7-4A77-A8A3-8475778F68CC}"/>
              </a:ext>
            </a:extLst>
          </p:cNvPr>
          <p:cNvSpPr/>
          <p:nvPr/>
        </p:nvSpPr>
        <p:spPr bwMode="auto">
          <a:xfrm>
            <a:off x="4330585" y="1919288"/>
            <a:ext cx="3775305" cy="2335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spcBef>
                <a:spcPts val="600"/>
              </a:spcBef>
              <a:spcAft>
                <a:spcPts val="600"/>
              </a:spcAft>
            </a:pPr>
            <a:r>
              <a:rPr lang="en-US" sz="2000" dirty="0">
                <a:solidFill>
                  <a:srgbClr val="000000"/>
                </a:solidFill>
                <a:latin typeface="Segoe UI Semibold"/>
              </a:rPr>
              <a:t>Azure virtual machines:</a:t>
            </a:r>
          </a:p>
          <a:p>
            <a:pPr lvl="0">
              <a:spcBef>
                <a:spcPts val="200"/>
              </a:spcBef>
              <a:spcAft>
                <a:spcPts val="600"/>
              </a:spcAft>
            </a:pPr>
            <a:r>
              <a:rPr lang="en-US" sz="2000" dirty="0">
                <a:solidFill>
                  <a:srgbClr val="000000"/>
                </a:solidFill>
              </a:rPr>
              <a:t>Deploy a Linux or Windows VM in Azure VM's IaaS service, install Terraform and the relevant components, and then use that image</a:t>
            </a:r>
          </a:p>
        </p:txBody>
      </p:sp>
      <p:sp>
        <p:nvSpPr>
          <p:cNvPr id="20" name="Rectangle 19">
            <a:extLst>
              <a:ext uri="{FF2B5EF4-FFF2-40B4-BE49-F238E27FC236}">
                <a16:creationId xmlns:a16="http://schemas.microsoft.com/office/drawing/2014/main" id="{4026622C-CF69-43BC-9376-4E9E69F030F8}"/>
              </a:ext>
            </a:extLst>
          </p:cNvPr>
          <p:cNvSpPr/>
          <p:nvPr/>
        </p:nvSpPr>
        <p:spPr bwMode="auto">
          <a:xfrm>
            <a:off x="8234132" y="1919288"/>
            <a:ext cx="3775305" cy="2335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spcBef>
                <a:spcPts val="600"/>
              </a:spcBef>
              <a:spcAft>
                <a:spcPts val="600"/>
              </a:spcAft>
            </a:pPr>
            <a:r>
              <a:rPr lang="en-US" sz="2000">
                <a:solidFill>
                  <a:srgbClr val="000000"/>
                </a:solidFill>
                <a:latin typeface="Segoe UI Semibold"/>
              </a:rPr>
              <a:t>Azure Cloud Shell:</a:t>
            </a:r>
          </a:p>
          <a:p>
            <a:pPr lvl="0">
              <a:spcBef>
                <a:spcPts val="200"/>
              </a:spcBef>
              <a:spcAft>
                <a:spcPts val="600"/>
              </a:spcAft>
            </a:pPr>
            <a:r>
              <a:rPr lang="en-US" sz="2000">
                <a:solidFill>
                  <a:srgbClr val="000000"/>
                </a:solidFill>
              </a:rPr>
              <a:t>Terraform is installed by default in Azure Cloud Shell</a:t>
            </a:r>
          </a:p>
        </p:txBody>
      </p:sp>
    </p:spTree>
    <p:extLst>
      <p:ext uri="{BB962C8B-B14F-4D97-AF65-F5344CB8AC3E}">
        <p14:creationId xmlns:p14="http://schemas.microsoft.com/office/powerpoint/2010/main" val="26123928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D48D-A216-4F42-8837-9B519F5E525B}"/>
              </a:ext>
            </a:extLst>
          </p:cNvPr>
          <p:cNvSpPr>
            <a:spLocks noGrp="1"/>
          </p:cNvSpPr>
          <p:nvPr>
            <p:ph type="title"/>
          </p:nvPr>
        </p:nvSpPr>
        <p:spPr>
          <a:xfrm>
            <a:off x="465138" y="632779"/>
            <a:ext cx="11533187" cy="411162"/>
          </a:xfrm>
        </p:spPr>
        <p:txBody>
          <a:bodyPr/>
          <a:lstStyle/>
          <a:p>
            <a:r>
              <a:rPr lang="en-US"/>
              <a:t>Installing Terraform</a:t>
            </a:r>
          </a:p>
        </p:txBody>
      </p:sp>
      <p:sp>
        <p:nvSpPr>
          <p:cNvPr id="7" name="Rectangle 6">
            <a:extLst>
              <a:ext uri="{FF2B5EF4-FFF2-40B4-BE49-F238E27FC236}">
                <a16:creationId xmlns:a16="http://schemas.microsoft.com/office/drawing/2014/main" id="{F585DF9B-4A12-4E6A-88C8-3B7FF66860F5}"/>
              </a:ext>
            </a:extLst>
          </p:cNvPr>
          <p:cNvSpPr/>
          <p:nvPr/>
        </p:nvSpPr>
        <p:spPr bwMode="auto">
          <a:xfrm>
            <a:off x="427038" y="1919288"/>
            <a:ext cx="5710292" cy="40243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400">
                <a:solidFill>
                  <a:srgbClr val="000000"/>
                </a:solidFill>
                <a:latin typeface="Segoe UI Semibold"/>
              </a:rPr>
              <a:t>Options for deploying Terraform in Azure include:</a:t>
            </a:r>
          </a:p>
          <a:p>
            <a:pPr>
              <a:spcBef>
                <a:spcPts val="600"/>
              </a:spcBef>
              <a:spcAft>
                <a:spcPts val="600"/>
              </a:spcAft>
            </a:pPr>
            <a:r>
              <a:rPr lang="en-IE" sz="2000">
                <a:solidFill>
                  <a:srgbClr val="000000"/>
                </a:solidFill>
              </a:rPr>
              <a:t>You must install Terraform on the machine from which you are running the Terraform commands.</a:t>
            </a:r>
          </a:p>
          <a:p>
            <a:pPr>
              <a:spcBef>
                <a:spcPts val="600"/>
              </a:spcBef>
              <a:spcAft>
                <a:spcPts val="600"/>
              </a:spcAft>
            </a:pPr>
            <a:r>
              <a:rPr lang="en-IE" sz="2000">
                <a:solidFill>
                  <a:srgbClr val="000000"/>
                </a:solidFill>
              </a:rPr>
              <a:t>Can be installed on Windows, Linux or macOS environments</a:t>
            </a:r>
          </a:p>
          <a:p>
            <a:pPr>
              <a:spcBef>
                <a:spcPts val="600"/>
              </a:spcBef>
              <a:spcAft>
                <a:spcPts val="600"/>
              </a:spcAft>
            </a:pPr>
            <a:r>
              <a:rPr lang="en-IE" sz="2000">
                <a:solidFill>
                  <a:srgbClr val="000000"/>
                </a:solidFill>
              </a:rPr>
              <a:t>You can download appropriate Terraform install package from </a:t>
            </a:r>
            <a:r>
              <a:rPr lang="en-IE" sz="2000">
                <a:solidFill>
                  <a:schemeClr val="tx2"/>
                </a:solidFill>
                <a:hlinkClick r:id="rId2">
                  <a:extLst>
                    <a:ext uri="{A12FA001-AC4F-418D-AE19-62706E023703}">
                      <ahyp:hlinkClr xmlns:ahyp="http://schemas.microsoft.com/office/drawing/2018/hyperlinkcolor" val="tx"/>
                    </a:ext>
                  </a:extLst>
                </a:hlinkClick>
              </a:rPr>
              <a:t>https://www.terraform.io/downloads.html</a:t>
            </a:r>
            <a:endParaRPr lang="en-IE" sz="2000">
              <a:solidFill>
                <a:schemeClr val="tx2"/>
              </a:solidFill>
            </a:endParaRPr>
          </a:p>
          <a:p>
            <a:pPr algn="ctr" defTabSz="932472" fontAlgn="base">
              <a:spcBef>
                <a:spcPts val="600"/>
              </a:spcBef>
              <a:spcAft>
                <a:spcPts val="60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2A76488-584B-4080-ACC0-97D333EB5A92}"/>
              </a:ext>
            </a:extLst>
          </p:cNvPr>
          <p:cNvSpPr/>
          <p:nvPr/>
        </p:nvSpPr>
        <p:spPr bwMode="auto">
          <a:xfrm>
            <a:off x="6299146" y="1919288"/>
            <a:ext cx="5710292" cy="40243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fontAlgn="base"/>
            <a:r>
              <a:rPr lang="en-US" sz="2400" dirty="0">
                <a:solidFill>
                  <a:srgbClr val="000000"/>
                </a:solidFill>
                <a:latin typeface="Segoe UI Semibold"/>
              </a:rPr>
              <a:t>Authenticate Terraform with</a:t>
            </a:r>
            <a:br>
              <a:rPr lang="en-US" sz="2400" dirty="0">
                <a:solidFill>
                  <a:srgbClr val="000000"/>
                </a:solidFill>
                <a:latin typeface="Segoe UI Semibold"/>
              </a:rPr>
            </a:br>
            <a:r>
              <a:rPr lang="en-US" sz="2400" dirty="0">
                <a:solidFill>
                  <a:srgbClr val="000000"/>
                </a:solidFill>
                <a:latin typeface="Segoe UI Semibold"/>
              </a:rPr>
              <a:t>Azure using:</a:t>
            </a:r>
          </a:p>
          <a:p>
            <a:pPr lvl="0">
              <a:spcBef>
                <a:spcPts val="600"/>
              </a:spcBef>
              <a:spcAft>
                <a:spcPts val="600"/>
              </a:spcAft>
            </a:pPr>
            <a:r>
              <a:rPr lang="en-US" sz="2000" dirty="0">
                <a:solidFill>
                  <a:srgbClr val="000000"/>
                </a:solidFill>
              </a:rPr>
              <a:t>The Azure CLI</a:t>
            </a:r>
          </a:p>
          <a:p>
            <a:pPr lvl="0">
              <a:spcBef>
                <a:spcPts val="600"/>
              </a:spcBef>
              <a:spcAft>
                <a:spcPts val="600"/>
              </a:spcAft>
            </a:pPr>
            <a:r>
              <a:rPr lang="en-US" sz="2000" dirty="0">
                <a:solidFill>
                  <a:srgbClr val="000000"/>
                </a:solidFill>
              </a:rPr>
              <a:t>A Managed Service Identity (MSI)</a:t>
            </a:r>
          </a:p>
          <a:p>
            <a:pPr lvl="0">
              <a:spcBef>
                <a:spcPts val="600"/>
              </a:spcBef>
              <a:spcAft>
                <a:spcPts val="600"/>
              </a:spcAft>
            </a:pPr>
            <a:r>
              <a:rPr lang="en-US" sz="2000" dirty="0">
                <a:solidFill>
                  <a:srgbClr val="000000"/>
                </a:solidFill>
              </a:rPr>
              <a:t>A service principal and a client certificate</a:t>
            </a:r>
            <a:br>
              <a:rPr lang="en-US" sz="2000" dirty="0">
                <a:solidFill>
                  <a:srgbClr val="000000"/>
                </a:solidFill>
              </a:rPr>
            </a:br>
            <a:r>
              <a:rPr lang="en-US" sz="2000" dirty="0">
                <a:solidFill>
                  <a:srgbClr val="000000"/>
                </a:solidFill>
              </a:rPr>
              <a:t>or secret</a:t>
            </a:r>
          </a:p>
        </p:txBody>
      </p:sp>
    </p:spTree>
    <p:extLst>
      <p:ext uri="{BB962C8B-B14F-4D97-AF65-F5344CB8AC3E}">
        <p14:creationId xmlns:p14="http://schemas.microsoft.com/office/powerpoint/2010/main" val="127701392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83AC-32CB-4539-A347-4F96C916AAC6}"/>
              </a:ext>
            </a:extLst>
          </p:cNvPr>
          <p:cNvSpPr>
            <a:spLocks noGrp="1"/>
          </p:cNvSpPr>
          <p:nvPr>
            <p:ph type="title"/>
          </p:nvPr>
        </p:nvSpPr>
        <p:spPr>
          <a:xfrm>
            <a:off x="465138" y="632779"/>
            <a:ext cx="11533187" cy="411162"/>
          </a:xfrm>
        </p:spPr>
        <p:txBody>
          <a:bodyPr/>
          <a:lstStyle/>
          <a:p>
            <a:r>
              <a:rPr lang="en-US" dirty="0"/>
              <a:t>Terraform config file structure</a:t>
            </a:r>
          </a:p>
        </p:txBody>
      </p:sp>
      <p:pic>
        <p:nvPicPr>
          <p:cNvPr id="3" name="Picture 2" descr="A screenshot of a code snippet of a Terraform .tf file">
            <a:extLst>
              <a:ext uri="{FF2B5EF4-FFF2-40B4-BE49-F238E27FC236}">
                <a16:creationId xmlns:a16="http://schemas.microsoft.com/office/drawing/2014/main" id="{F43B12F8-08FB-49A1-90BF-7A0FE07D1BD4}"/>
              </a:ext>
            </a:extLst>
          </p:cNvPr>
          <p:cNvPicPr>
            <a:picLocks noChangeAspect="1"/>
          </p:cNvPicPr>
          <p:nvPr/>
        </p:nvPicPr>
        <p:blipFill>
          <a:blip r:embed="rId3"/>
          <a:stretch>
            <a:fillRect/>
          </a:stretch>
        </p:blipFill>
        <p:spPr>
          <a:xfrm>
            <a:off x="427038" y="1192213"/>
            <a:ext cx="7547381" cy="5353050"/>
          </a:xfrm>
          <a:prstGeom prst="rect">
            <a:avLst/>
          </a:prstGeom>
        </p:spPr>
      </p:pic>
    </p:spTree>
    <p:extLst>
      <p:ext uri="{BB962C8B-B14F-4D97-AF65-F5344CB8AC3E}">
        <p14:creationId xmlns:p14="http://schemas.microsoft.com/office/powerpoint/2010/main" val="26391385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6E60-29D7-4834-8645-7BF061BB8CFC}"/>
              </a:ext>
            </a:extLst>
          </p:cNvPr>
          <p:cNvSpPr>
            <a:spLocks noGrp="1"/>
          </p:cNvSpPr>
          <p:nvPr>
            <p:ph type="title"/>
          </p:nvPr>
        </p:nvSpPr>
        <p:spPr>
          <a:xfrm>
            <a:off x="465138" y="632779"/>
            <a:ext cx="11533187" cy="411162"/>
          </a:xfrm>
        </p:spPr>
        <p:txBody>
          <a:bodyPr/>
          <a:lstStyle/>
          <a:p>
            <a:r>
              <a:rPr lang="en-US" dirty="0"/>
              <a:t>Demonstration: Run Terraform in Azure Cloud Shell</a:t>
            </a:r>
          </a:p>
        </p:txBody>
      </p:sp>
      <p:sp>
        <p:nvSpPr>
          <p:cNvPr id="3" name="Rectangle 2">
            <a:extLst>
              <a:ext uri="{FF2B5EF4-FFF2-40B4-BE49-F238E27FC236}">
                <a16:creationId xmlns:a16="http://schemas.microsoft.com/office/drawing/2014/main" id="{93BC078A-DB2D-4BA3-9E5C-E34C7B39A4FF}"/>
              </a:ext>
              <a:ext uri="{C183D7F6-B498-43B3-948B-1728B52AA6E4}">
                <adec:decorative xmlns:adec="http://schemas.microsoft.com/office/drawing/2017/decorative" val="1"/>
              </a:ext>
            </a:extLst>
          </p:cNvPr>
          <p:cNvSpPr/>
          <p:nvPr/>
        </p:nvSpPr>
        <p:spPr bwMode="auto">
          <a:xfrm>
            <a:off x="457200" y="2201863"/>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dirty="0">
                <a:solidFill>
                  <a:schemeClr val="tx1"/>
                </a:solidFill>
                <a:ea typeface="Segoe UI" pitchFamily="34" charset="0"/>
                <a:cs typeface="Segoe UI" pitchFamily="34" charset="0"/>
              </a:rPr>
              <a:t>Create a create a resource group in Azure using Terraform in Azure </a:t>
            </a:r>
          </a:p>
          <a:p>
            <a:pPr defTabSz="932472" fontAlgn="base">
              <a:spcBef>
                <a:spcPct val="0"/>
              </a:spcBef>
              <a:spcAft>
                <a:spcPct val="0"/>
              </a:spcAft>
            </a:pPr>
            <a:r>
              <a:rPr lang="en-US" sz="2400" dirty="0">
                <a:solidFill>
                  <a:schemeClr val="tx1"/>
                </a:solidFill>
                <a:ea typeface="Segoe UI" pitchFamily="34" charset="0"/>
                <a:cs typeface="Segoe UI" pitchFamily="34" charset="0"/>
              </a:rPr>
              <a:t>Cloud Shell</a:t>
            </a:r>
          </a:p>
        </p:txBody>
      </p:sp>
      <p:pic>
        <p:nvPicPr>
          <p:cNvPr id="26" name="Picture 25" descr="Icon of a gear inside a circle">
            <a:extLst>
              <a:ext uri="{FF2B5EF4-FFF2-40B4-BE49-F238E27FC236}">
                <a16:creationId xmlns:a16="http://schemas.microsoft.com/office/drawing/2014/main" id="{F4B66B88-CAA4-442D-A36A-A06D7A19FC79}"/>
              </a:ext>
            </a:extLst>
          </p:cNvPr>
          <p:cNvPicPr>
            <a:picLocks/>
          </p:cNvPicPr>
          <p:nvPr/>
        </p:nvPicPr>
        <p:blipFill>
          <a:blip r:embed="rId3"/>
          <a:stretch>
            <a:fillRect/>
          </a:stretch>
        </p:blipFill>
        <p:spPr>
          <a:xfrm>
            <a:off x="4833258" y="3822492"/>
            <a:ext cx="1178922" cy="1178918"/>
          </a:xfrm>
          <a:prstGeom prst="rect">
            <a:avLst/>
          </a:prstGeom>
        </p:spPr>
      </p:pic>
      <p:sp>
        <p:nvSpPr>
          <p:cNvPr id="7" name="Rectangle 6">
            <a:extLst>
              <a:ext uri="{FF2B5EF4-FFF2-40B4-BE49-F238E27FC236}">
                <a16:creationId xmlns:a16="http://schemas.microsoft.com/office/drawing/2014/main" id="{1DF4D36B-FC76-4E8B-BA3A-AF3307EA8AD7}"/>
              </a:ext>
              <a:ext uri="{C183D7F6-B498-43B3-948B-1728B52AA6E4}">
                <adec:decorative xmlns:adec="http://schemas.microsoft.com/office/drawing/2017/decorative" val="1"/>
              </a:ext>
            </a:extLst>
          </p:cNvPr>
          <p:cNvSpPr/>
          <p:nvPr/>
        </p:nvSpPr>
        <p:spPr bwMode="auto">
          <a:xfrm>
            <a:off x="6331150" y="2201863"/>
            <a:ext cx="5659237" cy="290461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dirty="0">
                <a:solidFill>
                  <a:schemeClr val="tx1"/>
                </a:solidFill>
                <a:ea typeface="Segoe UI" pitchFamily="34" charset="0"/>
                <a:cs typeface="Segoe UI" pitchFamily="34" charset="0"/>
              </a:rPr>
              <a:t>You can complete this demonstration task by following the steps outlined in the course, or you can simply read through them, depending on </a:t>
            </a:r>
            <a:br>
              <a:rPr lang="en-US" sz="2400" dirty="0">
                <a:solidFill>
                  <a:schemeClr val="tx1"/>
                </a:solidFill>
                <a:ea typeface="Segoe UI" pitchFamily="34" charset="0"/>
                <a:cs typeface="Segoe UI" pitchFamily="34" charset="0"/>
              </a:rPr>
            </a:br>
            <a:r>
              <a:rPr lang="en-US" sz="2400" dirty="0">
                <a:solidFill>
                  <a:schemeClr val="tx1"/>
                </a:solidFill>
                <a:ea typeface="Segoe UI" pitchFamily="34" charset="0"/>
                <a:cs typeface="Segoe UI" pitchFamily="34" charset="0"/>
              </a:rPr>
              <a:t>your available time</a:t>
            </a:r>
          </a:p>
        </p:txBody>
      </p:sp>
      <p:pic>
        <p:nvPicPr>
          <p:cNvPr id="18" name="Picture 17" descr="Icon of check mark enclosed by an arc">
            <a:extLst>
              <a:ext uri="{FF2B5EF4-FFF2-40B4-BE49-F238E27FC236}">
                <a16:creationId xmlns:a16="http://schemas.microsoft.com/office/drawing/2014/main" id="{4063D67B-EE1B-450B-958E-162B9168C80E}"/>
              </a:ext>
            </a:extLst>
          </p:cNvPr>
          <p:cNvPicPr>
            <a:picLocks/>
          </p:cNvPicPr>
          <p:nvPr/>
        </p:nvPicPr>
        <p:blipFill>
          <a:blip r:embed="rId4"/>
          <a:stretch>
            <a:fillRect/>
          </a:stretch>
        </p:blipFill>
        <p:spPr>
          <a:xfrm>
            <a:off x="10707208" y="3822492"/>
            <a:ext cx="1178922" cy="1178918"/>
          </a:xfrm>
          <a:prstGeom prst="rect">
            <a:avLst/>
          </a:prstGeom>
        </p:spPr>
      </p:pic>
    </p:spTree>
    <p:extLst>
      <p:ext uri="{BB962C8B-B14F-4D97-AF65-F5344CB8AC3E}">
        <p14:creationId xmlns:p14="http://schemas.microsoft.com/office/powerpoint/2010/main" val="23915068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62A15D-7F2F-4770-BD1F-97613B1AE041}"/>
              </a:ext>
            </a:extLst>
          </p:cNvPr>
          <p:cNvSpPr>
            <a:spLocks noGrp="1"/>
          </p:cNvSpPr>
          <p:nvPr>
            <p:ph type="title"/>
          </p:nvPr>
        </p:nvSpPr>
        <p:spPr>
          <a:xfrm>
            <a:off x="465138" y="632779"/>
            <a:ext cx="11533187" cy="411162"/>
          </a:xfrm>
        </p:spPr>
        <p:txBody>
          <a:bodyPr/>
          <a:lstStyle/>
          <a:p>
            <a:r>
              <a:rPr lang="en-US" dirty="0"/>
              <a:t>Module overview</a:t>
            </a:r>
          </a:p>
        </p:txBody>
      </p:sp>
      <p:pic>
        <p:nvPicPr>
          <p:cNvPr id="59" name="Picture 58" descr="Icon of a magnifying glass">
            <a:extLst>
              <a:ext uri="{FF2B5EF4-FFF2-40B4-BE49-F238E27FC236}">
                <a16:creationId xmlns:a16="http://schemas.microsoft.com/office/drawing/2014/main" id="{B2B561E9-D86A-43FB-887C-62CE4545362A}"/>
              </a:ext>
            </a:extLst>
          </p:cNvPr>
          <p:cNvPicPr>
            <a:picLocks noChangeAspect="1"/>
          </p:cNvPicPr>
          <p:nvPr/>
        </p:nvPicPr>
        <p:blipFill>
          <a:blip r:embed="rId2"/>
          <a:stretch>
            <a:fillRect/>
          </a:stretch>
        </p:blipFill>
        <p:spPr>
          <a:xfrm>
            <a:off x="461758" y="1335217"/>
            <a:ext cx="950976" cy="950976"/>
          </a:xfrm>
          <a:prstGeom prst="rect">
            <a:avLst/>
          </a:prstGeom>
        </p:spPr>
      </p:pic>
      <p:sp>
        <p:nvSpPr>
          <p:cNvPr id="60" name="TextBox 59">
            <a:extLst>
              <a:ext uri="{FF2B5EF4-FFF2-40B4-BE49-F238E27FC236}">
                <a16:creationId xmlns:a16="http://schemas.microsoft.com/office/drawing/2014/main" id="{BF6D9414-BB79-45BE-960F-2A7A34F7BCC8}"/>
              </a:ext>
            </a:extLst>
          </p:cNvPr>
          <p:cNvSpPr txBox="1"/>
          <p:nvPr/>
        </p:nvSpPr>
        <p:spPr>
          <a:xfrm>
            <a:off x="1640114" y="1626039"/>
            <a:ext cx="4055836" cy="369332"/>
          </a:xfrm>
          <a:prstGeom prst="rect">
            <a:avLst/>
          </a:prstGeom>
          <a:noFill/>
        </p:spPr>
        <p:txBody>
          <a:bodyPr wrap="square" lIns="0" tIns="0" rIns="0" bIns="0" rtlCol="0" anchor="ctr">
            <a:spAutoFit/>
          </a:bodyPr>
          <a:lstStyle/>
          <a:p>
            <a:pPr>
              <a:spcAft>
                <a:spcPts val="600"/>
              </a:spcAft>
            </a:pPr>
            <a:r>
              <a:rPr lang="en-US" sz="2400" dirty="0"/>
              <a:t>Lesson 1: Module overview</a:t>
            </a:r>
          </a:p>
        </p:txBody>
      </p:sp>
      <p:cxnSp>
        <p:nvCxnSpPr>
          <p:cNvPr id="61" name="Straight Connector 60">
            <a:extLst>
              <a:ext uri="{FF2B5EF4-FFF2-40B4-BE49-F238E27FC236}">
                <a16:creationId xmlns:a16="http://schemas.microsoft.com/office/drawing/2014/main" id="{34B8DAFD-52E0-4B54-981C-ED6615627FA9}"/>
              </a:ext>
              <a:ext uri="{C183D7F6-B498-43B3-948B-1728B52AA6E4}">
                <adec:decorative xmlns:adec="http://schemas.microsoft.com/office/drawing/2017/decorative" val="1"/>
              </a:ext>
            </a:extLst>
          </p:cNvPr>
          <p:cNvCxnSpPr>
            <a:cxnSpLocks/>
          </p:cNvCxnSpPr>
          <p:nvPr/>
        </p:nvCxnSpPr>
        <p:spPr>
          <a:xfrm>
            <a:off x="1634394" y="2511676"/>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Chef logo">
            <a:extLst>
              <a:ext uri="{FF2B5EF4-FFF2-40B4-BE49-F238E27FC236}">
                <a16:creationId xmlns:a16="http://schemas.microsoft.com/office/drawing/2014/main" id="{649D3E5C-F683-45E5-B3EB-B9A23E3E5436}"/>
              </a:ext>
            </a:extLst>
          </p:cNvPr>
          <p:cNvPicPr>
            <a:picLocks/>
          </p:cNvPicPr>
          <p:nvPr/>
        </p:nvPicPr>
        <p:blipFill rotWithShape="1">
          <a:blip r:embed="rId3"/>
          <a:srcRect l="2535" t="2535" r="2535" b="2535"/>
          <a:stretch/>
        </p:blipFill>
        <p:spPr>
          <a:xfrm>
            <a:off x="461758" y="2737159"/>
            <a:ext cx="950976" cy="950976"/>
          </a:xfrm>
          <a:prstGeom prst="ellipse">
            <a:avLst/>
          </a:prstGeom>
        </p:spPr>
      </p:pic>
      <p:sp>
        <p:nvSpPr>
          <p:cNvPr id="63" name="TextBox 62">
            <a:extLst>
              <a:ext uri="{FF2B5EF4-FFF2-40B4-BE49-F238E27FC236}">
                <a16:creationId xmlns:a16="http://schemas.microsoft.com/office/drawing/2014/main" id="{BE294750-3726-4C01-B17A-2349994910DF}"/>
              </a:ext>
            </a:extLst>
          </p:cNvPr>
          <p:cNvSpPr txBox="1"/>
          <p:nvPr/>
        </p:nvSpPr>
        <p:spPr>
          <a:xfrm>
            <a:off x="1640114" y="3027981"/>
            <a:ext cx="4055836" cy="369332"/>
          </a:xfrm>
          <a:prstGeom prst="rect">
            <a:avLst/>
          </a:prstGeom>
          <a:noFill/>
        </p:spPr>
        <p:txBody>
          <a:bodyPr wrap="square" lIns="0" tIns="0" rIns="0" bIns="0" rtlCol="0" anchor="ctr">
            <a:spAutoFit/>
          </a:bodyPr>
          <a:lstStyle/>
          <a:p>
            <a:pPr>
              <a:spcAft>
                <a:spcPts val="600"/>
              </a:spcAft>
            </a:pPr>
            <a:r>
              <a:rPr lang="en-US" sz="2400"/>
              <a:t>Lesson 2: Chef</a:t>
            </a:r>
          </a:p>
        </p:txBody>
      </p:sp>
      <p:cxnSp>
        <p:nvCxnSpPr>
          <p:cNvPr id="64" name="Straight Connector 63">
            <a:extLst>
              <a:ext uri="{FF2B5EF4-FFF2-40B4-BE49-F238E27FC236}">
                <a16:creationId xmlns:a16="http://schemas.microsoft.com/office/drawing/2014/main" id="{8E840D3D-854F-4DE4-BBA0-5E06E46FA2C0}"/>
              </a:ext>
              <a:ext uri="{C183D7F6-B498-43B3-948B-1728B52AA6E4}">
                <adec:decorative xmlns:adec="http://schemas.microsoft.com/office/drawing/2017/decorative" val="1"/>
              </a:ext>
            </a:extLst>
          </p:cNvPr>
          <p:cNvCxnSpPr>
            <a:cxnSpLocks/>
          </p:cNvCxnSpPr>
          <p:nvPr/>
        </p:nvCxnSpPr>
        <p:spPr>
          <a:xfrm>
            <a:off x="1634394" y="3913618"/>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Puppet logo">
            <a:extLst>
              <a:ext uri="{FF2B5EF4-FFF2-40B4-BE49-F238E27FC236}">
                <a16:creationId xmlns:a16="http://schemas.microsoft.com/office/drawing/2014/main" id="{539409D4-5A69-4D95-8F34-BDDB02D03F1A}"/>
              </a:ext>
            </a:extLst>
          </p:cNvPr>
          <p:cNvPicPr>
            <a:picLocks/>
          </p:cNvPicPr>
          <p:nvPr/>
        </p:nvPicPr>
        <p:blipFill rotWithShape="1">
          <a:blip r:embed="rId4"/>
          <a:srcRect l="2015" t="2015" r="2015" b="2015"/>
          <a:stretch/>
        </p:blipFill>
        <p:spPr>
          <a:xfrm>
            <a:off x="461758" y="4139101"/>
            <a:ext cx="950976" cy="950976"/>
          </a:xfrm>
          <a:prstGeom prst="ellipse">
            <a:avLst/>
          </a:prstGeom>
        </p:spPr>
      </p:pic>
      <p:sp>
        <p:nvSpPr>
          <p:cNvPr id="66" name="TextBox 65">
            <a:extLst>
              <a:ext uri="{FF2B5EF4-FFF2-40B4-BE49-F238E27FC236}">
                <a16:creationId xmlns:a16="http://schemas.microsoft.com/office/drawing/2014/main" id="{DACC8BAF-E617-4FE8-B80E-7D2940969E14}"/>
              </a:ext>
            </a:extLst>
          </p:cNvPr>
          <p:cNvSpPr txBox="1"/>
          <p:nvPr/>
        </p:nvSpPr>
        <p:spPr>
          <a:xfrm>
            <a:off x="1640114" y="4429923"/>
            <a:ext cx="4055836" cy="369332"/>
          </a:xfrm>
          <a:prstGeom prst="rect">
            <a:avLst/>
          </a:prstGeom>
          <a:noFill/>
        </p:spPr>
        <p:txBody>
          <a:bodyPr wrap="square" lIns="0" tIns="0" rIns="0" bIns="0" rtlCol="0" anchor="ctr">
            <a:spAutoFit/>
          </a:bodyPr>
          <a:lstStyle/>
          <a:p>
            <a:pPr>
              <a:spcAft>
                <a:spcPts val="600"/>
              </a:spcAft>
            </a:pPr>
            <a:r>
              <a:rPr lang="en-US" sz="2400"/>
              <a:t>Lesson 3: Puppet</a:t>
            </a:r>
          </a:p>
        </p:txBody>
      </p:sp>
      <p:cxnSp>
        <p:nvCxnSpPr>
          <p:cNvPr id="67" name="Straight Connector 66">
            <a:extLst>
              <a:ext uri="{FF2B5EF4-FFF2-40B4-BE49-F238E27FC236}">
                <a16:creationId xmlns:a16="http://schemas.microsoft.com/office/drawing/2014/main" id="{E5AC06D5-A6CE-4A95-B54F-9038AE1D9BB7}"/>
              </a:ext>
              <a:ext uri="{C183D7F6-B498-43B3-948B-1728B52AA6E4}">
                <adec:decorative xmlns:adec="http://schemas.microsoft.com/office/drawing/2017/decorative" val="1"/>
              </a:ext>
            </a:extLst>
          </p:cNvPr>
          <p:cNvCxnSpPr>
            <a:cxnSpLocks/>
          </p:cNvCxnSpPr>
          <p:nvPr/>
        </p:nvCxnSpPr>
        <p:spPr>
          <a:xfrm>
            <a:off x="1634394" y="5315560"/>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4" name="Picture 103" descr="Ansible logo">
            <a:extLst>
              <a:ext uri="{FF2B5EF4-FFF2-40B4-BE49-F238E27FC236}">
                <a16:creationId xmlns:a16="http://schemas.microsoft.com/office/drawing/2014/main" id="{89D25054-2D85-497F-9B65-750E88BEB65E}"/>
              </a:ext>
            </a:extLst>
          </p:cNvPr>
          <p:cNvPicPr>
            <a:picLocks/>
          </p:cNvPicPr>
          <p:nvPr/>
        </p:nvPicPr>
        <p:blipFill rotWithShape="1">
          <a:blip r:embed="rId5"/>
          <a:srcRect l="1370" t="1370" r="1370" b="1370"/>
          <a:stretch/>
        </p:blipFill>
        <p:spPr>
          <a:xfrm>
            <a:off x="461758" y="5541044"/>
            <a:ext cx="950976" cy="950976"/>
          </a:xfrm>
          <a:prstGeom prst="ellipse">
            <a:avLst/>
          </a:prstGeom>
        </p:spPr>
      </p:pic>
      <p:sp>
        <p:nvSpPr>
          <p:cNvPr id="69" name="TextBox 68">
            <a:extLst>
              <a:ext uri="{FF2B5EF4-FFF2-40B4-BE49-F238E27FC236}">
                <a16:creationId xmlns:a16="http://schemas.microsoft.com/office/drawing/2014/main" id="{C5CA6DDA-2371-446A-9111-E47514C06A2E}"/>
              </a:ext>
            </a:extLst>
          </p:cNvPr>
          <p:cNvSpPr txBox="1"/>
          <p:nvPr/>
        </p:nvSpPr>
        <p:spPr>
          <a:xfrm>
            <a:off x="1640114" y="5831866"/>
            <a:ext cx="4055836" cy="369332"/>
          </a:xfrm>
          <a:prstGeom prst="rect">
            <a:avLst/>
          </a:prstGeom>
          <a:noFill/>
        </p:spPr>
        <p:txBody>
          <a:bodyPr wrap="square" lIns="0" tIns="0" rIns="0" bIns="0" rtlCol="0" anchor="ctr">
            <a:spAutoFit/>
          </a:bodyPr>
          <a:lstStyle/>
          <a:p>
            <a:pPr>
              <a:spcAft>
                <a:spcPts val="600"/>
              </a:spcAft>
            </a:pPr>
            <a:r>
              <a:rPr lang="en-US" sz="2400" dirty="0"/>
              <a:t>Lesson 4: Ansible</a:t>
            </a:r>
          </a:p>
        </p:txBody>
      </p:sp>
      <p:pic>
        <p:nvPicPr>
          <p:cNvPr id="111" name="Picture 110" descr="Terraform logo">
            <a:extLst>
              <a:ext uri="{FF2B5EF4-FFF2-40B4-BE49-F238E27FC236}">
                <a16:creationId xmlns:a16="http://schemas.microsoft.com/office/drawing/2014/main" id="{B2D39A4E-7708-4F7C-9770-E22058B43A96}"/>
              </a:ext>
            </a:extLst>
          </p:cNvPr>
          <p:cNvPicPr>
            <a:picLocks/>
          </p:cNvPicPr>
          <p:nvPr/>
        </p:nvPicPr>
        <p:blipFill rotWithShape="1">
          <a:blip r:embed="rId6"/>
          <a:srcRect l="2015" t="2015" r="2015" b="2015"/>
          <a:stretch/>
        </p:blipFill>
        <p:spPr>
          <a:xfrm>
            <a:off x="6036008" y="1335217"/>
            <a:ext cx="950976" cy="950976"/>
          </a:xfrm>
          <a:prstGeom prst="ellipse">
            <a:avLst/>
          </a:prstGeom>
        </p:spPr>
      </p:pic>
      <p:sp>
        <p:nvSpPr>
          <p:cNvPr id="72" name="TextBox 71">
            <a:extLst>
              <a:ext uri="{FF2B5EF4-FFF2-40B4-BE49-F238E27FC236}">
                <a16:creationId xmlns:a16="http://schemas.microsoft.com/office/drawing/2014/main" id="{F2868531-178A-458D-9921-A9CA5A784990}"/>
              </a:ext>
            </a:extLst>
          </p:cNvPr>
          <p:cNvSpPr txBox="1"/>
          <p:nvPr/>
        </p:nvSpPr>
        <p:spPr>
          <a:xfrm>
            <a:off x="7255634" y="1626039"/>
            <a:ext cx="4517655" cy="369332"/>
          </a:xfrm>
          <a:prstGeom prst="rect">
            <a:avLst/>
          </a:prstGeom>
          <a:noFill/>
        </p:spPr>
        <p:txBody>
          <a:bodyPr wrap="square" lIns="0" tIns="0" rIns="0" bIns="0" rtlCol="0" anchor="ctr">
            <a:spAutoFit/>
          </a:bodyPr>
          <a:lstStyle/>
          <a:p>
            <a:pPr>
              <a:spcAft>
                <a:spcPts val="600"/>
              </a:spcAft>
            </a:pPr>
            <a:r>
              <a:rPr lang="en-US" sz="2400"/>
              <a:t>Lesson 5: Terraform</a:t>
            </a:r>
          </a:p>
        </p:txBody>
      </p:sp>
      <p:cxnSp>
        <p:nvCxnSpPr>
          <p:cNvPr id="75" name="Straight Connector 74">
            <a:extLst>
              <a:ext uri="{FF2B5EF4-FFF2-40B4-BE49-F238E27FC236}">
                <a16:creationId xmlns:a16="http://schemas.microsoft.com/office/drawing/2014/main" id="{ECB4865E-4EE5-4684-9E90-E81A64ABD936}"/>
              </a:ext>
              <a:ext uri="{C183D7F6-B498-43B3-948B-1728B52AA6E4}">
                <adec:decorative xmlns:adec="http://schemas.microsoft.com/office/drawing/2017/decorative" val="1"/>
              </a:ext>
            </a:extLst>
          </p:cNvPr>
          <p:cNvCxnSpPr>
            <a:cxnSpLocks/>
          </p:cNvCxnSpPr>
          <p:nvPr/>
        </p:nvCxnSpPr>
        <p:spPr>
          <a:xfrm>
            <a:off x="7255634" y="2511676"/>
            <a:ext cx="4517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lab flask">
            <a:extLst>
              <a:ext uri="{FF2B5EF4-FFF2-40B4-BE49-F238E27FC236}">
                <a16:creationId xmlns:a16="http://schemas.microsoft.com/office/drawing/2014/main" id="{6A7D2A3D-A434-4A91-BF27-63F5BC7322D7}"/>
              </a:ext>
            </a:extLst>
          </p:cNvPr>
          <p:cNvPicPr>
            <a:picLocks/>
          </p:cNvPicPr>
          <p:nvPr/>
        </p:nvPicPr>
        <p:blipFill>
          <a:blip r:embed="rId7"/>
          <a:stretch>
            <a:fillRect/>
          </a:stretch>
        </p:blipFill>
        <p:spPr>
          <a:xfrm>
            <a:off x="6036008" y="2737159"/>
            <a:ext cx="950976" cy="950976"/>
          </a:xfrm>
          <a:prstGeom prst="rect">
            <a:avLst/>
          </a:prstGeom>
        </p:spPr>
      </p:pic>
      <p:sp>
        <p:nvSpPr>
          <p:cNvPr id="74" name="TextBox 73">
            <a:extLst>
              <a:ext uri="{FF2B5EF4-FFF2-40B4-BE49-F238E27FC236}">
                <a16:creationId xmlns:a16="http://schemas.microsoft.com/office/drawing/2014/main" id="{C3B3C834-BECE-459D-90B9-CBAEA41A3D32}"/>
              </a:ext>
            </a:extLst>
          </p:cNvPr>
          <p:cNvSpPr txBox="1"/>
          <p:nvPr/>
        </p:nvSpPr>
        <p:spPr>
          <a:xfrm>
            <a:off x="7257142" y="3027981"/>
            <a:ext cx="4517655" cy="369332"/>
          </a:xfrm>
          <a:prstGeom prst="rect">
            <a:avLst/>
          </a:prstGeom>
          <a:noFill/>
        </p:spPr>
        <p:txBody>
          <a:bodyPr wrap="square" lIns="0" tIns="0" rIns="0" bIns="0" rtlCol="0" anchor="ctr">
            <a:spAutoFit/>
          </a:bodyPr>
          <a:lstStyle/>
          <a:p>
            <a:pPr>
              <a:spcAft>
                <a:spcPts val="600"/>
              </a:spcAft>
            </a:pPr>
            <a:r>
              <a:rPr lang="en-US" sz="2400"/>
              <a:t>Lesson 6: Labs</a:t>
            </a:r>
          </a:p>
        </p:txBody>
      </p:sp>
      <p:cxnSp>
        <p:nvCxnSpPr>
          <p:cNvPr id="70" name="Straight Connector 69">
            <a:extLst>
              <a:ext uri="{FF2B5EF4-FFF2-40B4-BE49-F238E27FC236}">
                <a16:creationId xmlns:a16="http://schemas.microsoft.com/office/drawing/2014/main" id="{BF7EA17E-3C8E-4EE6-A65B-05D599EEE1B8}"/>
              </a:ext>
              <a:ext uri="{C183D7F6-B498-43B3-948B-1728B52AA6E4}">
                <adec:decorative xmlns:adec="http://schemas.microsoft.com/office/drawing/2017/decorative" val="1"/>
              </a:ext>
            </a:extLst>
          </p:cNvPr>
          <p:cNvCxnSpPr>
            <a:cxnSpLocks/>
          </p:cNvCxnSpPr>
          <p:nvPr/>
        </p:nvCxnSpPr>
        <p:spPr>
          <a:xfrm>
            <a:off x="7255634" y="3913618"/>
            <a:ext cx="4517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document with a checkmark">
            <a:extLst>
              <a:ext uri="{FF2B5EF4-FFF2-40B4-BE49-F238E27FC236}">
                <a16:creationId xmlns:a16="http://schemas.microsoft.com/office/drawing/2014/main" id="{5F562C0E-6874-4B5E-A760-FCE8BC58421F}"/>
              </a:ext>
            </a:extLst>
          </p:cNvPr>
          <p:cNvPicPr>
            <a:picLocks noChangeAspect="1"/>
          </p:cNvPicPr>
          <p:nvPr/>
        </p:nvPicPr>
        <p:blipFill>
          <a:blip r:embed="rId8"/>
          <a:stretch>
            <a:fillRect/>
          </a:stretch>
        </p:blipFill>
        <p:spPr>
          <a:xfrm>
            <a:off x="6036008" y="4139101"/>
            <a:ext cx="950976" cy="950976"/>
          </a:xfrm>
          <a:prstGeom prst="rect">
            <a:avLst/>
          </a:prstGeom>
        </p:spPr>
      </p:pic>
      <p:sp>
        <p:nvSpPr>
          <p:cNvPr id="77" name="TextBox 76">
            <a:extLst>
              <a:ext uri="{FF2B5EF4-FFF2-40B4-BE49-F238E27FC236}">
                <a16:creationId xmlns:a16="http://schemas.microsoft.com/office/drawing/2014/main" id="{26AC333D-8CCB-4116-AC4C-DEFB947F7C07}"/>
              </a:ext>
            </a:extLst>
          </p:cNvPr>
          <p:cNvSpPr txBox="1"/>
          <p:nvPr/>
        </p:nvSpPr>
        <p:spPr>
          <a:xfrm>
            <a:off x="7257142" y="4245257"/>
            <a:ext cx="4517655" cy="738664"/>
          </a:xfrm>
          <a:prstGeom prst="rect">
            <a:avLst/>
          </a:prstGeom>
          <a:noFill/>
        </p:spPr>
        <p:txBody>
          <a:bodyPr wrap="square" lIns="0" tIns="0" rIns="0" bIns="0" rtlCol="0" anchor="ctr">
            <a:spAutoFit/>
          </a:bodyPr>
          <a:lstStyle/>
          <a:p>
            <a:pPr>
              <a:spcAft>
                <a:spcPts val="600"/>
              </a:spcAft>
            </a:pPr>
            <a:r>
              <a:rPr lang="en-US" sz="2400" dirty="0"/>
              <a:t>Lesson 7: Module Review and Takeaways</a:t>
            </a:r>
          </a:p>
        </p:txBody>
      </p:sp>
    </p:spTree>
    <p:extLst>
      <p:ext uri="{BB962C8B-B14F-4D97-AF65-F5344CB8AC3E}">
        <p14:creationId xmlns:p14="http://schemas.microsoft.com/office/powerpoint/2010/main" val="422698862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094C-4A5D-46CF-8631-387EEBCAC1C0}"/>
              </a:ext>
            </a:extLst>
          </p:cNvPr>
          <p:cNvSpPr>
            <a:spLocks noGrp="1"/>
          </p:cNvSpPr>
          <p:nvPr>
            <p:ph type="title"/>
          </p:nvPr>
        </p:nvSpPr>
        <p:spPr>
          <a:xfrm>
            <a:off x="465138" y="632779"/>
            <a:ext cx="11533187" cy="411162"/>
          </a:xfrm>
        </p:spPr>
        <p:txBody>
          <a:bodyPr/>
          <a:lstStyle/>
          <a:p>
            <a:r>
              <a:rPr lang="en-US" dirty="0"/>
              <a:t>Demonstration: Run Terraform in Visual Studio Code</a:t>
            </a:r>
          </a:p>
        </p:txBody>
      </p:sp>
      <p:sp>
        <p:nvSpPr>
          <p:cNvPr id="3" name="Rectangle 2">
            <a:extLst>
              <a:ext uri="{FF2B5EF4-FFF2-40B4-BE49-F238E27FC236}">
                <a16:creationId xmlns:a16="http://schemas.microsoft.com/office/drawing/2014/main" id="{120E1066-2D7B-453F-A202-8F02081F5257}"/>
              </a:ext>
              <a:ext uri="{C183D7F6-B498-43B3-948B-1728B52AA6E4}">
                <adec:decorative xmlns:adec="http://schemas.microsoft.com/office/drawing/2017/decorative" val="1"/>
              </a:ext>
            </a:extLst>
          </p:cNvPr>
          <p:cNvSpPr/>
          <p:nvPr/>
        </p:nvSpPr>
        <p:spPr bwMode="auto">
          <a:xfrm>
            <a:off x="457200" y="2201863"/>
            <a:ext cx="5659237" cy="290010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ea typeface="Segoe UI" pitchFamily="34" charset="0"/>
                <a:cs typeface="Segoe UI" pitchFamily="34" charset="0"/>
              </a:rPr>
              <a:t>Create a VM in Visual Studio Code using Terraform</a:t>
            </a:r>
          </a:p>
        </p:txBody>
      </p:sp>
      <p:pic>
        <p:nvPicPr>
          <p:cNvPr id="12" name="Picture 11" descr="Icon of a gear inside a circle">
            <a:extLst>
              <a:ext uri="{FF2B5EF4-FFF2-40B4-BE49-F238E27FC236}">
                <a16:creationId xmlns:a16="http://schemas.microsoft.com/office/drawing/2014/main" id="{9CF646F3-CEAF-4B7F-B4D5-C62732A17619}"/>
              </a:ext>
            </a:extLst>
          </p:cNvPr>
          <p:cNvPicPr>
            <a:picLocks/>
          </p:cNvPicPr>
          <p:nvPr/>
        </p:nvPicPr>
        <p:blipFill>
          <a:blip r:embed="rId3"/>
          <a:stretch>
            <a:fillRect/>
          </a:stretch>
        </p:blipFill>
        <p:spPr>
          <a:xfrm>
            <a:off x="4833258" y="3822492"/>
            <a:ext cx="1178922" cy="1178918"/>
          </a:xfrm>
          <a:prstGeom prst="rect">
            <a:avLst/>
          </a:prstGeom>
        </p:spPr>
      </p:pic>
      <p:sp>
        <p:nvSpPr>
          <p:cNvPr id="7" name="Rectangle 6">
            <a:extLst>
              <a:ext uri="{FF2B5EF4-FFF2-40B4-BE49-F238E27FC236}">
                <a16:creationId xmlns:a16="http://schemas.microsoft.com/office/drawing/2014/main" id="{377628B0-6577-49A6-AC94-7A7C0331292D}"/>
              </a:ext>
              <a:ext uri="{C183D7F6-B498-43B3-948B-1728B52AA6E4}">
                <adec:decorative xmlns:adec="http://schemas.microsoft.com/office/drawing/2017/decorative" val="1"/>
              </a:ext>
            </a:extLst>
          </p:cNvPr>
          <p:cNvSpPr/>
          <p:nvPr/>
        </p:nvSpPr>
        <p:spPr bwMode="auto">
          <a:xfrm>
            <a:off x="6331150" y="2201863"/>
            <a:ext cx="5659237" cy="290010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ea typeface="Segoe UI" pitchFamily="34" charset="0"/>
                <a:cs typeface="Segoe UI" pitchFamily="34" charset="0"/>
              </a:rPr>
              <a:t>You can complete this demonstration by completing the steps outlined in the course, or you can simply read through them, depending on your</a:t>
            </a:r>
            <a:br>
              <a:rPr lang="en-US" sz="2400">
                <a:solidFill>
                  <a:schemeClr val="tx1"/>
                </a:solidFill>
                <a:ea typeface="Segoe UI" pitchFamily="34" charset="0"/>
                <a:cs typeface="Segoe UI" pitchFamily="34" charset="0"/>
              </a:rPr>
            </a:br>
            <a:r>
              <a:rPr lang="en-US" sz="2400">
                <a:solidFill>
                  <a:schemeClr val="tx1"/>
                </a:solidFill>
                <a:ea typeface="Segoe UI" pitchFamily="34" charset="0"/>
                <a:cs typeface="Segoe UI" pitchFamily="34" charset="0"/>
              </a:rPr>
              <a:t>available time</a:t>
            </a:r>
          </a:p>
        </p:txBody>
      </p:sp>
      <p:pic>
        <p:nvPicPr>
          <p:cNvPr id="11" name="Picture 10" descr="Icon of check mark enclosed by an arc">
            <a:extLst>
              <a:ext uri="{FF2B5EF4-FFF2-40B4-BE49-F238E27FC236}">
                <a16:creationId xmlns:a16="http://schemas.microsoft.com/office/drawing/2014/main" id="{CAFE798D-83C5-403B-A5BB-7359C6B3C8E8}"/>
              </a:ext>
            </a:extLst>
          </p:cNvPr>
          <p:cNvPicPr>
            <a:picLocks/>
          </p:cNvPicPr>
          <p:nvPr/>
        </p:nvPicPr>
        <p:blipFill>
          <a:blip r:embed="rId4"/>
          <a:stretch>
            <a:fillRect/>
          </a:stretch>
        </p:blipFill>
        <p:spPr>
          <a:xfrm>
            <a:off x="10707208" y="3822492"/>
            <a:ext cx="1178922" cy="1178918"/>
          </a:xfrm>
          <a:prstGeom prst="rect">
            <a:avLst/>
          </a:prstGeom>
        </p:spPr>
      </p:pic>
    </p:spTree>
    <p:extLst>
      <p:ext uri="{BB962C8B-B14F-4D97-AF65-F5344CB8AC3E}">
        <p14:creationId xmlns:p14="http://schemas.microsoft.com/office/powerpoint/2010/main" val="23171238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6B5C5C-0538-4DCF-965E-AD8020CE4177}"/>
              </a:ext>
            </a:extLst>
          </p:cNvPr>
          <p:cNvSpPr>
            <a:spLocks noGrp="1"/>
          </p:cNvSpPr>
          <p:nvPr>
            <p:ph type="title"/>
          </p:nvPr>
        </p:nvSpPr>
        <p:spPr>
          <a:xfrm>
            <a:off x="427039" y="3243000"/>
            <a:ext cx="9240836" cy="508524"/>
          </a:xfrm>
        </p:spPr>
        <p:txBody>
          <a:bodyPr/>
          <a:lstStyle/>
          <a:p>
            <a:r>
              <a:rPr lang="en-US" dirty="0"/>
              <a:t>Lesson 06: Labs</a:t>
            </a:r>
          </a:p>
        </p:txBody>
      </p:sp>
      <p:pic>
        <p:nvPicPr>
          <p:cNvPr id="4" name="Picture 3" descr="Icon of a lab flask">
            <a:extLst>
              <a:ext uri="{FF2B5EF4-FFF2-40B4-BE49-F238E27FC236}">
                <a16:creationId xmlns:a16="http://schemas.microsoft.com/office/drawing/2014/main" id="{7149A756-4A3F-440A-9F7A-88F49AEAEABF}"/>
              </a:ext>
            </a:extLst>
          </p:cNvPr>
          <p:cNvPicPr>
            <a:picLocks noChangeAspect="1"/>
          </p:cNvPicPr>
          <p:nvPr/>
        </p:nvPicPr>
        <p:blipFill>
          <a:blip r:embed="rId2"/>
          <a:stretch>
            <a:fillRect/>
          </a:stretch>
        </p:blipFill>
        <p:spPr>
          <a:xfrm>
            <a:off x="10504757" y="2914169"/>
            <a:ext cx="801872" cy="1166186"/>
          </a:xfrm>
          <a:prstGeom prst="rect">
            <a:avLst/>
          </a:prstGeom>
        </p:spPr>
      </p:pic>
    </p:spTree>
    <p:extLst>
      <p:ext uri="{BB962C8B-B14F-4D97-AF65-F5344CB8AC3E}">
        <p14:creationId xmlns:p14="http://schemas.microsoft.com/office/powerpoint/2010/main" val="232341175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Ansible with Azure</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we will deploy, configure, and manage Azure resources by using Ansible. </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2762655"/>
            <a:ext cx="5543550" cy="3920247"/>
          </a:xfrm>
        </p:spPr>
        <p:txBody>
          <a:bodyPr/>
          <a:lstStyle/>
          <a:p>
            <a:r>
              <a:rPr lang="en-US" dirty="0"/>
              <a:t>Objectives:</a:t>
            </a:r>
          </a:p>
          <a:p>
            <a:pPr marL="285750" indent="-285750">
              <a:buFont typeface="Arial" panose="020B0604020202020204" pitchFamily="34" charset="0"/>
              <a:buChar char="•"/>
            </a:pPr>
            <a:r>
              <a:rPr lang="en-US" sz="1800" dirty="0"/>
              <a:t>Install and configure Ansible on Azure VM</a:t>
            </a:r>
          </a:p>
          <a:p>
            <a:pPr marL="285750" indent="-285750">
              <a:buFont typeface="Arial" panose="020B0604020202020204" pitchFamily="34" charset="0"/>
              <a:buChar char="•"/>
            </a:pPr>
            <a:r>
              <a:rPr lang="en-US" sz="1800" dirty="0"/>
              <a:t>Download Ansible configuration and sample playbook files</a:t>
            </a:r>
          </a:p>
          <a:p>
            <a:pPr marL="285750" indent="-285750">
              <a:buFont typeface="Arial" panose="020B0604020202020204" pitchFamily="34" charset="0"/>
              <a:buChar char="•"/>
            </a:pPr>
            <a:r>
              <a:rPr lang="en-US" sz="1800" dirty="0"/>
              <a:t>Create and configure Azure Active Directory managed identity</a:t>
            </a:r>
          </a:p>
          <a:p>
            <a:pPr marL="285750" indent="-285750">
              <a:buFont typeface="Arial" panose="020B0604020202020204" pitchFamily="34" charset="0"/>
              <a:buChar char="•"/>
            </a:pPr>
            <a:r>
              <a:rPr lang="en-US" sz="1800" dirty="0"/>
              <a:t>Configure Azure AD credentials and SSH for use with Ansible</a:t>
            </a:r>
          </a:p>
          <a:p>
            <a:pPr marL="285750" indent="-285750">
              <a:buFont typeface="Arial" panose="020B0604020202020204" pitchFamily="34" charset="0"/>
              <a:buChar char="•"/>
            </a:pPr>
            <a:r>
              <a:rPr lang="en-US" sz="1800" dirty="0"/>
              <a:t>Deploy an Azure VM by using an Ansible playbook</a:t>
            </a:r>
          </a:p>
          <a:p>
            <a:pPr marL="285750" indent="-285750">
              <a:buFont typeface="Arial" panose="020B0604020202020204" pitchFamily="34" charset="0"/>
              <a:buChar char="•"/>
            </a:pPr>
            <a:r>
              <a:rPr lang="en-US" sz="1800" dirty="0"/>
              <a:t>Configure an Azure VM by using an Ansible playbook</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nvGraphicFramePr>
        <p:xfrm>
          <a:off x="6557969" y="3617981"/>
          <a:ext cx="3890788" cy="20182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timer" descr="Pie chart indicating that students have 45 minutes (out of 60 minutes total) to complete the lab.">
            <a:extLst>
              <a:ext uri="{FF2B5EF4-FFF2-40B4-BE49-F238E27FC236}">
                <a16:creationId xmlns:a16="http://schemas.microsoft.com/office/drawing/2014/main" id="{D8BF8843-6DBD-4F1E-819E-F363ADD278ED}"/>
              </a:ext>
            </a:extLst>
          </p:cNvPr>
          <p:cNvGraphicFramePr/>
          <p:nvPr/>
        </p:nvGraphicFramePr>
        <p:xfrm>
          <a:off x="9075779" y="3497262"/>
          <a:ext cx="3890788"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46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Automating infrastructure deployments in the cloud with Terraform and Azure Pipelines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learn how to incorporate Terraform into Azure Pipeline for implementing Infrastructure as Code.</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1"/>
            <a:ext cx="5544766" cy="2433490"/>
          </a:xfrm>
        </p:spPr>
        <p:txBody>
          <a:bodyPr/>
          <a:lstStyle/>
          <a:p>
            <a:r>
              <a:rPr lang="en-US" dirty="0"/>
              <a:t>Objectives:</a:t>
            </a:r>
          </a:p>
          <a:p>
            <a:pPr marL="342900" indent="-342900">
              <a:buFont typeface="Arial" panose="020B0604020202020204" pitchFamily="34" charset="0"/>
              <a:buChar char="•"/>
            </a:pPr>
            <a:r>
              <a:rPr lang="en-US" dirty="0"/>
              <a:t>Use Terraform to implement Infrastructure as Code</a:t>
            </a:r>
          </a:p>
          <a:p>
            <a:pPr marL="342900" indent="-342900">
              <a:buFont typeface="Arial" panose="020B0604020202020204" pitchFamily="34" charset="0"/>
              <a:buChar char="•"/>
            </a:pPr>
            <a:r>
              <a:rPr lang="en-US" dirty="0"/>
              <a:t>Automate infrastructure deployments in Azure with Terraform and Azure Pipelines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1"/>
            <a:ext cx="5544766" cy="2433489"/>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609681"/>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58972" y="5276372"/>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3112328019"/>
              </p:ext>
            </p:extLst>
          </p:nvPr>
        </p:nvGraphicFramePr>
        <p:xfrm>
          <a:off x="7845454" y="3795573"/>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CC8D7B-62EE-4454-811D-0FCF1CE8A4EC}"/>
              </a:ext>
            </a:extLst>
          </p:cNvPr>
          <p:cNvSpPr>
            <a:spLocks noGrp="1"/>
          </p:cNvSpPr>
          <p:nvPr>
            <p:ph type="title"/>
          </p:nvPr>
        </p:nvSpPr>
        <p:spPr>
          <a:xfrm>
            <a:off x="427039" y="3243000"/>
            <a:ext cx="9240836" cy="508524"/>
          </a:xfrm>
        </p:spPr>
        <p:txBody>
          <a:bodyPr/>
          <a:lstStyle/>
          <a:p>
            <a:r>
              <a:rPr lang="en-US" dirty="0"/>
              <a:t>Lesson 07: Module review and takeaways</a:t>
            </a:r>
          </a:p>
        </p:txBody>
      </p:sp>
      <p:pic>
        <p:nvPicPr>
          <p:cNvPr id="2" name="Picture 1" descr="Icon of a document with a checkmark">
            <a:extLst>
              <a:ext uri="{FF2B5EF4-FFF2-40B4-BE49-F238E27FC236}">
                <a16:creationId xmlns:a16="http://schemas.microsoft.com/office/drawing/2014/main" id="{44A6DD37-06F5-4FED-9B2B-B8FC01DD2230}"/>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354149853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7C2082-8FF7-41FF-BC79-F1B96A15AD32}"/>
              </a:ext>
            </a:extLst>
          </p:cNvPr>
          <p:cNvSpPr>
            <a:spLocks noGrp="1"/>
          </p:cNvSpPr>
          <p:nvPr>
            <p:ph type="title"/>
          </p:nvPr>
        </p:nvSpPr>
        <p:spPr>
          <a:xfrm>
            <a:off x="465138" y="632779"/>
            <a:ext cx="11533187" cy="411162"/>
          </a:xfrm>
        </p:spPr>
        <p:txBody>
          <a:bodyPr/>
          <a:lstStyle/>
          <a:p>
            <a:r>
              <a:rPr lang="en-US"/>
              <a:t>What did you learn?</a:t>
            </a:r>
          </a:p>
        </p:txBody>
      </p:sp>
      <p:pic>
        <p:nvPicPr>
          <p:cNvPr id="9" name="Picture 8" descr="Icon of an arrow in a circular motion and a cloud inside it">
            <a:extLst>
              <a:ext uri="{FF2B5EF4-FFF2-40B4-BE49-F238E27FC236}">
                <a16:creationId xmlns:a16="http://schemas.microsoft.com/office/drawing/2014/main" id="{B5C5F363-CC61-47E5-9B85-A81636E2BE66}"/>
              </a:ext>
            </a:extLst>
          </p:cNvPr>
          <p:cNvPicPr>
            <a:picLocks noChangeAspect="1"/>
          </p:cNvPicPr>
          <p:nvPr/>
        </p:nvPicPr>
        <p:blipFill>
          <a:blip r:embed="rId2"/>
          <a:stretch>
            <a:fillRect/>
          </a:stretch>
        </p:blipFill>
        <p:spPr>
          <a:xfrm>
            <a:off x="431427" y="1398704"/>
            <a:ext cx="1065276" cy="1065276"/>
          </a:xfrm>
          <a:prstGeom prst="rect">
            <a:avLst/>
          </a:prstGeom>
        </p:spPr>
      </p:pic>
      <p:sp>
        <p:nvSpPr>
          <p:cNvPr id="10" name="Rectangle 9">
            <a:extLst>
              <a:ext uri="{FF2B5EF4-FFF2-40B4-BE49-F238E27FC236}">
                <a16:creationId xmlns:a16="http://schemas.microsoft.com/office/drawing/2014/main" id="{DE2D8163-6956-4E10-A1EC-9F85AE469156}"/>
              </a:ext>
            </a:extLst>
          </p:cNvPr>
          <p:cNvSpPr/>
          <p:nvPr/>
        </p:nvSpPr>
        <p:spPr bwMode="auto">
          <a:xfrm>
            <a:off x="1741714" y="1409267"/>
            <a:ext cx="10267723"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Deploy and configure infrastructure using 3</a:t>
            </a:r>
            <a:r>
              <a:rPr lang="en-US" sz="2400" baseline="30000" dirty="0">
                <a:solidFill>
                  <a:schemeClr val="tx1"/>
                </a:solidFill>
              </a:rPr>
              <a:t>rd</a:t>
            </a:r>
            <a:r>
              <a:rPr lang="en-US" sz="2400" dirty="0">
                <a:solidFill>
                  <a:schemeClr val="tx1"/>
                </a:solidFill>
              </a:rPr>
              <a:t> party tools and services with Azure, such as Chef, Puppet, Ansible, and Terraform</a:t>
            </a:r>
          </a:p>
        </p:txBody>
      </p:sp>
    </p:spTree>
    <p:extLst>
      <p:ext uri="{BB962C8B-B14F-4D97-AF65-F5344CB8AC3E}">
        <p14:creationId xmlns:p14="http://schemas.microsoft.com/office/powerpoint/2010/main" val="14333352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5F27-34E9-44DB-A524-2AACAE05C3D5}"/>
              </a:ext>
            </a:extLst>
          </p:cNvPr>
          <p:cNvSpPr>
            <a:spLocks noGrp="1"/>
          </p:cNvSpPr>
          <p:nvPr>
            <p:ph type="title"/>
          </p:nvPr>
        </p:nvSpPr>
        <p:spPr>
          <a:xfrm>
            <a:off x="465138" y="632779"/>
            <a:ext cx="11533187" cy="411162"/>
          </a:xfrm>
        </p:spPr>
        <p:txBody>
          <a:bodyPr/>
          <a:lstStyle/>
          <a:p>
            <a:r>
              <a:rPr lang="en-US" dirty="0"/>
              <a:t>Module review questions</a:t>
            </a:r>
          </a:p>
        </p:txBody>
      </p:sp>
      <p:pic>
        <p:nvPicPr>
          <p:cNvPr id="9" name="Picture 8">
            <a:extLst>
              <a:ext uri="{FF2B5EF4-FFF2-40B4-BE49-F238E27FC236}">
                <a16:creationId xmlns:a16="http://schemas.microsoft.com/office/drawing/2014/main" id="{06A03D98-83BC-441F-B2BA-8E5827A171D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398705"/>
            <a:ext cx="778247" cy="778247"/>
          </a:xfrm>
          <a:prstGeom prst="rect">
            <a:avLst/>
          </a:prstGeom>
        </p:spPr>
      </p:pic>
      <p:sp>
        <p:nvSpPr>
          <p:cNvPr id="10" name="Oval 9">
            <a:extLst>
              <a:ext uri="{FF2B5EF4-FFF2-40B4-BE49-F238E27FC236}">
                <a16:creationId xmlns:a16="http://schemas.microsoft.com/office/drawing/2014/main" id="{5FC82C37-8D49-4394-84AF-6AC8AE54C5D0}"/>
              </a:ext>
            </a:extLst>
          </p:cNvPr>
          <p:cNvSpPr/>
          <p:nvPr/>
        </p:nvSpPr>
        <p:spPr bwMode="auto">
          <a:xfrm rot="10800000" flipV="1">
            <a:off x="489340" y="1457264"/>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latin typeface="+mj-lt"/>
                <a:ea typeface="Segoe UI" pitchFamily="34" charset="0"/>
                <a:cs typeface="Segoe UI" pitchFamily="34" charset="0"/>
              </a:rPr>
              <a:t>1</a:t>
            </a:r>
          </a:p>
        </p:txBody>
      </p:sp>
      <p:sp>
        <p:nvSpPr>
          <p:cNvPr id="11" name="Rectangle 10">
            <a:extLst>
              <a:ext uri="{FF2B5EF4-FFF2-40B4-BE49-F238E27FC236}">
                <a16:creationId xmlns:a16="http://schemas.microsoft.com/office/drawing/2014/main" id="{6FEAA277-9A78-47BA-8A9A-ECF0C7149903}"/>
              </a:ext>
            </a:extLst>
          </p:cNvPr>
          <p:cNvSpPr/>
          <p:nvPr/>
        </p:nvSpPr>
        <p:spPr bwMode="auto">
          <a:xfrm>
            <a:off x="1390650" y="1543525"/>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are main architectural components of Chef?</a:t>
            </a:r>
          </a:p>
        </p:txBody>
      </p:sp>
      <p:cxnSp>
        <p:nvCxnSpPr>
          <p:cNvPr id="12" name="Straight Connector 11">
            <a:extLst>
              <a:ext uri="{FF2B5EF4-FFF2-40B4-BE49-F238E27FC236}">
                <a16:creationId xmlns:a16="http://schemas.microsoft.com/office/drawing/2014/main" id="{B3E1BC24-BCE2-4711-8C24-68FCFEDA073F}"/>
              </a:ext>
              <a:ext uri="{C183D7F6-B498-43B3-948B-1728B52AA6E4}">
                <adec:decorative xmlns:adec="http://schemas.microsoft.com/office/drawing/2017/decorative" val="1"/>
              </a:ext>
            </a:extLst>
          </p:cNvPr>
          <p:cNvCxnSpPr>
            <a:cxnSpLocks/>
          </p:cNvCxnSpPr>
          <p:nvPr/>
        </p:nvCxnSpPr>
        <p:spPr>
          <a:xfrm>
            <a:off x="1390650" y="2333867"/>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132AD36-7E25-4CB6-B7E3-8307F399EF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490782"/>
            <a:ext cx="778247" cy="778247"/>
          </a:xfrm>
          <a:prstGeom prst="rect">
            <a:avLst/>
          </a:prstGeom>
        </p:spPr>
      </p:pic>
      <p:sp>
        <p:nvSpPr>
          <p:cNvPr id="14" name="Oval 13">
            <a:extLst>
              <a:ext uri="{FF2B5EF4-FFF2-40B4-BE49-F238E27FC236}">
                <a16:creationId xmlns:a16="http://schemas.microsoft.com/office/drawing/2014/main" id="{5C7A36DC-A950-4FC2-ABB6-2E826CBBB3DF}"/>
              </a:ext>
            </a:extLst>
          </p:cNvPr>
          <p:cNvSpPr/>
          <p:nvPr/>
        </p:nvSpPr>
        <p:spPr bwMode="auto">
          <a:xfrm rot="10800000" flipV="1">
            <a:off x="489340" y="2549341"/>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15" name="Rectangle 14">
            <a:extLst>
              <a:ext uri="{FF2B5EF4-FFF2-40B4-BE49-F238E27FC236}">
                <a16:creationId xmlns:a16="http://schemas.microsoft.com/office/drawing/2014/main" id="{8DCAF77E-BBF7-4C1E-9679-24D5D95C50DF}"/>
              </a:ext>
            </a:extLst>
          </p:cNvPr>
          <p:cNvSpPr/>
          <p:nvPr/>
        </p:nvSpPr>
        <p:spPr bwMode="auto">
          <a:xfrm>
            <a:off x="1390650" y="2635602"/>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are open-source products that are integrated into the Chef Automate image available from Azure Marketplace?</a:t>
            </a:r>
          </a:p>
        </p:txBody>
      </p:sp>
      <p:cxnSp>
        <p:nvCxnSpPr>
          <p:cNvPr id="16" name="Straight Connector 15">
            <a:extLst>
              <a:ext uri="{FF2B5EF4-FFF2-40B4-BE49-F238E27FC236}">
                <a16:creationId xmlns:a16="http://schemas.microsoft.com/office/drawing/2014/main" id="{CC9FD723-9E4C-479D-B151-AC552E5AB4F5}"/>
              </a:ext>
              <a:ext uri="{C183D7F6-B498-43B3-948B-1728B52AA6E4}">
                <adec:decorative xmlns:adec="http://schemas.microsoft.com/office/drawing/2017/decorative" val="1"/>
              </a:ext>
            </a:extLst>
          </p:cNvPr>
          <p:cNvCxnSpPr>
            <a:cxnSpLocks/>
          </p:cNvCxnSpPr>
          <p:nvPr/>
        </p:nvCxnSpPr>
        <p:spPr>
          <a:xfrm>
            <a:off x="1390650" y="3425944"/>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381D49E-9B48-4498-9341-C6803A6E2D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82859"/>
            <a:ext cx="778247" cy="778247"/>
          </a:xfrm>
          <a:prstGeom prst="rect">
            <a:avLst/>
          </a:prstGeom>
        </p:spPr>
      </p:pic>
      <p:sp>
        <p:nvSpPr>
          <p:cNvPr id="18" name="Oval 17">
            <a:extLst>
              <a:ext uri="{FF2B5EF4-FFF2-40B4-BE49-F238E27FC236}">
                <a16:creationId xmlns:a16="http://schemas.microsoft.com/office/drawing/2014/main" id="{7A87C164-F70C-40A5-96C5-C316511DB2F9}"/>
              </a:ext>
            </a:extLst>
          </p:cNvPr>
          <p:cNvSpPr/>
          <p:nvPr/>
        </p:nvSpPr>
        <p:spPr bwMode="auto">
          <a:xfrm rot="10800000" flipV="1">
            <a:off x="489340" y="3641418"/>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19" name="Rectangle 18">
            <a:extLst>
              <a:ext uri="{FF2B5EF4-FFF2-40B4-BE49-F238E27FC236}">
                <a16:creationId xmlns:a16="http://schemas.microsoft.com/office/drawing/2014/main" id="{235713D7-69C8-464E-A930-2412CC0D31B8}"/>
              </a:ext>
            </a:extLst>
          </p:cNvPr>
          <p:cNvSpPr/>
          <p:nvPr/>
        </p:nvSpPr>
        <p:spPr bwMode="auto">
          <a:xfrm>
            <a:off x="1390650" y="3727679"/>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000">
                <a:solidFill>
                  <a:schemeClr val="tx1"/>
                </a:solidFill>
              </a:rPr>
              <a:t>Which of the following are core components of the Puppet automation platform?</a:t>
            </a:r>
          </a:p>
        </p:txBody>
      </p:sp>
      <p:cxnSp>
        <p:nvCxnSpPr>
          <p:cNvPr id="20" name="Straight Connector 19">
            <a:extLst>
              <a:ext uri="{FF2B5EF4-FFF2-40B4-BE49-F238E27FC236}">
                <a16:creationId xmlns:a16="http://schemas.microsoft.com/office/drawing/2014/main" id="{EB33FC86-6656-42C8-AACD-D6983EFE57B7}"/>
              </a:ext>
              <a:ext uri="{C183D7F6-B498-43B3-948B-1728B52AA6E4}">
                <adec:decorative xmlns:adec="http://schemas.microsoft.com/office/drawing/2017/decorative" val="1"/>
              </a:ext>
            </a:extLst>
          </p:cNvPr>
          <p:cNvCxnSpPr>
            <a:cxnSpLocks/>
          </p:cNvCxnSpPr>
          <p:nvPr/>
        </p:nvCxnSpPr>
        <p:spPr>
          <a:xfrm>
            <a:off x="1390650" y="4518021"/>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B3CD94A7-7491-42A0-A76A-F6F282A9F03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674936"/>
            <a:ext cx="778247" cy="778247"/>
          </a:xfrm>
          <a:prstGeom prst="rect">
            <a:avLst/>
          </a:prstGeom>
        </p:spPr>
      </p:pic>
      <p:sp>
        <p:nvSpPr>
          <p:cNvPr id="22" name="Oval 21">
            <a:extLst>
              <a:ext uri="{FF2B5EF4-FFF2-40B4-BE49-F238E27FC236}">
                <a16:creationId xmlns:a16="http://schemas.microsoft.com/office/drawing/2014/main" id="{F7ADDE0B-47BB-4008-B845-998A76A4A614}"/>
              </a:ext>
            </a:extLst>
          </p:cNvPr>
          <p:cNvSpPr/>
          <p:nvPr/>
        </p:nvSpPr>
        <p:spPr bwMode="auto">
          <a:xfrm rot="10800000" flipV="1">
            <a:off x="489340" y="4733495"/>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latin typeface="+mj-lt"/>
                <a:ea typeface="Segoe UI" pitchFamily="34" charset="0"/>
                <a:cs typeface="Segoe UI" pitchFamily="34" charset="0"/>
              </a:rPr>
              <a:t>4</a:t>
            </a:r>
          </a:p>
        </p:txBody>
      </p:sp>
      <p:sp>
        <p:nvSpPr>
          <p:cNvPr id="23" name="Rectangle 22">
            <a:extLst>
              <a:ext uri="{FF2B5EF4-FFF2-40B4-BE49-F238E27FC236}">
                <a16:creationId xmlns:a16="http://schemas.microsoft.com/office/drawing/2014/main" id="{3D0EEE5A-5A84-4792-9B64-58BD222685E8}"/>
              </a:ext>
            </a:extLst>
          </p:cNvPr>
          <p:cNvSpPr/>
          <p:nvPr/>
        </p:nvSpPr>
        <p:spPr bwMode="auto">
          <a:xfrm>
            <a:off x="1390650" y="4819756"/>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Complete the following sentence. The main elements of a Puppet Program (PP) Manifest file are class, resource and ________.</a:t>
            </a:r>
          </a:p>
        </p:txBody>
      </p:sp>
      <p:cxnSp>
        <p:nvCxnSpPr>
          <p:cNvPr id="33" name="Straight Connector 32">
            <a:extLst>
              <a:ext uri="{FF2B5EF4-FFF2-40B4-BE49-F238E27FC236}">
                <a16:creationId xmlns:a16="http://schemas.microsoft.com/office/drawing/2014/main" id="{EEC428F4-D64B-4CC0-B06A-A067888E1354}"/>
              </a:ext>
              <a:ext uri="{C183D7F6-B498-43B3-948B-1728B52AA6E4}">
                <adec:decorative xmlns:adec="http://schemas.microsoft.com/office/drawing/2017/decorative" val="1"/>
              </a:ext>
            </a:extLst>
          </p:cNvPr>
          <p:cNvCxnSpPr>
            <a:cxnSpLocks/>
          </p:cNvCxnSpPr>
          <p:nvPr/>
        </p:nvCxnSpPr>
        <p:spPr>
          <a:xfrm>
            <a:off x="1390650" y="5610098"/>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26234A8-3DF2-446E-AA85-9656CDC7136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767016"/>
            <a:ext cx="778247" cy="778247"/>
          </a:xfrm>
          <a:prstGeom prst="rect">
            <a:avLst/>
          </a:prstGeom>
        </p:spPr>
      </p:pic>
      <p:sp>
        <p:nvSpPr>
          <p:cNvPr id="30" name="Oval 29">
            <a:extLst>
              <a:ext uri="{FF2B5EF4-FFF2-40B4-BE49-F238E27FC236}">
                <a16:creationId xmlns:a16="http://schemas.microsoft.com/office/drawing/2014/main" id="{DBE4429D-12B7-4EFD-8A67-E9868765E0A0}"/>
              </a:ext>
            </a:extLst>
          </p:cNvPr>
          <p:cNvSpPr/>
          <p:nvPr/>
        </p:nvSpPr>
        <p:spPr bwMode="auto">
          <a:xfrm rot="10800000" flipV="1">
            <a:off x="489987" y="5825575"/>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5</a:t>
            </a:r>
          </a:p>
        </p:txBody>
      </p:sp>
      <p:sp>
        <p:nvSpPr>
          <p:cNvPr id="32" name="Rectangle 31">
            <a:extLst>
              <a:ext uri="{FF2B5EF4-FFF2-40B4-BE49-F238E27FC236}">
                <a16:creationId xmlns:a16="http://schemas.microsoft.com/office/drawing/2014/main" id="{8CE8458D-10AB-4037-8D9D-5243FD79EA60}"/>
              </a:ext>
            </a:extLst>
          </p:cNvPr>
          <p:cNvSpPr/>
          <p:nvPr/>
        </p:nvSpPr>
        <p:spPr bwMode="auto">
          <a:xfrm>
            <a:off x="1390650" y="5911836"/>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of the following platforms use agents to communicate with target machines?</a:t>
            </a:r>
          </a:p>
        </p:txBody>
      </p:sp>
    </p:spTree>
    <p:extLst>
      <p:ext uri="{BB962C8B-B14F-4D97-AF65-F5344CB8AC3E}">
        <p14:creationId xmlns:p14="http://schemas.microsoft.com/office/powerpoint/2010/main" val="37537506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4CF6-D8FB-41FB-A09E-2CF9C3753866}"/>
              </a:ext>
            </a:extLst>
          </p:cNvPr>
          <p:cNvSpPr>
            <a:spLocks noGrp="1"/>
          </p:cNvSpPr>
          <p:nvPr>
            <p:ph type="title"/>
          </p:nvPr>
        </p:nvSpPr>
        <p:spPr>
          <a:xfrm>
            <a:off x="465138" y="632779"/>
            <a:ext cx="11533187" cy="411162"/>
          </a:xfrm>
        </p:spPr>
        <p:txBody>
          <a:bodyPr/>
          <a:lstStyle/>
          <a:p>
            <a:r>
              <a:rPr lang="en-US" dirty="0"/>
              <a:t>Module review questions, continued</a:t>
            </a:r>
          </a:p>
        </p:txBody>
      </p:sp>
      <p:pic>
        <p:nvPicPr>
          <p:cNvPr id="10" name="Picture 9">
            <a:extLst>
              <a:ext uri="{FF2B5EF4-FFF2-40B4-BE49-F238E27FC236}">
                <a16:creationId xmlns:a16="http://schemas.microsoft.com/office/drawing/2014/main" id="{D7B21DFE-EDA9-465D-A409-08ACE49A407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398705"/>
            <a:ext cx="778247" cy="778247"/>
          </a:xfrm>
          <a:prstGeom prst="rect">
            <a:avLst/>
          </a:prstGeom>
        </p:spPr>
      </p:pic>
      <p:sp>
        <p:nvSpPr>
          <p:cNvPr id="11" name="Oval 10">
            <a:extLst>
              <a:ext uri="{FF2B5EF4-FFF2-40B4-BE49-F238E27FC236}">
                <a16:creationId xmlns:a16="http://schemas.microsoft.com/office/drawing/2014/main" id="{03CA8F5A-DB6A-4C12-BDBA-DD6852C576AA}"/>
              </a:ext>
            </a:extLst>
          </p:cNvPr>
          <p:cNvSpPr/>
          <p:nvPr/>
        </p:nvSpPr>
        <p:spPr bwMode="auto">
          <a:xfrm rot="10800000" flipV="1">
            <a:off x="489340" y="1457264"/>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6</a:t>
            </a:r>
          </a:p>
        </p:txBody>
      </p:sp>
      <p:sp>
        <p:nvSpPr>
          <p:cNvPr id="12" name="Rectangle 11">
            <a:extLst>
              <a:ext uri="{FF2B5EF4-FFF2-40B4-BE49-F238E27FC236}">
                <a16:creationId xmlns:a16="http://schemas.microsoft.com/office/drawing/2014/main" id="{EC96BB50-7094-4A2A-A5D4-1EFCB7F5B3AB}"/>
              </a:ext>
            </a:extLst>
          </p:cNvPr>
          <p:cNvSpPr/>
          <p:nvPr/>
        </p:nvSpPr>
        <p:spPr bwMode="auto">
          <a:xfrm>
            <a:off x="1390650" y="1543525"/>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True or false: The control machine in Ansible must have Python installed?</a:t>
            </a:r>
          </a:p>
        </p:txBody>
      </p:sp>
      <p:cxnSp>
        <p:nvCxnSpPr>
          <p:cNvPr id="13" name="Straight Connector 12">
            <a:extLst>
              <a:ext uri="{FF2B5EF4-FFF2-40B4-BE49-F238E27FC236}">
                <a16:creationId xmlns:a16="http://schemas.microsoft.com/office/drawing/2014/main" id="{1D653E04-AE9D-44D9-B764-FA5331BA297E}"/>
              </a:ext>
              <a:ext uri="{C183D7F6-B498-43B3-948B-1728B52AA6E4}">
                <adec:decorative xmlns:adec="http://schemas.microsoft.com/office/drawing/2017/decorative" val="1"/>
              </a:ext>
            </a:extLst>
          </p:cNvPr>
          <p:cNvCxnSpPr>
            <a:cxnSpLocks/>
          </p:cNvCxnSpPr>
          <p:nvPr/>
        </p:nvCxnSpPr>
        <p:spPr>
          <a:xfrm>
            <a:off x="1390650" y="2333867"/>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AE4B189-B68E-4EC7-BD8E-1EC22802493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490782"/>
            <a:ext cx="778247" cy="778247"/>
          </a:xfrm>
          <a:prstGeom prst="rect">
            <a:avLst/>
          </a:prstGeom>
        </p:spPr>
      </p:pic>
      <p:sp>
        <p:nvSpPr>
          <p:cNvPr id="16" name="Oval 15">
            <a:extLst>
              <a:ext uri="{FF2B5EF4-FFF2-40B4-BE49-F238E27FC236}">
                <a16:creationId xmlns:a16="http://schemas.microsoft.com/office/drawing/2014/main" id="{A8F06DCE-CE67-4EE0-8B4C-04BAC6911745}"/>
              </a:ext>
            </a:extLst>
          </p:cNvPr>
          <p:cNvSpPr/>
          <p:nvPr/>
        </p:nvSpPr>
        <p:spPr bwMode="auto">
          <a:xfrm rot="10800000" flipV="1">
            <a:off x="489340" y="2549341"/>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7</a:t>
            </a:r>
          </a:p>
        </p:txBody>
      </p:sp>
      <p:sp>
        <p:nvSpPr>
          <p:cNvPr id="17" name="Rectangle 16">
            <a:extLst>
              <a:ext uri="{FF2B5EF4-FFF2-40B4-BE49-F238E27FC236}">
                <a16:creationId xmlns:a16="http://schemas.microsoft.com/office/drawing/2014/main" id="{D25CB84E-36C3-47DF-A819-76A34C009991}"/>
              </a:ext>
            </a:extLst>
          </p:cNvPr>
          <p:cNvSpPr/>
          <p:nvPr/>
        </p:nvSpPr>
        <p:spPr bwMode="auto">
          <a:xfrm>
            <a:off x="1390650" y="2635602"/>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statements about the cloud-</a:t>
            </a:r>
            <a:r>
              <a:rPr lang="en-US" sz="2000" err="1">
                <a:solidFill>
                  <a:schemeClr val="tx1"/>
                </a:solidFill>
              </a:rPr>
              <a:t>init</a:t>
            </a:r>
            <a:r>
              <a:rPr lang="en-US" sz="2000">
                <a:solidFill>
                  <a:schemeClr val="tx1"/>
                </a:solidFill>
              </a:rPr>
              <a:t> package are correct?</a:t>
            </a:r>
          </a:p>
        </p:txBody>
      </p:sp>
      <p:cxnSp>
        <p:nvCxnSpPr>
          <p:cNvPr id="18" name="Straight Connector 17">
            <a:extLst>
              <a:ext uri="{FF2B5EF4-FFF2-40B4-BE49-F238E27FC236}">
                <a16:creationId xmlns:a16="http://schemas.microsoft.com/office/drawing/2014/main" id="{8E691183-7C82-4B9D-A980-7C04CA0797E1}"/>
              </a:ext>
              <a:ext uri="{C183D7F6-B498-43B3-948B-1728B52AA6E4}">
                <adec:decorative xmlns:adec="http://schemas.microsoft.com/office/drawing/2017/decorative" val="1"/>
              </a:ext>
            </a:extLst>
          </p:cNvPr>
          <p:cNvCxnSpPr>
            <a:cxnSpLocks/>
          </p:cNvCxnSpPr>
          <p:nvPr/>
        </p:nvCxnSpPr>
        <p:spPr>
          <a:xfrm>
            <a:off x="1390650" y="3425944"/>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61C074A-930A-4011-A875-5AF611F094C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82859"/>
            <a:ext cx="778247" cy="778247"/>
          </a:xfrm>
          <a:prstGeom prst="rect">
            <a:avLst/>
          </a:prstGeom>
        </p:spPr>
      </p:pic>
      <p:sp>
        <p:nvSpPr>
          <p:cNvPr id="21" name="Oval 20">
            <a:extLst>
              <a:ext uri="{FF2B5EF4-FFF2-40B4-BE49-F238E27FC236}">
                <a16:creationId xmlns:a16="http://schemas.microsoft.com/office/drawing/2014/main" id="{9EA4D26E-7737-4FA9-8B25-9A165356979E}"/>
              </a:ext>
            </a:extLst>
          </p:cNvPr>
          <p:cNvSpPr/>
          <p:nvPr/>
        </p:nvSpPr>
        <p:spPr bwMode="auto">
          <a:xfrm rot="10800000" flipV="1">
            <a:off x="489340" y="3641418"/>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8</a:t>
            </a:r>
          </a:p>
        </p:txBody>
      </p:sp>
      <p:sp>
        <p:nvSpPr>
          <p:cNvPr id="22" name="Rectangle 21">
            <a:extLst>
              <a:ext uri="{FF2B5EF4-FFF2-40B4-BE49-F238E27FC236}">
                <a16:creationId xmlns:a16="http://schemas.microsoft.com/office/drawing/2014/main" id="{0C370664-50B7-4C10-83E4-538AAC8D8431}"/>
              </a:ext>
            </a:extLst>
          </p:cNvPr>
          <p:cNvSpPr/>
          <p:nvPr/>
        </p:nvSpPr>
        <p:spPr bwMode="auto">
          <a:xfrm>
            <a:off x="1390650" y="3727679"/>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000" dirty="0">
                <a:solidFill>
                  <a:schemeClr val="tx1"/>
                </a:solidFill>
              </a:rPr>
              <a:t>True or false: Terraform ONLY supports configuration files with the file extension .</a:t>
            </a:r>
            <a:r>
              <a:rPr lang="en-US" sz="2000" dirty="0" err="1">
                <a:solidFill>
                  <a:schemeClr val="tx1"/>
                </a:solidFill>
              </a:rPr>
              <a:t>tf</a:t>
            </a:r>
            <a:endParaRPr lang="en-US" sz="2000" dirty="0">
              <a:solidFill>
                <a:schemeClr val="tx1"/>
              </a:solidFill>
            </a:endParaRPr>
          </a:p>
        </p:txBody>
      </p:sp>
      <p:cxnSp>
        <p:nvCxnSpPr>
          <p:cNvPr id="19" name="Straight Connector 18">
            <a:extLst>
              <a:ext uri="{FF2B5EF4-FFF2-40B4-BE49-F238E27FC236}">
                <a16:creationId xmlns:a16="http://schemas.microsoft.com/office/drawing/2014/main" id="{6F0A9F2F-9CB0-4B2B-BBBF-2E04F986B2C1}"/>
              </a:ext>
              <a:ext uri="{C183D7F6-B498-43B3-948B-1728B52AA6E4}">
                <adec:decorative xmlns:adec="http://schemas.microsoft.com/office/drawing/2017/decorative" val="1"/>
              </a:ext>
            </a:extLst>
          </p:cNvPr>
          <p:cNvCxnSpPr>
            <a:cxnSpLocks/>
          </p:cNvCxnSpPr>
          <p:nvPr/>
        </p:nvCxnSpPr>
        <p:spPr>
          <a:xfrm>
            <a:off x="1390650" y="4472301"/>
            <a:ext cx="106187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C8FE45C5-9ED8-41B9-99B2-BD9090DA65F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674936"/>
            <a:ext cx="778247" cy="778247"/>
          </a:xfrm>
          <a:prstGeom prst="rect">
            <a:avLst/>
          </a:prstGeom>
        </p:spPr>
      </p:pic>
      <p:sp>
        <p:nvSpPr>
          <p:cNvPr id="31" name="Oval 30">
            <a:extLst>
              <a:ext uri="{FF2B5EF4-FFF2-40B4-BE49-F238E27FC236}">
                <a16:creationId xmlns:a16="http://schemas.microsoft.com/office/drawing/2014/main" id="{93F6ED5E-540E-4EDA-8424-B5FFC7D209CC}"/>
              </a:ext>
            </a:extLst>
          </p:cNvPr>
          <p:cNvSpPr/>
          <p:nvPr/>
        </p:nvSpPr>
        <p:spPr bwMode="auto">
          <a:xfrm rot="10800000" flipV="1">
            <a:off x="489340" y="4733495"/>
            <a:ext cx="661128" cy="66112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latin typeface="+mj-lt"/>
                <a:ea typeface="Segoe UI" pitchFamily="34" charset="0"/>
                <a:cs typeface="Segoe UI" pitchFamily="34" charset="0"/>
              </a:rPr>
              <a:t>9</a:t>
            </a:r>
          </a:p>
        </p:txBody>
      </p:sp>
      <p:sp>
        <p:nvSpPr>
          <p:cNvPr id="33" name="Rectangle 32">
            <a:extLst>
              <a:ext uri="{FF2B5EF4-FFF2-40B4-BE49-F238E27FC236}">
                <a16:creationId xmlns:a16="http://schemas.microsoft.com/office/drawing/2014/main" id="{6C88511E-029E-4553-97E5-611DB81610D5}"/>
              </a:ext>
            </a:extLst>
          </p:cNvPr>
          <p:cNvSpPr/>
          <p:nvPr/>
        </p:nvSpPr>
        <p:spPr bwMode="auto">
          <a:xfrm>
            <a:off x="1390650" y="4819756"/>
            <a:ext cx="10618787" cy="488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000" dirty="0">
                <a:solidFill>
                  <a:schemeClr val="tx1"/>
                </a:solidFill>
              </a:rPr>
              <a:t>Which of the following core Terraform components can modify Terraform behavior, without having to edit the Terraform configuration?</a:t>
            </a:r>
          </a:p>
        </p:txBody>
      </p:sp>
    </p:spTree>
    <p:extLst>
      <p:ext uri="{BB962C8B-B14F-4D97-AF65-F5344CB8AC3E}">
        <p14:creationId xmlns:p14="http://schemas.microsoft.com/office/powerpoint/2010/main" val="6497005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12EA2-DF39-4635-A3F6-D7FBB5A506BD}"/>
              </a:ext>
            </a:extLst>
          </p:cNvPr>
          <p:cNvSpPr>
            <a:spLocks noGrp="1"/>
          </p:cNvSpPr>
          <p:nvPr>
            <p:ph type="title"/>
          </p:nvPr>
        </p:nvSpPr>
        <p:spPr>
          <a:xfrm>
            <a:off x="465138" y="632779"/>
            <a:ext cx="11533187" cy="411162"/>
          </a:xfrm>
        </p:spPr>
        <p:txBody>
          <a:bodyPr/>
          <a:lstStyle/>
          <a:p>
            <a:r>
              <a:rPr lang="en-US" dirty="0"/>
              <a:t>Learning objectives</a:t>
            </a:r>
          </a:p>
        </p:txBody>
      </p:sp>
      <p:sp>
        <p:nvSpPr>
          <p:cNvPr id="5" name="Rectangle 4">
            <a:extLst>
              <a:ext uri="{FF2B5EF4-FFF2-40B4-BE49-F238E27FC236}">
                <a16:creationId xmlns:a16="http://schemas.microsoft.com/office/drawing/2014/main" id="{2F0F8EEE-0EF8-4BCB-81B8-E75A2EB73A62}"/>
              </a:ext>
            </a:extLst>
          </p:cNvPr>
          <p:cNvSpPr/>
          <p:nvPr/>
        </p:nvSpPr>
        <p:spPr>
          <a:xfrm>
            <a:off x="465138" y="1285398"/>
            <a:ext cx="10086975" cy="369332"/>
          </a:xfrm>
          <a:prstGeom prst="rect">
            <a:avLst/>
          </a:prstGeom>
        </p:spPr>
        <p:txBody>
          <a:bodyPr wrap="square" lIns="0" tIns="0" rIns="0" bIns="0">
            <a:spAutoFit/>
          </a:bodyPr>
          <a:lstStyle/>
          <a:p>
            <a:pPr marL="0" lvl="1"/>
            <a:r>
              <a:rPr lang="en-US" sz="2400">
                <a:latin typeface="+mj-lt"/>
              </a:rPr>
              <a:t>After completing this module, students will be able to:</a:t>
            </a:r>
          </a:p>
        </p:txBody>
      </p:sp>
      <p:pic>
        <p:nvPicPr>
          <p:cNvPr id="6" name="Picture 5" descr="Icon of a circle branched into three connect circles">
            <a:extLst>
              <a:ext uri="{FF2B5EF4-FFF2-40B4-BE49-F238E27FC236}">
                <a16:creationId xmlns:a16="http://schemas.microsoft.com/office/drawing/2014/main" id="{A64791E9-E4D1-4CE2-AF64-400FA62B093E}"/>
              </a:ext>
            </a:extLst>
          </p:cNvPr>
          <p:cNvPicPr>
            <a:picLocks/>
          </p:cNvPicPr>
          <p:nvPr/>
        </p:nvPicPr>
        <p:blipFill>
          <a:blip r:embed="rId2"/>
          <a:stretch>
            <a:fillRect/>
          </a:stretch>
        </p:blipFill>
        <p:spPr>
          <a:xfrm>
            <a:off x="465138" y="1898512"/>
            <a:ext cx="969264" cy="969264"/>
          </a:xfrm>
          <a:prstGeom prst="rect">
            <a:avLst/>
          </a:prstGeom>
        </p:spPr>
      </p:pic>
      <p:sp>
        <p:nvSpPr>
          <p:cNvPr id="4" name="Rectangle 3">
            <a:extLst>
              <a:ext uri="{FF2B5EF4-FFF2-40B4-BE49-F238E27FC236}">
                <a16:creationId xmlns:a16="http://schemas.microsoft.com/office/drawing/2014/main" id="{66E2184C-2F34-41EA-8A9B-2639BFF4C4C7}"/>
              </a:ext>
            </a:extLst>
          </p:cNvPr>
          <p:cNvSpPr/>
          <p:nvPr/>
        </p:nvSpPr>
        <p:spPr>
          <a:xfrm>
            <a:off x="1647824" y="2020509"/>
            <a:ext cx="10086975" cy="738664"/>
          </a:xfrm>
          <a:prstGeom prst="rect">
            <a:avLst/>
          </a:prstGeom>
        </p:spPr>
        <p:txBody>
          <a:bodyPr wrap="square" lIns="0" tIns="0" rIns="0" bIns="0">
            <a:spAutoFit/>
          </a:bodyPr>
          <a:lstStyle/>
          <a:p>
            <a:pPr marL="0" lvl="1"/>
            <a:r>
              <a:rPr lang="en-US" sz="2400" dirty="0"/>
              <a:t>Deploy and configure infrastructure using 3</a:t>
            </a:r>
            <a:r>
              <a:rPr lang="en-US" sz="2400" baseline="30000" dirty="0"/>
              <a:t>rd</a:t>
            </a:r>
            <a:r>
              <a:rPr lang="en-US" sz="2400" dirty="0"/>
              <a:t> party tools and services with Azure, such as Chef, Puppet, Ansible, and Terraform</a:t>
            </a:r>
          </a:p>
        </p:txBody>
      </p:sp>
    </p:spTree>
    <p:extLst>
      <p:ext uri="{BB962C8B-B14F-4D97-AF65-F5344CB8AC3E}">
        <p14:creationId xmlns:p14="http://schemas.microsoft.com/office/powerpoint/2010/main" val="3989560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41C4E-56CE-4C23-8B62-71E4D5C4EAF3}"/>
              </a:ext>
            </a:extLst>
          </p:cNvPr>
          <p:cNvSpPr>
            <a:spLocks noGrp="1"/>
          </p:cNvSpPr>
          <p:nvPr>
            <p:ph type="title"/>
          </p:nvPr>
        </p:nvSpPr>
        <p:spPr>
          <a:xfrm>
            <a:off x="427039" y="3243000"/>
            <a:ext cx="9240836" cy="508524"/>
          </a:xfrm>
        </p:spPr>
        <p:txBody>
          <a:bodyPr/>
          <a:lstStyle/>
          <a:p>
            <a:r>
              <a:rPr lang="en-US" dirty="0"/>
              <a:t>Lesson 02: Chef</a:t>
            </a:r>
          </a:p>
        </p:txBody>
      </p:sp>
      <p:pic>
        <p:nvPicPr>
          <p:cNvPr id="4" name="Picture 3" descr="Chef logo">
            <a:extLst>
              <a:ext uri="{FF2B5EF4-FFF2-40B4-BE49-F238E27FC236}">
                <a16:creationId xmlns:a16="http://schemas.microsoft.com/office/drawing/2014/main" id="{A27EC9A5-82FD-44CD-A36E-D86ABC2303CA}"/>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60356"/>
          <a:stretch/>
        </p:blipFill>
        <p:spPr>
          <a:xfrm>
            <a:off x="10357172" y="2948807"/>
            <a:ext cx="1168078" cy="1096910"/>
          </a:xfrm>
          <a:prstGeom prst="rect">
            <a:avLst/>
          </a:prstGeom>
        </p:spPr>
      </p:pic>
    </p:spTree>
    <p:extLst>
      <p:ext uri="{BB962C8B-B14F-4D97-AF65-F5344CB8AC3E}">
        <p14:creationId xmlns:p14="http://schemas.microsoft.com/office/powerpoint/2010/main" val="14071764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E68724-A8E1-416E-906E-D6418EF25E5B}"/>
              </a:ext>
            </a:extLst>
          </p:cNvPr>
          <p:cNvSpPr>
            <a:spLocks noGrp="1"/>
          </p:cNvSpPr>
          <p:nvPr>
            <p:ph type="title"/>
          </p:nvPr>
        </p:nvSpPr>
        <p:spPr>
          <a:xfrm>
            <a:off x="465138" y="632779"/>
            <a:ext cx="11533187" cy="411162"/>
          </a:xfrm>
        </p:spPr>
        <p:txBody>
          <a:bodyPr/>
          <a:lstStyle/>
          <a:p>
            <a:r>
              <a:rPr lang="en-US" dirty="0"/>
              <a:t>What is Chef?</a:t>
            </a:r>
          </a:p>
        </p:txBody>
      </p:sp>
      <p:sp>
        <p:nvSpPr>
          <p:cNvPr id="25" name="Rectangle 24">
            <a:extLst>
              <a:ext uri="{FF2B5EF4-FFF2-40B4-BE49-F238E27FC236}">
                <a16:creationId xmlns:a16="http://schemas.microsoft.com/office/drawing/2014/main" id="{20B4067B-88E6-4DEB-BB0A-088AB4DF657D}"/>
              </a:ext>
            </a:extLst>
          </p:cNvPr>
          <p:cNvSpPr/>
          <p:nvPr/>
        </p:nvSpPr>
        <p:spPr>
          <a:xfrm>
            <a:off x="465138" y="1188720"/>
            <a:ext cx="11533187" cy="901337"/>
          </a:xfrm>
          <a:prstGeom prst="rect">
            <a:avLst/>
          </a:prstGeom>
          <a:solidFill>
            <a:schemeClr val="bg1">
              <a:lumMod val="95000"/>
            </a:schemeClr>
          </a:solidFill>
        </p:spPr>
        <p:txBody>
          <a:bodyPr wrap="square" lIns="137160" tIns="91440" rIns="137160" bIns="91440" anchor="ctr">
            <a:noAutofit/>
          </a:bodyPr>
          <a:lstStyle/>
          <a:p>
            <a:pPr marL="0" lvl="1"/>
            <a:r>
              <a:rPr lang="en-US" sz="2000" i="1" dirty="0">
                <a:solidFill>
                  <a:srgbClr val="000000"/>
                </a:solidFill>
                <a:latin typeface="+mj-lt"/>
              </a:rPr>
              <a:t>Chef Infra</a:t>
            </a:r>
            <a:r>
              <a:rPr lang="en-US" sz="2000" dirty="0">
                <a:solidFill>
                  <a:srgbClr val="000000"/>
                </a:solidFill>
                <a:latin typeface="+mj-lt"/>
              </a:rPr>
              <a:t> is an </a:t>
            </a:r>
            <a:r>
              <a:rPr lang="en-US" sz="2000" i="1" dirty="0">
                <a:solidFill>
                  <a:srgbClr val="000000"/>
                </a:solidFill>
                <a:latin typeface="+mj-lt"/>
              </a:rPr>
              <a:t>infrastructure</a:t>
            </a:r>
            <a:r>
              <a:rPr lang="en-US" sz="2000" dirty="0">
                <a:solidFill>
                  <a:srgbClr val="000000"/>
                </a:solidFill>
                <a:latin typeface="+mj-lt"/>
              </a:rPr>
              <a:t> automation tool that is used for deploying, configuring, managing, and ensuring compliance of applications and infrastructure</a:t>
            </a:r>
          </a:p>
        </p:txBody>
      </p:sp>
      <p:sp>
        <p:nvSpPr>
          <p:cNvPr id="7" name="Rectangle 6">
            <a:extLst>
              <a:ext uri="{FF2B5EF4-FFF2-40B4-BE49-F238E27FC236}">
                <a16:creationId xmlns:a16="http://schemas.microsoft.com/office/drawing/2014/main" id="{D51B806D-B160-4556-B468-B705AF674041}"/>
              </a:ext>
            </a:extLst>
          </p:cNvPr>
          <p:cNvSpPr/>
          <p:nvPr/>
        </p:nvSpPr>
        <p:spPr>
          <a:xfrm>
            <a:off x="465138" y="2179661"/>
            <a:ext cx="11533187" cy="276999"/>
          </a:xfrm>
          <a:prstGeom prst="rect">
            <a:avLst/>
          </a:prstGeom>
        </p:spPr>
        <p:txBody>
          <a:bodyPr wrap="square" lIns="0" tIns="0" rIns="0" bIns="0">
            <a:spAutoFit/>
          </a:bodyPr>
          <a:lstStyle/>
          <a:p>
            <a:pPr marL="0" lvl="1"/>
            <a:r>
              <a:rPr lang="en-US" dirty="0">
                <a:latin typeface="+mj-lt"/>
              </a:rPr>
              <a:t>Chef Infra Components:</a:t>
            </a:r>
          </a:p>
        </p:txBody>
      </p:sp>
      <p:pic>
        <p:nvPicPr>
          <p:cNvPr id="4" name="Picture 3" descr="Icon of a server with cloud in the middle">
            <a:extLst>
              <a:ext uri="{FF2B5EF4-FFF2-40B4-BE49-F238E27FC236}">
                <a16:creationId xmlns:a16="http://schemas.microsoft.com/office/drawing/2014/main" id="{8445F3AD-5C13-4746-8BB8-F967BF48CDB2}"/>
              </a:ext>
            </a:extLst>
          </p:cNvPr>
          <p:cNvPicPr>
            <a:picLocks/>
          </p:cNvPicPr>
          <p:nvPr/>
        </p:nvPicPr>
        <p:blipFill>
          <a:blip r:embed="rId3"/>
          <a:stretch>
            <a:fillRect/>
          </a:stretch>
        </p:blipFill>
        <p:spPr>
          <a:xfrm>
            <a:off x="465138" y="2510654"/>
            <a:ext cx="727522" cy="727518"/>
          </a:xfrm>
          <a:prstGeom prst="rect">
            <a:avLst/>
          </a:prstGeom>
        </p:spPr>
      </p:pic>
      <p:sp>
        <p:nvSpPr>
          <p:cNvPr id="9" name="Rectangle 8">
            <a:extLst>
              <a:ext uri="{FF2B5EF4-FFF2-40B4-BE49-F238E27FC236}">
                <a16:creationId xmlns:a16="http://schemas.microsoft.com/office/drawing/2014/main" id="{98853724-28BE-4219-9D8D-A93EADD4B969}"/>
              </a:ext>
            </a:extLst>
          </p:cNvPr>
          <p:cNvSpPr/>
          <p:nvPr/>
        </p:nvSpPr>
        <p:spPr>
          <a:xfrm>
            <a:off x="1390650" y="2597414"/>
            <a:ext cx="10344149" cy="553998"/>
          </a:xfrm>
          <a:prstGeom prst="rect">
            <a:avLst/>
          </a:prstGeom>
        </p:spPr>
        <p:txBody>
          <a:bodyPr wrap="square" lIns="0" tIns="0" rIns="0" bIns="0" anchor="ctr">
            <a:spAutoFit/>
          </a:bodyPr>
          <a:lstStyle/>
          <a:p>
            <a:r>
              <a:rPr lang="en-US" dirty="0">
                <a:latin typeface="+mj-lt"/>
              </a:rPr>
              <a:t>Chef Server </a:t>
            </a:r>
            <a:r>
              <a:rPr lang="en-US" dirty="0"/>
              <a:t>– The management point, which has two options for the Chef Server: A hosted solution, and an on-premises solution</a:t>
            </a:r>
            <a:endParaRPr lang="en-IE" dirty="0"/>
          </a:p>
        </p:txBody>
      </p:sp>
      <p:cxnSp>
        <p:nvCxnSpPr>
          <p:cNvPr id="28" name="Straight Connector 27">
            <a:extLst>
              <a:ext uri="{FF2B5EF4-FFF2-40B4-BE49-F238E27FC236}">
                <a16:creationId xmlns:a16="http://schemas.microsoft.com/office/drawing/2014/main" id="{C5A09A4D-47B4-49B2-9BA4-5C2018A12DF2}"/>
              </a:ext>
              <a:ext uri="{C183D7F6-B498-43B3-948B-1728B52AA6E4}">
                <adec:decorative xmlns:adec="http://schemas.microsoft.com/office/drawing/2017/decorative" val="1"/>
              </a:ext>
            </a:extLst>
          </p:cNvPr>
          <p:cNvCxnSpPr>
            <a:cxnSpLocks/>
          </p:cNvCxnSpPr>
          <p:nvPr/>
        </p:nvCxnSpPr>
        <p:spPr>
          <a:xfrm>
            <a:off x="1396180" y="3292087"/>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two people">
            <a:extLst>
              <a:ext uri="{FF2B5EF4-FFF2-40B4-BE49-F238E27FC236}">
                <a16:creationId xmlns:a16="http://schemas.microsoft.com/office/drawing/2014/main" id="{1DAE2EF6-D6E0-400E-9D99-7B2455249D9D}"/>
              </a:ext>
            </a:extLst>
          </p:cNvPr>
          <p:cNvPicPr>
            <a:picLocks/>
          </p:cNvPicPr>
          <p:nvPr/>
        </p:nvPicPr>
        <p:blipFill>
          <a:blip r:embed="rId4"/>
          <a:stretch>
            <a:fillRect/>
          </a:stretch>
        </p:blipFill>
        <p:spPr>
          <a:xfrm>
            <a:off x="465138" y="3346002"/>
            <a:ext cx="727522" cy="727518"/>
          </a:xfrm>
          <a:prstGeom prst="rect">
            <a:avLst/>
          </a:prstGeom>
        </p:spPr>
      </p:pic>
      <p:sp>
        <p:nvSpPr>
          <p:cNvPr id="10" name="Rectangle 9">
            <a:extLst>
              <a:ext uri="{FF2B5EF4-FFF2-40B4-BE49-F238E27FC236}">
                <a16:creationId xmlns:a16="http://schemas.microsoft.com/office/drawing/2014/main" id="{A29C3FAB-2C9C-4624-9794-AF698147A3C8}"/>
              </a:ext>
            </a:extLst>
          </p:cNvPr>
          <p:cNvSpPr/>
          <p:nvPr/>
        </p:nvSpPr>
        <p:spPr>
          <a:xfrm>
            <a:off x="1390650" y="3571262"/>
            <a:ext cx="10344149" cy="276999"/>
          </a:xfrm>
          <a:prstGeom prst="rect">
            <a:avLst/>
          </a:prstGeom>
        </p:spPr>
        <p:txBody>
          <a:bodyPr wrap="square" lIns="0" tIns="0" rIns="0" bIns="0" anchor="ctr">
            <a:spAutoFit/>
          </a:bodyPr>
          <a:lstStyle/>
          <a:p>
            <a:r>
              <a:rPr lang="en-US" dirty="0">
                <a:latin typeface="+mj-lt"/>
              </a:rPr>
              <a:t>Chef Client (node) </a:t>
            </a:r>
            <a:r>
              <a:rPr lang="en-US" dirty="0"/>
              <a:t>– A Chef agent that resides on the servers you are managing</a:t>
            </a:r>
            <a:endParaRPr lang="en-IE" dirty="0"/>
          </a:p>
        </p:txBody>
      </p:sp>
      <p:cxnSp>
        <p:nvCxnSpPr>
          <p:cNvPr id="29" name="Straight Connector 28">
            <a:extLst>
              <a:ext uri="{FF2B5EF4-FFF2-40B4-BE49-F238E27FC236}">
                <a16:creationId xmlns:a16="http://schemas.microsoft.com/office/drawing/2014/main" id="{029949B2-B70E-408D-8DE2-CA2A44DC00C8}"/>
              </a:ext>
              <a:ext uri="{C183D7F6-B498-43B3-948B-1728B52AA6E4}">
                <adec:decorative xmlns:adec="http://schemas.microsoft.com/office/drawing/2017/decorative" val="1"/>
              </a:ext>
            </a:extLst>
          </p:cNvPr>
          <p:cNvCxnSpPr>
            <a:cxnSpLocks/>
          </p:cNvCxnSpPr>
          <p:nvPr/>
        </p:nvCxnSpPr>
        <p:spPr>
          <a:xfrm>
            <a:off x="1396180" y="4127435"/>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person sitting in a desk">
            <a:extLst>
              <a:ext uri="{FF2B5EF4-FFF2-40B4-BE49-F238E27FC236}">
                <a16:creationId xmlns:a16="http://schemas.microsoft.com/office/drawing/2014/main" id="{C93CBC98-998A-4431-AE03-CAB1411F8AD8}"/>
              </a:ext>
            </a:extLst>
          </p:cNvPr>
          <p:cNvPicPr>
            <a:picLocks/>
          </p:cNvPicPr>
          <p:nvPr/>
        </p:nvPicPr>
        <p:blipFill>
          <a:blip r:embed="rId5"/>
          <a:stretch>
            <a:fillRect/>
          </a:stretch>
        </p:blipFill>
        <p:spPr>
          <a:xfrm>
            <a:off x="465138" y="4181350"/>
            <a:ext cx="727522" cy="727518"/>
          </a:xfrm>
          <a:prstGeom prst="rect">
            <a:avLst/>
          </a:prstGeom>
        </p:spPr>
      </p:pic>
      <p:sp>
        <p:nvSpPr>
          <p:cNvPr id="11" name="Rectangle 10">
            <a:extLst>
              <a:ext uri="{FF2B5EF4-FFF2-40B4-BE49-F238E27FC236}">
                <a16:creationId xmlns:a16="http://schemas.microsoft.com/office/drawing/2014/main" id="{CC1923EF-E98D-4F44-89A0-22DDACC3637C}"/>
              </a:ext>
            </a:extLst>
          </p:cNvPr>
          <p:cNvSpPr/>
          <p:nvPr/>
        </p:nvSpPr>
        <p:spPr>
          <a:xfrm>
            <a:off x="1390650" y="4268110"/>
            <a:ext cx="10344149" cy="553998"/>
          </a:xfrm>
          <a:prstGeom prst="rect">
            <a:avLst/>
          </a:prstGeom>
        </p:spPr>
        <p:txBody>
          <a:bodyPr wrap="square" lIns="0" tIns="0" rIns="0" bIns="0" anchor="ctr">
            <a:spAutoFit/>
          </a:bodyPr>
          <a:lstStyle/>
          <a:p>
            <a:r>
              <a:rPr lang="en-US" dirty="0">
                <a:latin typeface="+mj-lt"/>
              </a:rPr>
              <a:t>Chef Workstation </a:t>
            </a:r>
            <a:r>
              <a:rPr lang="en-US" dirty="0"/>
              <a:t>– The Admin workstation where you create policies and execute management commands. You run the </a:t>
            </a:r>
            <a:r>
              <a:rPr lang="en-US" dirty="0">
                <a:latin typeface="+mj-lt"/>
              </a:rPr>
              <a:t>knife</a:t>
            </a:r>
            <a:r>
              <a:rPr lang="en-US" dirty="0"/>
              <a:t> command from the Chef Workstation to manage your infrastructure</a:t>
            </a:r>
            <a:endParaRPr lang="en-IE" dirty="0"/>
          </a:p>
        </p:txBody>
      </p:sp>
      <p:cxnSp>
        <p:nvCxnSpPr>
          <p:cNvPr id="30" name="Straight Connector 29">
            <a:extLst>
              <a:ext uri="{FF2B5EF4-FFF2-40B4-BE49-F238E27FC236}">
                <a16:creationId xmlns:a16="http://schemas.microsoft.com/office/drawing/2014/main" id="{76C02FDE-2CD1-4D3A-BC13-DEEFB5EBB486}"/>
              </a:ext>
              <a:ext uri="{C183D7F6-B498-43B3-948B-1728B52AA6E4}">
                <adec:decorative xmlns:adec="http://schemas.microsoft.com/office/drawing/2017/decorative" val="1"/>
              </a:ext>
            </a:extLst>
          </p:cNvPr>
          <p:cNvCxnSpPr>
            <a:cxnSpLocks/>
          </p:cNvCxnSpPr>
          <p:nvPr/>
        </p:nvCxnSpPr>
        <p:spPr>
          <a:xfrm>
            <a:off x="1396180" y="4962783"/>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book with a bookmark">
            <a:extLst>
              <a:ext uri="{FF2B5EF4-FFF2-40B4-BE49-F238E27FC236}">
                <a16:creationId xmlns:a16="http://schemas.microsoft.com/office/drawing/2014/main" id="{F82B3ED0-B674-4323-8792-B5070391D24A}"/>
              </a:ext>
            </a:extLst>
          </p:cNvPr>
          <p:cNvPicPr>
            <a:picLocks/>
          </p:cNvPicPr>
          <p:nvPr/>
        </p:nvPicPr>
        <p:blipFill>
          <a:blip r:embed="rId6"/>
          <a:stretch>
            <a:fillRect/>
          </a:stretch>
        </p:blipFill>
        <p:spPr>
          <a:xfrm>
            <a:off x="465138" y="5016698"/>
            <a:ext cx="727522" cy="727518"/>
          </a:xfrm>
          <a:prstGeom prst="rect">
            <a:avLst/>
          </a:prstGeom>
        </p:spPr>
      </p:pic>
      <p:sp>
        <p:nvSpPr>
          <p:cNvPr id="12" name="Rectangle 11">
            <a:extLst>
              <a:ext uri="{FF2B5EF4-FFF2-40B4-BE49-F238E27FC236}">
                <a16:creationId xmlns:a16="http://schemas.microsoft.com/office/drawing/2014/main" id="{0867D7B4-20EA-4DF6-88F9-508B6F35F516}"/>
              </a:ext>
            </a:extLst>
          </p:cNvPr>
          <p:cNvSpPr/>
          <p:nvPr/>
        </p:nvSpPr>
        <p:spPr>
          <a:xfrm>
            <a:off x="1390650" y="5241958"/>
            <a:ext cx="10344149" cy="276999"/>
          </a:xfrm>
          <a:prstGeom prst="rect">
            <a:avLst/>
          </a:prstGeom>
        </p:spPr>
        <p:txBody>
          <a:bodyPr wrap="square" lIns="0" tIns="0" rIns="0" bIns="0" anchor="ctr">
            <a:spAutoFit/>
          </a:bodyPr>
          <a:lstStyle/>
          <a:p>
            <a:r>
              <a:rPr lang="en-US" dirty="0">
                <a:latin typeface="+mj-lt"/>
              </a:rPr>
              <a:t>Cookbooks</a:t>
            </a:r>
            <a:r>
              <a:rPr lang="en-US" dirty="0"/>
              <a:t> – Policy which defines the scenario we are applying, contains recipes, written in Ruby</a:t>
            </a:r>
            <a:endParaRPr lang="en-IE" dirty="0"/>
          </a:p>
        </p:txBody>
      </p:sp>
      <p:cxnSp>
        <p:nvCxnSpPr>
          <p:cNvPr id="31" name="Straight Connector 30">
            <a:extLst>
              <a:ext uri="{FF2B5EF4-FFF2-40B4-BE49-F238E27FC236}">
                <a16:creationId xmlns:a16="http://schemas.microsoft.com/office/drawing/2014/main" id="{6176278C-1DC7-4508-9789-0949890BC761}"/>
              </a:ext>
              <a:ext uri="{C183D7F6-B498-43B3-948B-1728B52AA6E4}">
                <adec:decorative xmlns:adec="http://schemas.microsoft.com/office/drawing/2017/decorative" val="1"/>
              </a:ext>
            </a:extLst>
          </p:cNvPr>
          <p:cNvCxnSpPr>
            <a:cxnSpLocks/>
          </p:cNvCxnSpPr>
          <p:nvPr/>
        </p:nvCxnSpPr>
        <p:spPr>
          <a:xfrm>
            <a:off x="1396180" y="5798131"/>
            <a:ext cx="104337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document">
            <a:extLst>
              <a:ext uri="{FF2B5EF4-FFF2-40B4-BE49-F238E27FC236}">
                <a16:creationId xmlns:a16="http://schemas.microsoft.com/office/drawing/2014/main" id="{21DBF2DE-F580-41C6-92B8-4BBA0F913701}"/>
              </a:ext>
            </a:extLst>
          </p:cNvPr>
          <p:cNvPicPr>
            <a:picLocks/>
          </p:cNvPicPr>
          <p:nvPr/>
        </p:nvPicPr>
        <p:blipFill>
          <a:blip r:embed="rId7"/>
          <a:stretch>
            <a:fillRect/>
          </a:stretch>
        </p:blipFill>
        <p:spPr>
          <a:xfrm>
            <a:off x="465138" y="5852048"/>
            <a:ext cx="727522" cy="727518"/>
          </a:xfrm>
          <a:prstGeom prst="rect">
            <a:avLst/>
          </a:prstGeom>
        </p:spPr>
      </p:pic>
      <p:sp>
        <p:nvSpPr>
          <p:cNvPr id="13" name="Rectangle 12">
            <a:extLst>
              <a:ext uri="{FF2B5EF4-FFF2-40B4-BE49-F238E27FC236}">
                <a16:creationId xmlns:a16="http://schemas.microsoft.com/office/drawing/2014/main" id="{8F853800-7B0D-4F75-8A50-FBB6D90DF04E}"/>
              </a:ext>
            </a:extLst>
          </p:cNvPr>
          <p:cNvSpPr/>
          <p:nvPr/>
        </p:nvSpPr>
        <p:spPr>
          <a:xfrm>
            <a:off x="1390650" y="6077308"/>
            <a:ext cx="10344149" cy="276999"/>
          </a:xfrm>
          <a:prstGeom prst="rect">
            <a:avLst/>
          </a:prstGeom>
        </p:spPr>
        <p:txBody>
          <a:bodyPr wrap="square" lIns="0" tIns="0" rIns="0" bIns="0" anchor="ctr">
            <a:spAutoFit/>
          </a:bodyPr>
          <a:lstStyle/>
          <a:p>
            <a:r>
              <a:rPr lang="en-US" dirty="0">
                <a:latin typeface="+mj-lt"/>
              </a:rPr>
              <a:t>Recipes </a:t>
            </a:r>
            <a:r>
              <a:rPr lang="en-US" dirty="0"/>
              <a:t>– Basic configuration unit, written in Ruby</a:t>
            </a:r>
            <a:endParaRPr lang="en-IE" dirty="0"/>
          </a:p>
        </p:txBody>
      </p:sp>
    </p:spTree>
    <p:extLst>
      <p:ext uri="{BB962C8B-B14F-4D97-AF65-F5344CB8AC3E}">
        <p14:creationId xmlns:p14="http://schemas.microsoft.com/office/powerpoint/2010/main" val="3132338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9D31-C9BF-40B3-B616-7B0C9F71E138}"/>
              </a:ext>
            </a:extLst>
          </p:cNvPr>
          <p:cNvSpPr>
            <a:spLocks noGrp="1"/>
          </p:cNvSpPr>
          <p:nvPr>
            <p:ph type="title"/>
          </p:nvPr>
        </p:nvSpPr>
        <p:spPr>
          <a:xfrm>
            <a:off x="465138" y="632779"/>
            <a:ext cx="11533187" cy="411162"/>
          </a:xfrm>
        </p:spPr>
        <p:txBody>
          <a:bodyPr/>
          <a:lstStyle/>
          <a:p>
            <a:r>
              <a:rPr lang="en-US" dirty="0"/>
              <a:t>Chef Automate</a:t>
            </a:r>
          </a:p>
        </p:txBody>
      </p:sp>
      <p:sp>
        <p:nvSpPr>
          <p:cNvPr id="3" name="Rectangle 2">
            <a:extLst>
              <a:ext uri="{FF2B5EF4-FFF2-40B4-BE49-F238E27FC236}">
                <a16:creationId xmlns:a16="http://schemas.microsoft.com/office/drawing/2014/main" id="{956EF9A2-2AA9-432E-988C-A53FA8EBFCAA}"/>
              </a:ext>
            </a:extLst>
          </p:cNvPr>
          <p:cNvSpPr/>
          <p:nvPr/>
        </p:nvSpPr>
        <p:spPr>
          <a:xfrm>
            <a:off x="465138" y="1188720"/>
            <a:ext cx="11533187" cy="774767"/>
          </a:xfrm>
          <a:prstGeom prst="rect">
            <a:avLst/>
          </a:prstGeom>
          <a:noFill/>
        </p:spPr>
        <p:txBody>
          <a:bodyPr wrap="square" lIns="0" tIns="0" rIns="0" bIns="0" anchor="ctr">
            <a:noAutofit/>
          </a:bodyPr>
          <a:lstStyle/>
          <a:p>
            <a:pPr marL="0" lvl="1"/>
            <a:r>
              <a:rPr lang="en-US" sz="2400" i="1" dirty="0">
                <a:latin typeface="+mj-lt"/>
              </a:rPr>
              <a:t>Chef Automate </a:t>
            </a:r>
            <a:r>
              <a:rPr lang="en-US" sz="2400" dirty="0">
                <a:latin typeface="+mj-lt"/>
              </a:rPr>
              <a:t>is a Chef product that allows you to package and test your applications, and provision and update your infrastructure</a:t>
            </a:r>
          </a:p>
        </p:txBody>
      </p:sp>
      <p:sp>
        <p:nvSpPr>
          <p:cNvPr id="5" name="Rectangle 4">
            <a:extLst>
              <a:ext uri="{FF2B5EF4-FFF2-40B4-BE49-F238E27FC236}">
                <a16:creationId xmlns:a16="http://schemas.microsoft.com/office/drawing/2014/main" id="{0445BB6A-8EDA-445E-A8A0-EB81C7BE9053}"/>
              </a:ext>
            </a:extLst>
          </p:cNvPr>
          <p:cNvSpPr/>
          <p:nvPr/>
        </p:nvSpPr>
        <p:spPr>
          <a:xfrm>
            <a:off x="427038" y="2133603"/>
            <a:ext cx="3678237" cy="136167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latin typeface="+mj-lt"/>
              </a:rPr>
              <a:t>Available directly on Azure through the Marketplace</a:t>
            </a:r>
          </a:p>
        </p:txBody>
      </p:sp>
      <p:sp>
        <p:nvSpPr>
          <p:cNvPr id="6" name="Rectangle 5">
            <a:extLst>
              <a:ext uri="{FF2B5EF4-FFF2-40B4-BE49-F238E27FC236}">
                <a16:creationId xmlns:a16="http://schemas.microsoft.com/office/drawing/2014/main" id="{B5F5BCAE-AD29-450B-AE53-29C5AC40D2C0}"/>
              </a:ext>
            </a:extLst>
          </p:cNvPr>
          <p:cNvSpPr/>
          <p:nvPr/>
        </p:nvSpPr>
        <p:spPr>
          <a:xfrm>
            <a:off x="427038" y="3658595"/>
            <a:ext cx="3678237" cy="136167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latin typeface="+mj-lt"/>
              </a:rPr>
              <a:t>Integrates with Chef Habitat and Chef </a:t>
            </a:r>
            <a:r>
              <a:rPr lang="en-US" sz="2000" err="1">
                <a:solidFill>
                  <a:schemeClr val="tx1"/>
                </a:solidFill>
                <a:latin typeface="+mj-lt"/>
              </a:rPr>
              <a:t>InSpec</a:t>
            </a:r>
            <a:endParaRPr lang="en-US" sz="2000">
              <a:solidFill>
                <a:schemeClr val="tx1"/>
              </a:solidFill>
              <a:latin typeface="+mj-lt"/>
            </a:endParaRPr>
          </a:p>
        </p:txBody>
      </p:sp>
      <p:sp>
        <p:nvSpPr>
          <p:cNvPr id="15" name="Rectangle 14">
            <a:extLst>
              <a:ext uri="{FF2B5EF4-FFF2-40B4-BE49-F238E27FC236}">
                <a16:creationId xmlns:a16="http://schemas.microsoft.com/office/drawing/2014/main" id="{160B64A4-0ED7-4948-B471-9CD84992B590}"/>
              </a:ext>
            </a:extLst>
          </p:cNvPr>
          <p:cNvSpPr/>
          <p:nvPr/>
        </p:nvSpPr>
        <p:spPr>
          <a:xfrm>
            <a:off x="427038" y="5183588"/>
            <a:ext cx="3678237" cy="136167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latin typeface="+mj-lt"/>
              </a:rPr>
              <a:t>Chef </a:t>
            </a:r>
            <a:r>
              <a:rPr lang="en-US" sz="2000" err="1">
                <a:solidFill>
                  <a:schemeClr val="tx1"/>
                </a:solidFill>
                <a:latin typeface="+mj-lt"/>
              </a:rPr>
              <a:t>InSpec</a:t>
            </a:r>
            <a:r>
              <a:rPr lang="en-US" sz="2000">
                <a:solidFill>
                  <a:schemeClr val="tx1"/>
                </a:solidFill>
                <a:latin typeface="+mj-lt"/>
              </a:rPr>
              <a:t> is pre-installed in Azure Cloud Shell</a:t>
            </a:r>
          </a:p>
        </p:txBody>
      </p:sp>
      <p:pic>
        <p:nvPicPr>
          <p:cNvPr id="19" name="Picture 18" descr="An image of Chef Automate components and integration usage. Allowing collaboration, Build, Deploy and management capabilities and then integration with CHEF, Habitat and InSpec">
            <a:extLst>
              <a:ext uri="{FF2B5EF4-FFF2-40B4-BE49-F238E27FC236}">
                <a16:creationId xmlns:a16="http://schemas.microsoft.com/office/drawing/2014/main" id="{636B4387-1F3E-46C6-AEC9-A7F17DDE8B38}"/>
              </a:ext>
            </a:extLst>
          </p:cNvPr>
          <p:cNvPicPr>
            <a:picLocks/>
          </p:cNvPicPr>
          <p:nvPr/>
        </p:nvPicPr>
        <p:blipFill>
          <a:blip r:embed="rId3"/>
          <a:stretch>
            <a:fillRect/>
          </a:stretch>
        </p:blipFill>
        <p:spPr>
          <a:xfrm>
            <a:off x="4238172" y="2133602"/>
            <a:ext cx="7771266" cy="4411661"/>
          </a:xfrm>
          <a:prstGeom prst="rect">
            <a:avLst/>
          </a:prstGeom>
        </p:spPr>
      </p:pic>
    </p:spTree>
    <p:extLst>
      <p:ext uri="{BB962C8B-B14F-4D97-AF65-F5344CB8AC3E}">
        <p14:creationId xmlns:p14="http://schemas.microsoft.com/office/powerpoint/2010/main" val="2381026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8977-3BE0-4D42-8E34-5A0810DA8AD0}"/>
              </a:ext>
            </a:extLst>
          </p:cNvPr>
          <p:cNvSpPr>
            <a:spLocks noGrp="1"/>
          </p:cNvSpPr>
          <p:nvPr>
            <p:ph type="title"/>
          </p:nvPr>
        </p:nvSpPr>
        <p:spPr>
          <a:xfrm>
            <a:off x="465138" y="632779"/>
            <a:ext cx="11533187" cy="411162"/>
          </a:xfrm>
        </p:spPr>
        <p:txBody>
          <a:bodyPr/>
          <a:lstStyle/>
          <a:p>
            <a:r>
              <a:rPr lang="en-US" dirty="0"/>
              <a:t>Chef Cookbooks</a:t>
            </a:r>
          </a:p>
        </p:txBody>
      </p:sp>
      <p:sp>
        <p:nvSpPr>
          <p:cNvPr id="24" name="Rectangle 23">
            <a:extLst>
              <a:ext uri="{FF2B5EF4-FFF2-40B4-BE49-F238E27FC236}">
                <a16:creationId xmlns:a16="http://schemas.microsoft.com/office/drawing/2014/main" id="{7DCFD6DC-4A68-4144-8967-C53B06C6B457}"/>
              </a:ext>
            </a:extLst>
          </p:cNvPr>
          <p:cNvSpPr/>
          <p:nvPr/>
        </p:nvSpPr>
        <p:spPr>
          <a:xfrm>
            <a:off x="427036" y="1787457"/>
            <a:ext cx="5708295" cy="1110863"/>
          </a:xfrm>
          <a:prstGeom prst="rect">
            <a:avLst/>
          </a:prstGeom>
          <a:solidFill>
            <a:schemeClr val="bg1">
              <a:lumMod val="95000"/>
            </a:schemeClr>
          </a:solidFill>
        </p:spPr>
        <p:txBody>
          <a:bodyPr wrap="square" lIns="137160" tIns="91440" rIns="137160" bIns="91440" anchor="ctr">
            <a:noAutofit/>
          </a:bodyPr>
          <a:lstStyle/>
          <a:p>
            <a:pPr marL="0" lvl="1"/>
            <a:r>
              <a:rPr lang="en-US" sz="2000">
                <a:solidFill>
                  <a:srgbClr val="000000"/>
                </a:solidFill>
              </a:rPr>
              <a:t>A </a:t>
            </a:r>
            <a:r>
              <a:rPr lang="en-US" sz="2000" i="1">
                <a:solidFill>
                  <a:srgbClr val="000000"/>
                </a:solidFill>
              </a:rPr>
              <a:t>cookbook</a:t>
            </a:r>
            <a:r>
              <a:rPr lang="en-US" sz="2000">
                <a:solidFill>
                  <a:srgbClr val="000000"/>
                </a:solidFill>
              </a:rPr>
              <a:t> is a set of tasks that you use to configure an application or feature</a:t>
            </a:r>
          </a:p>
        </p:txBody>
      </p:sp>
      <p:sp>
        <p:nvSpPr>
          <p:cNvPr id="25" name="Rectangle 24">
            <a:extLst>
              <a:ext uri="{FF2B5EF4-FFF2-40B4-BE49-F238E27FC236}">
                <a16:creationId xmlns:a16="http://schemas.microsoft.com/office/drawing/2014/main" id="{DD96F16C-AF66-499F-9F9F-8EC634F6F31B}"/>
              </a:ext>
            </a:extLst>
          </p:cNvPr>
          <p:cNvSpPr/>
          <p:nvPr/>
        </p:nvSpPr>
        <p:spPr>
          <a:xfrm>
            <a:off x="6301140" y="1787457"/>
            <a:ext cx="5708295" cy="1110863"/>
          </a:xfrm>
          <a:prstGeom prst="rect">
            <a:avLst/>
          </a:prstGeom>
          <a:solidFill>
            <a:schemeClr val="bg1">
              <a:lumMod val="95000"/>
            </a:schemeClr>
          </a:solidFill>
        </p:spPr>
        <p:txBody>
          <a:bodyPr wrap="square" lIns="137160" tIns="91440" rIns="137160" bIns="91440" anchor="ctr">
            <a:noAutofit/>
          </a:bodyPr>
          <a:lstStyle/>
          <a:p>
            <a:pPr marL="0" lvl="1">
              <a:spcBef>
                <a:spcPts val="600"/>
              </a:spcBef>
            </a:pPr>
            <a:r>
              <a:rPr lang="en-US" sz="2000" dirty="0"/>
              <a:t>Contains recipes and defines a scenario and everything required to support it</a:t>
            </a:r>
          </a:p>
        </p:txBody>
      </p:sp>
      <p:sp>
        <p:nvSpPr>
          <p:cNvPr id="33" name="Rectangle 32">
            <a:extLst>
              <a:ext uri="{FF2B5EF4-FFF2-40B4-BE49-F238E27FC236}">
                <a16:creationId xmlns:a16="http://schemas.microsoft.com/office/drawing/2014/main" id="{E50D911F-EC00-404E-A0BC-9EC702E62EF3}"/>
              </a:ext>
            </a:extLst>
          </p:cNvPr>
          <p:cNvSpPr/>
          <p:nvPr/>
        </p:nvSpPr>
        <p:spPr>
          <a:xfrm>
            <a:off x="427038" y="3057979"/>
            <a:ext cx="11582399" cy="2780846"/>
          </a:xfrm>
          <a:prstGeom prst="rect">
            <a:avLst/>
          </a:prstGeom>
          <a:noFill/>
          <a:ln w="19050">
            <a:solidFill>
              <a:schemeClr val="tx2"/>
            </a:solidFill>
          </a:ln>
        </p:spPr>
        <p:txBody>
          <a:bodyPr wrap="square" lIns="182880" tIns="137160" rIns="182880" bIns="137160">
            <a:noAutofit/>
          </a:bodyPr>
          <a:lstStyle/>
          <a:p>
            <a:pPr marL="0" lvl="1"/>
            <a:r>
              <a:rPr lang="en-US" sz="2000" dirty="0">
                <a:latin typeface="+mj-lt"/>
              </a:rPr>
              <a:t>Create a cookbook:</a:t>
            </a:r>
          </a:p>
          <a:p>
            <a:pPr>
              <a:spcBef>
                <a:spcPts val="600"/>
              </a:spcBef>
              <a:spcAft>
                <a:spcPts val="600"/>
              </a:spcAft>
            </a:pPr>
            <a:r>
              <a:rPr lang="en-IE" dirty="0"/>
              <a:t>Before creating a cookbook, you first configure your Chef Workstation by setting up the Chef Development Kit on your local workstation</a:t>
            </a:r>
          </a:p>
          <a:p>
            <a:pPr>
              <a:spcBef>
                <a:spcPts val="600"/>
              </a:spcBef>
              <a:spcAft>
                <a:spcPts val="600"/>
              </a:spcAft>
            </a:pPr>
            <a:r>
              <a:rPr lang="en-IE" dirty="0"/>
              <a:t>You can download and install the Chef Development Kit from </a:t>
            </a:r>
            <a:r>
              <a:rPr lang="en-IE" dirty="0">
                <a:solidFill>
                  <a:schemeClr val="tx2"/>
                </a:solidFill>
                <a:hlinkClick r:id="rId2">
                  <a:extLst>
                    <a:ext uri="{A12FA001-AC4F-418D-AE19-62706E023703}">
                      <ahyp:hlinkClr xmlns:ahyp="http://schemas.microsoft.com/office/drawing/2018/hyperlinkcolor" val="tx"/>
                    </a:ext>
                  </a:extLst>
                </a:hlinkClick>
              </a:rPr>
              <a:t>https://downloads.chef.io/chefdkt</a:t>
            </a:r>
            <a:endParaRPr lang="en-IE" dirty="0">
              <a:solidFill>
                <a:schemeClr val="tx2"/>
              </a:solidFill>
            </a:endParaRPr>
          </a:p>
          <a:p>
            <a:pPr>
              <a:spcBef>
                <a:spcPts val="600"/>
              </a:spcBef>
              <a:spcAft>
                <a:spcPts val="600"/>
              </a:spcAft>
            </a:pPr>
            <a:r>
              <a:rPr lang="en-IE" dirty="0"/>
              <a:t>To create a cookbook, you can use the </a:t>
            </a:r>
            <a:r>
              <a:rPr lang="en-IE" i="1" dirty="0">
                <a:latin typeface="+mj-lt"/>
              </a:rPr>
              <a:t>chef generate cookbook </a:t>
            </a:r>
            <a:r>
              <a:rPr lang="en-IE" dirty="0"/>
              <a:t>command</a:t>
            </a:r>
          </a:p>
          <a:p>
            <a:pPr>
              <a:spcBef>
                <a:spcPts val="600"/>
              </a:spcBef>
              <a:spcAft>
                <a:spcPts val="600"/>
              </a:spcAft>
            </a:pPr>
            <a:r>
              <a:rPr lang="en-IE" dirty="0"/>
              <a:t>After you create a cookbook, you can then create a Role. A </a:t>
            </a:r>
            <a:r>
              <a:rPr lang="en-IE" i="1" dirty="0"/>
              <a:t>Role</a:t>
            </a:r>
            <a:r>
              <a:rPr lang="en-IE" dirty="0"/>
              <a:t> defines a baseline set of cookbooks and attributes that you can apply to multiple servers</a:t>
            </a:r>
          </a:p>
        </p:txBody>
      </p:sp>
    </p:spTree>
    <p:extLst>
      <p:ext uri="{BB962C8B-B14F-4D97-AF65-F5344CB8AC3E}">
        <p14:creationId xmlns:p14="http://schemas.microsoft.com/office/powerpoint/2010/main" val="21721220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33B7-1D65-4B93-8BB9-2124B8F71EAD}"/>
              </a:ext>
            </a:extLst>
          </p:cNvPr>
          <p:cNvSpPr>
            <a:spLocks noGrp="1"/>
          </p:cNvSpPr>
          <p:nvPr>
            <p:ph type="title"/>
          </p:nvPr>
        </p:nvSpPr>
        <p:spPr>
          <a:xfrm>
            <a:off x="465138" y="632779"/>
            <a:ext cx="11533187" cy="411162"/>
          </a:xfrm>
        </p:spPr>
        <p:txBody>
          <a:bodyPr/>
          <a:lstStyle/>
          <a:p>
            <a:r>
              <a:rPr lang="en-US" dirty="0"/>
              <a:t>Chef Knife Command</a:t>
            </a:r>
          </a:p>
        </p:txBody>
      </p:sp>
      <p:sp>
        <p:nvSpPr>
          <p:cNvPr id="3" name="Rectangle 2">
            <a:extLst>
              <a:ext uri="{FF2B5EF4-FFF2-40B4-BE49-F238E27FC236}">
                <a16:creationId xmlns:a16="http://schemas.microsoft.com/office/drawing/2014/main" id="{8EB05A4F-CD95-40C4-889F-9E27A85F7FBC}"/>
              </a:ext>
            </a:extLst>
          </p:cNvPr>
          <p:cNvSpPr/>
          <p:nvPr/>
        </p:nvSpPr>
        <p:spPr>
          <a:xfrm>
            <a:off x="427038" y="1787457"/>
            <a:ext cx="4358322" cy="1110863"/>
          </a:xfrm>
          <a:prstGeom prst="rect">
            <a:avLst/>
          </a:prstGeom>
          <a:solidFill>
            <a:schemeClr val="bg1">
              <a:lumMod val="95000"/>
            </a:schemeClr>
          </a:solidFill>
        </p:spPr>
        <p:txBody>
          <a:bodyPr wrap="square" lIns="137160" tIns="91440" rIns="137160" bIns="91440" anchor="ctr">
            <a:noAutofit/>
          </a:bodyPr>
          <a:lstStyle/>
          <a:p>
            <a:pPr marL="0" lvl="1"/>
            <a:r>
              <a:rPr lang="en-US" sz="2000" i="1"/>
              <a:t>Knife</a:t>
            </a:r>
            <a:r>
              <a:rPr lang="en-US" sz="2000"/>
              <a:t> is a command that’s made available as part of the </a:t>
            </a:r>
            <a:r>
              <a:rPr lang="en-US" sz="2000">
                <a:latin typeface="+mj-lt"/>
              </a:rPr>
              <a:t>Chef Development Kit </a:t>
            </a:r>
            <a:r>
              <a:rPr lang="en-US" sz="2000"/>
              <a:t>installation</a:t>
            </a:r>
          </a:p>
        </p:txBody>
      </p:sp>
      <p:sp>
        <p:nvSpPr>
          <p:cNvPr id="26" name="Rectangle 25">
            <a:extLst>
              <a:ext uri="{FF2B5EF4-FFF2-40B4-BE49-F238E27FC236}">
                <a16:creationId xmlns:a16="http://schemas.microsoft.com/office/drawing/2014/main" id="{D2BBEBEA-2FDD-498B-A9E1-ED4902F748B4}"/>
              </a:ext>
            </a:extLst>
          </p:cNvPr>
          <p:cNvSpPr/>
          <p:nvPr/>
        </p:nvSpPr>
        <p:spPr>
          <a:xfrm>
            <a:off x="4937760" y="1787457"/>
            <a:ext cx="7071677" cy="1110863"/>
          </a:xfrm>
          <a:prstGeom prst="rect">
            <a:avLst/>
          </a:prstGeom>
          <a:solidFill>
            <a:schemeClr val="bg1">
              <a:lumMod val="95000"/>
            </a:schemeClr>
          </a:solidFill>
        </p:spPr>
        <p:txBody>
          <a:bodyPr wrap="square" lIns="137160" tIns="91440" rIns="137160" bIns="91440" anchor="ctr">
            <a:noAutofit/>
          </a:bodyPr>
          <a:lstStyle/>
          <a:p>
            <a:pPr marL="0" lvl="1">
              <a:spcBef>
                <a:spcPts val="600"/>
              </a:spcBef>
              <a:spcAft>
                <a:spcPts val="600"/>
              </a:spcAft>
            </a:pPr>
            <a:r>
              <a:rPr lang="en-US" sz="2000"/>
              <a:t>Provides a wide range of management and configuration commands for cookbooks, clients, environments, roles, users and many more </a:t>
            </a:r>
          </a:p>
        </p:txBody>
      </p:sp>
      <p:sp>
        <p:nvSpPr>
          <p:cNvPr id="14" name="Rectangle 13">
            <a:extLst>
              <a:ext uri="{FF2B5EF4-FFF2-40B4-BE49-F238E27FC236}">
                <a16:creationId xmlns:a16="http://schemas.microsoft.com/office/drawing/2014/main" id="{87E1A476-5E07-4BC2-B816-6A5F480A6C0F}"/>
              </a:ext>
            </a:extLst>
          </p:cNvPr>
          <p:cNvSpPr/>
          <p:nvPr/>
        </p:nvSpPr>
        <p:spPr>
          <a:xfrm>
            <a:off x="427038" y="3057979"/>
            <a:ext cx="11582399" cy="2779776"/>
          </a:xfrm>
          <a:prstGeom prst="rect">
            <a:avLst/>
          </a:prstGeom>
          <a:noFill/>
          <a:ln w="19050">
            <a:solidFill>
              <a:schemeClr val="tx2"/>
            </a:solidFill>
          </a:ln>
        </p:spPr>
        <p:txBody>
          <a:bodyPr wrap="square" lIns="182880" tIns="137160" rIns="182880" bIns="137160">
            <a:noAutofit/>
          </a:bodyPr>
          <a:lstStyle/>
          <a:p>
            <a:pPr marL="0" lvl="1"/>
            <a:r>
              <a:rPr lang="en-US" sz="2000">
                <a:latin typeface="+mj-lt"/>
              </a:rPr>
              <a:t>Use the Knife command to perform tasks such as:</a:t>
            </a:r>
          </a:p>
          <a:p>
            <a:pPr>
              <a:spcBef>
                <a:spcPts val="600"/>
              </a:spcBef>
              <a:spcAft>
                <a:spcPts val="600"/>
              </a:spcAft>
            </a:pPr>
            <a:r>
              <a:rPr lang="en-IE"/>
              <a:t>Manage cookbooks and recipes using the </a:t>
            </a:r>
            <a:r>
              <a:rPr lang="en-IE" b="1" i="1">
                <a:latin typeface="+mj-lt"/>
              </a:rPr>
              <a:t>Knife Cookbook </a:t>
            </a:r>
            <a:r>
              <a:rPr lang="en-IE"/>
              <a:t>command</a:t>
            </a:r>
          </a:p>
          <a:p>
            <a:pPr>
              <a:spcBef>
                <a:spcPts val="600"/>
              </a:spcBef>
              <a:spcAft>
                <a:spcPts val="600"/>
              </a:spcAft>
            </a:pPr>
            <a:r>
              <a:rPr lang="en-IE"/>
              <a:t>Create a role to define a baseline set of cookbooks and attributes that you can apply to multiple servers using the </a:t>
            </a:r>
            <a:r>
              <a:rPr lang="en-IE" b="1" i="1">
                <a:latin typeface="+mj-lt"/>
              </a:rPr>
              <a:t>Knife role </a:t>
            </a:r>
            <a:r>
              <a:rPr lang="en-IE"/>
              <a:t>command</a:t>
            </a:r>
          </a:p>
          <a:p>
            <a:pPr>
              <a:spcBef>
                <a:spcPts val="600"/>
              </a:spcBef>
              <a:spcAft>
                <a:spcPts val="600"/>
              </a:spcAft>
            </a:pPr>
            <a:r>
              <a:rPr lang="en-IE"/>
              <a:t>Bootstrap a node or client and assign a role using the </a:t>
            </a:r>
            <a:r>
              <a:rPr lang="en-IE" b="1" i="1">
                <a:latin typeface="+mj-lt"/>
              </a:rPr>
              <a:t>Knife Bootstrap </a:t>
            </a:r>
            <a:r>
              <a:rPr lang="en-IE"/>
              <a:t>command</a:t>
            </a:r>
          </a:p>
          <a:p>
            <a:pPr>
              <a:spcBef>
                <a:spcPts val="600"/>
              </a:spcBef>
              <a:spcAft>
                <a:spcPts val="600"/>
              </a:spcAft>
            </a:pPr>
            <a:r>
              <a:rPr lang="en-IE"/>
              <a:t>Manage clients using the </a:t>
            </a:r>
            <a:r>
              <a:rPr lang="en-IE" b="1" i="1">
                <a:latin typeface="+mj-lt"/>
              </a:rPr>
              <a:t>Knife client </a:t>
            </a:r>
            <a:r>
              <a:rPr lang="en-IE"/>
              <a:t>command</a:t>
            </a:r>
            <a:endParaRPr lang="en-US" sz="1600">
              <a:latin typeface="+mj-lt"/>
            </a:endParaRPr>
          </a:p>
        </p:txBody>
      </p:sp>
    </p:spTree>
    <p:extLst>
      <p:ext uri="{BB962C8B-B14F-4D97-AF65-F5344CB8AC3E}">
        <p14:creationId xmlns:p14="http://schemas.microsoft.com/office/powerpoint/2010/main" val="305529553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10db0749-eddb-4627-97e5-bcd86b41c8cd"/>
    <ds:schemaRef ds:uri="http://purl.org/dc/elements/1.1/"/>
    <ds:schemaRef ds:uri="http://purl.org/dc/terms/"/>
    <ds:schemaRef ds:uri="http://schemas.microsoft.com/office/infopath/2007/PartnerControls"/>
    <ds:schemaRef ds:uri="http://schemas.openxmlformats.org/package/2006/metadata/core-properties"/>
    <ds:schemaRef ds:uri="a4bc753f-e3bb-4cba-8373-da173ea1515c"/>
    <ds:schemaRef ds:uri="http://www.w3.org/XML/1998/namespace"/>
    <ds:schemaRef ds:uri="http://purl.org/dc/dcmitype/"/>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4D8F70DD-A084-4015-9374-2565D44FF7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296</TotalTime>
  <Words>7380</Words>
  <Application>Microsoft Office PowerPoint</Application>
  <PresentationFormat>Custom</PresentationFormat>
  <Paragraphs>588</Paragraphs>
  <Slides>37</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Consolas</vt:lpstr>
      <vt:lpstr>Segoe UI</vt:lpstr>
      <vt:lpstr>Segoe UI Light</vt:lpstr>
      <vt:lpstr>Segoe UI Semibold</vt:lpstr>
      <vt:lpstr>Wingdings</vt:lpstr>
      <vt:lpstr>Azure 1</vt:lpstr>
      <vt:lpstr>AZ-400.00 Module 14: Third party Infrastructure as Code Tools Available with Azure</vt:lpstr>
      <vt:lpstr>Lesson 01: Module overview</vt:lpstr>
      <vt:lpstr>Module overview</vt:lpstr>
      <vt:lpstr>Learning objectives</vt:lpstr>
      <vt:lpstr>Lesson 02: Chef</vt:lpstr>
      <vt:lpstr>What is Chef?</vt:lpstr>
      <vt:lpstr>Chef Automate</vt:lpstr>
      <vt:lpstr>Chef Cookbooks</vt:lpstr>
      <vt:lpstr>Chef Knife Command</vt:lpstr>
      <vt:lpstr>Lesson 03: Puppet</vt:lpstr>
      <vt:lpstr>What is Puppet?</vt:lpstr>
      <vt:lpstr>Deploying Puppet in Azure</vt:lpstr>
      <vt:lpstr>Manifest files</vt:lpstr>
      <vt:lpstr>Lesson 04: Ansible</vt:lpstr>
      <vt:lpstr>What is Ansible?</vt:lpstr>
      <vt:lpstr>Ansible workflow</vt:lpstr>
      <vt:lpstr>Ansible components</vt:lpstr>
      <vt:lpstr>Installing Ansible</vt:lpstr>
      <vt:lpstr>Ansible on Azure</vt:lpstr>
      <vt:lpstr>Playbook structure</vt:lpstr>
      <vt:lpstr>Demonstration: Run Ansible in Azure Cloud Shell</vt:lpstr>
      <vt:lpstr>Demonstration: Run Ansible in Visual Studio Code</vt:lpstr>
      <vt:lpstr>Lesson 05: Terraform</vt:lpstr>
      <vt:lpstr>What is Terraform?</vt:lpstr>
      <vt:lpstr>Terraform components</vt:lpstr>
      <vt:lpstr>Terraform on Azure </vt:lpstr>
      <vt:lpstr>Installing Terraform</vt:lpstr>
      <vt:lpstr>Terraform config file structure</vt:lpstr>
      <vt:lpstr>Demonstration: Run Terraform in Azure Cloud Shell</vt:lpstr>
      <vt:lpstr>Demonstration: Run Terraform in Visual Studio Code</vt:lpstr>
      <vt:lpstr>Lesson 06: Labs</vt:lpstr>
      <vt:lpstr>Ansible with Azure</vt:lpstr>
      <vt:lpstr>Automating infrastructure deployments in the cloud with Terraform and Azure Pipelines</vt:lpstr>
      <vt:lpstr>Lesson 07: Module review and takeaways</vt:lpstr>
      <vt:lpstr>What did you learn?</vt:lpstr>
      <vt:lpstr>Module review questions</vt:lpstr>
      <vt:lpstr>Module review questions,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18: Third party infrastructure as code tools available with Azure</dc:title>
  <dc:creator/>
  <cp:lastModifiedBy>Kimberly Rasmusson-Anderson</cp:lastModifiedBy>
  <cp:revision>21</cp:revision>
  <dcterms:created xsi:type="dcterms:W3CDTF">2020-04-30T00:33:59Z</dcterms:created>
  <dcterms:modified xsi:type="dcterms:W3CDTF">2021-05-13T19:26:32Z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