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3"/>
  </p:notesMasterIdLst>
  <p:handoutMasterIdLst>
    <p:handoutMasterId r:id="rId34"/>
  </p:handoutMasterIdLst>
  <p:sldIdLst>
    <p:sldId id="1884" r:id="rId5"/>
    <p:sldId id="1928" r:id="rId6"/>
    <p:sldId id="1931" r:id="rId7"/>
    <p:sldId id="1920" r:id="rId8"/>
    <p:sldId id="1719" r:id="rId9"/>
    <p:sldId id="1950" r:id="rId10"/>
    <p:sldId id="1859" r:id="rId11"/>
    <p:sldId id="1911" r:id="rId12"/>
    <p:sldId id="1924" r:id="rId13"/>
    <p:sldId id="1951" r:id="rId14"/>
    <p:sldId id="1906" r:id="rId15"/>
    <p:sldId id="1912" r:id="rId16"/>
    <p:sldId id="1949" r:id="rId17"/>
    <p:sldId id="1930" r:id="rId18"/>
    <p:sldId id="1913" r:id="rId19"/>
    <p:sldId id="1941" r:id="rId20"/>
    <p:sldId id="1927" r:id="rId21"/>
    <p:sldId id="1946" r:id="rId22"/>
    <p:sldId id="1915" r:id="rId23"/>
    <p:sldId id="1925" r:id="rId24"/>
    <p:sldId id="1947" r:id="rId25"/>
    <p:sldId id="1917" r:id="rId26"/>
    <p:sldId id="1922" r:id="rId27"/>
    <p:sldId id="1953" r:id="rId28"/>
    <p:sldId id="1952" r:id="rId29"/>
    <p:sldId id="1923" r:id="rId30"/>
    <p:sldId id="1948" r:id="rId31"/>
    <p:sldId id="1883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1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3A5E"/>
    <a:srgbClr val="FFF100"/>
    <a:srgbClr val="000000"/>
    <a:srgbClr val="ABABAB"/>
    <a:srgbClr val="EBEBEB"/>
    <a:srgbClr val="59B4D9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1B6F5-0947-4E56-A3C9-09A9AB1E482E}" v="1" dt="2020-12-08T20:44:51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9" autoAdjust="0"/>
  </p:normalViewPr>
  <p:slideViewPr>
    <p:cSldViewPr snapToGrid="0">
      <p:cViewPr varScale="1">
        <p:scale>
          <a:sx n="93" d="100"/>
          <a:sy n="93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an Azure Container Registry - https://www.youtube.com/watch?v=IWbDG9cXa6s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  <a:b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reference - https://docs.docker.com/engine/reference/builder/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Demonstration: Adding Docker Support to an Existing App explains the code sample in the student guide.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  <a:b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multiple stage builds - https://docs.docker.com/develop/develop-images/multistage-build/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Docker Support to an Existing Application - https://www.youtube.com/watch?v=pYkQjmUsA-8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Multi-stage Docker files are characterized by containing more than one starting point provided as FROM instructions.</a:t>
            </a:r>
            <a:endParaRPr lang="en-US" dirty="0"/>
          </a:p>
          <a:p>
            <a:r>
              <a:rPr lang="en-US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Q2 Answer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The FROM clause in a multi-stage </a:t>
            </a:r>
            <a:r>
              <a:rPr lang="en-US" sz="882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can contain an alias via an AS clause. The stages can refer to each other by number or by the alias names.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Q3 Answer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Lines can be broken and continued on the next line of a </a:t>
            </a:r>
            <a:r>
              <a:rPr lang="en-US" sz="882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by using the backslash character.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Answer: 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OCI used the Docker format as a starting point.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</a:t>
            </a:r>
            <a:r>
              <a:rPr lang="en-US" sz="882" b="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Ebook</a:t>
            </a:r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Docker for the Virtualization Admin - https://goto.docker.com/docker-for-the-virtualization-admin.html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 Russinovich blog post on Containers: Docker, Windows, and Trends- https://azure.microsoft.com/en-us/blog/containers-docker-windows-and-trends/</a:t>
            </a:r>
          </a:p>
          <a:p>
            <a:b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882" b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Instances - https://azure.microsoft.com/en-us/services/container-instances/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Kubernetes Service - https://azure.microsoft.com/en-us/services/kubernetes-service/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Registry - https://azure.microsoft.com/en-us/services/container-registry/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Fabric - https://azure.microsoft.com/en-us/services/service-fabric/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 Service - https://azure.microsoft.com/en-us/services/app-service/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6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777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15" r:id="rId8"/>
    <p:sldLayoutId id="2147484572" r:id="rId9"/>
    <p:sldLayoutId id="2147484625" r:id="rId10"/>
    <p:sldLayoutId id="2147484626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cr.microsoft.com/" TargetMode="External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.redhat.com/containers" TargetMode="External"/><Relationship Id="rId5" Type="http://schemas.openxmlformats.org/officeDocument/2006/relationships/image" Target="../media/image27.wmf"/><Relationship Id="rId4" Type="http://schemas.openxmlformats.org/officeDocument/2006/relationships/hyperlink" Target="https://hub.docker.com/" TargetMode="External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rddinne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2.xml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 wrap="square">
            <a:spAutoFit/>
          </a:bodyPr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15: </a:t>
            </a:r>
            <a:br>
              <a:rPr lang="en-US" dirty="0"/>
            </a:br>
            <a:r>
              <a:rPr lang="en-US" dirty="0"/>
              <a:t>Managing Containers using Docker</a:t>
            </a:r>
          </a:p>
        </p:txBody>
      </p:sp>
    </p:spTree>
    <p:extLst>
      <p:ext uri="{BB962C8B-B14F-4D97-AF65-F5344CB8AC3E}">
        <p14:creationId xmlns:p14="http://schemas.microsoft.com/office/powerpoint/2010/main" val="39266270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Working with Docker containers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706817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20297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docker build – create the image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7315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804986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31283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docker pull – retrieve an image from a container registry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3013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903155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4062203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docker run – run the image to create a container instance (will auto pull if not already pulled)</a:t>
            </a:r>
          </a:p>
        </p:txBody>
      </p:sp>
    </p:spTree>
    <p:extLst>
      <p:ext uri="{BB962C8B-B14F-4D97-AF65-F5344CB8AC3E}">
        <p14:creationId xmlns:p14="http://schemas.microsoft.com/office/powerpoint/2010/main" val="27522580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A624-BD17-43DD-A8F4-866EADAC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71B9D-37BF-4B79-A950-ED07C2DC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395413"/>
            <a:ext cx="11582401" cy="4363494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E6FFD2-B47A-4E71-A758-CED03298DEE6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With Microservices every part of the application is deployed as a fully self-contained component</a:t>
            </a:r>
          </a:p>
        </p:txBody>
      </p:sp>
      <p:pic>
        <p:nvPicPr>
          <p:cNvPr id="9" name="Picture 8" descr="A tick mark">
            <a:extLst>
              <a:ext uri="{FF2B5EF4-FFF2-40B4-BE49-F238E27FC236}">
                <a16:creationId xmlns:a16="http://schemas.microsoft.com/office/drawing/2014/main" id="{55E113E6-E9B1-4885-9362-BB8F8B46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pic>
        <p:nvPicPr>
          <p:cNvPr id="6" name="Picture 5" descr="The monolithic approach is shown with one app. The microservices approach is shown with multiple apps.">
            <a:extLst>
              <a:ext uri="{FF2B5EF4-FFF2-40B4-BE49-F238E27FC236}">
                <a16:creationId xmlns:a16="http://schemas.microsoft.com/office/drawing/2014/main" id="{E725E1AC-1919-4B88-966A-FDD7B0C8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02" y="1574451"/>
            <a:ext cx="10236071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75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D25-5FF8-4959-9E94-638C4B79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container-related services</a:t>
            </a:r>
          </a:p>
        </p:txBody>
      </p:sp>
      <p:pic>
        <p:nvPicPr>
          <p:cNvPr id="50" name="Picture 49" descr="Icon of a square with two smaller squares inside it">
            <a:extLst>
              <a:ext uri="{FF2B5EF4-FFF2-40B4-BE49-F238E27FC236}">
                <a16:creationId xmlns:a16="http://schemas.microsoft.com/office/drawing/2014/main" id="{70EFC05A-D22F-4EFF-B1EF-14E235F3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5BA547-F045-4B6E-9068-726D7200986D}"/>
              </a:ext>
            </a:extLst>
          </p:cNvPr>
          <p:cNvSpPr>
            <a:spLocks/>
          </p:cNvSpPr>
          <p:nvPr/>
        </p:nvSpPr>
        <p:spPr>
          <a:xfrm>
            <a:off x="1693680" y="134000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Container Instances </a:t>
            </a:r>
            <a:r>
              <a:rPr lang="en-US" sz="2000" dirty="0">
                <a:solidFill>
                  <a:schemeClr val="tx1"/>
                </a:solidFill>
              </a:rPr>
              <a:t>let you focus on creating your applications rather than provisioning and management of the infrastructure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66514F-013B-4DA1-9FCE-0CC46EB3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22064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series of circles arranged in a circular pattern">
            <a:extLst>
              <a:ext uri="{FF2B5EF4-FFF2-40B4-BE49-F238E27FC236}">
                <a16:creationId xmlns:a16="http://schemas.microsoft.com/office/drawing/2014/main" id="{6C232EDC-2160-4188-B734-806DFE7F0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9309A0-8514-4528-81A8-E4CAAB57AFF6}"/>
              </a:ext>
            </a:extLst>
          </p:cNvPr>
          <p:cNvSpPr/>
          <p:nvPr/>
        </p:nvSpPr>
        <p:spPr>
          <a:xfrm>
            <a:off x="1693680" y="26032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Kubernetes Service </a:t>
            </a:r>
            <a:r>
              <a:rPr lang="en-US" sz="2000" dirty="0">
                <a:solidFill>
                  <a:schemeClr val="tx1"/>
                </a:solidFill>
              </a:rPr>
              <a:t>is the </a:t>
            </a:r>
            <a:r>
              <a:rPr lang="en-US" sz="2000" dirty="0" err="1">
                <a:solidFill>
                  <a:schemeClr val="tx1"/>
                </a:solidFill>
              </a:rPr>
              <a:t>defacto</a:t>
            </a:r>
            <a:r>
              <a:rPr lang="en-US" sz="2000" dirty="0">
                <a:solidFill>
                  <a:schemeClr val="tx1"/>
                </a:solidFill>
              </a:rPr>
              <a:t> standard for container orchestration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4EB62-9E4D-45B7-9C31-EE654F8F6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33050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books stacked together">
            <a:extLst>
              <a:ext uri="{FF2B5EF4-FFF2-40B4-BE49-F238E27FC236}">
                <a16:creationId xmlns:a16="http://schemas.microsoft.com/office/drawing/2014/main" id="{188BB8B4-6813-434B-AFA8-02A72CD9C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0EBDC6-FF7F-4D88-863B-398D862E6F72}"/>
              </a:ext>
            </a:extLst>
          </p:cNvPr>
          <p:cNvSpPr/>
          <p:nvPr/>
        </p:nvSpPr>
        <p:spPr>
          <a:xfrm>
            <a:off x="1693680" y="370176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>
                <a:solidFill>
                  <a:schemeClr val="tx1"/>
                </a:solidFill>
                <a:latin typeface="+mj-lt"/>
              </a:rPr>
              <a:t>Azure Container Registry </a:t>
            </a:r>
            <a:r>
              <a:rPr lang="en-US" sz="2000">
                <a:solidFill>
                  <a:schemeClr val="tx1"/>
                </a:solidFill>
              </a:rPr>
              <a:t>lets you store and manage container images in a central registry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ADE8-1F98-459F-9FA7-15D0C09F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44035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a computer screen">
            <a:extLst>
              <a:ext uri="{FF2B5EF4-FFF2-40B4-BE49-F238E27FC236}">
                <a16:creationId xmlns:a16="http://schemas.microsoft.com/office/drawing/2014/main" id="{EBCDD30A-CF32-4CF0-9BC5-92048C8C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780C8B-AA6C-4E64-AE9A-CFCE35A986C8}"/>
              </a:ext>
            </a:extLst>
          </p:cNvPr>
          <p:cNvSpPr/>
          <p:nvPr/>
        </p:nvSpPr>
        <p:spPr>
          <a:xfrm>
            <a:off x="1693680" y="48003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>
                <a:solidFill>
                  <a:schemeClr val="tx1"/>
                </a:solidFill>
                <a:latin typeface="+mj-lt"/>
              </a:rPr>
              <a:t>Azure Service Fabric </a:t>
            </a:r>
            <a:r>
              <a:rPr lang="en-US" sz="2000">
                <a:solidFill>
                  <a:schemeClr val="tx1"/>
                </a:solidFill>
              </a:rPr>
              <a:t>to build and operate always-on, scalable, distributed apps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69F947-567A-4E2E-88DD-930071CA4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55021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hree squares and a cloud">
            <a:extLst>
              <a:ext uri="{FF2B5EF4-FFF2-40B4-BE49-F238E27FC236}">
                <a16:creationId xmlns:a16="http://schemas.microsoft.com/office/drawing/2014/main" id="{97253FBB-8E67-4FD7-A5F6-14702BAEB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5574395"/>
            <a:ext cx="952500" cy="952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746A70-DE95-4FD6-83BD-86940750C52B}"/>
              </a:ext>
            </a:extLst>
          </p:cNvPr>
          <p:cNvSpPr/>
          <p:nvPr/>
        </p:nvSpPr>
        <p:spPr>
          <a:xfrm>
            <a:off x="1693680" y="573420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>
                <a:solidFill>
                  <a:schemeClr val="tx1"/>
                </a:solidFill>
                <a:latin typeface="+mj-lt"/>
              </a:rPr>
              <a:t>Azure App Service</a:t>
            </a:r>
            <a:r>
              <a:rPr lang="en-US" sz="2000">
                <a:solidFill>
                  <a:schemeClr val="tx1"/>
                </a:solidFill>
              </a:rPr>
              <a:t> provides a managed service for both Windows and Linux based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32164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D25-5FF8-4959-9E94-638C4B79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Docker container registries</a:t>
            </a:r>
          </a:p>
        </p:txBody>
      </p:sp>
      <p:pic>
        <p:nvPicPr>
          <p:cNvPr id="50" name="Picture 49" descr="Icon of a square with two smaller squares inside it">
            <a:extLst>
              <a:ext uri="{FF2B5EF4-FFF2-40B4-BE49-F238E27FC236}">
                <a16:creationId xmlns:a16="http://schemas.microsoft.com/office/drawing/2014/main" id="{70EFC05A-D22F-4EFF-B1EF-14E235F3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5BA547-F045-4B6E-9068-726D7200986D}"/>
              </a:ext>
            </a:extLst>
          </p:cNvPr>
          <p:cNvSpPr>
            <a:spLocks/>
          </p:cNvSpPr>
          <p:nvPr/>
        </p:nvSpPr>
        <p:spPr>
          <a:xfrm>
            <a:off x="1693680" y="150466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Docker Hub </a:t>
            </a:r>
            <a:r>
              <a:rPr lang="en-US" sz="2000" dirty="0">
                <a:solidFill>
                  <a:schemeClr val="tx1"/>
                </a:solidFill>
                <a:hlinkClick r:id="rId4"/>
              </a:rPr>
              <a:t>https://hub.docker.com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66514F-013B-4DA1-9FCE-0CC46EB3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22064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series of circles arranged in a circular pattern">
            <a:extLst>
              <a:ext uri="{FF2B5EF4-FFF2-40B4-BE49-F238E27FC236}">
                <a16:creationId xmlns:a16="http://schemas.microsoft.com/office/drawing/2014/main" id="{6C232EDC-2160-4188-B734-806DFE7F0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9309A0-8514-4528-81A8-E4CAAB57AFF6}"/>
              </a:ext>
            </a:extLst>
          </p:cNvPr>
          <p:cNvSpPr/>
          <p:nvPr/>
        </p:nvSpPr>
        <p:spPr>
          <a:xfrm>
            <a:off x="1693680" y="26032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Red Hat Container Catalog </a:t>
            </a:r>
            <a:r>
              <a:rPr lang="en-US" sz="2000" dirty="0">
                <a:solidFill>
                  <a:schemeClr val="tx1"/>
                </a:solidFill>
                <a:hlinkClick r:id="rId6"/>
              </a:rPr>
              <a:t>https://access.redhat.com/containers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4EB62-9E4D-45B7-9C31-EE654F8F6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33050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books stacked together">
            <a:extLst>
              <a:ext uri="{FF2B5EF4-FFF2-40B4-BE49-F238E27FC236}">
                <a16:creationId xmlns:a16="http://schemas.microsoft.com/office/drawing/2014/main" id="{188BB8B4-6813-434B-AFA8-02A72CD9C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0EBDC6-FF7F-4D88-863B-398D862E6F72}"/>
              </a:ext>
            </a:extLst>
          </p:cNvPr>
          <p:cNvSpPr/>
          <p:nvPr/>
        </p:nvSpPr>
        <p:spPr>
          <a:xfrm>
            <a:off x="1693680" y="370176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Microsoft Container Registry </a:t>
            </a:r>
            <a:r>
              <a:rPr lang="en-US" sz="2000" dirty="0">
                <a:solidFill>
                  <a:schemeClr val="tx1"/>
                </a:solidFill>
                <a:hlinkClick r:id="rId8"/>
              </a:rPr>
              <a:t>https://mcr.microsoft.com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ADE8-1F98-459F-9FA7-15D0C09F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44035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a computer screen">
            <a:extLst>
              <a:ext uri="{FF2B5EF4-FFF2-40B4-BE49-F238E27FC236}">
                <a16:creationId xmlns:a16="http://schemas.microsoft.com/office/drawing/2014/main" id="{EBCDD30A-CF32-4CF0-9BC5-92048C8C1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780C8B-AA6C-4E64-AE9A-CFCE35A986C8}"/>
              </a:ext>
            </a:extLst>
          </p:cNvPr>
          <p:cNvSpPr/>
          <p:nvPr/>
        </p:nvSpPr>
        <p:spPr>
          <a:xfrm>
            <a:off x="1693680" y="48003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(Private) </a:t>
            </a:r>
            <a:r>
              <a:rPr lang="en-US" sz="2000" dirty="0">
                <a:solidFill>
                  <a:schemeClr val="tx1"/>
                </a:solidFill>
              </a:rPr>
              <a:t>Create your own registry (Azure Container Registry makes this easy)</a:t>
            </a:r>
          </a:p>
        </p:txBody>
      </p:sp>
    </p:spTree>
    <p:extLst>
      <p:ext uri="{BB962C8B-B14F-4D97-AF65-F5344CB8AC3E}">
        <p14:creationId xmlns:p14="http://schemas.microsoft.com/office/powerpoint/2010/main" val="35853220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518B-0622-4EB9-B0DB-8BF02C3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Demonstration: Create an Azure Container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8FB11-0AF5-4829-87F5-3259F1EE4FD7}"/>
              </a:ext>
            </a:extLst>
          </p:cNvPr>
          <p:cNvSpPr txBox="1"/>
          <p:nvPr/>
        </p:nvSpPr>
        <p:spPr>
          <a:xfrm>
            <a:off x="427037" y="1403349"/>
            <a:ext cx="11582401" cy="51370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Container Registry </a:t>
            </a:r>
          </a:p>
          <a:p>
            <a:pPr>
              <a:spcAft>
                <a:spcPts val="2400"/>
              </a:spcAft>
            </a:pPr>
            <a:r>
              <a:rPr lang="en-US" sz="2000" dirty="0"/>
              <a:t>Microsoft 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Azure Container Registry is a private registry for hosting container images. Using the Azure Container Registry, you can store Docker-formatted images for all types of container deployments. Azure Container Registry integrates well with orchestrators hosted in Azure Container Service, including Docker Swarm, DC/OS, and Kubernetes. Users can benefit from using familiar tooling capable of working with the open-source Docker Registry v2. </a:t>
            </a:r>
          </a:p>
          <a:p>
            <a:r>
              <a:rPr lang="en-US" dirty="0"/>
              <a:t>Use Azure Container Registry to: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and manage container images across all types of Azure deployments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Use familiar, open-source Docker command line interface (CLI) tools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Keep container images near deployments to reduce latency and costs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Simplify registry access management with Azure Active Directory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Maintain Windows and Linux container images in a single Docker registry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9D831-C74D-40EB-9EDF-B878FB0DE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0550" y="2398508"/>
            <a:ext cx="111556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967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568-E33A-42FB-B567-A2A74D72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03E6-5EF6-4BF0-B3F6-B0D9540B64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7" y="1498599"/>
            <a:ext cx="11571288" cy="3997325"/>
          </a:xfrm>
          <a:ln w="19050">
            <a:solidFill>
              <a:schemeClr val="tx2"/>
            </a:solidFill>
          </a:ln>
        </p:spPr>
        <p:txBody>
          <a:bodyPr lIns="182880" tIns="146304" rIns="182880" bIns="146304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ubuntu</a:t>
            </a:r>
          </a:p>
          <a:p>
            <a:r>
              <a:rPr lang="en-US" dirty="0">
                <a:latin typeface="Consolas" panose="020B0609020204030204" pitchFamily="49" charset="0"/>
              </a:rPr>
              <a:t>LABEL maintainer="johndoe@contoso.com"</a:t>
            </a:r>
          </a:p>
          <a:p>
            <a:r>
              <a:rPr lang="en-US" dirty="0">
                <a:latin typeface="Consolas" panose="020B0609020204030204" pitchFamily="49" charset="0"/>
              </a:rPr>
              <a:t>ADD </a:t>
            </a:r>
            <a:r>
              <a:rPr lang="en-US" dirty="0" err="1">
                <a:latin typeface="Consolas" panose="020B0609020204030204" pitchFamily="49" charset="0"/>
              </a:rPr>
              <a:t>appsetup</a:t>
            </a:r>
            <a:r>
              <a:rPr lang="en-US" dirty="0">
                <a:latin typeface="Consolas" panose="020B0609020204030204" pitchFamily="49" charset="0"/>
              </a:rPr>
              <a:t> /</a:t>
            </a:r>
          </a:p>
          <a:p>
            <a:r>
              <a:rPr lang="en-US" dirty="0">
                <a:latin typeface="Consolas" panose="020B0609020204030204" pitchFamily="49" charset="0"/>
              </a:rPr>
              <a:t>RUN /bin/bash -c 'source $HOME/.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r>
              <a:rPr lang="en-US" dirty="0">
                <a:latin typeface="Consolas" panose="020B0609020204030204" pitchFamily="49" charset="0"/>
              </a:rPr>
              <a:t>; \</a:t>
            </a:r>
          </a:p>
          <a:p>
            <a:r>
              <a:rPr lang="en-US" dirty="0">
                <a:latin typeface="Consolas" panose="020B0609020204030204" pitchFamily="49" charset="0"/>
              </a:rPr>
              <a:t>echo $HOME'</a:t>
            </a:r>
          </a:p>
          <a:p>
            <a:r>
              <a:rPr lang="en-US" dirty="0">
                <a:latin typeface="Consolas" panose="020B0609020204030204" pitchFamily="49" charset="0"/>
              </a:rPr>
              <a:t>CMD ["echo", "Hello World from within the container"]</a:t>
            </a:r>
          </a:p>
        </p:txBody>
      </p:sp>
      <p:pic>
        <p:nvPicPr>
          <p:cNvPr id="4" name="Picture 3" descr="A tick mark">
            <a:extLst>
              <a:ext uri="{FF2B5EF4-FFF2-40B4-BE49-F238E27FC236}">
                <a16:creationId xmlns:a16="http://schemas.microsoft.com/office/drawing/2014/main" id="{66BE245E-1DB3-46D5-BCEE-4A44D80F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52C17C-BDCB-4285-AF03-B41089526ED5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err="1">
                <a:solidFill>
                  <a:schemeClr val="tx1"/>
                </a:solidFill>
                <a:cs typeface="Segoe UI Semibold" panose="020B0702040204020203" pitchFamily="34" charset="0"/>
              </a:rPr>
              <a:t>Dockerfiles</a:t>
            </a:r>
            <a:r>
              <a:rPr lang="en-US">
                <a:solidFill>
                  <a:schemeClr val="tx1"/>
                </a:solidFill>
                <a:cs typeface="Segoe UI Semibold" panose="020B0702040204020203" pitchFamily="34" charset="0"/>
              </a:rPr>
              <a:t> are text files that contain the commands needed by </a:t>
            </a:r>
            <a:r>
              <a:rPr lang="en-US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docker build </a:t>
            </a:r>
            <a:r>
              <a:rPr lang="en-US">
                <a:solidFill>
                  <a:schemeClr val="tx1"/>
                </a:solidFill>
                <a:cs typeface="Segoe UI Semibold" panose="020B0702040204020203" pitchFamily="34" charset="0"/>
              </a:rPr>
              <a:t>to assemble an image</a:t>
            </a:r>
          </a:p>
        </p:txBody>
      </p:sp>
    </p:spTree>
    <p:extLst>
      <p:ext uri="{BB962C8B-B14F-4D97-AF65-F5344CB8AC3E}">
        <p14:creationId xmlns:p14="http://schemas.microsoft.com/office/powerpoint/2010/main" val="7291844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3: Implementing Docker multi-stage builds</a:t>
            </a:r>
          </a:p>
        </p:txBody>
      </p:sp>
      <p:pic>
        <p:nvPicPr>
          <p:cNvPr id="2" name="Picture 1" descr="Icon of a square with two smaller squares inside it">
            <a:extLst>
              <a:ext uri="{FF2B5EF4-FFF2-40B4-BE49-F238E27FC236}">
                <a16:creationId xmlns:a16="http://schemas.microsoft.com/office/drawing/2014/main" id="{5A5AB6E7-9916-48CA-A84A-E0DF3E80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27" y="2964623"/>
            <a:ext cx="1065276" cy="10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35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292C-66B2-4DFE-BA39-E4894F7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Multiple stage builds</a:t>
            </a:r>
          </a:p>
        </p:txBody>
      </p:sp>
      <p:pic>
        <p:nvPicPr>
          <p:cNvPr id="76" name="Picture 75" descr="Icon of a scenery of mountain and moon&#10;representing photography">
            <a:extLst>
              <a:ext uri="{FF2B5EF4-FFF2-40B4-BE49-F238E27FC236}">
                <a16:creationId xmlns:a16="http://schemas.microsoft.com/office/drawing/2014/main" id="{6C24857D-A52A-4D42-BDCE-322B9518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1" y="1227384"/>
            <a:ext cx="952500" cy="9525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A81DCFC-5969-4896-BCC4-A27E7CE0EF40}"/>
              </a:ext>
            </a:extLst>
          </p:cNvPr>
          <p:cNvSpPr/>
          <p:nvPr/>
        </p:nvSpPr>
        <p:spPr>
          <a:xfrm>
            <a:off x="1628189" y="1395096"/>
            <a:ext cx="44757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Keep the image size as small as possible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C287E-1A4C-493E-9BE0-53A6CEBE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189" y="2415190"/>
            <a:ext cx="44757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series of rectangular blocks representing traffic">
            <a:extLst>
              <a:ext uri="{FF2B5EF4-FFF2-40B4-BE49-F238E27FC236}">
                <a16:creationId xmlns:a16="http://schemas.microsoft.com/office/drawing/2014/main" id="{F7931F22-AB5A-44CD-8246-AEEB4E348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1" y="2652020"/>
            <a:ext cx="952500" cy="9525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3390E89-6BAA-4B12-83C6-53DD09772E69}"/>
              </a:ext>
            </a:extLst>
          </p:cNvPr>
          <p:cNvSpPr/>
          <p:nvPr/>
        </p:nvSpPr>
        <p:spPr>
          <a:xfrm>
            <a:off x="1628189" y="2819732"/>
            <a:ext cx="44757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Layers</a:t>
            </a:r>
            <a:r>
              <a:rPr lang="en-US" sz="2000" dirty="0">
                <a:cs typeface="Segoe UI Semibold" panose="020B0702040204020203" pitchFamily="34" charset="0"/>
              </a:rPr>
              <a:t> are additional instructions added to the </a:t>
            </a:r>
            <a:r>
              <a:rPr lang="en-US" sz="2000" dirty="0" err="1">
                <a:cs typeface="Segoe UI Semibold" panose="020B0702040204020203" pitchFamily="34" charset="0"/>
              </a:rPr>
              <a:t>Dockerfile</a:t>
            </a:r>
            <a:r>
              <a:rPr lang="en-US" sz="2000" dirty="0">
                <a:cs typeface="Segoe UI Semibold" panose="020B0702040204020203" pitchFamily="34" charset="0"/>
              </a:rPr>
              <a:t>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A69E57-A518-41B0-AF24-E016AA12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189" y="3839826"/>
            <a:ext cx="44757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bar chart with circles on the bottom">
            <a:extLst>
              <a:ext uri="{FF2B5EF4-FFF2-40B4-BE49-F238E27FC236}">
                <a16:creationId xmlns:a16="http://schemas.microsoft.com/office/drawing/2014/main" id="{B0591B5A-17EC-4128-83C5-B9E0F327E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91" y="4076656"/>
            <a:ext cx="952500" cy="9525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84EC374-F918-4F0A-A367-8D01207AC25A}"/>
              </a:ext>
            </a:extLst>
          </p:cNvPr>
          <p:cNvSpPr/>
          <p:nvPr/>
        </p:nvSpPr>
        <p:spPr>
          <a:xfrm>
            <a:off x="1628189" y="4095088"/>
            <a:ext cx="447571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Multi-stage builds helps optimize the files, improves their readability, and makes them easier to maintain</a:t>
            </a:r>
          </a:p>
        </p:txBody>
      </p:sp>
      <p:pic>
        <p:nvPicPr>
          <p:cNvPr id="82" name="Picture 81" descr="Icon of coding brackets">
            <a:extLst>
              <a:ext uri="{FF2B5EF4-FFF2-40B4-BE49-F238E27FC236}">
                <a16:creationId xmlns:a16="http://schemas.microsoft.com/office/drawing/2014/main" id="{0557C42F-C0F0-4218-9097-7FC2B150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130" y="1225860"/>
            <a:ext cx="952500" cy="9525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76DFD07-FF99-4F5D-B7DE-531848D863C7}"/>
              </a:ext>
            </a:extLst>
          </p:cNvPr>
          <p:cNvSpPr/>
          <p:nvPr/>
        </p:nvSpPr>
        <p:spPr>
          <a:xfrm>
            <a:off x="7548690" y="1395096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Each FROM instruction starts a </a:t>
            </a:r>
            <a:br>
              <a:rPr lang="en-US" sz="2000">
                <a:cs typeface="Segoe UI Semibold" panose="020B0702040204020203" pitchFamily="34" charset="0"/>
              </a:rPr>
            </a:br>
            <a:r>
              <a:rPr lang="en-US" sz="2000">
                <a:cs typeface="Segoe UI Semibold" panose="020B0702040204020203" pitchFamily="34" charset="0"/>
              </a:rPr>
              <a:t>new stage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E4AD5B-6165-41F5-89CD-0A265D64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2415190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a rectangle, a square and a circle in a straight line">
            <a:extLst>
              <a:ext uri="{FF2B5EF4-FFF2-40B4-BE49-F238E27FC236}">
                <a16:creationId xmlns:a16="http://schemas.microsoft.com/office/drawing/2014/main" id="{6BA2612C-B5D0-462C-A4EC-F74EEC705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130" y="2650496"/>
            <a:ext cx="952500" cy="9525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FC54C35-EEB2-4D2E-9060-F55DBB5F25C1}"/>
              </a:ext>
            </a:extLst>
          </p:cNvPr>
          <p:cNvSpPr/>
          <p:nvPr/>
        </p:nvSpPr>
        <p:spPr>
          <a:xfrm>
            <a:off x="7548690" y="2819732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The stages are numbered in order, starting with stage 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555FBD-72B2-46B1-8729-D1A566264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3839826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3EC52B68-53E0-41C1-A13D-EA7C584E4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30" y="4075132"/>
            <a:ext cx="952500" cy="952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807CA48-60CA-47F4-8203-2C6DF6A5862C}"/>
              </a:ext>
            </a:extLst>
          </p:cNvPr>
          <p:cNvSpPr/>
          <p:nvPr/>
        </p:nvSpPr>
        <p:spPr>
          <a:xfrm>
            <a:off x="7548690" y="4398256"/>
            <a:ext cx="448056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Stages are named using an AS clause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8F1D30-AA28-47A6-8B7B-C685B760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5264462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Icon of a webpage showing six squares">
            <a:extLst>
              <a:ext uri="{FF2B5EF4-FFF2-40B4-BE49-F238E27FC236}">
                <a16:creationId xmlns:a16="http://schemas.microsoft.com/office/drawing/2014/main" id="{6756C847-94F2-44DE-91E8-0F471473F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130" y="5499769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2DC31C6-5ED4-4CFF-985D-06578112DFDB}"/>
              </a:ext>
            </a:extLst>
          </p:cNvPr>
          <p:cNvSpPr/>
          <p:nvPr/>
        </p:nvSpPr>
        <p:spPr>
          <a:xfrm>
            <a:off x="7548690" y="5669005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cs typeface="Segoe UI Semibold" panose="020B0702040204020203" pitchFamily="34" charset="0"/>
              </a:rPr>
              <a:t>Naming stages lets you build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25313403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7B3-EE3B-4E37-B4C0-5E80EB2C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Multi-stage </a:t>
            </a:r>
            <a:r>
              <a:rPr lang="en-US" dirty="0" err="1"/>
              <a:t>Dockerfiles</a:t>
            </a:r>
            <a:r>
              <a:rPr lang="en-US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A4AF9-9933-40DF-A0B3-3EBEC5BEEC43}"/>
              </a:ext>
            </a:extLst>
          </p:cNvPr>
          <p:cNvSpPr/>
          <p:nvPr/>
        </p:nvSpPr>
        <p:spPr>
          <a:xfrm>
            <a:off x="427037" y="1563624"/>
            <a:ext cx="5204505" cy="4781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Multi-stage builds give the benefits of the builder pattern without the hassle of maintaining separate files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The code progresses from one stage to the next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47533-EA48-4B76-AA8C-B092652F05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805714" y="1563624"/>
            <a:ext cx="6203723" cy="4781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/aspnetcore:2.0 AS base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/app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EXPOSE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/aspnetcore-build:2.0 AS builder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./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Web/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restore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. .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/Web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build -c Release -o /app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builder AS publish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publish -c Release -o /app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 AS production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/app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78D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--from=publish /app .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["dotnet", "Web.dll"]</a:t>
            </a:r>
          </a:p>
        </p:txBody>
      </p:sp>
    </p:spTree>
    <p:extLst>
      <p:ext uri="{BB962C8B-B14F-4D97-AF65-F5344CB8AC3E}">
        <p14:creationId xmlns:p14="http://schemas.microsoft.com/office/powerpoint/2010/main" val="23850102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678E-CA87-409D-A943-E93A5607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Considerations for multiple stage builds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F91CE-4BE7-408C-AD60-E3975FC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293"/>
            <a:ext cx="12436475" cy="138081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C66D2F0-67BB-4F2A-AB71-CC62AEF19989}"/>
              </a:ext>
            </a:extLst>
          </p:cNvPr>
          <p:cNvSpPr/>
          <p:nvPr/>
        </p:nvSpPr>
        <p:spPr>
          <a:xfrm>
            <a:off x="585516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Adopt container modularity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A2A232-3E1D-4AC7-A403-7E7C88E8B7CE}"/>
              </a:ext>
            </a:extLst>
          </p:cNvPr>
          <p:cNvSpPr/>
          <p:nvPr/>
        </p:nvSpPr>
        <p:spPr>
          <a:xfrm>
            <a:off x="3533537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Avoid unnecessary packages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106D48-032C-441F-9E78-5B39FB102CE1}"/>
              </a:ext>
            </a:extLst>
          </p:cNvPr>
          <p:cNvSpPr/>
          <p:nvPr/>
        </p:nvSpPr>
        <p:spPr>
          <a:xfrm>
            <a:off x="6481558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Choose an appropriate base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86C979-EF02-4079-B54F-A0618A869892}"/>
              </a:ext>
            </a:extLst>
          </p:cNvPr>
          <p:cNvSpPr/>
          <p:nvPr/>
        </p:nvSpPr>
        <p:spPr>
          <a:xfrm>
            <a:off x="9429580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Avoid including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7422527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86BF8D4-049F-45A9-9199-76D7F954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8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BC8-E867-4422-BFAE-4B8F7C8D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Example builder pattern</a:t>
            </a:r>
          </a:p>
        </p:txBody>
      </p:sp>
      <p:pic>
        <p:nvPicPr>
          <p:cNvPr id="27" name="Picture 26" descr="Icon of four circle connected in a branch">
            <a:extLst>
              <a:ext uri="{FF2B5EF4-FFF2-40B4-BE49-F238E27FC236}">
                <a16:creationId xmlns:a16="http://schemas.microsoft.com/office/drawing/2014/main" id="{7B77D67C-BB90-4A9A-9421-4EF2F8BC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" t="1683" r="1332" b="1683"/>
          <a:stretch>
            <a:fillRect/>
          </a:stretch>
        </p:blipFill>
        <p:spPr>
          <a:xfrm>
            <a:off x="432538" y="1186483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0BCB7-0C60-4C4F-A203-14549A6606CC}"/>
              </a:ext>
            </a:extLst>
          </p:cNvPr>
          <p:cNvSpPr txBox="1"/>
          <p:nvPr/>
        </p:nvSpPr>
        <p:spPr>
          <a:xfrm>
            <a:off x="1371600" y="1398355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Derive from a .NET base image with the whole runtime/SDK (</a:t>
            </a:r>
            <a:r>
              <a:rPr lang="en-US" sz="2000" dirty="0" err="1"/>
              <a:t>Dockerfile.build</a:t>
            </a:r>
            <a:r>
              <a:rPr lang="en-US" sz="20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30F17E-7475-442F-87AE-9CD3EFF1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1942586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con of a screen with codes">
            <a:extLst>
              <a:ext uri="{FF2B5EF4-FFF2-40B4-BE49-F238E27FC236}">
                <a16:creationId xmlns:a16="http://schemas.microsoft.com/office/drawing/2014/main" id="{3BB6278B-4C45-4857-8373-A54A9451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2" t="1799" r="1332" b="1799"/>
          <a:stretch>
            <a:fillRect/>
          </a:stretch>
        </p:blipFill>
        <p:spPr>
          <a:xfrm>
            <a:off x="432538" y="1967169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8F54B-FCC1-4B90-B672-87C92A2C5296}"/>
              </a:ext>
            </a:extLst>
          </p:cNvPr>
          <p:cNvSpPr txBox="1"/>
          <p:nvPr/>
        </p:nvSpPr>
        <p:spPr>
          <a:xfrm>
            <a:off x="1371600" y="2179041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Add source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9AEC2-C0EB-4E7F-B361-25067F1F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2723272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 wrench and a clipboard">
            <a:extLst>
              <a:ext uri="{FF2B5EF4-FFF2-40B4-BE49-F238E27FC236}">
                <a16:creationId xmlns:a16="http://schemas.microsoft.com/office/drawing/2014/main" id="{FC18BAE0-D335-43AC-8B56-A570D7686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32" t="1683" r="1332" b="1683"/>
          <a:stretch>
            <a:fillRect/>
          </a:stretch>
        </p:blipFill>
        <p:spPr>
          <a:xfrm>
            <a:off x="432538" y="2747855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910A62-0C86-4F6D-82BA-DB25F915C787}"/>
              </a:ext>
            </a:extLst>
          </p:cNvPr>
          <p:cNvSpPr txBox="1"/>
          <p:nvPr/>
        </p:nvSpPr>
        <p:spPr>
          <a:xfrm>
            <a:off x="1371600" y="2959727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Produce a statically-linked binary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1587D-5D05-4E5C-B04B-A4F76CCB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3503958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four rectangular blocks enclosed by a frame on the corners">
            <a:extLst>
              <a:ext uri="{FF2B5EF4-FFF2-40B4-BE49-F238E27FC236}">
                <a16:creationId xmlns:a16="http://schemas.microsoft.com/office/drawing/2014/main" id="{58814E10-FD0B-4EF9-9CCD-622C3A6CBF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32" t="1683" r="1332" b="1683"/>
          <a:stretch>
            <a:fillRect/>
          </a:stretch>
        </p:blipFill>
        <p:spPr>
          <a:xfrm>
            <a:off x="432538" y="3528541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3483A-7DCA-4ACA-BF15-AD2EB30A6D30}"/>
              </a:ext>
            </a:extLst>
          </p:cNvPr>
          <p:cNvSpPr txBox="1"/>
          <p:nvPr/>
        </p:nvSpPr>
        <p:spPr>
          <a:xfrm>
            <a:off x="1371600" y="3740413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Copy the static binary from the image to the host (docker create, docker cp)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A3C91-F474-4C36-86ED-39321D9E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4284644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rrow positioned diagonally">
            <a:extLst>
              <a:ext uri="{FF2B5EF4-FFF2-40B4-BE49-F238E27FC236}">
                <a16:creationId xmlns:a16="http://schemas.microsoft.com/office/drawing/2014/main" id="{D82805C1-EA1C-4C0A-9075-EB46F70281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04" t="1204" r="1204" b="1204"/>
          <a:stretch>
            <a:fillRect/>
          </a:stretch>
        </p:blipFill>
        <p:spPr>
          <a:xfrm>
            <a:off x="432538" y="4309227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CD6A1-AE40-462D-B508-9E86F56AB33D}"/>
              </a:ext>
            </a:extLst>
          </p:cNvPr>
          <p:cNvSpPr txBox="1"/>
          <p:nvPr/>
        </p:nvSpPr>
        <p:spPr>
          <a:xfrm>
            <a:off x="1371600" y="4521099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Derive from SCRATCH or some other light-weight image (</a:t>
            </a:r>
            <a:r>
              <a:rPr lang="en-US" sz="2000" dirty="0" err="1"/>
              <a:t>Dockerfile</a:t>
            </a:r>
            <a:r>
              <a:rPr lang="en-US" sz="20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2EC98-1DDD-4D6D-B01E-473EAD659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5065330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 of a square with a smaller square positioned in the lower left corner">
            <a:extLst>
              <a:ext uri="{FF2B5EF4-FFF2-40B4-BE49-F238E27FC236}">
                <a16:creationId xmlns:a16="http://schemas.microsoft.com/office/drawing/2014/main" id="{B16067AF-B460-40B6-B5D2-1B115B3905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32" t="1683" r="1332" b="1683"/>
          <a:stretch>
            <a:fillRect/>
          </a:stretch>
        </p:blipFill>
        <p:spPr>
          <a:xfrm>
            <a:off x="432538" y="5089913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2866C-1733-4A0C-935B-624220416AFF}"/>
              </a:ext>
            </a:extLst>
          </p:cNvPr>
          <p:cNvSpPr txBox="1"/>
          <p:nvPr/>
        </p:nvSpPr>
        <p:spPr>
          <a:xfrm>
            <a:off x="1371600" y="5301785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Add the binary back 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69B687-497A-4FC9-8EAC-9C4751988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5846016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person">
            <a:extLst>
              <a:ext uri="{FF2B5EF4-FFF2-40B4-BE49-F238E27FC236}">
                <a16:creationId xmlns:a16="http://schemas.microsoft.com/office/drawing/2014/main" id="{C155E10F-1794-439F-9C7F-ED66DE78284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32" t="1683" r="1332" b="1683"/>
          <a:stretch>
            <a:fillRect/>
          </a:stretch>
        </p:blipFill>
        <p:spPr>
          <a:xfrm>
            <a:off x="432538" y="5870597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C02A17-4C40-4254-B52A-44F07E141554}"/>
              </a:ext>
            </a:extLst>
          </p:cNvPr>
          <p:cNvSpPr txBox="1"/>
          <p:nvPr/>
        </p:nvSpPr>
        <p:spPr>
          <a:xfrm>
            <a:off x="1371600" y="6082469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Push a tiny image to the Docker Hub</a:t>
            </a:r>
          </a:p>
        </p:txBody>
      </p:sp>
    </p:spTree>
    <p:extLst>
      <p:ext uri="{BB962C8B-B14F-4D97-AF65-F5344CB8AC3E}">
        <p14:creationId xmlns:p14="http://schemas.microsoft.com/office/powerpoint/2010/main" val="28047402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21A-CF2D-4139-AFD2-2C37B080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Multiple projects and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EB414-A4FA-48BD-8A4A-6B1068039A95}"/>
              </a:ext>
            </a:extLst>
          </p:cNvPr>
          <p:cNvSpPr/>
          <p:nvPr/>
        </p:nvSpPr>
        <p:spPr>
          <a:xfrm>
            <a:off x="427038" y="1563624"/>
            <a:ext cx="5204505" cy="4781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Each project has its own </a:t>
            </a:r>
            <a:br>
              <a:rPr lang="en-US" sz="2400" dirty="0">
                <a:solidFill>
                  <a:schemeClr val="tx1"/>
                </a:solidFill>
                <a:cs typeface="Segoe UI Semilight"/>
              </a:rPr>
            </a:br>
            <a:r>
              <a:rPr lang="en-US" sz="2400" dirty="0">
                <a:solidFill>
                  <a:schemeClr val="tx1"/>
                </a:solidFill>
                <a:cs typeface="Segoe UI Semilight"/>
              </a:rPr>
              <a:t>multi-stage </a:t>
            </a:r>
            <a:r>
              <a:rPr lang="en-US" sz="2400" dirty="0" err="1">
                <a:solidFill>
                  <a:schemeClr val="tx1"/>
                </a:solidFill>
                <a:cs typeface="Segoe UI Semilight"/>
              </a:rPr>
              <a:t>Dockerfile</a:t>
            </a:r>
            <a:endParaRPr lang="en-US" sz="2400" dirty="0">
              <a:solidFill>
                <a:schemeClr val="tx1"/>
              </a:solidFill>
              <a:cs typeface="Segoe UI Semilight"/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Shared component projects do not have </a:t>
            </a:r>
            <a:r>
              <a:rPr lang="en-US" sz="2400" dirty="0" err="1">
                <a:solidFill>
                  <a:schemeClr val="tx1"/>
                </a:solidFill>
                <a:cs typeface="Segoe UI Semilight"/>
              </a:rPr>
              <a:t>Dockerfiles</a:t>
            </a:r>
            <a:endParaRPr lang="en-US" sz="2400" dirty="0">
              <a:solidFill>
                <a:schemeClr val="tx1"/>
              </a:solidFill>
              <a:cs typeface="Segoe UI Semilight"/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Each </a:t>
            </a:r>
            <a:r>
              <a:rPr lang="en-US" sz="2400" dirty="0" err="1">
                <a:solidFill>
                  <a:schemeClr val="tx1"/>
                </a:solidFill>
                <a:cs typeface="Segoe UI Semilight"/>
              </a:rPr>
              <a:t>Dockerfile</a:t>
            </a:r>
            <a:r>
              <a:rPr lang="en-US" sz="2400" dirty="0">
                <a:solidFill>
                  <a:schemeClr val="tx1"/>
                </a:solidFill>
                <a:cs typeface="Segoe UI Semilight"/>
              </a:rPr>
              <a:t> assumes its context is the solution directory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cs typeface="Segoe UI Semilight"/>
              </a:rPr>
              <a:t>There's a docker-</a:t>
            </a:r>
            <a:r>
              <a:rPr lang="en-US" sz="2400" dirty="0" err="1">
                <a:solidFill>
                  <a:schemeClr val="tx1"/>
                </a:solidFill>
                <a:cs typeface="Segoe UI Semilight"/>
              </a:rPr>
              <a:t>compose.yml</a:t>
            </a:r>
            <a:r>
              <a:rPr lang="en-US" sz="2400" dirty="0">
                <a:solidFill>
                  <a:schemeClr val="tx1"/>
                </a:solidFill>
                <a:cs typeface="Segoe UI Semilight"/>
              </a:rPr>
              <a:t> in the root of the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82F3E-A88C-4157-83BD-B49047DB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05714" y="1563624"/>
            <a:ext cx="6203723" cy="4781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Multi.sln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docker-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compose.yml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[Web]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382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E96-2F2D-4982-A70C-E5B54B92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Demonstration: Add Docker support to an existing application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E81399-928C-45D7-9283-384459253D9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8" y="1300608"/>
            <a:ext cx="11582400" cy="5141913"/>
          </a:xfrm>
          <a:ln w="19050">
            <a:solidFill>
              <a:schemeClr val="tx2"/>
            </a:solidFill>
          </a:ln>
        </p:spPr>
        <p:txBody>
          <a:bodyPr lIns="182880" tIns="146304" rIns="182880" bIns="146304">
            <a:noAutofit/>
          </a:bodyPr>
          <a:lstStyle/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/app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EXPOSE 6636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EXPOSE 44320</a:t>
            </a:r>
          </a:p>
          <a:p>
            <a:pPr>
              <a:spcAft>
                <a:spcPts val="400"/>
              </a:spcAft>
            </a:pP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COPY ["WebApplication1/WebApplication1.csproj", "WebApplication1/"]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RUN dotnet build "WebApplication1.csproj" -c Release -o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RUN dotnet publish "WebApplication1.csproj" -c Release -o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ENTRYPOINT ["dotnet", "WebApplication1.dll"]</a:t>
            </a:r>
          </a:p>
        </p:txBody>
      </p:sp>
    </p:spTree>
    <p:extLst>
      <p:ext uri="{BB962C8B-B14F-4D97-AF65-F5344CB8AC3E}">
        <p14:creationId xmlns:p14="http://schemas.microsoft.com/office/powerpoint/2010/main" val="2187165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04: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5D8D8AA8-ED6C-4F7E-9E64-03E06B65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839" y="2933700"/>
            <a:ext cx="775014" cy="11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77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Deploying Docker containers to Azure App Service 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sz="2000" dirty="0"/>
              <a:t>In this lab, you will learn how to use an Azure DevOps CI/CD pipeline to build a custom Docker image, push it to Azure Container Registry, and deploy it as a container to Azure App Service.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50"/>
            <a:ext cx="5543550" cy="261784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custom Docker image by using a Microsoft hosted Linux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Push an image to Azure Container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Deploy a Docker image as a container to Azure App Service by using Azure DevOps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1"/>
            <a:ext cx="5544766" cy="2617659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/>
        </p:nvGraphicFramePr>
        <p:xfrm>
          <a:off x="7723403" y="3887568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69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Modernizing your existing ASP.NET apps with Azure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sz="2000" dirty="0"/>
              <a:t>In this lab, you will use the Nerd Dinner Application, an open source ASP.NET MVC project. View the live site at </a:t>
            </a:r>
            <a:r>
              <a:rPr lang="en-US" sz="2000" dirty="0">
                <a:hlinkClick r:id="rId3"/>
              </a:rPr>
              <a:t>http://www.nerddinner.com</a:t>
            </a:r>
            <a:r>
              <a:rPr lang="en-US" sz="2000" dirty="0"/>
              <a:t>. You will move the application DB to Azure SQL instance and add the Docker support to the application to run the application in Azure Container Instances.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50"/>
            <a:ext cx="5543550" cy="261784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Migrate </a:t>
            </a:r>
            <a:r>
              <a:rPr lang="en-US" sz="1800" dirty="0" err="1"/>
              <a:t>LocalDB</a:t>
            </a:r>
            <a:r>
              <a:rPr lang="en-US" sz="1800" dirty="0"/>
              <a:t> to SQL Server in 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 Docker tools in Visual Studio and add Docker support for 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Publish Docker images to Azure Container Registry (ACR)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Push Docker images from ACR to Azure Container Instances (ACI)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1"/>
            <a:ext cx="5544766" cy="2617659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15675"/>
              </p:ext>
            </p:extLst>
          </p:nvPr>
        </p:nvGraphicFramePr>
        <p:xfrm>
          <a:off x="7723403" y="3887568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05: Module review and takeaways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B35D2D41-FDD6-4CF2-9D62-63578C75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98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691EDD-D991-4072-B600-1F6C547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 ?</a:t>
            </a:r>
          </a:p>
        </p:txBody>
      </p:sp>
      <p:pic>
        <p:nvPicPr>
          <p:cNvPr id="8" name="Picture 7" descr="Icon of a square with two smaller squares inside it">
            <a:extLst>
              <a:ext uri="{FF2B5EF4-FFF2-40B4-BE49-F238E27FC236}">
                <a16:creationId xmlns:a16="http://schemas.microsoft.com/office/drawing/2014/main" id="{169AA635-18D5-4C5E-A607-48948A22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47379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59233D-2E0C-443E-9B0A-53DA6033BB80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a container strategy including how containers are different from virtual machines and how microservices use containers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C99B4-A96E-4EFF-8B09-C180C6AA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3105844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n arrow pointing down to a rectangular shape">
            <a:extLst>
              <a:ext uri="{FF2B5EF4-FFF2-40B4-BE49-F238E27FC236}">
                <a16:creationId xmlns:a16="http://schemas.microsoft.com/office/drawing/2014/main" id="{2259D6E1-755C-4941-B9A4-F76450B0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2571"/>
            <a:ext cx="950976" cy="9509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7A3F6-9C78-400C-9FC0-28E9C77DB4EF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containers using Docker</a:t>
            </a:r>
          </a:p>
        </p:txBody>
      </p:sp>
      <p:pic>
        <p:nvPicPr>
          <p:cNvPr id="12" name="Picture 11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22B74DE1-1C4E-477B-AA0D-F1AC3FD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" y="4976239"/>
            <a:ext cx="952500" cy="952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59316-6D48-4F33-B605-F0DD69D31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467027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8F79E-B088-4F19-8770-C8792C961EA5}"/>
              </a:ext>
            </a:extLst>
          </p:cNvPr>
          <p:cNvSpPr/>
          <p:nvPr/>
        </p:nvSpPr>
        <p:spPr>
          <a:xfrm>
            <a:off x="1645084" y="4875589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40950798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885-9660-42ED-B074-34059C7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694D6-F768-4618-A32F-AF0B3BFE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24395F2-6F7D-473A-A77B-9F77A02D2099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C7C5F-2A44-42AD-8F34-821ED770C70F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You are reviewing an existing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. How would you know if it's a multi-stage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3E6B1E-3EA0-4079-A8D6-63166FF99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93D3EB5-6A48-4F8A-AF1F-CF157A776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9AB26B7-967C-4FDF-B0DD-454EFDC4AB9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0CBF81-2E4D-4345-B835-BDE3B8937630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You are designing a multi-stage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. How can one stage refer to another stage within the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EF28A-E986-4BB3-99A9-3DAEDCF9A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D0D6D5C-CCE6-434F-89D6-C984DC87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6249E00-A885-4C62-9CA5-692FFECC78F1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AD1C0-B6B9-45D8-BC49-88F4A73A4D7F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the line continuation character in </a:t>
            </a:r>
            <a:r>
              <a:rPr lang="en-US" sz="2400" err="1">
                <a:solidFill>
                  <a:schemeClr val="tx1"/>
                </a:solidFill>
              </a:rPr>
              <a:t>Dockerfiles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7B1E35-FEB8-42E0-A2DA-4A6236069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F15C24F-9870-4E63-BF2C-CC63C6619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FBE554A-DD88-41FB-AFD3-EDB32FAB2387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CC23B-7DD3-4DB2-90A0-6ADDDB263ECA}"/>
              </a:ext>
            </a:extLst>
          </p:cNvPr>
          <p:cNvSpPr/>
          <p:nvPr/>
        </p:nvSpPr>
        <p:spPr>
          <a:xfrm>
            <a:off x="1567543" y="465926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the Open Container Initiative defined a standard container image file format, which format did they choose as a starting point?</a:t>
            </a:r>
          </a:p>
        </p:txBody>
      </p:sp>
    </p:spTree>
    <p:extLst>
      <p:ext uri="{BB962C8B-B14F-4D97-AF65-F5344CB8AC3E}">
        <p14:creationId xmlns:p14="http://schemas.microsoft.com/office/powerpoint/2010/main" val="40582120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10" name="Picture 9" descr="Icon of a magnifying glass">
            <a:extLst>
              <a:ext uri="{FF2B5EF4-FFF2-40B4-BE49-F238E27FC236}">
                <a16:creationId xmlns:a16="http://schemas.microsoft.com/office/drawing/2014/main" id="{E2F44687-4D17-4D34-ADC7-765FDE73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0" y="1151906"/>
            <a:ext cx="1071372" cy="1071372"/>
          </a:xfrm>
          <a:prstGeom prst="rect">
            <a:avLst/>
          </a:prstGeom>
        </p:spPr>
      </p:pic>
      <p:sp>
        <p:nvSpPr>
          <p:cNvPr id="8" name="TextBox 7" descr="Icon of a document">
            <a:extLst>
              <a:ext uri="{FF2B5EF4-FFF2-40B4-BE49-F238E27FC236}">
                <a16:creationId xmlns:a16="http://schemas.microsoft.com/office/drawing/2014/main" id="{8FB0E4B4-9CCA-4D73-88E5-249D991D139A}"/>
              </a:ext>
            </a:extLst>
          </p:cNvPr>
          <p:cNvSpPr txBox="1"/>
          <p:nvPr/>
        </p:nvSpPr>
        <p:spPr>
          <a:xfrm>
            <a:off x="1807987" y="1441350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1: Module overview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8899B0-8985-407D-BEC6-117C1415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2223278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BECA40E2-EDA2-45B5-94CE-DC1DA5B1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9" y="2278185"/>
            <a:ext cx="1069848" cy="1069848"/>
          </a:xfrm>
          <a:prstGeom prst="rect">
            <a:avLst/>
          </a:prstGeom>
        </p:spPr>
      </p:pic>
      <p:sp>
        <p:nvSpPr>
          <p:cNvPr id="13" name="TextBox 12" descr="Icon of a document">
            <a:extLst>
              <a:ext uri="{FF2B5EF4-FFF2-40B4-BE49-F238E27FC236}">
                <a16:creationId xmlns:a16="http://schemas.microsoft.com/office/drawing/2014/main" id="{C96F43C2-D4D2-4F06-B95C-08F7AF3708D4}"/>
              </a:ext>
            </a:extLst>
          </p:cNvPr>
          <p:cNvSpPr txBox="1"/>
          <p:nvPr/>
        </p:nvSpPr>
        <p:spPr>
          <a:xfrm>
            <a:off x="1807987" y="2556507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2: Implementing a container build strategy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E43E8-CA69-4BBE-8A5A-60867EC1B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3402940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con of a lab flask">
            <a:extLst>
              <a:ext uri="{FF2B5EF4-FFF2-40B4-BE49-F238E27FC236}">
                <a16:creationId xmlns:a16="http://schemas.microsoft.com/office/drawing/2014/main" id="{9F447135-15CE-4C96-B92C-B5200886E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1" y="4523123"/>
            <a:ext cx="1065276" cy="1066800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1F8A96FF-8BBB-4E6A-BE9F-C872C8C02737}"/>
              </a:ext>
            </a:extLst>
          </p:cNvPr>
          <p:cNvSpPr txBox="1"/>
          <p:nvPr/>
        </p:nvSpPr>
        <p:spPr>
          <a:xfrm>
            <a:off x="1807987" y="4878089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4: Lab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853C0C-C86B-414C-AC60-A6C7FDBEC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5644830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document with a checkmark">
            <a:extLst>
              <a:ext uri="{FF2B5EF4-FFF2-40B4-BE49-F238E27FC236}">
                <a16:creationId xmlns:a16="http://schemas.microsoft.com/office/drawing/2014/main" id="{14A4E64B-9756-44DF-8BAB-04CB647B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72" y="5644830"/>
            <a:ext cx="1066800" cy="1066800"/>
          </a:xfrm>
          <a:prstGeom prst="rect">
            <a:avLst/>
          </a:prstGeom>
        </p:spPr>
      </p:pic>
      <p:sp>
        <p:nvSpPr>
          <p:cNvPr id="23" name="TextBox 22" descr="Icon of a document">
            <a:extLst>
              <a:ext uri="{FF2B5EF4-FFF2-40B4-BE49-F238E27FC236}">
                <a16:creationId xmlns:a16="http://schemas.microsoft.com/office/drawing/2014/main" id="{9B2B3C04-28B3-49FD-B496-8F62F6A77411}"/>
              </a:ext>
            </a:extLst>
          </p:cNvPr>
          <p:cNvSpPr txBox="1"/>
          <p:nvPr/>
        </p:nvSpPr>
        <p:spPr>
          <a:xfrm>
            <a:off x="1807987" y="5993564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5: Module review and takeaways</a:t>
            </a:r>
          </a:p>
        </p:txBody>
      </p:sp>
      <p:pic>
        <p:nvPicPr>
          <p:cNvPr id="15" name="Picture 14" descr="Icon of a square with two smaller squares inside it">
            <a:extLst>
              <a:ext uri="{FF2B5EF4-FFF2-40B4-BE49-F238E27FC236}">
                <a16:creationId xmlns:a16="http://schemas.microsoft.com/office/drawing/2014/main" id="{0EF8443E-D473-496C-B543-FB38BEC6C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51" y="3402940"/>
            <a:ext cx="1065276" cy="10652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44F7D0-11D6-4905-B71A-9D5CBD38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4529505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 descr="Icon of a document">
            <a:extLst>
              <a:ext uri="{FF2B5EF4-FFF2-40B4-BE49-F238E27FC236}">
                <a16:creationId xmlns:a16="http://schemas.microsoft.com/office/drawing/2014/main" id="{74F86FA5-5700-416E-8717-549B5DD15668}"/>
              </a:ext>
            </a:extLst>
          </p:cNvPr>
          <p:cNvSpPr txBox="1"/>
          <p:nvPr/>
        </p:nvSpPr>
        <p:spPr>
          <a:xfrm>
            <a:off x="1807987" y="3705867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3: Implementing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42042662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691EDD-D991-4072-B600-1F6C547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D8425-016D-4F08-ACD5-416464A17085}"/>
              </a:ext>
            </a:extLst>
          </p:cNvPr>
          <p:cNvSpPr txBox="1"/>
          <p:nvPr/>
        </p:nvSpPr>
        <p:spPr>
          <a:xfrm>
            <a:off x="465137" y="1188720"/>
            <a:ext cx="8192479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8" name="Picture 7" descr="Icon of a square with two smaller squares inside it">
            <a:extLst>
              <a:ext uri="{FF2B5EF4-FFF2-40B4-BE49-F238E27FC236}">
                <a16:creationId xmlns:a16="http://schemas.microsoft.com/office/drawing/2014/main" id="{169AA635-18D5-4C5E-A607-48948A22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47379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59233D-2E0C-443E-9B0A-53DA6033BB80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a container strategy including how containers are different from virtual machines and how microservices use containers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C99B4-A96E-4EFF-8B09-C180C6AA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3105844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n arrow pointing down to a rectangular shape">
            <a:extLst>
              <a:ext uri="{FF2B5EF4-FFF2-40B4-BE49-F238E27FC236}">
                <a16:creationId xmlns:a16="http://schemas.microsoft.com/office/drawing/2014/main" id="{2259D6E1-755C-4941-B9A4-F76450B0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2571"/>
            <a:ext cx="950976" cy="9509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7A3F6-9C78-400C-9FC0-28E9C77DB4EF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containers using Docker</a:t>
            </a:r>
          </a:p>
        </p:txBody>
      </p:sp>
      <p:pic>
        <p:nvPicPr>
          <p:cNvPr id="12" name="Picture 11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22B74DE1-1C4E-477B-AA0D-F1AC3FD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" y="4976239"/>
            <a:ext cx="952500" cy="952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59316-6D48-4F33-B605-F0DD69D31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467027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8F79E-B088-4F19-8770-C8792C961EA5}"/>
              </a:ext>
            </a:extLst>
          </p:cNvPr>
          <p:cNvSpPr/>
          <p:nvPr/>
        </p:nvSpPr>
        <p:spPr>
          <a:xfrm>
            <a:off x="1645084" y="4875589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34588829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02: Implementing a container build strategy</a:t>
            </a:r>
          </a:p>
        </p:txBody>
      </p:sp>
      <p:pic>
        <p:nvPicPr>
          <p:cNvPr id="6" name="Picture 5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D30E1EAB-0F34-4E97-A8DF-EEDF916A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802" y="3009683"/>
            <a:ext cx="1214198" cy="9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Why containers?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706817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20297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Portable – run containers wherever Docker is supported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7315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804986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31283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Consistent – know that developers are working with identical code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3013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903155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42268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Lightweight – far less disk, CPU, and memory than VMs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DE0D1-A9A4-4275-96B9-89A1EE57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49286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thick lines and circles arranged to form a square pattern">
            <a:extLst>
              <a:ext uri="{FF2B5EF4-FFF2-40B4-BE49-F238E27FC236}">
                <a16:creationId xmlns:a16="http://schemas.microsoft.com/office/drawing/2014/main" id="{C39BD94E-F8E2-4401-8185-F29226765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5001324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D1B3F2-D1E4-4C5F-9D13-A2CE103E218A}"/>
              </a:ext>
            </a:extLst>
          </p:cNvPr>
          <p:cNvSpPr/>
          <p:nvPr/>
        </p:nvSpPr>
        <p:spPr>
          <a:xfrm>
            <a:off x="1689099" y="53254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Efficient – fast deployment, booting, patching, updates</a:t>
            </a:r>
          </a:p>
        </p:txBody>
      </p:sp>
    </p:spTree>
    <p:extLst>
      <p:ext uri="{BB962C8B-B14F-4D97-AF65-F5344CB8AC3E}">
        <p14:creationId xmlns:p14="http://schemas.microsoft.com/office/powerpoint/2010/main" val="1846130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Structure of containers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A82E0E-BAC9-45C4-9D71-516B6802F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 descr="Arrow pointing to the right">
            <a:extLst>
              <a:ext uri="{FF2B5EF4-FFF2-40B4-BE49-F238E27FC236}">
                <a16:creationId xmlns:a16="http://schemas.microsoft.com/office/drawing/2014/main" id="{FA128197-9565-4512-AEB9-1860AC5C4765}"/>
              </a:ext>
            </a:extLst>
          </p:cNvPr>
          <p:cNvSpPr/>
          <p:nvPr/>
        </p:nvSpPr>
        <p:spPr bwMode="auto">
          <a:xfrm>
            <a:off x="5674365" y="3156159"/>
            <a:ext cx="1097284" cy="922992"/>
          </a:xfrm>
          <a:prstGeom prst="rightArrow">
            <a:avLst>
              <a:gd name="adj1" fmla="val 4174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546F0-E8FB-4257-9A23-AA736A7E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84" y="1371502"/>
            <a:ext cx="4876190" cy="499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ABE72C-8C9B-4061-BA08-44898E6B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0" y="1371270"/>
            <a:ext cx="4876190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ED75-5944-4BB1-9D5D-7CED1E8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Discussion: Containers versus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4DBFA-B13B-4D50-9BDF-EA2B8E779C38}"/>
              </a:ext>
            </a:extLst>
          </p:cNvPr>
          <p:cNvSpPr txBox="1"/>
          <p:nvPr/>
        </p:nvSpPr>
        <p:spPr>
          <a:xfrm>
            <a:off x="427038" y="1188720"/>
            <a:ext cx="6960560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>
                <a:latin typeface="+mj-lt"/>
              </a:rPr>
              <a:t>In your development environment: </a:t>
            </a:r>
          </a:p>
        </p:txBody>
      </p:sp>
      <p:pic>
        <p:nvPicPr>
          <p:cNvPr id="8" name="Picture 7" descr="Icon of chart build by blocks of square">
            <a:extLst>
              <a:ext uri="{FF2B5EF4-FFF2-40B4-BE49-F238E27FC236}">
                <a16:creationId xmlns:a16="http://schemas.microsoft.com/office/drawing/2014/main" id="{3920AAE6-38E9-4754-BC1E-593DCD51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7682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A0E4FC-0F10-4CFE-BB98-25897AE55A2B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Do you currently use virtualization of any type?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B09C7-099A-465F-B201-A1C40ED5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5084" y="3105844"/>
            <a:ext cx="1036435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a square with two smaller squares inside it">
            <a:extLst>
              <a:ext uri="{FF2B5EF4-FFF2-40B4-BE49-F238E27FC236}">
                <a16:creationId xmlns:a16="http://schemas.microsoft.com/office/drawing/2014/main" id="{A3001218-86D1-4FCC-8939-FCB2BAB34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" t="464" r="464" b="464"/>
          <a:stretch/>
        </p:blipFill>
        <p:spPr>
          <a:xfrm>
            <a:off x="431428" y="3445669"/>
            <a:ext cx="950976" cy="950976"/>
          </a:xfrm>
          <a:prstGeom prst="ellipse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DDC073-D125-403A-B6F6-AEED7462BD94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Do you prefer to deploy containers or virtual machines? </a:t>
            </a:r>
          </a:p>
        </p:txBody>
      </p:sp>
    </p:spTree>
    <p:extLst>
      <p:ext uri="{BB962C8B-B14F-4D97-AF65-F5344CB8AC3E}">
        <p14:creationId xmlns:p14="http://schemas.microsoft.com/office/powerpoint/2010/main" val="357754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Docker containers and development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134000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>
                <a:solidFill>
                  <a:schemeClr val="tx1"/>
                </a:solidFill>
              </a:rPr>
              <a:t>Docker is a software containerization platform with a common toolset, packaging model,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and deployment mechanism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20648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243855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>
                <a:solidFill>
                  <a:schemeClr val="tx1"/>
                </a:solidFill>
              </a:rPr>
              <a:t>Docker greatly simplifies containerization and distribution of applications that can be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run anywhere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30503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353710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>
                <a:solidFill>
                  <a:schemeClr val="tx1"/>
                </a:solidFill>
              </a:rPr>
              <a:t>A Docker image can be created that will deploy identically across any environment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in seconds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DE0D1-A9A4-4275-96B9-89A1EE57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440358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thick lines and circles arranged to form a square pattern">
            <a:extLst>
              <a:ext uri="{FF2B5EF4-FFF2-40B4-BE49-F238E27FC236}">
                <a16:creationId xmlns:a16="http://schemas.microsoft.com/office/drawing/2014/main" id="{C39BD94E-F8E2-4401-8185-F29226765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D1B3F2-D1E4-4C5F-9D13-A2CE103E218A}"/>
              </a:ext>
            </a:extLst>
          </p:cNvPr>
          <p:cNvSpPr/>
          <p:nvPr/>
        </p:nvSpPr>
        <p:spPr>
          <a:xfrm>
            <a:off x="1689099" y="4800315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err="1">
                <a:solidFill>
                  <a:schemeClr val="tx1"/>
                </a:solidFill>
              </a:rPr>
              <a:t>DockerHub</a:t>
            </a:r>
            <a:r>
              <a:rPr lang="en-US" sz="2000">
                <a:solidFill>
                  <a:schemeClr val="tx1"/>
                </a:solidFill>
              </a:rPr>
              <a:t> has more than 180,000 applications in the public community repository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A0C167-9DC5-4D9B-ACD6-198F1F85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550213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square with two smaller squares inside it">
            <a:extLst>
              <a:ext uri="{FF2B5EF4-FFF2-40B4-BE49-F238E27FC236}">
                <a16:creationId xmlns:a16="http://schemas.microsoft.com/office/drawing/2014/main" id="{17F6D24D-D24F-461C-8004-F2588CE6F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5574395"/>
            <a:ext cx="952500" cy="952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18AFC0-C205-4613-B9CA-3A001A02A352}"/>
              </a:ext>
            </a:extLst>
          </p:cNvPr>
          <p:cNvSpPr/>
          <p:nvPr/>
        </p:nvSpPr>
        <p:spPr>
          <a:xfrm>
            <a:off x="1689099" y="5898865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>
                <a:solidFill>
                  <a:schemeClr val="tx1"/>
                </a:solidFill>
              </a:rPr>
              <a:t>Docker organized the Open Container Initiative (OCI)</a:t>
            </a:r>
          </a:p>
        </p:txBody>
      </p:sp>
    </p:spTree>
    <p:extLst>
      <p:ext uri="{BB962C8B-B14F-4D97-AF65-F5344CB8AC3E}">
        <p14:creationId xmlns:p14="http://schemas.microsoft.com/office/powerpoint/2010/main" val="244899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a4bc753f-e3bb-4cba-8373-da173ea1515c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10db0749-eddb-4627-97e5-bcd86b41c8cd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009546-6948-4E03-85F2-5B11FC630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2390</Words>
  <Application>Microsoft Office PowerPoint</Application>
  <PresentationFormat>Custom</PresentationFormat>
  <Paragraphs>255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15:  Managing Containers using Docker</vt:lpstr>
      <vt:lpstr>Lesson 01: Module overview</vt:lpstr>
      <vt:lpstr>Module overview</vt:lpstr>
      <vt:lpstr>Learning objectives</vt:lpstr>
      <vt:lpstr>Lesson 02: Implementing a container build strategy</vt:lpstr>
      <vt:lpstr>Why containers?</vt:lpstr>
      <vt:lpstr>Structure of containers</vt:lpstr>
      <vt:lpstr>Discussion: Containers versus Virtual Machines</vt:lpstr>
      <vt:lpstr>Docker containers and development</vt:lpstr>
      <vt:lpstr>Working with Docker containers</vt:lpstr>
      <vt:lpstr>Microservices and containers</vt:lpstr>
      <vt:lpstr>Azure container-related services</vt:lpstr>
      <vt:lpstr>Docker container registries</vt:lpstr>
      <vt:lpstr>Demonstration: Create an Azure Container Registry</vt:lpstr>
      <vt:lpstr>Dockerfile core concepts</vt:lpstr>
      <vt:lpstr>Lesson 3: Implementing Docker multi-stage builds</vt:lpstr>
      <vt:lpstr>Multiple stage builds</vt:lpstr>
      <vt:lpstr>Multi-stage Dockerfiles </vt:lpstr>
      <vt:lpstr>Considerations for multiple stage builds</vt:lpstr>
      <vt:lpstr>Example builder pattern</vt:lpstr>
      <vt:lpstr>Multiple projects and solutions</vt:lpstr>
      <vt:lpstr>Demonstration: Add Docker support to an existing application</vt:lpstr>
      <vt:lpstr>Lesson 04: Lab</vt:lpstr>
      <vt:lpstr>Deploying Docker containers to Azure App Service web apps</vt:lpstr>
      <vt:lpstr>Modernizing your existing ASP.NET apps with Azure</vt:lpstr>
      <vt:lpstr>Lesson 05: Module review and takeaways</vt:lpstr>
      <vt:lpstr>What did you learn 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08:  Implementing a container build strategy</dc:title>
  <dc:creator/>
  <cp:lastModifiedBy>Kimberly Rasmusson-Anderson</cp:lastModifiedBy>
  <cp:revision>21</cp:revision>
  <dcterms:created xsi:type="dcterms:W3CDTF">2020-04-30T00:33:59Z</dcterms:created>
  <dcterms:modified xsi:type="dcterms:W3CDTF">2021-05-13T19:26:15Z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