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551" r:id="rId4"/>
  </p:sldMasterIdLst>
  <p:notesMasterIdLst>
    <p:notesMasterId r:id="rId33"/>
  </p:notesMasterIdLst>
  <p:handoutMasterIdLst>
    <p:handoutMasterId r:id="rId34"/>
  </p:handoutMasterIdLst>
  <p:sldIdLst>
    <p:sldId id="1719" r:id="rId5"/>
    <p:sldId id="1994" r:id="rId6"/>
    <p:sldId id="1995" r:id="rId7"/>
    <p:sldId id="1996" r:id="rId8"/>
    <p:sldId id="1915" r:id="rId9"/>
    <p:sldId id="2004" r:id="rId10"/>
    <p:sldId id="1956" r:id="rId11"/>
    <p:sldId id="2007" r:id="rId12"/>
    <p:sldId id="1999" r:id="rId13"/>
    <p:sldId id="2008" r:id="rId14"/>
    <p:sldId id="1958" r:id="rId15"/>
    <p:sldId id="2009" r:id="rId16"/>
    <p:sldId id="2005" r:id="rId17"/>
    <p:sldId id="2006" r:id="rId18"/>
    <p:sldId id="2001" r:id="rId19"/>
    <p:sldId id="2010" r:id="rId20"/>
    <p:sldId id="2012" r:id="rId21"/>
    <p:sldId id="2013" r:id="rId22"/>
    <p:sldId id="2014" r:id="rId23"/>
    <p:sldId id="2011" r:id="rId24"/>
    <p:sldId id="2015" r:id="rId25"/>
    <p:sldId id="279" r:id="rId26"/>
    <p:sldId id="2016" r:id="rId27"/>
    <p:sldId id="1987" r:id="rId28"/>
    <p:sldId id="2017" r:id="rId29"/>
    <p:sldId id="1988" r:id="rId30"/>
    <p:sldId id="1997" r:id="rId31"/>
    <p:sldId id="2000" r:id="rId3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 id="5" name="Jarrod Renfro" initials="JR" lastIdx="2" clrIdx="5">
    <p:extLst>
      <p:ext uri="{19B8F6BF-5375-455C-9EA6-DF929625EA0E}">
        <p15:presenceInfo xmlns:p15="http://schemas.microsoft.com/office/powerpoint/2012/main" userId="Jarrod Renfr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43A5E"/>
    <a:srgbClr val="ABABAB"/>
    <a:srgbClr val="EBEBEB"/>
    <a:srgbClr val="59B4D9"/>
    <a:srgbClr val="FFFFFF"/>
    <a:srgbClr val="FFF100"/>
    <a:srgbClr val="75757A"/>
    <a:srgbClr val="3C3C41"/>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7C8250-6078-43CC-8214-B4683C089ED7}" v="2" dt="2020-12-08T21:18:44.8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132" autoAdjust="0"/>
  </p:normalViewPr>
  <p:slideViewPr>
    <p:cSldViewPr snapToGrid="0">
      <p:cViewPr varScale="1">
        <p:scale>
          <a:sx n="98" d="100"/>
          <a:sy n="98" d="100"/>
        </p:scale>
        <p:origin x="960" y="96"/>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rrod Renfro" userId="d048d542-e669-493e-8dc7-fbcf4efcde8f" providerId="ADAL" clId="{957C8250-6078-43CC-8214-B4683C089ED7}"/>
    <pc:docChg chg="custSel modSld">
      <pc:chgData name="Jarrod Renfro" userId="d048d542-e669-493e-8dc7-fbcf4efcde8f" providerId="ADAL" clId="{957C8250-6078-43CC-8214-B4683C089ED7}" dt="2020-12-08T21:41:11.127" v="14" actId="20577"/>
      <pc:docMkLst>
        <pc:docMk/>
      </pc:docMkLst>
      <pc:sldChg chg="modSp mod">
        <pc:chgData name="Jarrod Renfro" userId="d048d542-e669-493e-8dc7-fbcf4efcde8f" providerId="ADAL" clId="{957C8250-6078-43CC-8214-B4683C089ED7}" dt="2020-12-08T21:37:26.890" v="10" actId="1036"/>
        <pc:sldMkLst>
          <pc:docMk/>
          <pc:sldMk cId="4088671649" sldId="1989"/>
        </pc:sldMkLst>
        <pc:spChg chg="mod">
          <ac:chgData name="Jarrod Renfro" userId="d048d542-e669-493e-8dc7-fbcf4efcde8f" providerId="ADAL" clId="{957C8250-6078-43CC-8214-B4683C089ED7}" dt="2020-12-08T21:37:26.890" v="10" actId="1036"/>
          <ac:spMkLst>
            <pc:docMk/>
            <pc:sldMk cId="4088671649" sldId="1989"/>
            <ac:spMk id="10" creationId="{AD8275C1-0E5D-4C1A-BD92-82C968C091E2}"/>
          </ac:spMkLst>
        </pc:spChg>
        <pc:picChg chg="mod">
          <ac:chgData name="Jarrod Renfro" userId="d048d542-e669-493e-8dc7-fbcf4efcde8f" providerId="ADAL" clId="{957C8250-6078-43CC-8214-B4683C089ED7}" dt="2020-12-08T21:37:26.890" v="10" actId="1036"/>
          <ac:picMkLst>
            <pc:docMk/>
            <pc:sldMk cId="4088671649" sldId="1989"/>
            <ac:picMk id="5" creationId="{1A080013-BB5C-4185-8E33-20E7479F095E}"/>
          </ac:picMkLst>
        </pc:picChg>
      </pc:sldChg>
      <pc:sldChg chg="modSp mod">
        <pc:chgData name="Jarrod Renfro" userId="d048d542-e669-493e-8dc7-fbcf4efcde8f" providerId="ADAL" clId="{957C8250-6078-43CC-8214-B4683C089ED7}" dt="2020-12-08T21:17:30.737" v="1" actId="20577"/>
        <pc:sldMkLst>
          <pc:docMk/>
          <pc:sldMk cId="1663750524" sldId="1995"/>
        </pc:sldMkLst>
        <pc:spChg chg="mod">
          <ac:chgData name="Jarrod Renfro" userId="d048d542-e669-493e-8dc7-fbcf4efcde8f" providerId="ADAL" clId="{957C8250-6078-43CC-8214-B4683C089ED7}" dt="2020-12-08T21:17:29.073" v="0" actId="20577"/>
          <ac:spMkLst>
            <pc:docMk/>
            <pc:sldMk cId="1663750524" sldId="1995"/>
            <ac:spMk id="21" creationId="{3AC7A638-8B03-4DD4-B314-5C656C883A57}"/>
          </ac:spMkLst>
        </pc:spChg>
        <pc:spChg chg="mod">
          <ac:chgData name="Jarrod Renfro" userId="d048d542-e669-493e-8dc7-fbcf4efcde8f" providerId="ADAL" clId="{957C8250-6078-43CC-8214-B4683C089ED7}" dt="2020-12-08T21:17:30.737" v="1" actId="20577"/>
          <ac:spMkLst>
            <pc:docMk/>
            <pc:sldMk cId="1663750524" sldId="1995"/>
            <ac:spMk id="23" creationId="{76233499-C7E3-471F-8D8D-240EB95BE811}"/>
          </ac:spMkLst>
        </pc:spChg>
      </pc:sldChg>
      <pc:sldChg chg="modSp mod">
        <pc:chgData name="Jarrod Renfro" userId="d048d542-e669-493e-8dc7-fbcf4efcde8f" providerId="ADAL" clId="{957C8250-6078-43CC-8214-B4683C089ED7}" dt="2020-12-08T21:41:11.127" v="14" actId="20577"/>
        <pc:sldMkLst>
          <pc:docMk/>
          <pc:sldMk cId="447886933" sldId="2000"/>
        </pc:sldMkLst>
        <pc:spChg chg="mod">
          <ac:chgData name="Jarrod Renfro" userId="d048d542-e669-493e-8dc7-fbcf4efcde8f" providerId="ADAL" clId="{957C8250-6078-43CC-8214-B4683C089ED7}" dt="2020-12-08T21:41:11.127" v="14" actId="20577"/>
          <ac:spMkLst>
            <pc:docMk/>
            <pc:sldMk cId="447886933" sldId="2000"/>
            <ac:spMk id="20" creationId="{1A403B93-1125-4E0E-ACA7-33428462015C}"/>
          </ac:spMkLst>
        </pc:spChg>
      </pc:sldChg>
      <pc:sldChg chg="addCm modCm">
        <pc:chgData name="Jarrod Renfro" userId="d048d542-e669-493e-8dc7-fbcf4efcde8f" providerId="ADAL" clId="{957C8250-6078-43CC-8214-B4683C089ED7}" dt="2020-12-08T21:18:13.630" v="3"/>
        <pc:sldMkLst>
          <pc:docMk/>
          <pc:sldMk cId="1476129944" sldId="2010"/>
        </pc:sldMkLst>
      </pc:sldChg>
      <pc:sldChg chg="addCm modCm">
        <pc:chgData name="Jarrod Renfro" userId="d048d542-e669-493e-8dc7-fbcf4efcde8f" providerId="ADAL" clId="{957C8250-6078-43CC-8214-B4683C089ED7}" dt="2020-12-08T21:18:44.869" v="5"/>
        <pc:sldMkLst>
          <pc:docMk/>
          <pc:sldMk cId="2900515305" sldId="2011"/>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8C41-402D-B68F-F5885B13975E}"/>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8C41-402D-B68F-F5885B13975E}"/>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8C41-402D-B68F-F5885B13975E}"/>
              </c:ext>
            </c:extLst>
          </c:dPt>
          <c:cat>
            <c:strRef>
              <c:f>Sheet1!$A$2:$A$4</c:f>
              <c:strCache>
                <c:ptCount val="2"/>
                <c:pt idx="0">
                  <c:v>Challenge</c:v>
                </c:pt>
                <c:pt idx="1">
                  <c:v>Hour</c:v>
                </c:pt>
              </c:strCache>
            </c:strRef>
          </c:cat>
          <c:val>
            <c:numRef>
              <c:f>Sheet1!$B$2:$B$4</c:f>
              <c:numCache>
                <c:formatCode>General</c:formatCode>
                <c:ptCount val="3"/>
                <c:pt idx="0">
                  <c:v>60</c:v>
                </c:pt>
                <c:pt idx="1">
                  <c:v>0</c:v>
                </c:pt>
              </c:numCache>
            </c:numRef>
          </c:val>
          <c:extLst>
            <c:ext xmlns:c16="http://schemas.microsoft.com/office/drawing/2014/chart" uri="{C3380CC4-5D6E-409C-BE32-E72D297353CC}">
              <c16:uniqueId val="{00000006-8C41-402D-B68F-F5885B13975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60 </a:t>
          </a:r>
          <a:br>
            <a:rPr lang="en-US" sz="1400" dirty="0">
              <a:solidFill>
                <a:schemeClr val="bg1"/>
              </a:solidFill>
            </a:rPr>
          </a:br>
          <a:r>
            <a:rPr lang="en-US" sz="1400" dirty="0">
              <a:solidFill>
                <a:schemeClr val="bg1"/>
              </a:solidFill>
            </a:rPr>
            <a:t>minutes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5/13/2021 2:25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5/13/2021 2:24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5/13/2021 2:24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You could have students do this walkthrough, but it may be easier to just demonstrate the procedure. That way if some students don’t already have a subscription, you avoid the issues associated with ensuring all students can meet the prerequisites to do the task.</a:t>
            </a:r>
          </a:p>
          <a:p>
            <a:endParaRPr lang="en-US"/>
          </a:p>
          <a:p>
            <a:r>
              <a:rPr lang="en-US" sz="882" b="0" i="0" u="none" strike="noStrike" kern="1200">
                <a:solidFill>
                  <a:schemeClr val="tx1"/>
                </a:solidFill>
                <a:effectLst/>
                <a:latin typeface="Segoe UI Light" pitchFamily="34" charset="0"/>
                <a:ea typeface="+mn-ea"/>
                <a:cs typeface="+mn-cs"/>
              </a:rPr>
              <a:t>This walkthrough shows how to deploy an AKS cluster using the Azure CLI. A multi-container application that includes a web front end and a Redis Cache instance is run in the cluster. You then see how to monitor the health of the cluster and pods that run your application</a:t>
            </a:r>
            <a:endParaRPr lang="en-US"/>
          </a:p>
          <a:p>
            <a:endParaRPr lang="en-US"/>
          </a:p>
          <a:p>
            <a:r>
              <a:rPr lang="en-US"/>
              <a:t>The slide lists the just the high-level steps for the walkthrough, you can use the code provided in the content.</a:t>
            </a: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5/13/2021 2:25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191367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You could have students do this walkthrough, but it may be easier to just demonstrate the procedure. That way if some students don’t already have a subscription, you avoid the issues associated with ensuring all students can meet the prerequisites to do the task.</a:t>
            </a:r>
          </a:p>
          <a:p>
            <a:endParaRPr lang="en-US"/>
          </a:p>
          <a:p>
            <a:r>
              <a:rPr lang="en-US"/>
              <a:t>After initial deployment, focus on the monitoring and logging tasks for ascertaining health the of the AKS cluster in the Azure portal.</a:t>
            </a:r>
          </a:p>
          <a:p>
            <a:endParaRPr lang="en-US"/>
          </a:p>
          <a:p>
            <a:r>
              <a:rPr lang="en-US"/>
              <a:t>The slide lists the just the high-level steps for the walkthrough, you can use the code and steps provided in the content.</a:t>
            </a: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5/13/2021 2:25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2589950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5/13/2021 2:25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380554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882" b="1" i="0" u="none" strike="noStrike" kern="1200">
                <a:solidFill>
                  <a:schemeClr val="tx1"/>
                </a:solidFill>
                <a:effectLst/>
                <a:latin typeface="Segoe UI Light" pitchFamily="34" charset="0"/>
                <a:ea typeface="+mn-ea"/>
                <a:cs typeface="+mn-cs"/>
              </a:rPr>
              <a:t>You can refer to the graphic in the content and discuss around that</a:t>
            </a:r>
          </a:p>
          <a:p>
            <a:endParaRPr lang="en-IE" sz="882" b="1" i="0" u="none" strike="noStrike" kern="1200">
              <a:solidFill>
                <a:schemeClr val="tx1"/>
              </a:solidFill>
              <a:effectLst/>
              <a:latin typeface="Segoe UI Light" pitchFamily="34" charset="0"/>
              <a:ea typeface="+mn-ea"/>
              <a:cs typeface="+mn-cs"/>
            </a:endParaRPr>
          </a:p>
          <a:p>
            <a:r>
              <a:rPr lang="en-IE" sz="882" b="1" i="0" u="none" strike="noStrike" kern="1200">
                <a:solidFill>
                  <a:schemeClr val="tx1"/>
                </a:solidFill>
                <a:effectLst/>
                <a:latin typeface="Segoe UI Light" pitchFamily="34" charset="0"/>
                <a:ea typeface="+mn-ea"/>
                <a:cs typeface="+mn-cs"/>
              </a:rPr>
              <a:t>Latest tag:</a:t>
            </a:r>
          </a:p>
          <a:p>
            <a:r>
              <a:rPr lang="en-IE" sz="882" b="0" i="0" u="none" strike="noStrike" kern="1200">
                <a:solidFill>
                  <a:schemeClr val="tx1"/>
                </a:solidFill>
                <a:effectLst/>
                <a:latin typeface="Segoe UI Light" pitchFamily="34" charset="0"/>
                <a:ea typeface="+mn-ea"/>
                <a:cs typeface="+mn-cs"/>
              </a:rPr>
              <a:t>Don't be tempted to rely on the latest tag. To define repeatable custom images and deployments, you should always be explicit about the base image versions that you are using. Also, just because an image is tagged as the latest doesn't mean that it actually is the latest. The owner of the image needs to ensure this. </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5/13/2021 2:25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111834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5/13/2021 2:25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29025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5/13/2021 2:25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779194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5/13/2021 2:25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409331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5/13/2021 2:25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331463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5/13/2021 2:25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705964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5/13/2021 2:25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2216827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3475165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5/13/2021 2:25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386293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labs are updated on a regular basis. For the latest information please visit: </a:t>
            </a:r>
          </a:p>
          <a:p>
            <a:r>
              <a:rPr lang="en-US" b="0" dirty="0">
                <a:solidFill>
                  <a:srgbClr val="000000"/>
                </a:solidFill>
                <a:effectLst/>
                <a:latin typeface="Consolas" panose="020B0609020204030204" pitchFamily="49" charset="0"/>
              </a:rPr>
              <a:t>    </a:t>
            </a:r>
          </a:p>
          <a:p>
            <a:r>
              <a:rPr lang="en-US" b="0" dirty="0">
                <a:solidFill>
                  <a:srgbClr val="A31515"/>
                </a:solidFill>
                <a:effectLst/>
                <a:latin typeface="Consolas" panose="020B0609020204030204" pitchFamily="49" charset="0"/>
              </a:rPr>
              <a:t>https://microsoftlearning.github.io/AZ400-DesigningandImplementingMicrosoftDevOpsSolutions/</a:t>
            </a: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5/13/2021 2:25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39352273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5/13/2021 2:25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706967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Q1 Answer</a:t>
            </a:r>
            <a:r>
              <a:rPr lang="en-US"/>
              <a:t>: True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i="0" kern="1200">
                <a:solidFill>
                  <a:schemeClr val="tx1"/>
                </a:solidFill>
                <a:effectLst/>
                <a:latin typeface="Segoe UI Light" pitchFamily="34" charset="0"/>
                <a:ea typeface="+mn-ea"/>
                <a:cs typeface="+mn-cs"/>
              </a:rPr>
              <a:t>Q2 Answer</a:t>
            </a:r>
            <a:r>
              <a:rPr lang="en-US" sz="882" b="0" i="0" kern="1200">
                <a:solidFill>
                  <a:schemeClr val="tx1"/>
                </a:solidFill>
                <a:effectLst/>
                <a:latin typeface="Segoe UI Light" pitchFamily="34" charset="0"/>
                <a:ea typeface="+mn-ea"/>
                <a:cs typeface="+mn-cs"/>
              </a:rPr>
              <a:t>: </a:t>
            </a:r>
            <a:r>
              <a:rPr lang="en-US" b="0" i="0" u="none" strike="noStrike">
                <a:effectLst/>
                <a:latin typeface="Segoe UI" panose="020B0502040204020203" pitchFamily="34" charset="0"/>
              </a:rPr>
              <a:t>KUBECTL</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i="0" u="none" strike="noStrike" kern="1200">
                <a:solidFill>
                  <a:schemeClr val="tx1"/>
                </a:solidFill>
                <a:effectLst/>
                <a:latin typeface="Segoe UI" panose="020B0502040204020203" pitchFamily="34" charset="0"/>
                <a:ea typeface="+mn-ea"/>
                <a:cs typeface="+mn-cs"/>
              </a:rPr>
              <a:t>Q3 Answer: </a:t>
            </a:r>
            <a:r>
              <a:rPr lang="en-US" sz="882" b="0" i="0" u="none" strike="noStrike" kern="1200">
                <a:solidFill>
                  <a:schemeClr val="tx1"/>
                </a:solidFill>
                <a:effectLst/>
                <a:latin typeface="Segoe UI" panose="020B0502040204020203" pitchFamily="34" charset="0"/>
                <a:ea typeface="+mn-ea"/>
                <a:cs typeface="+mn-cs"/>
              </a:rPr>
              <a:t>Config Map &amp; Secrets, Logs, Storage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i="0" u="none" strike="noStrike" kern="1200">
                <a:solidFill>
                  <a:schemeClr val="tx1"/>
                </a:solidFill>
                <a:effectLst/>
                <a:latin typeface="Segoe UI" panose="020B0502040204020203" pitchFamily="34" charset="0"/>
                <a:ea typeface="+mn-ea"/>
                <a:cs typeface="+mn-cs"/>
              </a:rPr>
              <a:t>Q4 Answer: </a:t>
            </a:r>
            <a:r>
              <a:rPr lang="en-US" sz="882" b="0" i="0" u="none" strike="noStrike" kern="1200">
                <a:solidFill>
                  <a:schemeClr val="tx1"/>
                </a:solidFill>
                <a:effectLst/>
                <a:latin typeface="Segoe UI" panose="020B0502040204020203" pitchFamily="34" charset="0"/>
                <a:ea typeface="+mn-ea"/>
                <a:cs typeface="+mn-cs"/>
              </a:rPr>
              <a:t>JSON and YAML</a:t>
            </a:r>
            <a:endParaRPr lang="en-IE" sz="882" b="0" kern="1200">
              <a:solidFill>
                <a:schemeClr val="tx1"/>
              </a:solidFill>
              <a:effectLst/>
              <a:latin typeface="Segoe UI Light" pitchFamily="34" charset="0"/>
              <a:ea typeface="+mn-ea"/>
              <a:cs typeface="+mn-cs"/>
            </a:endParaRPr>
          </a:p>
          <a:p>
            <a:endParaRPr lang="en-IE" sz="882" b="0" kern="1200">
              <a:solidFill>
                <a:schemeClr val="tx1"/>
              </a:solidFill>
              <a:effectLst/>
              <a:latin typeface="Segoe UI Light" pitchFamily="34" charset="0"/>
              <a:ea typeface="+mn-ea"/>
              <a:cs typeface="+mn-cs"/>
            </a:endParaRPr>
          </a:p>
          <a:p>
            <a:endParaRPr lang="en-US" b="1"/>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5/13/2021 2:25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3392070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5/13/2021 2:24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49156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a brief overview of Kubernetes technology, its origins, concepts and purpose, before the specific coverage of Azure’s implementation of Kubernetes later in the lesson (why AKS is not included on this slide). This is a short topic by way of introduction.</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5/13/2021 2:24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289782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Like the previous slide, this is a short introduction to the Azure Kubernetes service. Subsequent topics go into the detail around the architecture, networking and deployment, etc.</a:t>
            </a:r>
          </a:p>
          <a:p>
            <a:endParaRPr lang="en-US"/>
          </a:p>
          <a:p>
            <a:r>
              <a:rPr lang="en-US"/>
              <a:t>Examples of the health monitoring and maintenance tasks that AKS performs include Kubernetes version upgrades and patching.</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5/13/2021 2:25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642312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Use the information in the student content to more fully describe the overall architecture and individual components of an AKS cluster, as shown in the diagram.</a:t>
            </a:r>
          </a:p>
          <a:p>
            <a:endParaRPr lang="en-US"/>
          </a:p>
          <a:p>
            <a:r>
              <a:rPr lang="en-US"/>
              <a:t>Discuss the use of pods for running an application instance. The typical usage is a 1:1 mapping with the container but point out that there are more advanced scenarios with multiple containers scheduling pods on the same node, allowing for resource sharing.</a:t>
            </a:r>
          </a:p>
          <a:p>
            <a:endParaRPr lang="en-US"/>
          </a:p>
          <a:p>
            <a:r>
              <a:rPr lang="en-US"/>
              <a:t>A best practice is to define and include resource limits on pods to ensure, for example, a certain amount of memory and CPU is always available. Conversely, you can schedule a maximum amount that prevents an individual pod from consuming too much resources from the underlying node.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5/13/2021 2:25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810306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slide, refer students to the Services diagrams to illustrate the points on the slides.</a:t>
            </a:r>
          </a:p>
          <a:p>
            <a:endParaRPr lang="en-US"/>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5/13/2021 2:25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654793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slide, continue the discussion on Service types, focusing on the Ingress controller to work optimally with Services of the Load Balancer type. Use the diagram to help explain the concept.</a:t>
            </a:r>
          </a:p>
          <a:p>
            <a:endParaRPr lang="en-US"/>
          </a:p>
          <a:p>
            <a:r>
              <a:rPr lang="en-US"/>
              <a:t>Creating a Load Balancer–type Service, means that an underlying Azure Load Balancer resource is created. However the Load Balancer only works at Layer 4 of the OSI model and being unaware of the actual applications, cannot make additional routing considerations. With Ingress controllers, because they work at the highest level of the OSI model, you can use more intelligent rules to distribute application traffic, such as routing HTTP traffic to different applications based on the inbound URL.</a:t>
            </a: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5/13/2021 2:25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935945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5/13/2021 2:25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334157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Tree>
    <p:extLst>
      <p:ext uri="{BB962C8B-B14F-4D97-AF65-F5344CB8AC3E}">
        <p14:creationId xmlns:p14="http://schemas.microsoft.com/office/powerpoint/2010/main" val="302280431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8"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3134287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5180712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600200" y="1485899"/>
            <a:ext cx="10409238" cy="914400"/>
          </a:xfrm>
        </p:spPr>
        <p:txBody>
          <a:bodyPr wrap="square" lIns="0" tIns="0" rIns="0" bIns="0" anchor="t">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2448" b="0">
                <a:solidFill>
                  <a:schemeClr val="tx1"/>
                </a:solidFill>
                <a:latin typeface="+mj-lt"/>
              </a:defRPr>
            </a:lvl2pPr>
            <a:lvl3pPr marL="457112" indent="0">
              <a:buNone/>
              <a:defRPr/>
            </a:lvl3pPr>
            <a:lvl4pPr marL="685669" indent="0">
              <a:buNone/>
              <a:defRPr/>
            </a:lvl4pPr>
            <a:lvl5pPr marL="914224"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40754" y="3040062"/>
            <a:ext cx="11568684" cy="547870"/>
          </a:xfrm>
        </p:spPr>
        <p:txBody>
          <a:bodyPr wrap="square" lIns="0" tIns="0" rIns="0" bIns="0" anchor="t">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2448" b="0">
                <a:solidFill>
                  <a:schemeClr val="tx1"/>
                </a:solidFill>
                <a:latin typeface="+mj-lt"/>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40755" y="3587932"/>
            <a:ext cx="5544766" cy="2046546"/>
          </a:xfrm>
          <a:ln w="19050">
            <a:solidFill>
              <a:schemeClr val="tx2"/>
            </a:solidFill>
          </a:ln>
        </p:spPr>
        <p:txBody>
          <a:bodyPr lIns="182880" tIns="137160" rIns="182880">
            <a:noAutofit/>
          </a:bodyPr>
          <a:lstStyle>
            <a:lvl1pPr>
              <a:defRPr sz="2040">
                <a:solidFill>
                  <a:schemeClr val="tx1"/>
                </a:solidFill>
              </a:defRPr>
            </a:lvl1pPr>
            <a:lvl2pPr>
              <a:defRPr sz="1836">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464672" y="3587932"/>
            <a:ext cx="5544766" cy="2046546"/>
          </a:xfrm>
          <a:ln w="19050">
            <a:solidFill>
              <a:schemeClr val="tx2"/>
            </a:solidFill>
          </a:ln>
        </p:spPr>
        <p:txBody>
          <a:bodyPr lIns="182880" tIns="137160" rIns="182880">
            <a:noAutofit/>
          </a:bodyPr>
          <a:lstStyle>
            <a:lvl1pPr>
              <a:defRPr sz="2040">
                <a:solidFill>
                  <a:schemeClr val="tx1"/>
                </a:solidFill>
              </a:defRPr>
            </a:lvl1pPr>
            <a:lvl2pPr>
              <a:defRPr sz="1836">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43388814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7038" y="567457"/>
            <a:ext cx="115686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17" r:id="rId3"/>
    <p:sldLayoutId id="2147484580" r:id="rId4"/>
    <p:sldLayoutId id="2147484563" r:id="rId5"/>
    <p:sldLayoutId id="2147484619" r:id="rId6"/>
    <p:sldLayoutId id="2147484615" r:id="rId7"/>
    <p:sldLayoutId id="2147484620" r:id="rId8"/>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3.wmf"/><Relationship Id="rId4" Type="http://schemas.openxmlformats.org/officeDocument/2006/relationships/image" Target="../media/image22.wmf"/></Relationships>
</file>

<file path=ppt/slides/_rels/slide12.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chart" Target="../charts/chart1.xml"/></Relationships>
</file>

<file path=ppt/slides/_rels/slide2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slides/_rels/slide4.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wmf"/><Relationship Id="rId5" Type="http://schemas.openxmlformats.org/officeDocument/2006/relationships/image" Target="../media/image12.emf"/><Relationship Id="rId4" Type="http://schemas.openxmlformats.org/officeDocument/2006/relationships/image" Target="../media/image1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7277" y="2582862"/>
            <a:ext cx="5537797" cy="1828800"/>
          </a:xfrm>
        </p:spPr>
        <p:txBody>
          <a:bodyPr wrap="square">
            <a:spAutoFit/>
          </a:bodyPr>
          <a:lstStyle/>
          <a:p>
            <a:r>
              <a:rPr lang="en-US" dirty="0"/>
              <a:t>AZ-400.00</a:t>
            </a:r>
            <a:br>
              <a:rPr lang="en-US" dirty="0"/>
            </a:br>
            <a:r>
              <a:rPr lang="en-US" dirty="0"/>
              <a:t>Module 16: Creating and Managing Kubernetes Service Infrastructure</a:t>
            </a: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Ingress controllers</a:t>
            </a:r>
          </a:p>
        </p:txBody>
      </p:sp>
      <p:sp>
        <p:nvSpPr>
          <p:cNvPr id="8" name="Rectangle 7">
            <a:extLst>
              <a:ext uri="{FF2B5EF4-FFF2-40B4-BE49-F238E27FC236}">
                <a16:creationId xmlns:a16="http://schemas.microsoft.com/office/drawing/2014/main" id="{415C6888-BA72-432F-ADBB-2B97A0244497}"/>
              </a:ext>
            </a:extLst>
          </p:cNvPr>
          <p:cNvSpPr/>
          <p:nvPr/>
        </p:nvSpPr>
        <p:spPr>
          <a:xfrm>
            <a:off x="445771" y="1434932"/>
            <a:ext cx="11574780" cy="1055350"/>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defTabSz="1066800">
              <a:spcBef>
                <a:spcPts val="800"/>
              </a:spcBef>
            </a:pPr>
            <a:r>
              <a:rPr lang="en-US" sz="2000" i="1" dirty="0">
                <a:solidFill>
                  <a:schemeClr val="tx1"/>
                </a:solidFill>
              </a:rPr>
              <a:t>Ingress controllers </a:t>
            </a:r>
            <a:r>
              <a:rPr lang="en-US" sz="2000" dirty="0">
                <a:solidFill>
                  <a:schemeClr val="tx1"/>
                </a:solidFill>
              </a:rPr>
              <a:t>work at Layer 7 so can use more intelligent rules to distribute traffic</a:t>
            </a:r>
          </a:p>
          <a:p>
            <a:pPr defTabSz="1066800">
              <a:spcBef>
                <a:spcPts val="800"/>
              </a:spcBef>
            </a:pPr>
            <a:r>
              <a:rPr lang="en-US" sz="2000" dirty="0">
                <a:solidFill>
                  <a:schemeClr val="tx1"/>
                </a:solidFill>
              </a:rPr>
              <a:t>For example, route HTTP traffic to different applications based on the inbound URL</a:t>
            </a:r>
          </a:p>
        </p:txBody>
      </p:sp>
      <p:pic>
        <p:nvPicPr>
          <p:cNvPr id="6" name="Picture 5" descr="A workflow graphic of incoming traffic being routed from the ingress controller to a blog service, and then being routed to four pods through port 80">
            <a:extLst>
              <a:ext uri="{FF2B5EF4-FFF2-40B4-BE49-F238E27FC236}">
                <a16:creationId xmlns:a16="http://schemas.microsoft.com/office/drawing/2014/main" id="{9A3AE6F4-D4CE-4185-A7FE-B1ECCB891F8D}"/>
              </a:ext>
            </a:extLst>
          </p:cNvPr>
          <p:cNvPicPr>
            <a:picLocks noChangeAspect="1"/>
          </p:cNvPicPr>
          <p:nvPr/>
        </p:nvPicPr>
        <p:blipFill rotWithShape="1">
          <a:blip r:embed="rId3"/>
          <a:srcRect l="-3117" t="-3216" r="-3085" b="-3216"/>
          <a:stretch/>
        </p:blipFill>
        <p:spPr>
          <a:xfrm>
            <a:off x="434658" y="2904016"/>
            <a:ext cx="11563667" cy="3646614"/>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320005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Deployment units</a:t>
            </a:r>
          </a:p>
        </p:txBody>
      </p:sp>
      <p:pic>
        <p:nvPicPr>
          <p:cNvPr id="26" name="Picture 25" descr="Icon of two people">
            <a:extLst>
              <a:ext uri="{FF2B5EF4-FFF2-40B4-BE49-F238E27FC236}">
                <a16:creationId xmlns:a16="http://schemas.microsoft.com/office/drawing/2014/main" id="{E98508AC-C6A1-4941-848D-ADD92A25BD3C}"/>
              </a:ext>
            </a:extLst>
          </p:cNvPr>
          <p:cNvPicPr>
            <a:picLocks noChangeAspect="1"/>
          </p:cNvPicPr>
          <p:nvPr/>
        </p:nvPicPr>
        <p:blipFill>
          <a:blip r:embed="rId3"/>
          <a:stretch>
            <a:fillRect/>
          </a:stretch>
        </p:blipFill>
        <p:spPr>
          <a:xfrm>
            <a:off x="446646" y="1275717"/>
            <a:ext cx="1165860" cy="1165860"/>
          </a:xfrm>
          <a:prstGeom prst="rect">
            <a:avLst/>
          </a:prstGeom>
        </p:spPr>
      </p:pic>
      <p:sp>
        <p:nvSpPr>
          <p:cNvPr id="11" name="Rectangle 10">
            <a:extLst>
              <a:ext uri="{FF2B5EF4-FFF2-40B4-BE49-F238E27FC236}">
                <a16:creationId xmlns:a16="http://schemas.microsoft.com/office/drawing/2014/main" id="{4396BD72-E44F-4231-B42F-60E726FCF93D}"/>
              </a:ext>
            </a:extLst>
          </p:cNvPr>
          <p:cNvSpPr/>
          <p:nvPr/>
        </p:nvSpPr>
        <p:spPr bwMode="auto">
          <a:xfrm>
            <a:off x="1816100" y="1275717"/>
            <a:ext cx="10193337" cy="221599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200"/>
              </a:spcBef>
            </a:pPr>
            <a:r>
              <a:rPr lang="en-US" sz="2400" i="1" dirty="0">
                <a:solidFill>
                  <a:schemeClr val="tx1"/>
                </a:solidFill>
                <a:latin typeface="+mj-lt"/>
              </a:rPr>
              <a:t>Pod</a:t>
            </a:r>
            <a:r>
              <a:rPr lang="en-US" sz="2400" dirty="0">
                <a:solidFill>
                  <a:schemeClr val="tx1"/>
                </a:solidFill>
                <a:latin typeface="+mj-lt"/>
              </a:rPr>
              <a:t> – deployment unit representing a running process on the cluster:</a:t>
            </a:r>
          </a:p>
          <a:p>
            <a:pPr>
              <a:spcBef>
                <a:spcPts val="600"/>
              </a:spcBef>
            </a:pPr>
            <a:r>
              <a:rPr lang="en-US" sz="2000" dirty="0">
                <a:solidFill>
                  <a:schemeClr val="tx1"/>
                </a:solidFill>
              </a:rPr>
              <a:t>Used by Kubernetes to package applications</a:t>
            </a:r>
          </a:p>
          <a:p>
            <a:pPr>
              <a:spcBef>
                <a:spcPts val="600"/>
              </a:spcBef>
            </a:pPr>
            <a:r>
              <a:rPr lang="en-US" sz="2000" dirty="0">
                <a:solidFill>
                  <a:schemeClr val="tx1"/>
                </a:solidFill>
              </a:rPr>
              <a:t>Consists of one or more containers, Configuration, storage resources, and networking support</a:t>
            </a:r>
          </a:p>
          <a:p>
            <a:pPr>
              <a:spcBef>
                <a:spcPts val="600"/>
              </a:spcBef>
            </a:pPr>
            <a:r>
              <a:rPr lang="en-US" sz="2000" dirty="0">
                <a:solidFill>
                  <a:schemeClr val="tx1"/>
                </a:solidFill>
              </a:rPr>
              <a:t>Can be grouped into services to create microservices</a:t>
            </a:r>
          </a:p>
          <a:p>
            <a:pPr>
              <a:spcBef>
                <a:spcPts val="600"/>
              </a:spcBef>
            </a:pPr>
            <a:r>
              <a:rPr lang="en-US" sz="2000" dirty="0">
                <a:solidFill>
                  <a:schemeClr val="tx1"/>
                </a:solidFill>
              </a:rPr>
              <a:t>Described using YAML or JSON</a:t>
            </a:r>
            <a:endParaRPr lang="en-US" dirty="0">
              <a:solidFill>
                <a:schemeClr val="tx1"/>
              </a:solidFill>
            </a:endParaRPr>
          </a:p>
        </p:txBody>
      </p:sp>
      <p:cxnSp>
        <p:nvCxnSpPr>
          <p:cNvPr id="21" name="Straight Connector 20">
            <a:extLst>
              <a:ext uri="{FF2B5EF4-FFF2-40B4-BE49-F238E27FC236}">
                <a16:creationId xmlns:a16="http://schemas.microsoft.com/office/drawing/2014/main" id="{58ABC894-042B-4C27-99A1-F69657CACF84}"/>
              </a:ext>
              <a:ext uri="{C183D7F6-B498-43B3-948B-1728B52AA6E4}">
                <adec:decorative xmlns:adec="http://schemas.microsoft.com/office/drawing/2017/decorative" val="1"/>
              </a:ext>
            </a:extLst>
          </p:cNvPr>
          <p:cNvCxnSpPr>
            <a:cxnSpLocks/>
          </p:cNvCxnSpPr>
          <p:nvPr/>
        </p:nvCxnSpPr>
        <p:spPr>
          <a:xfrm>
            <a:off x="1816100" y="3716079"/>
            <a:ext cx="101933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0" name="Picture 29" descr="Icon of a circle branched into three connect circles">
            <a:extLst>
              <a:ext uri="{FF2B5EF4-FFF2-40B4-BE49-F238E27FC236}">
                <a16:creationId xmlns:a16="http://schemas.microsoft.com/office/drawing/2014/main" id="{8995A152-2EC7-4C08-9C82-CEA08BE86B6A}"/>
              </a:ext>
            </a:extLst>
          </p:cNvPr>
          <p:cNvPicPr>
            <a:picLocks noChangeAspect="1"/>
          </p:cNvPicPr>
          <p:nvPr/>
        </p:nvPicPr>
        <p:blipFill>
          <a:blip r:embed="rId4"/>
          <a:stretch>
            <a:fillRect/>
          </a:stretch>
        </p:blipFill>
        <p:spPr>
          <a:xfrm>
            <a:off x="446646" y="3792733"/>
            <a:ext cx="1165860" cy="1165860"/>
          </a:xfrm>
          <a:prstGeom prst="rect">
            <a:avLst/>
          </a:prstGeom>
        </p:spPr>
      </p:pic>
      <p:sp>
        <p:nvSpPr>
          <p:cNvPr id="15" name="Rectangle 14">
            <a:extLst>
              <a:ext uri="{FF2B5EF4-FFF2-40B4-BE49-F238E27FC236}">
                <a16:creationId xmlns:a16="http://schemas.microsoft.com/office/drawing/2014/main" id="{63FA8A9C-7CE0-4536-B946-A389A92721FC}"/>
              </a:ext>
            </a:extLst>
          </p:cNvPr>
          <p:cNvSpPr/>
          <p:nvPr/>
        </p:nvSpPr>
        <p:spPr bwMode="auto">
          <a:xfrm>
            <a:off x="1816100" y="3940449"/>
            <a:ext cx="10193337" cy="8718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200"/>
              </a:spcBef>
            </a:pPr>
            <a:r>
              <a:rPr lang="en-US" sz="2400">
                <a:solidFill>
                  <a:schemeClr val="tx1"/>
                </a:solidFill>
                <a:latin typeface="+mj-lt"/>
              </a:rPr>
              <a:t>Deploy an application to Kubernetes using the </a:t>
            </a:r>
            <a:r>
              <a:rPr lang="en-US" sz="2400" err="1">
                <a:solidFill>
                  <a:schemeClr val="tx1"/>
                </a:solidFill>
                <a:latin typeface="+mj-lt"/>
              </a:rPr>
              <a:t>kubectl</a:t>
            </a:r>
            <a:r>
              <a:rPr lang="en-US" sz="2400">
                <a:solidFill>
                  <a:schemeClr val="tx1"/>
                </a:solidFill>
                <a:latin typeface="+mj-lt"/>
              </a:rPr>
              <a:t> CLI:</a:t>
            </a:r>
          </a:p>
          <a:p>
            <a:pPr>
              <a:spcBef>
                <a:spcPts val="600"/>
              </a:spcBef>
            </a:pPr>
            <a:r>
              <a:rPr lang="en-US" sz="2000">
                <a:solidFill>
                  <a:schemeClr val="tx1"/>
                </a:solidFill>
              </a:rPr>
              <a:t>Deploy and manage Kubernetes pods from Azure DevOps</a:t>
            </a:r>
          </a:p>
        </p:txBody>
      </p:sp>
      <p:cxnSp>
        <p:nvCxnSpPr>
          <p:cNvPr id="22" name="Straight Connector 21">
            <a:extLst>
              <a:ext uri="{FF2B5EF4-FFF2-40B4-BE49-F238E27FC236}">
                <a16:creationId xmlns:a16="http://schemas.microsoft.com/office/drawing/2014/main" id="{2D33A9EA-820F-4997-AC01-0F85C23B1C5A}"/>
              </a:ext>
              <a:ext uri="{C183D7F6-B498-43B3-948B-1728B52AA6E4}">
                <adec:decorative xmlns:adec="http://schemas.microsoft.com/office/drawing/2017/decorative" val="1"/>
              </a:ext>
            </a:extLst>
          </p:cNvPr>
          <p:cNvCxnSpPr>
            <a:cxnSpLocks/>
          </p:cNvCxnSpPr>
          <p:nvPr/>
        </p:nvCxnSpPr>
        <p:spPr>
          <a:xfrm>
            <a:off x="1816100" y="5109815"/>
            <a:ext cx="101933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2" name="Picture 31" descr="Icon of a arrow in a circular path with a timer inside the circle">
            <a:extLst>
              <a:ext uri="{FF2B5EF4-FFF2-40B4-BE49-F238E27FC236}">
                <a16:creationId xmlns:a16="http://schemas.microsoft.com/office/drawing/2014/main" id="{86C2BAA1-562E-4E46-849D-67E1D12A5E2E}"/>
              </a:ext>
            </a:extLst>
          </p:cNvPr>
          <p:cNvPicPr>
            <a:picLocks noChangeAspect="1"/>
          </p:cNvPicPr>
          <p:nvPr/>
        </p:nvPicPr>
        <p:blipFill>
          <a:blip r:embed="rId5"/>
          <a:stretch>
            <a:fillRect/>
          </a:stretch>
        </p:blipFill>
        <p:spPr>
          <a:xfrm>
            <a:off x="446646" y="5259617"/>
            <a:ext cx="1165860" cy="1165860"/>
          </a:xfrm>
          <a:prstGeom prst="rect">
            <a:avLst/>
          </a:prstGeom>
        </p:spPr>
      </p:pic>
      <p:sp>
        <p:nvSpPr>
          <p:cNvPr id="23" name="Rectangle 22">
            <a:extLst>
              <a:ext uri="{FF2B5EF4-FFF2-40B4-BE49-F238E27FC236}">
                <a16:creationId xmlns:a16="http://schemas.microsoft.com/office/drawing/2014/main" id="{3277043B-0D3A-4B32-A15A-540DB078CACE}"/>
              </a:ext>
            </a:extLst>
          </p:cNvPr>
          <p:cNvSpPr/>
          <p:nvPr/>
        </p:nvSpPr>
        <p:spPr bwMode="auto">
          <a:xfrm>
            <a:off x="1816100" y="5407333"/>
            <a:ext cx="10193337" cy="8718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200"/>
              </a:spcBef>
            </a:pPr>
            <a:r>
              <a:rPr lang="en-US" sz="2400">
                <a:solidFill>
                  <a:schemeClr val="tx1"/>
                </a:solidFill>
                <a:latin typeface="+mj-lt"/>
              </a:rPr>
              <a:t>Continuous delivery:</a:t>
            </a:r>
          </a:p>
          <a:p>
            <a:pPr>
              <a:spcBef>
                <a:spcPts val="600"/>
              </a:spcBef>
            </a:pPr>
            <a:r>
              <a:rPr lang="en-US" sz="2000">
                <a:solidFill>
                  <a:schemeClr val="tx1"/>
                </a:solidFill>
              </a:rPr>
              <a:t>Build-and-release pipelines are run for every check-in on the Source repository</a:t>
            </a:r>
          </a:p>
        </p:txBody>
      </p:sp>
    </p:spTree>
    <p:extLst>
      <p:ext uri="{BB962C8B-B14F-4D97-AF65-F5344CB8AC3E}">
        <p14:creationId xmlns:p14="http://schemas.microsoft.com/office/powerpoint/2010/main" val="3222306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Demonstration: Deploying and connecting to an AKS cluster</a:t>
            </a:r>
          </a:p>
        </p:txBody>
      </p:sp>
      <p:sp>
        <p:nvSpPr>
          <p:cNvPr id="4" name="Rectangle 3">
            <a:extLst>
              <a:ext uri="{FF2B5EF4-FFF2-40B4-BE49-F238E27FC236}">
                <a16:creationId xmlns:a16="http://schemas.microsoft.com/office/drawing/2014/main" id="{C65324F3-7774-46E8-8A51-2839D26B6C6F}"/>
              </a:ext>
            </a:extLst>
          </p:cNvPr>
          <p:cNvSpPr/>
          <p:nvPr/>
        </p:nvSpPr>
        <p:spPr bwMode="auto">
          <a:xfrm>
            <a:off x="433389" y="1192213"/>
            <a:ext cx="11576050"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lvl="0">
              <a:spcBef>
                <a:spcPts val="200"/>
              </a:spcBef>
              <a:buSzPct val="90000"/>
            </a:pPr>
            <a:r>
              <a:rPr lang="en-US" sz="2400" b="1" dirty="0">
                <a:solidFill>
                  <a:schemeClr val="tx1"/>
                </a:solidFill>
                <a:latin typeface="+mj-lt"/>
              </a:rPr>
              <a:t>Part 1: Deploy an AKS cluster using the Azure CLI</a:t>
            </a:r>
          </a:p>
        </p:txBody>
      </p:sp>
      <p:pic>
        <p:nvPicPr>
          <p:cNvPr id="61" name="Picture 60">
            <a:extLst>
              <a:ext uri="{FF2B5EF4-FFF2-40B4-BE49-F238E27FC236}">
                <a16:creationId xmlns:a16="http://schemas.microsoft.com/office/drawing/2014/main" id="{03AE3E52-2518-4A3F-ACC5-50CA7B61E146}"/>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671105"/>
            <a:ext cx="653867" cy="653867"/>
          </a:xfrm>
          <a:prstGeom prst="rect">
            <a:avLst/>
          </a:prstGeom>
        </p:spPr>
      </p:pic>
      <p:sp>
        <p:nvSpPr>
          <p:cNvPr id="62" name="Oval 61">
            <a:extLst>
              <a:ext uri="{FF2B5EF4-FFF2-40B4-BE49-F238E27FC236}">
                <a16:creationId xmlns:a16="http://schemas.microsoft.com/office/drawing/2014/main" id="{14082A61-D570-4EB0-9F7D-6C6B4BBECAD6}"/>
              </a:ext>
            </a:extLst>
          </p:cNvPr>
          <p:cNvSpPr/>
          <p:nvPr/>
        </p:nvSpPr>
        <p:spPr bwMode="auto">
          <a:xfrm rot="10800000" flipV="1">
            <a:off x="480084" y="1719761"/>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1</a:t>
            </a:r>
          </a:p>
        </p:txBody>
      </p:sp>
      <p:sp>
        <p:nvSpPr>
          <p:cNvPr id="63" name="Rectangle 62">
            <a:extLst>
              <a:ext uri="{FF2B5EF4-FFF2-40B4-BE49-F238E27FC236}">
                <a16:creationId xmlns:a16="http://schemas.microsoft.com/office/drawing/2014/main" id="{E901CA4B-5A7B-45A4-9D7B-A24CB8B031F1}"/>
              </a:ext>
            </a:extLst>
          </p:cNvPr>
          <p:cNvSpPr/>
          <p:nvPr/>
        </p:nvSpPr>
        <p:spPr bwMode="auto">
          <a:xfrm>
            <a:off x="1258889" y="1851844"/>
            <a:ext cx="10831511" cy="29238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spcBef>
                <a:spcPts val="200"/>
              </a:spcBef>
              <a:buSzPct val="90000"/>
            </a:pPr>
            <a:r>
              <a:rPr lang="en-US" sz="1900">
                <a:solidFill>
                  <a:schemeClr val="tx1"/>
                </a:solidFill>
              </a:rPr>
              <a:t>Open Azure Cloud Shell and choose the </a:t>
            </a:r>
            <a:r>
              <a:rPr lang="en-US" sz="1900">
                <a:solidFill>
                  <a:schemeClr val="tx1"/>
                </a:solidFill>
                <a:latin typeface="+mj-lt"/>
              </a:rPr>
              <a:t>Bash</a:t>
            </a:r>
            <a:r>
              <a:rPr lang="en-US" sz="1900">
                <a:solidFill>
                  <a:schemeClr val="tx1"/>
                </a:solidFill>
              </a:rPr>
              <a:t> environment</a:t>
            </a:r>
          </a:p>
        </p:txBody>
      </p:sp>
      <p:pic>
        <p:nvPicPr>
          <p:cNvPr id="69" name="Picture 68">
            <a:extLst>
              <a:ext uri="{FF2B5EF4-FFF2-40B4-BE49-F238E27FC236}">
                <a16:creationId xmlns:a16="http://schemas.microsoft.com/office/drawing/2014/main" id="{099F0F5E-EC0E-4840-B776-7142A6F1846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380705"/>
            <a:ext cx="653867" cy="653867"/>
          </a:xfrm>
          <a:prstGeom prst="rect">
            <a:avLst/>
          </a:prstGeom>
        </p:spPr>
      </p:pic>
      <p:sp>
        <p:nvSpPr>
          <p:cNvPr id="70" name="Oval 69">
            <a:extLst>
              <a:ext uri="{FF2B5EF4-FFF2-40B4-BE49-F238E27FC236}">
                <a16:creationId xmlns:a16="http://schemas.microsoft.com/office/drawing/2014/main" id="{470339B0-E4E2-4636-B2A9-44A38CBD7C7F}"/>
              </a:ext>
            </a:extLst>
          </p:cNvPr>
          <p:cNvSpPr/>
          <p:nvPr/>
        </p:nvSpPr>
        <p:spPr bwMode="auto">
          <a:xfrm rot="10800000" flipV="1">
            <a:off x="480084" y="2429633"/>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chemeClr val="tx1"/>
                </a:solidFill>
                <a:latin typeface="+mj-lt"/>
                <a:ea typeface="Segoe UI" pitchFamily="34" charset="0"/>
                <a:cs typeface="Segoe UI" pitchFamily="34" charset="0"/>
              </a:rPr>
              <a:t>2</a:t>
            </a:r>
          </a:p>
        </p:txBody>
      </p:sp>
      <p:sp>
        <p:nvSpPr>
          <p:cNvPr id="71" name="Rectangle 70">
            <a:extLst>
              <a:ext uri="{FF2B5EF4-FFF2-40B4-BE49-F238E27FC236}">
                <a16:creationId xmlns:a16="http://schemas.microsoft.com/office/drawing/2014/main" id="{AE8F5BE5-CC45-4DAA-81E3-7732907F674C}"/>
              </a:ext>
            </a:extLst>
          </p:cNvPr>
          <p:cNvSpPr/>
          <p:nvPr/>
        </p:nvSpPr>
        <p:spPr bwMode="auto">
          <a:xfrm>
            <a:off x="1258889" y="2509995"/>
            <a:ext cx="10831511"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spcBef>
                <a:spcPts val="200"/>
              </a:spcBef>
              <a:buSzPct val="90000"/>
            </a:pPr>
            <a:r>
              <a:rPr lang="en-US" sz="1900">
                <a:solidFill>
                  <a:schemeClr val="tx1"/>
                </a:solidFill>
              </a:rPr>
              <a:t>Create an Azure resource group and an AKS cluster</a:t>
            </a:r>
          </a:p>
        </p:txBody>
      </p:sp>
      <p:pic>
        <p:nvPicPr>
          <p:cNvPr id="77" name="Picture 76">
            <a:extLst>
              <a:ext uri="{FF2B5EF4-FFF2-40B4-BE49-F238E27FC236}">
                <a16:creationId xmlns:a16="http://schemas.microsoft.com/office/drawing/2014/main" id="{AAFDC0C5-2429-4C23-8DC3-1FAE331455B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090305"/>
            <a:ext cx="653867" cy="653867"/>
          </a:xfrm>
          <a:prstGeom prst="rect">
            <a:avLst/>
          </a:prstGeom>
        </p:spPr>
      </p:pic>
      <p:sp>
        <p:nvSpPr>
          <p:cNvPr id="78" name="Oval 77">
            <a:extLst>
              <a:ext uri="{FF2B5EF4-FFF2-40B4-BE49-F238E27FC236}">
                <a16:creationId xmlns:a16="http://schemas.microsoft.com/office/drawing/2014/main" id="{C9BE3914-7ABA-437D-9F51-631CF5D8DC59}"/>
              </a:ext>
            </a:extLst>
          </p:cNvPr>
          <p:cNvSpPr/>
          <p:nvPr/>
        </p:nvSpPr>
        <p:spPr bwMode="auto">
          <a:xfrm rot="10800000" flipV="1">
            <a:off x="480084" y="3139505"/>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chemeClr val="tx1"/>
                </a:solidFill>
                <a:latin typeface="+mj-lt"/>
                <a:ea typeface="Segoe UI" pitchFamily="34" charset="0"/>
                <a:cs typeface="Segoe UI" pitchFamily="34" charset="0"/>
              </a:rPr>
              <a:t>3</a:t>
            </a:r>
          </a:p>
        </p:txBody>
      </p:sp>
      <p:sp>
        <p:nvSpPr>
          <p:cNvPr id="79" name="Rectangle 78">
            <a:extLst>
              <a:ext uri="{FF2B5EF4-FFF2-40B4-BE49-F238E27FC236}">
                <a16:creationId xmlns:a16="http://schemas.microsoft.com/office/drawing/2014/main" id="{4141D899-9F72-455D-AFD3-80588A0ACBC1}"/>
              </a:ext>
            </a:extLst>
          </p:cNvPr>
          <p:cNvSpPr/>
          <p:nvPr/>
        </p:nvSpPr>
        <p:spPr bwMode="auto">
          <a:xfrm>
            <a:off x="1258889" y="3219595"/>
            <a:ext cx="10831511"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spcBef>
                <a:spcPts val="200"/>
              </a:spcBef>
              <a:buSzPct val="90000"/>
            </a:pPr>
            <a:r>
              <a:rPr lang="en-US" sz="1900" dirty="0">
                <a:solidFill>
                  <a:schemeClr val="tx1"/>
                </a:solidFill>
              </a:rPr>
              <a:t>Using </a:t>
            </a:r>
            <a:r>
              <a:rPr lang="en-US" sz="1900" dirty="0" err="1">
                <a:solidFill>
                  <a:schemeClr val="tx1"/>
                </a:solidFill>
                <a:latin typeface="Consolas" panose="020B0609020204030204" pitchFamily="49" charset="0"/>
              </a:rPr>
              <a:t>az</a:t>
            </a:r>
            <a:r>
              <a:rPr lang="en-US" sz="1900" dirty="0">
                <a:solidFill>
                  <a:schemeClr val="tx1"/>
                </a:solidFill>
                <a:latin typeface="Consolas" panose="020B0609020204030204" pitchFamily="49" charset="0"/>
              </a:rPr>
              <a:t> </a:t>
            </a:r>
            <a:r>
              <a:rPr lang="en-US" sz="1900" dirty="0" err="1">
                <a:solidFill>
                  <a:schemeClr val="tx1"/>
                </a:solidFill>
                <a:latin typeface="Consolas" panose="020B0609020204030204" pitchFamily="49" charset="0"/>
              </a:rPr>
              <a:t>aks</a:t>
            </a:r>
            <a:r>
              <a:rPr lang="en-US" sz="1900" dirty="0">
                <a:solidFill>
                  <a:schemeClr val="tx1"/>
                </a:solidFill>
                <a:latin typeface="Consolas" panose="020B0609020204030204" pitchFamily="49" charset="0"/>
              </a:rPr>
              <a:t> get-credentials</a:t>
            </a:r>
            <a:r>
              <a:rPr lang="en-US" sz="1900" dirty="0">
                <a:solidFill>
                  <a:schemeClr val="tx1"/>
                </a:solidFill>
              </a:rPr>
              <a:t>, connect to the Kubernetes cluster, and verify the connection status</a:t>
            </a:r>
          </a:p>
        </p:txBody>
      </p:sp>
      <p:pic>
        <p:nvPicPr>
          <p:cNvPr id="65" name="Picture 64">
            <a:extLst>
              <a:ext uri="{FF2B5EF4-FFF2-40B4-BE49-F238E27FC236}">
                <a16:creationId xmlns:a16="http://schemas.microsoft.com/office/drawing/2014/main" id="{F5A52261-12ED-4FE1-B25C-90ACC3BBF8F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799905"/>
            <a:ext cx="653867" cy="653867"/>
          </a:xfrm>
          <a:prstGeom prst="rect">
            <a:avLst/>
          </a:prstGeom>
        </p:spPr>
      </p:pic>
      <p:sp>
        <p:nvSpPr>
          <p:cNvPr id="66" name="Oval 65">
            <a:extLst>
              <a:ext uri="{FF2B5EF4-FFF2-40B4-BE49-F238E27FC236}">
                <a16:creationId xmlns:a16="http://schemas.microsoft.com/office/drawing/2014/main" id="{DAE4CC33-A556-4A99-AF41-9EFCC0CD0FD9}"/>
              </a:ext>
            </a:extLst>
          </p:cNvPr>
          <p:cNvSpPr/>
          <p:nvPr/>
        </p:nvSpPr>
        <p:spPr bwMode="auto">
          <a:xfrm rot="10800000" flipV="1">
            <a:off x="480084" y="3849376"/>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chemeClr val="tx1"/>
                </a:solidFill>
                <a:latin typeface="+mj-lt"/>
                <a:ea typeface="Segoe UI" pitchFamily="34" charset="0"/>
                <a:cs typeface="Segoe UI" pitchFamily="34" charset="0"/>
              </a:rPr>
              <a:t>4</a:t>
            </a:r>
          </a:p>
        </p:txBody>
      </p:sp>
      <p:sp>
        <p:nvSpPr>
          <p:cNvPr id="67" name="Rectangle 66">
            <a:extLst>
              <a:ext uri="{FF2B5EF4-FFF2-40B4-BE49-F238E27FC236}">
                <a16:creationId xmlns:a16="http://schemas.microsoft.com/office/drawing/2014/main" id="{F0D971B2-5CE0-47D4-B6F9-7B6583223E2B}"/>
              </a:ext>
            </a:extLst>
          </p:cNvPr>
          <p:cNvSpPr/>
          <p:nvPr/>
        </p:nvSpPr>
        <p:spPr bwMode="auto">
          <a:xfrm>
            <a:off x="1258889" y="3929195"/>
            <a:ext cx="10831511"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spcBef>
                <a:spcPts val="200"/>
              </a:spcBef>
              <a:buSzPct val="90000"/>
            </a:pPr>
            <a:r>
              <a:rPr lang="en-US" sz="1900">
                <a:solidFill>
                  <a:schemeClr val="tx1"/>
                </a:solidFill>
              </a:rPr>
              <a:t>Create a YAML file called </a:t>
            </a:r>
            <a:r>
              <a:rPr lang="en-US" sz="1900">
                <a:solidFill>
                  <a:schemeClr val="tx1"/>
                </a:solidFill>
                <a:latin typeface="Consolas" panose="020B0609020204030204" pitchFamily="49" charset="0"/>
              </a:rPr>
              <a:t>azure-</a:t>
            </a:r>
            <a:r>
              <a:rPr lang="en-US" sz="1900" err="1">
                <a:solidFill>
                  <a:schemeClr val="tx1"/>
                </a:solidFill>
                <a:latin typeface="Consolas" panose="020B0609020204030204" pitchFamily="49" charset="0"/>
              </a:rPr>
              <a:t>vote.yaml</a:t>
            </a:r>
            <a:endParaRPr lang="en-US" sz="1900">
              <a:solidFill>
                <a:schemeClr val="tx1"/>
              </a:solidFill>
              <a:latin typeface="Consolas" panose="020B0609020204030204" pitchFamily="49" charset="0"/>
            </a:endParaRPr>
          </a:p>
        </p:txBody>
      </p:sp>
      <p:pic>
        <p:nvPicPr>
          <p:cNvPr id="73" name="Picture 72">
            <a:extLst>
              <a:ext uri="{FF2B5EF4-FFF2-40B4-BE49-F238E27FC236}">
                <a16:creationId xmlns:a16="http://schemas.microsoft.com/office/drawing/2014/main" id="{480C14B4-B110-4DB3-815E-8099F8E4F1A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509505"/>
            <a:ext cx="653867" cy="653867"/>
          </a:xfrm>
          <a:prstGeom prst="rect">
            <a:avLst/>
          </a:prstGeom>
        </p:spPr>
      </p:pic>
      <p:sp>
        <p:nvSpPr>
          <p:cNvPr id="74" name="Oval 73">
            <a:extLst>
              <a:ext uri="{FF2B5EF4-FFF2-40B4-BE49-F238E27FC236}">
                <a16:creationId xmlns:a16="http://schemas.microsoft.com/office/drawing/2014/main" id="{004C17CF-B2D3-4677-A25A-D0B42D0FF498}"/>
              </a:ext>
            </a:extLst>
          </p:cNvPr>
          <p:cNvSpPr/>
          <p:nvPr/>
        </p:nvSpPr>
        <p:spPr bwMode="auto">
          <a:xfrm rot="10800000" flipV="1">
            <a:off x="480084" y="4559248"/>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chemeClr val="tx1"/>
                </a:solidFill>
                <a:latin typeface="+mj-lt"/>
                <a:ea typeface="Segoe UI" pitchFamily="34" charset="0"/>
                <a:cs typeface="Segoe UI" pitchFamily="34" charset="0"/>
              </a:rPr>
              <a:t>5</a:t>
            </a:r>
          </a:p>
        </p:txBody>
      </p:sp>
      <p:sp>
        <p:nvSpPr>
          <p:cNvPr id="75" name="Rectangle 74">
            <a:extLst>
              <a:ext uri="{FF2B5EF4-FFF2-40B4-BE49-F238E27FC236}">
                <a16:creationId xmlns:a16="http://schemas.microsoft.com/office/drawing/2014/main" id="{B944D137-310B-4935-BF42-752A92324410}"/>
              </a:ext>
            </a:extLst>
          </p:cNvPr>
          <p:cNvSpPr/>
          <p:nvPr/>
        </p:nvSpPr>
        <p:spPr bwMode="auto">
          <a:xfrm>
            <a:off x="1258889" y="4638795"/>
            <a:ext cx="10831511"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spcBef>
                <a:spcPts val="200"/>
              </a:spcBef>
              <a:buSzPct val="90000"/>
            </a:pPr>
            <a:r>
              <a:rPr lang="en-US" sz="1900">
                <a:solidFill>
                  <a:schemeClr val="tx1"/>
                </a:solidFill>
              </a:rPr>
              <a:t>Deploy the application using the </a:t>
            </a:r>
            <a:r>
              <a:rPr lang="en-US" sz="1900" err="1">
                <a:solidFill>
                  <a:schemeClr val="tx1"/>
                </a:solidFill>
                <a:latin typeface="Consolas" panose="020B0609020204030204" pitchFamily="49" charset="0"/>
              </a:rPr>
              <a:t>kubectl</a:t>
            </a:r>
            <a:r>
              <a:rPr lang="en-US" sz="1900">
                <a:solidFill>
                  <a:schemeClr val="tx1"/>
                </a:solidFill>
              </a:rPr>
              <a:t> command. It should result in the below output:</a:t>
            </a:r>
          </a:p>
        </p:txBody>
      </p:sp>
      <p:sp>
        <p:nvSpPr>
          <p:cNvPr id="25" name="Rectangle 24">
            <a:extLst>
              <a:ext uri="{FF2B5EF4-FFF2-40B4-BE49-F238E27FC236}">
                <a16:creationId xmlns:a16="http://schemas.microsoft.com/office/drawing/2014/main" id="{E77EFEDC-A099-4385-839F-4CCCE8095EDC}"/>
              </a:ext>
            </a:extLst>
          </p:cNvPr>
          <p:cNvSpPr/>
          <p:nvPr/>
        </p:nvSpPr>
        <p:spPr bwMode="auto">
          <a:xfrm>
            <a:off x="1258888" y="5267325"/>
            <a:ext cx="10750550" cy="127793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1143000" defTabSz="932472" fontAlgn="base">
              <a:spcBef>
                <a:spcPct val="0"/>
              </a:spcBef>
              <a:spcAft>
                <a:spcPts val="300"/>
              </a:spcAft>
            </a:pPr>
            <a:r>
              <a:rPr lang="en-US" dirty="0">
                <a:solidFill>
                  <a:schemeClr val="tx1"/>
                </a:solidFill>
                <a:latin typeface="Consolas" panose="020B0609020204030204" pitchFamily="49" charset="0"/>
                <a:cs typeface="Segoe UI Semilight" panose="020B0402040204020203" pitchFamily="34" charset="0"/>
              </a:rPr>
              <a:t>deployment</a:t>
            </a:r>
            <a:r>
              <a:rPr lang="en-US" dirty="0">
                <a:gradFill>
                  <a:gsLst>
                    <a:gs pos="1250">
                      <a:srgbClr val="1A1A1A"/>
                    </a:gs>
                    <a:gs pos="100000">
                      <a:srgbClr val="1A1A1A"/>
                    </a:gs>
                  </a:gsLst>
                  <a:lin ang="5400000" scaled="0"/>
                </a:gradFill>
                <a:latin typeface="Consolas" panose="020B0609020204030204" pitchFamily="49" charset="0"/>
                <a:cs typeface="Segoe UI Semilight" panose="020B0402040204020203" pitchFamily="34" charset="0"/>
              </a:rPr>
              <a:t> </a:t>
            </a:r>
            <a:r>
              <a:rPr lang="en-US" dirty="0">
                <a:solidFill>
                  <a:srgbClr val="107C10"/>
                </a:solidFill>
                <a:latin typeface="Consolas" panose="020B0609020204030204" pitchFamily="49" charset="0"/>
                <a:cs typeface="Segoe UI Semilight" panose="020B0402040204020203" pitchFamily="34" charset="0"/>
              </a:rPr>
              <a:t>"azure-vote-back"</a:t>
            </a:r>
            <a:r>
              <a:rPr lang="en-US" dirty="0">
                <a:gradFill>
                  <a:gsLst>
                    <a:gs pos="1250">
                      <a:srgbClr val="1A1A1A"/>
                    </a:gs>
                    <a:gs pos="100000">
                      <a:srgbClr val="1A1A1A"/>
                    </a:gs>
                  </a:gsLst>
                  <a:lin ang="5400000" scaled="0"/>
                </a:gradFill>
                <a:latin typeface="Consolas" panose="020B0609020204030204" pitchFamily="49" charset="0"/>
                <a:cs typeface="Segoe UI Semilight" panose="020B0402040204020203" pitchFamily="34" charset="0"/>
              </a:rPr>
              <a:t> </a:t>
            </a:r>
            <a:r>
              <a:rPr lang="en-US" dirty="0">
                <a:solidFill>
                  <a:schemeClr val="tx1"/>
                </a:solidFill>
                <a:latin typeface="Consolas" panose="020B0609020204030204" pitchFamily="49" charset="0"/>
                <a:cs typeface="Segoe UI Semilight" panose="020B0402040204020203" pitchFamily="34" charset="0"/>
              </a:rPr>
              <a:t>created</a:t>
            </a:r>
            <a:br>
              <a:rPr lang="en-US" dirty="0">
                <a:gradFill>
                  <a:gsLst>
                    <a:gs pos="1250">
                      <a:srgbClr val="1A1A1A"/>
                    </a:gs>
                    <a:gs pos="100000">
                      <a:srgbClr val="1A1A1A"/>
                    </a:gs>
                  </a:gsLst>
                  <a:lin ang="5400000" scaled="0"/>
                </a:gradFill>
                <a:latin typeface="Consolas" panose="020B0609020204030204" pitchFamily="49" charset="0"/>
                <a:cs typeface="Segoe UI Semilight" panose="020B0402040204020203" pitchFamily="34" charset="0"/>
              </a:rPr>
            </a:br>
            <a:r>
              <a:rPr lang="en-US" dirty="0">
                <a:solidFill>
                  <a:srgbClr val="C00000"/>
                </a:solidFill>
                <a:latin typeface="Consolas" panose="020B0609020204030204" pitchFamily="49" charset="0"/>
                <a:cs typeface="Segoe UI Semilight" panose="020B0402040204020203" pitchFamily="34" charset="0"/>
              </a:rPr>
              <a:t>service</a:t>
            </a:r>
            <a:r>
              <a:rPr lang="en-US" dirty="0">
                <a:gradFill>
                  <a:gsLst>
                    <a:gs pos="1250">
                      <a:srgbClr val="1A1A1A"/>
                    </a:gs>
                    <a:gs pos="100000">
                      <a:srgbClr val="1A1A1A"/>
                    </a:gs>
                  </a:gsLst>
                  <a:lin ang="5400000" scaled="0"/>
                </a:gradFill>
                <a:latin typeface="Consolas" panose="020B0609020204030204" pitchFamily="49" charset="0"/>
                <a:cs typeface="Segoe UI Semilight" panose="020B0402040204020203" pitchFamily="34" charset="0"/>
              </a:rPr>
              <a:t> </a:t>
            </a:r>
            <a:r>
              <a:rPr lang="en-US" dirty="0">
                <a:solidFill>
                  <a:srgbClr val="107C10"/>
                </a:solidFill>
                <a:latin typeface="Consolas" panose="020B0609020204030204" pitchFamily="49" charset="0"/>
                <a:cs typeface="Segoe UI Semilight" panose="020B0402040204020203" pitchFamily="34" charset="0"/>
              </a:rPr>
              <a:t>"azure-vote-back"</a:t>
            </a:r>
            <a:r>
              <a:rPr lang="en-US" dirty="0">
                <a:gradFill>
                  <a:gsLst>
                    <a:gs pos="1250">
                      <a:srgbClr val="1A1A1A"/>
                    </a:gs>
                    <a:gs pos="100000">
                      <a:srgbClr val="1A1A1A"/>
                    </a:gs>
                  </a:gsLst>
                  <a:lin ang="5400000" scaled="0"/>
                </a:gradFill>
                <a:latin typeface="Consolas" panose="020B0609020204030204" pitchFamily="49" charset="0"/>
                <a:cs typeface="Segoe UI Semilight" panose="020B0402040204020203" pitchFamily="34" charset="0"/>
              </a:rPr>
              <a:t> </a:t>
            </a:r>
            <a:r>
              <a:rPr lang="en-US" dirty="0">
                <a:solidFill>
                  <a:schemeClr val="tx1"/>
                </a:solidFill>
                <a:latin typeface="Consolas" panose="020B0609020204030204" pitchFamily="49" charset="0"/>
                <a:cs typeface="Segoe UI Semilight" panose="020B0402040204020203" pitchFamily="34" charset="0"/>
              </a:rPr>
              <a:t>created</a:t>
            </a:r>
            <a:br>
              <a:rPr lang="en-US" dirty="0">
                <a:gradFill>
                  <a:gsLst>
                    <a:gs pos="1250">
                      <a:srgbClr val="1A1A1A"/>
                    </a:gs>
                    <a:gs pos="100000">
                      <a:srgbClr val="1A1A1A"/>
                    </a:gs>
                  </a:gsLst>
                  <a:lin ang="5400000" scaled="0"/>
                </a:gradFill>
                <a:latin typeface="Consolas" panose="020B0609020204030204" pitchFamily="49" charset="0"/>
                <a:cs typeface="Segoe UI Semilight" panose="020B0402040204020203" pitchFamily="34" charset="0"/>
              </a:rPr>
            </a:br>
            <a:r>
              <a:rPr lang="en-US" dirty="0">
                <a:solidFill>
                  <a:schemeClr val="tx1"/>
                </a:solidFill>
                <a:latin typeface="Consolas" panose="020B0609020204030204" pitchFamily="49" charset="0"/>
                <a:cs typeface="Segoe UI Semilight" panose="020B0402040204020203" pitchFamily="34" charset="0"/>
              </a:rPr>
              <a:t>deployment</a:t>
            </a:r>
            <a:r>
              <a:rPr lang="en-US" dirty="0">
                <a:gradFill>
                  <a:gsLst>
                    <a:gs pos="1250">
                      <a:srgbClr val="1A1A1A"/>
                    </a:gs>
                    <a:gs pos="100000">
                      <a:srgbClr val="1A1A1A"/>
                    </a:gs>
                  </a:gsLst>
                  <a:lin ang="5400000" scaled="0"/>
                </a:gradFill>
                <a:latin typeface="Consolas" panose="020B0609020204030204" pitchFamily="49" charset="0"/>
                <a:cs typeface="Segoe UI Semilight" panose="020B0402040204020203" pitchFamily="34" charset="0"/>
              </a:rPr>
              <a:t> </a:t>
            </a:r>
            <a:r>
              <a:rPr lang="en-US" dirty="0">
                <a:solidFill>
                  <a:srgbClr val="107C10"/>
                </a:solidFill>
                <a:latin typeface="Consolas" panose="020B0609020204030204" pitchFamily="49" charset="0"/>
                <a:cs typeface="Segoe UI Semilight" panose="020B0402040204020203" pitchFamily="34" charset="0"/>
              </a:rPr>
              <a:t>"azure-vote-front"</a:t>
            </a:r>
            <a:r>
              <a:rPr lang="en-US" dirty="0">
                <a:gradFill>
                  <a:gsLst>
                    <a:gs pos="1250">
                      <a:srgbClr val="1A1A1A"/>
                    </a:gs>
                    <a:gs pos="100000">
                      <a:srgbClr val="1A1A1A"/>
                    </a:gs>
                  </a:gsLst>
                  <a:lin ang="5400000" scaled="0"/>
                </a:gradFill>
                <a:latin typeface="Consolas" panose="020B0609020204030204" pitchFamily="49" charset="0"/>
                <a:cs typeface="Segoe UI Semilight" panose="020B0402040204020203" pitchFamily="34" charset="0"/>
              </a:rPr>
              <a:t> </a:t>
            </a:r>
            <a:r>
              <a:rPr lang="en-US" dirty="0">
                <a:solidFill>
                  <a:schemeClr val="tx1"/>
                </a:solidFill>
                <a:latin typeface="Consolas" panose="020B0609020204030204" pitchFamily="49" charset="0"/>
                <a:cs typeface="Segoe UI Semilight" panose="020B0402040204020203" pitchFamily="34" charset="0"/>
              </a:rPr>
              <a:t>created</a:t>
            </a:r>
            <a:br>
              <a:rPr lang="en-US" dirty="0">
                <a:gradFill>
                  <a:gsLst>
                    <a:gs pos="1250">
                      <a:srgbClr val="1A1A1A"/>
                    </a:gs>
                    <a:gs pos="100000">
                      <a:srgbClr val="1A1A1A"/>
                    </a:gs>
                  </a:gsLst>
                  <a:lin ang="5400000" scaled="0"/>
                </a:gradFill>
                <a:latin typeface="Consolas" panose="020B0609020204030204" pitchFamily="49" charset="0"/>
                <a:cs typeface="Segoe UI Semilight" panose="020B0402040204020203" pitchFamily="34" charset="0"/>
              </a:rPr>
            </a:br>
            <a:r>
              <a:rPr lang="en-US" dirty="0">
                <a:solidFill>
                  <a:srgbClr val="C00000"/>
                </a:solidFill>
                <a:latin typeface="Consolas" panose="020B0609020204030204" pitchFamily="49" charset="0"/>
                <a:cs typeface="Segoe UI Semilight" panose="020B0402040204020203" pitchFamily="34" charset="0"/>
              </a:rPr>
              <a:t>service</a:t>
            </a:r>
            <a:r>
              <a:rPr lang="en-US" dirty="0">
                <a:gradFill>
                  <a:gsLst>
                    <a:gs pos="1250">
                      <a:srgbClr val="1A1A1A"/>
                    </a:gs>
                    <a:gs pos="100000">
                      <a:srgbClr val="1A1A1A"/>
                    </a:gs>
                  </a:gsLst>
                  <a:lin ang="5400000" scaled="0"/>
                </a:gradFill>
                <a:latin typeface="Consolas" panose="020B0609020204030204" pitchFamily="49" charset="0"/>
                <a:cs typeface="Segoe UI Semilight" panose="020B0402040204020203" pitchFamily="34" charset="0"/>
              </a:rPr>
              <a:t> </a:t>
            </a:r>
            <a:r>
              <a:rPr lang="en-US" dirty="0">
                <a:solidFill>
                  <a:srgbClr val="107C10"/>
                </a:solidFill>
                <a:latin typeface="Consolas" panose="020B0609020204030204" pitchFamily="49" charset="0"/>
                <a:cs typeface="Segoe UI Semilight" panose="020B0402040204020203" pitchFamily="34" charset="0"/>
              </a:rPr>
              <a:t>"azure-vote-front"</a:t>
            </a:r>
            <a:r>
              <a:rPr lang="en-US" dirty="0">
                <a:gradFill>
                  <a:gsLst>
                    <a:gs pos="1250">
                      <a:srgbClr val="1A1A1A"/>
                    </a:gs>
                    <a:gs pos="100000">
                      <a:srgbClr val="1A1A1A"/>
                    </a:gs>
                  </a:gsLst>
                  <a:lin ang="5400000" scaled="0"/>
                </a:gradFill>
                <a:latin typeface="Consolas" panose="020B0609020204030204" pitchFamily="49" charset="0"/>
                <a:cs typeface="Segoe UI Semilight" panose="020B0402040204020203" pitchFamily="34" charset="0"/>
              </a:rPr>
              <a:t> </a:t>
            </a:r>
            <a:r>
              <a:rPr lang="en-US" dirty="0">
                <a:solidFill>
                  <a:schemeClr val="tx1"/>
                </a:solidFill>
                <a:latin typeface="Consolas" panose="020B0609020204030204" pitchFamily="49" charset="0"/>
                <a:cs typeface="Segoe UI Semilight" panose="020B0402040204020203" pitchFamily="34" charset="0"/>
              </a:rPr>
              <a:t>created</a:t>
            </a:r>
            <a:endParaRPr lang="en-IN" sz="1400" dirty="0">
              <a:solidFill>
                <a:schemeClr val="tx1"/>
              </a:solidFill>
              <a:latin typeface="Consolas" panose="020B0609020204030204" pitchFamily="49" charset="0"/>
              <a:ea typeface="Segoe UI" pitchFamily="34" charset="0"/>
              <a:cs typeface="Segoe UI" pitchFamily="34" charset="0"/>
            </a:endParaRPr>
          </a:p>
        </p:txBody>
      </p:sp>
    </p:spTree>
    <p:extLst>
      <p:ext uri="{BB962C8B-B14F-4D97-AF65-F5344CB8AC3E}">
        <p14:creationId xmlns:p14="http://schemas.microsoft.com/office/powerpoint/2010/main" val="1919961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Demonstration: Deploying and connecting to an AKS cluster  </a:t>
            </a:r>
          </a:p>
        </p:txBody>
      </p:sp>
      <p:sp>
        <p:nvSpPr>
          <p:cNvPr id="36" name="Rectangle 35">
            <a:extLst>
              <a:ext uri="{FF2B5EF4-FFF2-40B4-BE49-F238E27FC236}">
                <a16:creationId xmlns:a16="http://schemas.microsoft.com/office/drawing/2014/main" id="{C8EBDEEC-D605-4AE4-8ECA-AC26BA48C6CF}"/>
              </a:ext>
            </a:extLst>
          </p:cNvPr>
          <p:cNvSpPr/>
          <p:nvPr/>
        </p:nvSpPr>
        <p:spPr bwMode="auto">
          <a:xfrm>
            <a:off x="433389" y="1192213"/>
            <a:ext cx="11576050"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lvl="0">
              <a:spcBef>
                <a:spcPts val="200"/>
              </a:spcBef>
              <a:buSzPct val="90000"/>
            </a:pPr>
            <a:r>
              <a:rPr lang="en-US" sz="2400" b="1">
                <a:solidFill>
                  <a:schemeClr val="tx1"/>
                </a:solidFill>
                <a:latin typeface="+mj-lt"/>
              </a:rPr>
              <a:t>Part 2: Monitor the health of cluster and pods running in the application</a:t>
            </a:r>
          </a:p>
        </p:txBody>
      </p:sp>
      <p:pic>
        <p:nvPicPr>
          <p:cNvPr id="6" name="Picture 5">
            <a:extLst>
              <a:ext uri="{FF2B5EF4-FFF2-40B4-BE49-F238E27FC236}">
                <a16:creationId xmlns:a16="http://schemas.microsoft.com/office/drawing/2014/main" id="{0D99BF01-0B4D-4446-AB21-FCA89FDE490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671105"/>
            <a:ext cx="653867" cy="653867"/>
          </a:xfrm>
          <a:prstGeom prst="rect">
            <a:avLst/>
          </a:prstGeom>
        </p:spPr>
      </p:pic>
      <p:sp>
        <p:nvSpPr>
          <p:cNvPr id="7" name="Oval 6">
            <a:extLst>
              <a:ext uri="{FF2B5EF4-FFF2-40B4-BE49-F238E27FC236}">
                <a16:creationId xmlns:a16="http://schemas.microsoft.com/office/drawing/2014/main" id="{53B562DC-8840-4EE1-921E-8937053C801C}"/>
              </a:ext>
            </a:extLst>
          </p:cNvPr>
          <p:cNvSpPr/>
          <p:nvPr/>
        </p:nvSpPr>
        <p:spPr bwMode="auto">
          <a:xfrm rot="10800000" flipV="1">
            <a:off x="480084" y="1719761"/>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6</a:t>
            </a:r>
          </a:p>
        </p:txBody>
      </p:sp>
      <p:sp>
        <p:nvSpPr>
          <p:cNvPr id="16" name="Rectangle 15">
            <a:extLst>
              <a:ext uri="{FF2B5EF4-FFF2-40B4-BE49-F238E27FC236}">
                <a16:creationId xmlns:a16="http://schemas.microsoft.com/office/drawing/2014/main" id="{7EB1832B-5EB1-423D-B0C0-9046AAAC958F}"/>
              </a:ext>
            </a:extLst>
          </p:cNvPr>
          <p:cNvSpPr/>
          <p:nvPr/>
        </p:nvSpPr>
        <p:spPr bwMode="auto">
          <a:xfrm>
            <a:off x="1258889" y="1690262"/>
            <a:ext cx="10750549" cy="6155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spcBef>
                <a:spcPts val="200"/>
              </a:spcBef>
              <a:buSzPct val="90000"/>
            </a:pPr>
            <a:r>
              <a:rPr lang="en-US" sz="2000">
                <a:solidFill>
                  <a:schemeClr val="tx1"/>
                </a:solidFill>
              </a:rPr>
              <a:t>When the application runs, a Kubernetes service exposes the application front end </a:t>
            </a:r>
            <a:br>
              <a:rPr lang="en-US" sz="2000">
                <a:solidFill>
                  <a:schemeClr val="tx1"/>
                </a:solidFill>
              </a:rPr>
            </a:br>
            <a:r>
              <a:rPr lang="en-US" sz="2000">
                <a:solidFill>
                  <a:schemeClr val="tx1"/>
                </a:solidFill>
              </a:rPr>
              <a:t>to the internet</a:t>
            </a:r>
          </a:p>
        </p:txBody>
      </p:sp>
      <p:pic>
        <p:nvPicPr>
          <p:cNvPr id="8" name="Picture 7">
            <a:extLst>
              <a:ext uri="{FF2B5EF4-FFF2-40B4-BE49-F238E27FC236}">
                <a16:creationId xmlns:a16="http://schemas.microsoft.com/office/drawing/2014/main" id="{4134477A-8A93-4FEA-974B-867FC5A42FCF}"/>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380705"/>
            <a:ext cx="653867" cy="653867"/>
          </a:xfrm>
          <a:prstGeom prst="rect">
            <a:avLst/>
          </a:prstGeom>
        </p:spPr>
      </p:pic>
      <p:sp>
        <p:nvSpPr>
          <p:cNvPr id="9" name="Oval 8">
            <a:extLst>
              <a:ext uri="{FF2B5EF4-FFF2-40B4-BE49-F238E27FC236}">
                <a16:creationId xmlns:a16="http://schemas.microsoft.com/office/drawing/2014/main" id="{006F3F37-337C-40DC-A696-0F826BC24A63}"/>
              </a:ext>
            </a:extLst>
          </p:cNvPr>
          <p:cNvSpPr/>
          <p:nvPr/>
        </p:nvSpPr>
        <p:spPr bwMode="auto">
          <a:xfrm rot="10800000" flipV="1">
            <a:off x="480084" y="2429633"/>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chemeClr val="tx1"/>
                </a:solidFill>
                <a:latin typeface="+mj-lt"/>
                <a:ea typeface="Segoe UI" pitchFamily="34" charset="0"/>
                <a:cs typeface="Segoe UI" pitchFamily="34" charset="0"/>
              </a:rPr>
              <a:t>7</a:t>
            </a:r>
          </a:p>
        </p:txBody>
      </p:sp>
      <p:sp>
        <p:nvSpPr>
          <p:cNvPr id="20" name="Rectangle 19">
            <a:extLst>
              <a:ext uri="{FF2B5EF4-FFF2-40B4-BE49-F238E27FC236}">
                <a16:creationId xmlns:a16="http://schemas.microsoft.com/office/drawing/2014/main" id="{97143660-ECCB-48F4-8964-EBBAB8C5E7B1}"/>
              </a:ext>
            </a:extLst>
          </p:cNvPr>
          <p:cNvSpPr/>
          <p:nvPr/>
        </p:nvSpPr>
        <p:spPr bwMode="auto">
          <a:xfrm>
            <a:off x="1258889" y="2509995"/>
            <a:ext cx="10750549"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spcBef>
                <a:spcPts val="200"/>
              </a:spcBef>
              <a:buSzPct val="90000"/>
            </a:pPr>
            <a:r>
              <a:rPr lang="en-US" sz="2000">
                <a:solidFill>
                  <a:schemeClr val="tx1"/>
                </a:solidFill>
              </a:rPr>
              <a:t>Initially the </a:t>
            </a:r>
            <a:r>
              <a:rPr lang="en-US" sz="2000">
                <a:solidFill>
                  <a:schemeClr val="tx1"/>
                </a:solidFill>
                <a:latin typeface="+mj-lt"/>
              </a:rPr>
              <a:t>EXTERNAL-IP</a:t>
            </a:r>
            <a:r>
              <a:rPr lang="en-US" sz="2000">
                <a:solidFill>
                  <a:schemeClr val="tx1"/>
                </a:solidFill>
              </a:rPr>
              <a:t> for the azure-vote-front service is shown as pending</a:t>
            </a:r>
          </a:p>
        </p:txBody>
      </p:sp>
      <p:pic>
        <p:nvPicPr>
          <p:cNvPr id="10" name="Picture 9">
            <a:extLst>
              <a:ext uri="{FF2B5EF4-FFF2-40B4-BE49-F238E27FC236}">
                <a16:creationId xmlns:a16="http://schemas.microsoft.com/office/drawing/2014/main" id="{20AD598F-29A3-417E-8A4C-647DCD5AD64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090305"/>
            <a:ext cx="653867" cy="653867"/>
          </a:xfrm>
          <a:prstGeom prst="rect">
            <a:avLst/>
          </a:prstGeom>
        </p:spPr>
      </p:pic>
      <p:sp>
        <p:nvSpPr>
          <p:cNvPr id="11" name="Oval 10">
            <a:extLst>
              <a:ext uri="{FF2B5EF4-FFF2-40B4-BE49-F238E27FC236}">
                <a16:creationId xmlns:a16="http://schemas.microsoft.com/office/drawing/2014/main" id="{B93FE415-8DAB-4FC2-BA4A-4EF5A8A91779}"/>
              </a:ext>
            </a:extLst>
          </p:cNvPr>
          <p:cNvSpPr/>
          <p:nvPr/>
        </p:nvSpPr>
        <p:spPr bwMode="auto">
          <a:xfrm rot="10800000" flipV="1">
            <a:off x="480084" y="3139505"/>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chemeClr val="tx1"/>
                </a:solidFill>
                <a:latin typeface="+mj-lt"/>
                <a:ea typeface="Segoe UI" pitchFamily="34" charset="0"/>
                <a:cs typeface="Segoe UI" pitchFamily="34" charset="0"/>
              </a:rPr>
              <a:t>8</a:t>
            </a:r>
          </a:p>
        </p:txBody>
      </p:sp>
      <p:sp>
        <p:nvSpPr>
          <p:cNvPr id="40" name="Rectangle 39">
            <a:extLst>
              <a:ext uri="{FF2B5EF4-FFF2-40B4-BE49-F238E27FC236}">
                <a16:creationId xmlns:a16="http://schemas.microsoft.com/office/drawing/2014/main" id="{18C0E053-B023-44EA-959B-F3F2160252D3}"/>
              </a:ext>
            </a:extLst>
          </p:cNvPr>
          <p:cNvSpPr/>
          <p:nvPr/>
        </p:nvSpPr>
        <p:spPr bwMode="auto">
          <a:xfrm>
            <a:off x="1258889" y="3219595"/>
            <a:ext cx="10750549"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spcBef>
                <a:spcPts val="200"/>
              </a:spcBef>
              <a:buSzPct val="90000"/>
            </a:pPr>
            <a:r>
              <a:rPr lang="en-US" sz="2000">
                <a:solidFill>
                  <a:schemeClr val="tx1"/>
                </a:solidFill>
              </a:rPr>
              <a:t>Eventually changes from pending to an actual public IP address</a:t>
            </a:r>
          </a:p>
        </p:txBody>
      </p:sp>
      <p:pic>
        <p:nvPicPr>
          <p:cNvPr id="12" name="Picture 11">
            <a:extLst>
              <a:ext uri="{FF2B5EF4-FFF2-40B4-BE49-F238E27FC236}">
                <a16:creationId xmlns:a16="http://schemas.microsoft.com/office/drawing/2014/main" id="{2D40EA14-6587-43EF-B548-51A626EA049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799905"/>
            <a:ext cx="653867" cy="653867"/>
          </a:xfrm>
          <a:prstGeom prst="rect">
            <a:avLst/>
          </a:prstGeom>
        </p:spPr>
      </p:pic>
      <p:sp>
        <p:nvSpPr>
          <p:cNvPr id="13" name="Oval 12">
            <a:extLst>
              <a:ext uri="{FF2B5EF4-FFF2-40B4-BE49-F238E27FC236}">
                <a16:creationId xmlns:a16="http://schemas.microsoft.com/office/drawing/2014/main" id="{C32F8187-F019-4E05-903A-3A199AC04A81}"/>
              </a:ext>
            </a:extLst>
          </p:cNvPr>
          <p:cNvSpPr/>
          <p:nvPr/>
        </p:nvSpPr>
        <p:spPr bwMode="auto">
          <a:xfrm rot="10800000" flipV="1">
            <a:off x="480084" y="3849376"/>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chemeClr val="tx1"/>
                </a:solidFill>
                <a:latin typeface="+mj-lt"/>
                <a:ea typeface="Segoe UI" pitchFamily="34" charset="0"/>
                <a:cs typeface="Segoe UI" pitchFamily="34" charset="0"/>
              </a:rPr>
              <a:t>9</a:t>
            </a:r>
          </a:p>
        </p:txBody>
      </p:sp>
      <p:sp>
        <p:nvSpPr>
          <p:cNvPr id="19" name="Rectangle 18">
            <a:extLst>
              <a:ext uri="{FF2B5EF4-FFF2-40B4-BE49-F238E27FC236}">
                <a16:creationId xmlns:a16="http://schemas.microsoft.com/office/drawing/2014/main" id="{4186F4B7-39A2-4EAF-95C3-7A1042D71A8F}"/>
              </a:ext>
            </a:extLst>
          </p:cNvPr>
          <p:cNvSpPr/>
          <p:nvPr/>
        </p:nvSpPr>
        <p:spPr bwMode="auto">
          <a:xfrm>
            <a:off x="1258889" y="3929195"/>
            <a:ext cx="10750549"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spcBef>
                <a:spcPts val="200"/>
              </a:spcBef>
              <a:buSzPct val="90000"/>
            </a:pPr>
            <a:r>
              <a:rPr lang="en-US" sz="2000">
                <a:solidFill>
                  <a:schemeClr val="tx1"/>
                </a:solidFill>
              </a:rPr>
              <a:t>To view the application, open a web browser to the external IP address of your service</a:t>
            </a:r>
          </a:p>
        </p:txBody>
      </p:sp>
      <p:pic>
        <p:nvPicPr>
          <p:cNvPr id="14" name="Picture 13">
            <a:extLst>
              <a:ext uri="{FF2B5EF4-FFF2-40B4-BE49-F238E27FC236}">
                <a16:creationId xmlns:a16="http://schemas.microsoft.com/office/drawing/2014/main" id="{D4084832-D6B2-4FB8-B94F-031FD4F38F0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509505"/>
            <a:ext cx="653867" cy="653867"/>
          </a:xfrm>
          <a:prstGeom prst="rect">
            <a:avLst/>
          </a:prstGeom>
        </p:spPr>
      </p:pic>
      <p:sp>
        <p:nvSpPr>
          <p:cNvPr id="15" name="Oval 14">
            <a:extLst>
              <a:ext uri="{FF2B5EF4-FFF2-40B4-BE49-F238E27FC236}">
                <a16:creationId xmlns:a16="http://schemas.microsoft.com/office/drawing/2014/main" id="{A3D0C89F-B20C-40D7-B686-CF894B5FD54A}"/>
              </a:ext>
            </a:extLst>
          </p:cNvPr>
          <p:cNvSpPr/>
          <p:nvPr/>
        </p:nvSpPr>
        <p:spPr bwMode="auto">
          <a:xfrm rot="10800000" flipV="1">
            <a:off x="480084" y="4559248"/>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chemeClr val="tx1"/>
                </a:solidFill>
                <a:latin typeface="+mj-lt"/>
                <a:ea typeface="Segoe UI" pitchFamily="34" charset="0"/>
                <a:cs typeface="Segoe UI" pitchFamily="34" charset="0"/>
              </a:rPr>
              <a:t>10</a:t>
            </a:r>
          </a:p>
        </p:txBody>
      </p:sp>
      <p:sp>
        <p:nvSpPr>
          <p:cNvPr id="21" name="Rectangle 20">
            <a:extLst>
              <a:ext uri="{FF2B5EF4-FFF2-40B4-BE49-F238E27FC236}">
                <a16:creationId xmlns:a16="http://schemas.microsoft.com/office/drawing/2014/main" id="{2AB37A14-DFF0-4D81-AB57-810871785EEB}"/>
              </a:ext>
            </a:extLst>
          </p:cNvPr>
          <p:cNvSpPr/>
          <p:nvPr/>
        </p:nvSpPr>
        <p:spPr bwMode="auto">
          <a:xfrm>
            <a:off x="1258889" y="4638795"/>
            <a:ext cx="10750549"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spcBef>
                <a:spcPts val="200"/>
              </a:spcBef>
              <a:buSzPct val="90000"/>
            </a:pPr>
            <a:r>
              <a:rPr lang="en-US" sz="2000">
                <a:solidFill>
                  <a:schemeClr val="tx1"/>
                </a:solidFill>
              </a:rPr>
              <a:t>Monitor health and logs under Monitoring in the Azure portal</a:t>
            </a:r>
          </a:p>
        </p:txBody>
      </p:sp>
      <p:pic>
        <p:nvPicPr>
          <p:cNvPr id="28" name="Picture 27">
            <a:extLst>
              <a:ext uri="{FF2B5EF4-FFF2-40B4-BE49-F238E27FC236}">
                <a16:creationId xmlns:a16="http://schemas.microsoft.com/office/drawing/2014/main" id="{109E4508-8618-4736-853E-46C38828510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5219105"/>
            <a:ext cx="653867" cy="653867"/>
          </a:xfrm>
          <a:prstGeom prst="rect">
            <a:avLst/>
          </a:prstGeom>
        </p:spPr>
      </p:pic>
      <p:sp>
        <p:nvSpPr>
          <p:cNvPr id="29" name="Oval 28">
            <a:extLst>
              <a:ext uri="{FF2B5EF4-FFF2-40B4-BE49-F238E27FC236}">
                <a16:creationId xmlns:a16="http://schemas.microsoft.com/office/drawing/2014/main" id="{B2ACA852-9EA9-4318-9221-720FC4BEC582}"/>
              </a:ext>
              <a:ext uri="{C183D7F6-B498-43B3-948B-1728B52AA6E4}">
                <adec:decorative xmlns:adec="http://schemas.microsoft.com/office/drawing/2017/decorative" val="0"/>
              </a:ext>
            </a:extLst>
          </p:cNvPr>
          <p:cNvSpPr/>
          <p:nvPr/>
        </p:nvSpPr>
        <p:spPr bwMode="auto">
          <a:xfrm rot="10800000" flipV="1">
            <a:off x="480628" y="5268305"/>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chemeClr val="tx1"/>
                </a:solidFill>
                <a:latin typeface="+mj-lt"/>
                <a:cs typeface="Segoe UI" pitchFamily="34" charset="0"/>
              </a:rPr>
              <a:t>11</a:t>
            </a:r>
          </a:p>
        </p:txBody>
      </p:sp>
      <p:sp>
        <p:nvSpPr>
          <p:cNvPr id="30" name="Rectangle 29">
            <a:extLst>
              <a:ext uri="{FF2B5EF4-FFF2-40B4-BE49-F238E27FC236}">
                <a16:creationId xmlns:a16="http://schemas.microsoft.com/office/drawing/2014/main" id="{5D6F6DB0-FA5E-413F-90E6-A4C6567D5242}"/>
              </a:ext>
            </a:extLst>
          </p:cNvPr>
          <p:cNvSpPr/>
          <p:nvPr/>
        </p:nvSpPr>
        <p:spPr bwMode="auto">
          <a:xfrm>
            <a:off x="1258889" y="5348395"/>
            <a:ext cx="10750549"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spcBef>
                <a:spcPts val="200"/>
              </a:spcBef>
              <a:buSzPct val="90000"/>
            </a:pPr>
            <a:r>
              <a:rPr lang="en-US" sz="2000">
                <a:solidFill>
                  <a:schemeClr val="tx1"/>
                </a:solidFill>
              </a:rPr>
              <a:t>Examine container logs for the azure-vote-front pod</a:t>
            </a:r>
          </a:p>
        </p:txBody>
      </p:sp>
      <p:pic>
        <p:nvPicPr>
          <p:cNvPr id="32" name="Picture 31">
            <a:extLst>
              <a:ext uri="{FF2B5EF4-FFF2-40B4-BE49-F238E27FC236}">
                <a16:creationId xmlns:a16="http://schemas.microsoft.com/office/drawing/2014/main" id="{EE472F95-DF5C-4D3B-AAC5-EBEADB06CA4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5964122"/>
            <a:ext cx="653867" cy="653867"/>
          </a:xfrm>
          <a:prstGeom prst="rect">
            <a:avLst/>
          </a:prstGeom>
          <a:noFill/>
          <a:ln w="28575">
            <a:noFill/>
            <a:prstDash val="sysDot"/>
            <a:headEnd type="none" w="med" len="med"/>
            <a:tailEnd type="none" w="med" len="med"/>
          </a:ln>
          <a:effectLst/>
        </p:spPr>
      </p:pic>
      <p:sp>
        <p:nvSpPr>
          <p:cNvPr id="33" name="Oval 32">
            <a:extLst>
              <a:ext uri="{FF2B5EF4-FFF2-40B4-BE49-F238E27FC236}">
                <a16:creationId xmlns:a16="http://schemas.microsoft.com/office/drawing/2014/main" id="{005CB9ED-27D7-4880-8C57-C535F2BA9F8A}"/>
              </a:ext>
            </a:extLst>
          </p:cNvPr>
          <p:cNvSpPr/>
          <p:nvPr/>
        </p:nvSpPr>
        <p:spPr bwMode="auto">
          <a:xfrm rot="10800000" flipV="1">
            <a:off x="480084" y="6013322"/>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chemeClr val="tx1"/>
                </a:solidFill>
                <a:latin typeface="+mj-lt"/>
                <a:cs typeface="Segoe UI" pitchFamily="34" charset="0"/>
              </a:rPr>
              <a:t>12</a:t>
            </a:r>
          </a:p>
        </p:txBody>
      </p:sp>
      <p:sp>
        <p:nvSpPr>
          <p:cNvPr id="41" name="Rectangle 40">
            <a:extLst>
              <a:ext uri="{FF2B5EF4-FFF2-40B4-BE49-F238E27FC236}">
                <a16:creationId xmlns:a16="http://schemas.microsoft.com/office/drawing/2014/main" id="{73D14368-19AF-4951-96E1-5C1FC218546E}"/>
              </a:ext>
            </a:extLst>
          </p:cNvPr>
          <p:cNvSpPr/>
          <p:nvPr/>
        </p:nvSpPr>
        <p:spPr bwMode="auto">
          <a:xfrm>
            <a:off x="1258889" y="6057997"/>
            <a:ext cx="10750549"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spcBef>
                <a:spcPts val="200"/>
              </a:spcBef>
              <a:buSzPct val="90000"/>
            </a:pPr>
            <a:r>
              <a:rPr lang="en-US" sz="2000">
                <a:solidFill>
                  <a:schemeClr val="tx1"/>
                </a:solidFill>
              </a:rPr>
              <a:t>Delete resources when finished to avoid incurring charges</a:t>
            </a:r>
          </a:p>
        </p:txBody>
      </p:sp>
    </p:spTree>
    <p:extLst>
      <p:ext uri="{BB962C8B-B14F-4D97-AF65-F5344CB8AC3E}">
        <p14:creationId xmlns:p14="http://schemas.microsoft.com/office/powerpoint/2010/main" val="534106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Continuous deployment</a:t>
            </a:r>
          </a:p>
        </p:txBody>
      </p:sp>
      <p:sp>
        <p:nvSpPr>
          <p:cNvPr id="2" name="Rectangle 1">
            <a:extLst>
              <a:ext uri="{FF2B5EF4-FFF2-40B4-BE49-F238E27FC236}">
                <a16:creationId xmlns:a16="http://schemas.microsoft.com/office/drawing/2014/main" id="{B22E7FF4-68BD-458E-AC48-1D5883C2A2B2}"/>
              </a:ext>
            </a:extLst>
          </p:cNvPr>
          <p:cNvSpPr/>
          <p:nvPr/>
        </p:nvSpPr>
        <p:spPr bwMode="auto">
          <a:xfrm>
            <a:off x="429661" y="2125662"/>
            <a:ext cx="3727449" cy="384841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a:spcBef>
                <a:spcPts val="1000"/>
              </a:spcBef>
            </a:pPr>
            <a:r>
              <a:rPr lang="en-US" sz="2000" dirty="0">
                <a:solidFill>
                  <a:schemeClr val="tx1"/>
                </a:solidFill>
                <a:latin typeface="+mj-lt"/>
              </a:rPr>
              <a:t>In Kubernetes, you can update a service with a rolling update</a:t>
            </a:r>
          </a:p>
          <a:p>
            <a:pPr marL="0" lvl="1">
              <a:spcBef>
                <a:spcPts val="1000"/>
              </a:spcBef>
            </a:pPr>
            <a:r>
              <a:rPr lang="en-US" dirty="0">
                <a:solidFill>
                  <a:schemeClr val="tx1"/>
                </a:solidFill>
              </a:rPr>
              <a:t>Existing traffic to a container is first drained, and the container replaced</a:t>
            </a:r>
          </a:p>
          <a:p>
            <a:pPr marL="0" lvl="1">
              <a:spcBef>
                <a:spcPts val="1000"/>
              </a:spcBef>
            </a:pPr>
            <a:r>
              <a:rPr lang="en-US" dirty="0">
                <a:solidFill>
                  <a:schemeClr val="tx1"/>
                </a:solidFill>
              </a:rPr>
              <a:t>Traffic is then rerouted to the container</a:t>
            </a:r>
          </a:p>
        </p:txBody>
      </p:sp>
      <p:sp>
        <p:nvSpPr>
          <p:cNvPr id="4" name="Rectangle 3">
            <a:extLst>
              <a:ext uri="{FF2B5EF4-FFF2-40B4-BE49-F238E27FC236}">
                <a16:creationId xmlns:a16="http://schemas.microsoft.com/office/drawing/2014/main" id="{DB13617E-196C-4BAC-92C1-E4E47203A09C}"/>
              </a:ext>
            </a:extLst>
          </p:cNvPr>
          <p:cNvSpPr/>
          <p:nvPr/>
        </p:nvSpPr>
        <p:spPr bwMode="auto">
          <a:xfrm>
            <a:off x="4328561" y="2125662"/>
            <a:ext cx="3727449" cy="384841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a:spcBef>
                <a:spcPts val="1000"/>
              </a:spcBef>
            </a:pPr>
            <a:r>
              <a:rPr lang="en-US" sz="2000" dirty="0">
                <a:solidFill>
                  <a:schemeClr val="tx1"/>
                </a:solidFill>
                <a:latin typeface="+mj-lt"/>
              </a:rPr>
              <a:t>Syntax for running a rolling update</a:t>
            </a:r>
          </a:p>
          <a:p>
            <a:pPr marL="0" lvl="1">
              <a:spcBef>
                <a:spcPts val="1000"/>
              </a:spcBef>
            </a:pPr>
            <a:endParaRPr lang="en-US" dirty="0">
              <a:solidFill>
                <a:schemeClr val="tx1"/>
              </a:solidFill>
            </a:endParaRPr>
          </a:p>
          <a:p>
            <a:pPr marL="0" lvl="1">
              <a:spcBef>
                <a:spcPts val="1000"/>
              </a:spcBef>
            </a:pPr>
            <a:endParaRPr lang="en-US" dirty="0">
              <a:solidFill>
                <a:schemeClr val="tx1"/>
              </a:solidFill>
            </a:endParaRPr>
          </a:p>
          <a:p>
            <a:pPr marL="0" lvl="1">
              <a:spcBef>
                <a:spcPts val="1000"/>
              </a:spcBef>
            </a:pPr>
            <a:endParaRPr lang="en-US" dirty="0">
              <a:solidFill>
                <a:schemeClr val="tx1"/>
              </a:solidFill>
            </a:endParaRPr>
          </a:p>
          <a:p>
            <a:pPr marL="0" lvl="1">
              <a:spcBef>
                <a:spcPts val="1000"/>
              </a:spcBef>
            </a:pPr>
            <a:r>
              <a:rPr lang="en-US" dirty="0">
                <a:solidFill>
                  <a:schemeClr val="tx1"/>
                </a:solidFill>
              </a:rPr>
              <a:t>The </a:t>
            </a:r>
            <a:r>
              <a:rPr lang="en-US" dirty="0">
                <a:solidFill>
                  <a:schemeClr val="tx1"/>
                </a:solidFill>
                <a:latin typeface="+mj-lt"/>
              </a:rPr>
              <a:t>apply</a:t>
            </a:r>
            <a:r>
              <a:rPr lang="en-US" dirty="0">
                <a:solidFill>
                  <a:schemeClr val="tx1"/>
                </a:solidFill>
              </a:rPr>
              <a:t> command works for an initial deployment or an update to an existing deployment</a:t>
            </a:r>
          </a:p>
        </p:txBody>
      </p:sp>
      <p:sp>
        <p:nvSpPr>
          <p:cNvPr id="6" name="Rectangle 5">
            <a:extLst>
              <a:ext uri="{FF2B5EF4-FFF2-40B4-BE49-F238E27FC236}">
                <a16:creationId xmlns:a16="http://schemas.microsoft.com/office/drawing/2014/main" id="{7CDBEE31-573F-4185-8435-423AC9176B3F}"/>
              </a:ext>
            </a:extLst>
          </p:cNvPr>
          <p:cNvSpPr/>
          <p:nvPr/>
        </p:nvSpPr>
        <p:spPr bwMode="auto">
          <a:xfrm>
            <a:off x="4467225" y="3036835"/>
            <a:ext cx="3438525" cy="925565"/>
          </a:xfrm>
          <a:prstGeom prst="rect">
            <a:avLst/>
          </a:prstGeom>
          <a:solidFill>
            <a:schemeClr val="bg1"/>
          </a:solidFill>
          <a:ln w="19050">
            <a:solidFill>
              <a:schemeClr val="tx2"/>
            </a:solidFill>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472" fontAlgn="base">
              <a:lnSpc>
                <a:spcPct val="114000"/>
              </a:lnSpc>
              <a:spcBef>
                <a:spcPct val="0"/>
              </a:spcBef>
              <a:spcAft>
                <a:spcPct val="0"/>
              </a:spcAft>
              <a:defRPr/>
            </a:pPr>
            <a:r>
              <a:rPr lang="en-US" err="1">
                <a:solidFill>
                  <a:srgbClr val="000000"/>
                </a:solidFill>
                <a:latin typeface="Consolas" panose="020B0609020204030204" pitchFamily="49" charset="0"/>
                <a:cs typeface="Courier New" panose="02070309020205020404" pitchFamily="49" charset="0"/>
              </a:rPr>
              <a:t>kubectl</a:t>
            </a:r>
            <a:r>
              <a:rPr lang="en-US">
                <a:solidFill>
                  <a:srgbClr val="000000"/>
                </a:solidFill>
                <a:latin typeface="Consolas" panose="020B0609020204030204" pitchFamily="49" charset="0"/>
                <a:cs typeface="Courier New" panose="02070309020205020404" pitchFamily="49" charset="0"/>
              </a:rPr>
              <a:t> apply -f </a:t>
            </a:r>
            <a:r>
              <a:rPr lang="en-US" err="1">
                <a:solidFill>
                  <a:srgbClr val="000000"/>
                </a:solidFill>
                <a:latin typeface="Consolas" panose="020B0609020204030204" pitchFamily="49" charset="0"/>
                <a:cs typeface="Courier New" panose="02070309020205020404" pitchFamily="49" charset="0"/>
              </a:rPr>
              <a:t>nameofyamlfile</a:t>
            </a:r>
            <a:endParaRPr lang="en-US">
              <a:solidFill>
                <a:srgbClr val="000000"/>
              </a:solidFill>
              <a:latin typeface="Consolas" panose="020B06090202040302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923F9616-FBC6-40E8-B95E-E31449979E91}"/>
              </a:ext>
            </a:extLst>
          </p:cNvPr>
          <p:cNvSpPr/>
          <p:nvPr/>
        </p:nvSpPr>
        <p:spPr bwMode="auto">
          <a:xfrm>
            <a:off x="8227461" y="2125662"/>
            <a:ext cx="3727449" cy="384841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pPr>
              <a:spcBef>
                <a:spcPts val="1000"/>
              </a:spcBef>
            </a:pPr>
            <a:r>
              <a:rPr lang="en-US" sz="2000" dirty="0">
                <a:solidFill>
                  <a:schemeClr val="tx1"/>
                </a:solidFill>
                <a:latin typeface="+mj-lt"/>
              </a:rPr>
              <a:t>Kubernetes applies a rolling update when the name of the image for a service changes in the YAML file</a:t>
            </a:r>
          </a:p>
          <a:p>
            <a:pPr marL="0" lvl="1">
              <a:spcBef>
                <a:spcPts val="1000"/>
              </a:spcBef>
            </a:pPr>
            <a:r>
              <a:rPr lang="en-US" dirty="0">
                <a:solidFill>
                  <a:schemeClr val="tx1"/>
                </a:solidFill>
              </a:rPr>
              <a:t>The cluster will take care of updating the images without downtime (on the assumption </a:t>
            </a:r>
            <a:br>
              <a:rPr lang="en-US" dirty="0">
                <a:solidFill>
                  <a:schemeClr val="tx1"/>
                </a:solidFill>
              </a:rPr>
            </a:br>
            <a:r>
              <a:rPr lang="en-US" dirty="0">
                <a:solidFill>
                  <a:schemeClr val="tx1"/>
                </a:solidFill>
              </a:rPr>
              <a:t>the application container is built </a:t>
            </a:r>
            <a:br>
              <a:rPr lang="en-US" dirty="0">
                <a:solidFill>
                  <a:schemeClr val="tx1"/>
                </a:solidFill>
              </a:rPr>
            </a:br>
            <a:r>
              <a:rPr lang="en-US" dirty="0">
                <a:solidFill>
                  <a:schemeClr val="tx1"/>
                </a:solidFill>
              </a:rPr>
              <a:t>as stateless)</a:t>
            </a:r>
          </a:p>
        </p:txBody>
      </p:sp>
    </p:spTree>
    <p:extLst>
      <p:ext uri="{BB962C8B-B14F-4D97-AF65-F5344CB8AC3E}">
        <p14:creationId xmlns:p14="http://schemas.microsoft.com/office/powerpoint/2010/main" val="226337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Updating images</a:t>
            </a:r>
          </a:p>
        </p:txBody>
      </p:sp>
      <p:sp>
        <p:nvSpPr>
          <p:cNvPr id="4" name="Rectangle 3">
            <a:extLst>
              <a:ext uri="{FF2B5EF4-FFF2-40B4-BE49-F238E27FC236}">
                <a16:creationId xmlns:a16="http://schemas.microsoft.com/office/drawing/2014/main" id="{CFAD0A2E-4C2D-416C-9EA8-71884A0A01B8}"/>
              </a:ext>
            </a:extLst>
          </p:cNvPr>
          <p:cNvSpPr/>
          <p:nvPr/>
        </p:nvSpPr>
        <p:spPr>
          <a:xfrm>
            <a:off x="427038" y="1192214"/>
            <a:ext cx="6149022" cy="53530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defTabSz="1066800">
              <a:spcBef>
                <a:spcPts val="1200"/>
              </a:spcBef>
            </a:pPr>
            <a:r>
              <a:rPr lang="en-US" sz="2200" dirty="0">
                <a:solidFill>
                  <a:schemeClr val="tx1"/>
                </a:solidFill>
                <a:latin typeface="+mj-lt"/>
              </a:rPr>
              <a:t>Ensure you update images for your container applications regularly</a:t>
            </a:r>
          </a:p>
          <a:p>
            <a:pPr defTabSz="1066800">
              <a:spcBef>
                <a:spcPts val="800"/>
              </a:spcBef>
            </a:pPr>
            <a:r>
              <a:rPr lang="en-US" dirty="0">
                <a:solidFill>
                  <a:schemeClr val="tx1"/>
                </a:solidFill>
              </a:rPr>
              <a:t>A large part of a container image is the base OS layer</a:t>
            </a:r>
          </a:p>
          <a:p>
            <a:pPr defTabSz="1066800">
              <a:spcBef>
                <a:spcPts val="800"/>
              </a:spcBef>
            </a:pPr>
            <a:r>
              <a:rPr lang="en-US" dirty="0">
                <a:solidFill>
                  <a:schemeClr val="tx1"/>
                </a:solidFill>
              </a:rPr>
              <a:t>Updating an image’s base OS layer is usually a matter of getting the latest update layer</a:t>
            </a:r>
          </a:p>
          <a:p>
            <a:pPr defTabSz="1066800">
              <a:spcBef>
                <a:spcPts val="800"/>
              </a:spcBef>
            </a:pPr>
            <a:r>
              <a:rPr lang="en-US" dirty="0">
                <a:solidFill>
                  <a:schemeClr val="tx1"/>
                </a:solidFill>
              </a:rPr>
              <a:t>Create a new image for every change you make in your own code, and ensure that all layers receive regular patching</a:t>
            </a:r>
          </a:p>
          <a:p>
            <a:pPr defTabSz="1066800">
              <a:spcBef>
                <a:spcPts val="800"/>
              </a:spcBef>
            </a:pPr>
            <a:r>
              <a:rPr lang="en-US" dirty="0">
                <a:solidFill>
                  <a:schemeClr val="tx1"/>
                </a:solidFill>
              </a:rPr>
              <a:t>To patch an image’s OS layer, change the image version number (if using a Docker file to create the image)</a:t>
            </a:r>
          </a:p>
          <a:p>
            <a:pPr defTabSz="1066800">
              <a:spcBef>
                <a:spcPts val="1200"/>
              </a:spcBef>
            </a:pPr>
            <a:r>
              <a:rPr lang="en-US" sz="2200" dirty="0">
                <a:solidFill>
                  <a:schemeClr val="tx1"/>
                </a:solidFill>
                <a:latin typeface="+mj-lt"/>
              </a:rPr>
              <a:t>Discussion question</a:t>
            </a:r>
            <a:r>
              <a:rPr lang="en-US" sz="2200" dirty="0">
                <a:solidFill>
                  <a:schemeClr val="tx1"/>
                </a:solidFill>
              </a:rPr>
              <a:t>: What about using the latest tag?</a:t>
            </a:r>
          </a:p>
        </p:txBody>
      </p:sp>
      <p:pic>
        <p:nvPicPr>
          <p:cNvPr id="6" name="Picture 5" descr="A Base OS layer is broken into an Update layer and a base layer. There can be multiple layers, in the image there is an IIS layer, ASP.NET layer and your website layer, all on top of the base layer">
            <a:extLst>
              <a:ext uri="{FF2B5EF4-FFF2-40B4-BE49-F238E27FC236}">
                <a16:creationId xmlns:a16="http://schemas.microsoft.com/office/drawing/2014/main" id="{7027CF68-E4B6-4ED4-A2A5-1626F3E2B322}"/>
              </a:ext>
            </a:extLst>
          </p:cNvPr>
          <p:cNvPicPr>
            <a:picLocks noChangeAspect="1"/>
          </p:cNvPicPr>
          <p:nvPr/>
        </p:nvPicPr>
        <p:blipFill rotWithShape="1">
          <a:blip r:embed="rId3"/>
          <a:srcRect l="-3452" t="-66967" r="-3136" b="-66967"/>
          <a:stretch/>
        </p:blipFill>
        <p:spPr>
          <a:xfrm>
            <a:off x="6750997" y="1192215"/>
            <a:ext cx="5247328" cy="5353047"/>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195826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8" y="3243000"/>
            <a:ext cx="9070923" cy="508524"/>
          </a:xfrm>
        </p:spPr>
        <p:txBody>
          <a:bodyPr/>
          <a:lstStyle/>
          <a:p>
            <a:r>
              <a:rPr lang="en-US" dirty="0"/>
              <a:t>Lesson 03: Kubernetes tooling</a:t>
            </a:r>
          </a:p>
        </p:txBody>
      </p:sp>
      <p:pic>
        <p:nvPicPr>
          <p:cNvPr id="2" name="Picture 1" descr="Icon of a gear and a arrow going across it">
            <a:extLst>
              <a:ext uri="{FF2B5EF4-FFF2-40B4-BE49-F238E27FC236}">
                <a16:creationId xmlns:a16="http://schemas.microsoft.com/office/drawing/2014/main" id="{F3BC8A28-50B4-400E-AECB-F5D4913A9EBE}"/>
              </a:ext>
            </a:extLst>
          </p:cNvPr>
          <p:cNvPicPr>
            <a:picLocks noChangeAspect="1"/>
          </p:cNvPicPr>
          <p:nvPr/>
        </p:nvPicPr>
        <p:blipFill>
          <a:blip r:embed="rId3"/>
          <a:stretch>
            <a:fillRect/>
          </a:stretch>
        </p:blipFill>
        <p:spPr>
          <a:xfrm>
            <a:off x="10456794" y="3076467"/>
            <a:ext cx="841590" cy="841590"/>
          </a:xfrm>
          <a:prstGeom prst="rect">
            <a:avLst/>
          </a:prstGeom>
        </p:spPr>
      </p:pic>
    </p:spTree>
    <p:extLst>
      <p:ext uri="{BB962C8B-B14F-4D97-AF65-F5344CB8AC3E}">
        <p14:creationId xmlns:p14="http://schemas.microsoft.com/office/powerpoint/2010/main" val="147612994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err="1"/>
              <a:t>kubectl</a:t>
            </a:r>
            <a:endParaRPr lang="en-US" dirty="0"/>
          </a:p>
        </p:txBody>
      </p:sp>
      <p:sp>
        <p:nvSpPr>
          <p:cNvPr id="5" name="Rectangle 4">
            <a:extLst>
              <a:ext uri="{FF2B5EF4-FFF2-40B4-BE49-F238E27FC236}">
                <a16:creationId xmlns:a16="http://schemas.microsoft.com/office/drawing/2014/main" id="{3B8CD769-83FA-41B3-BD8A-55CA613EF32F}"/>
              </a:ext>
            </a:extLst>
          </p:cNvPr>
          <p:cNvSpPr/>
          <p:nvPr/>
        </p:nvSpPr>
        <p:spPr bwMode="auto">
          <a:xfrm>
            <a:off x="427038" y="1128408"/>
            <a:ext cx="10396537" cy="6658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Command-line tool for running commands against Kubernetes clusters. Deploy applications, manage cluster resources.</a:t>
            </a:r>
          </a:p>
        </p:txBody>
      </p:sp>
      <p:graphicFrame>
        <p:nvGraphicFramePr>
          <p:cNvPr id="2" name="Table 2">
            <a:extLst>
              <a:ext uri="{FF2B5EF4-FFF2-40B4-BE49-F238E27FC236}">
                <a16:creationId xmlns:a16="http://schemas.microsoft.com/office/drawing/2014/main" id="{7705201E-978B-443E-BAB8-0EFB75F3F1E5}"/>
              </a:ext>
            </a:extLst>
          </p:cNvPr>
          <p:cNvGraphicFramePr>
            <a:graphicFrameLocks noGrp="1"/>
          </p:cNvGraphicFramePr>
          <p:nvPr>
            <p:extLst>
              <p:ext uri="{D42A27DB-BD31-4B8C-83A1-F6EECF244321}">
                <p14:modId xmlns:p14="http://schemas.microsoft.com/office/powerpoint/2010/main" val="3319518659"/>
              </p:ext>
            </p:extLst>
          </p:nvPr>
        </p:nvGraphicFramePr>
        <p:xfrm>
          <a:off x="427038" y="1878675"/>
          <a:ext cx="11353158" cy="4820920"/>
        </p:xfrm>
        <a:graphic>
          <a:graphicData uri="http://schemas.openxmlformats.org/drawingml/2006/table">
            <a:tbl>
              <a:tblPr firstRow="1" bandRow="1">
                <a:tableStyleId>{21E4AEA4-8DFA-4A89-87EB-49C32662AFE0}</a:tableStyleId>
              </a:tblPr>
              <a:tblGrid>
                <a:gridCol w="3094375">
                  <a:extLst>
                    <a:ext uri="{9D8B030D-6E8A-4147-A177-3AD203B41FA5}">
                      <a16:colId xmlns:a16="http://schemas.microsoft.com/office/drawing/2014/main" val="3836890810"/>
                    </a:ext>
                  </a:extLst>
                </a:gridCol>
                <a:gridCol w="8258783">
                  <a:extLst>
                    <a:ext uri="{9D8B030D-6E8A-4147-A177-3AD203B41FA5}">
                      <a16:colId xmlns:a16="http://schemas.microsoft.com/office/drawing/2014/main" val="1030452538"/>
                    </a:ext>
                  </a:extLst>
                </a:gridCol>
              </a:tblGrid>
              <a:tr h="370840">
                <a:tc>
                  <a:txBody>
                    <a:bodyPr/>
                    <a:lstStyle/>
                    <a:p>
                      <a:r>
                        <a:rPr lang="en-AU" sz="1600" dirty="0"/>
                        <a:t>Common Commands</a:t>
                      </a:r>
                      <a:endParaRPr lang="en-AU" sz="1600" dirty="0">
                        <a:solidFill>
                          <a:schemeClr val="tx1"/>
                        </a:solidFill>
                      </a:endParaRPr>
                    </a:p>
                  </a:txBody>
                  <a:tcPr/>
                </a:tc>
                <a:tc>
                  <a:txBody>
                    <a:bodyPr/>
                    <a:lstStyle/>
                    <a:p>
                      <a:endParaRPr lang="en-AU" sz="1600" dirty="0"/>
                    </a:p>
                  </a:txBody>
                  <a:tcPr/>
                </a:tc>
                <a:extLst>
                  <a:ext uri="{0D108BD9-81ED-4DB2-BD59-A6C34878D82A}">
                    <a16:rowId xmlns:a16="http://schemas.microsoft.com/office/drawing/2014/main" val="3514509909"/>
                  </a:ext>
                </a:extLst>
              </a:tr>
              <a:tr h="370840">
                <a:tc>
                  <a:txBody>
                    <a:bodyPr/>
                    <a:lstStyle/>
                    <a:p>
                      <a:r>
                        <a:rPr lang="en-AU" sz="1800" dirty="0"/>
                        <a:t>annotate</a:t>
                      </a:r>
                    </a:p>
                  </a:txBody>
                  <a:tcPr/>
                </a:tc>
                <a:tc>
                  <a:txBody>
                    <a:bodyPr/>
                    <a:lstStyle/>
                    <a:p>
                      <a:r>
                        <a:rPr lang="en-AU" sz="1800" dirty="0"/>
                        <a:t>Add/update annotations for resources</a:t>
                      </a:r>
                    </a:p>
                  </a:txBody>
                  <a:tcPr/>
                </a:tc>
                <a:extLst>
                  <a:ext uri="{0D108BD9-81ED-4DB2-BD59-A6C34878D82A}">
                    <a16:rowId xmlns:a16="http://schemas.microsoft.com/office/drawing/2014/main" val="2912557858"/>
                  </a:ext>
                </a:extLst>
              </a:tr>
              <a:tr h="370840">
                <a:tc>
                  <a:txBody>
                    <a:bodyPr/>
                    <a:lstStyle/>
                    <a:p>
                      <a:r>
                        <a:rPr lang="en-AU" sz="1800" dirty="0"/>
                        <a:t>apply</a:t>
                      </a:r>
                    </a:p>
                  </a:txBody>
                  <a:tcPr/>
                </a:tc>
                <a:tc>
                  <a:txBody>
                    <a:bodyPr/>
                    <a:lstStyle/>
                    <a:p>
                      <a:r>
                        <a:rPr lang="en-AU" sz="1800" dirty="0"/>
                        <a:t>Apply configuration changes</a:t>
                      </a:r>
                    </a:p>
                  </a:txBody>
                  <a:tcPr/>
                </a:tc>
                <a:extLst>
                  <a:ext uri="{0D108BD9-81ED-4DB2-BD59-A6C34878D82A}">
                    <a16:rowId xmlns:a16="http://schemas.microsoft.com/office/drawing/2014/main" val="2394919333"/>
                  </a:ext>
                </a:extLst>
              </a:tr>
              <a:tr h="370840">
                <a:tc>
                  <a:txBody>
                    <a:bodyPr/>
                    <a:lstStyle/>
                    <a:p>
                      <a:r>
                        <a:rPr lang="en-AU" sz="1800" dirty="0" err="1"/>
                        <a:t>autoscale</a:t>
                      </a:r>
                      <a:endParaRPr lang="en-AU" sz="1800" dirty="0"/>
                    </a:p>
                  </a:txBody>
                  <a:tcPr/>
                </a:tc>
                <a:tc>
                  <a:txBody>
                    <a:bodyPr/>
                    <a:lstStyle/>
                    <a:p>
                      <a:r>
                        <a:rPr lang="en-AU" sz="1800" dirty="0"/>
                        <a:t>Scale pods managed by a replication controller</a:t>
                      </a:r>
                    </a:p>
                  </a:txBody>
                  <a:tcPr/>
                </a:tc>
                <a:extLst>
                  <a:ext uri="{0D108BD9-81ED-4DB2-BD59-A6C34878D82A}">
                    <a16:rowId xmlns:a16="http://schemas.microsoft.com/office/drawing/2014/main" val="2515823514"/>
                  </a:ext>
                </a:extLst>
              </a:tr>
              <a:tr h="370840">
                <a:tc>
                  <a:txBody>
                    <a:bodyPr/>
                    <a:lstStyle/>
                    <a:p>
                      <a:r>
                        <a:rPr lang="en-AU" sz="1800" dirty="0"/>
                        <a:t>certificate</a:t>
                      </a:r>
                    </a:p>
                  </a:txBody>
                  <a:tcPr/>
                </a:tc>
                <a:tc>
                  <a:txBody>
                    <a:bodyPr/>
                    <a:lstStyle/>
                    <a:p>
                      <a:r>
                        <a:rPr lang="en-AU" sz="1800" dirty="0"/>
                        <a:t>Modify certificate resources</a:t>
                      </a:r>
                    </a:p>
                  </a:txBody>
                  <a:tcPr/>
                </a:tc>
                <a:extLst>
                  <a:ext uri="{0D108BD9-81ED-4DB2-BD59-A6C34878D82A}">
                    <a16:rowId xmlns:a16="http://schemas.microsoft.com/office/drawing/2014/main" val="325971265"/>
                  </a:ext>
                </a:extLst>
              </a:tr>
              <a:tr h="370840">
                <a:tc>
                  <a:txBody>
                    <a:bodyPr/>
                    <a:lstStyle/>
                    <a:p>
                      <a:r>
                        <a:rPr lang="en-AU" sz="1800" dirty="0"/>
                        <a:t>cluster-info</a:t>
                      </a:r>
                    </a:p>
                  </a:txBody>
                  <a:tcPr/>
                </a:tc>
                <a:tc>
                  <a:txBody>
                    <a:bodyPr/>
                    <a:lstStyle/>
                    <a:p>
                      <a:r>
                        <a:rPr lang="en-AU" sz="1800" dirty="0"/>
                        <a:t>Display endpoint information about master and services</a:t>
                      </a:r>
                    </a:p>
                  </a:txBody>
                  <a:tcPr/>
                </a:tc>
                <a:extLst>
                  <a:ext uri="{0D108BD9-81ED-4DB2-BD59-A6C34878D82A}">
                    <a16:rowId xmlns:a16="http://schemas.microsoft.com/office/drawing/2014/main" val="2411931854"/>
                  </a:ext>
                </a:extLst>
              </a:tr>
              <a:tr h="370840">
                <a:tc>
                  <a:txBody>
                    <a:bodyPr/>
                    <a:lstStyle/>
                    <a:p>
                      <a:r>
                        <a:rPr lang="en-AU" sz="1800" dirty="0"/>
                        <a:t>config</a:t>
                      </a:r>
                    </a:p>
                  </a:txBody>
                  <a:tcPr/>
                </a:tc>
                <a:tc>
                  <a:txBody>
                    <a:bodyPr/>
                    <a:lstStyle/>
                    <a:p>
                      <a:r>
                        <a:rPr lang="en-AU" sz="1800" dirty="0"/>
                        <a:t>Modify </a:t>
                      </a:r>
                      <a:r>
                        <a:rPr lang="en-AU" sz="1800" dirty="0" err="1"/>
                        <a:t>kubeconfig</a:t>
                      </a:r>
                      <a:r>
                        <a:rPr lang="en-AU" sz="1800" dirty="0"/>
                        <a:t> files</a:t>
                      </a:r>
                    </a:p>
                  </a:txBody>
                  <a:tcPr/>
                </a:tc>
                <a:extLst>
                  <a:ext uri="{0D108BD9-81ED-4DB2-BD59-A6C34878D82A}">
                    <a16:rowId xmlns:a16="http://schemas.microsoft.com/office/drawing/2014/main" val="1818614673"/>
                  </a:ext>
                </a:extLst>
              </a:tr>
              <a:tr h="370840">
                <a:tc>
                  <a:txBody>
                    <a:bodyPr/>
                    <a:lstStyle/>
                    <a:p>
                      <a:r>
                        <a:rPr lang="en-AU" sz="1800" dirty="0"/>
                        <a:t>cp</a:t>
                      </a:r>
                    </a:p>
                  </a:txBody>
                  <a:tcPr/>
                </a:tc>
                <a:tc>
                  <a:txBody>
                    <a:bodyPr/>
                    <a:lstStyle/>
                    <a:p>
                      <a:r>
                        <a:rPr lang="en-AU" sz="1800" dirty="0"/>
                        <a:t>Copies files to/from containers</a:t>
                      </a:r>
                    </a:p>
                  </a:txBody>
                  <a:tcPr/>
                </a:tc>
                <a:extLst>
                  <a:ext uri="{0D108BD9-81ED-4DB2-BD59-A6C34878D82A}">
                    <a16:rowId xmlns:a16="http://schemas.microsoft.com/office/drawing/2014/main" val="3042570038"/>
                  </a:ext>
                </a:extLst>
              </a:tr>
              <a:tr h="370840">
                <a:tc>
                  <a:txBody>
                    <a:bodyPr/>
                    <a:lstStyle/>
                    <a:p>
                      <a:r>
                        <a:rPr lang="en-AU" sz="1800" dirty="0"/>
                        <a:t>describe</a:t>
                      </a:r>
                    </a:p>
                  </a:txBody>
                  <a:tcPr/>
                </a:tc>
                <a:tc>
                  <a:txBody>
                    <a:bodyPr/>
                    <a:lstStyle/>
                    <a:p>
                      <a:r>
                        <a:rPr lang="en-AU" sz="1800" dirty="0"/>
                        <a:t>Show detailed state about resources</a:t>
                      </a:r>
                    </a:p>
                  </a:txBody>
                  <a:tcPr/>
                </a:tc>
                <a:extLst>
                  <a:ext uri="{0D108BD9-81ED-4DB2-BD59-A6C34878D82A}">
                    <a16:rowId xmlns:a16="http://schemas.microsoft.com/office/drawing/2014/main" val="3633790998"/>
                  </a:ext>
                </a:extLst>
              </a:tr>
              <a:tr h="370840">
                <a:tc>
                  <a:txBody>
                    <a:bodyPr/>
                    <a:lstStyle/>
                    <a:p>
                      <a:r>
                        <a:rPr lang="en-AU" sz="1800" dirty="0"/>
                        <a:t>exec</a:t>
                      </a:r>
                    </a:p>
                  </a:txBody>
                  <a:tcPr/>
                </a:tc>
                <a:tc>
                  <a:txBody>
                    <a:bodyPr/>
                    <a:lstStyle/>
                    <a:p>
                      <a:r>
                        <a:rPr lang="en-AU" sz="1800" dirty="0"/>
                        <a:t>Execute a command against a container</a:t>
                      </a:r>
                    </a:p>
                  </a:txBody>
                  <a:tcPr/>
                </a:tc>
                <a:extLst>
                  <a:ext uri="{0D108BD9-81ED-4DB2-BD59-A6C34878D82A}">
                    <a16:rowId xmlns:a16="http://schemas.microsoft.com/office/drawing/2014/main" val="1191162019"/>
                  </a:ext>
                </a:extLst>
              </a:tr>
              <a:tr h="370840">
                <a:tc>
                  <a:txBody>
                    <a:bodyPr/>
                    <a:lstStyle/>
                    <a:p>
                      <a:r>
                        <a:rPr lang="en-AU" sz="1800" dirty="0"/>
                        <a:t>label</a:t>
                      </a:r>
                    </a:p>
                  </a:txBody>
                  <a:tcPr/>
                </a:tc>
                <a:tc>
                  <a:txBody>
                    <a:bodyPr/>
                    <a:lstStyle/>
                    <a:p>
                      <a:r>
                        <a:rPr lang="en-AU" sz="1800" dirty="0"/>
                        <a:t>Add/update labels for resources</a:t>
                      </a:r>
                    </a:p>
                  </a:txBody>
                  <a:tcPr/>
                </a:tc>
                <a:extLst>
                  <a:ext uri="{0D108BD9-81ED-4DB2-BD59-A6C34878D82A}">
                    <a16:rowId xmlns:a16="http://schemas.microsoft.com/office/drawing/2014/main" val="2861428099"/>
                  </a:ext>
                </a:extLst>
              </a:tr>
              <a:tr h="370840">
                <a:tc>
                  <a:txBody>
                    <a:bodyPr/>
                    <a:lstStyle/>
                    <a:p>
                      <a:r>
                        <a:rPr lang="en-AU" sz="1800" dirty="0"/>
                        <a:t>logs</a:t>
                      </a:r>
                    </a:p>
                  </a:txBody>
                  <a:tcPr/>
                </a:tc>
                <a:tc>
                  <a:txBody>
                    <a:bodyPr/>
                    <a:lstStyle/>
                    <a:p>
                      <a:r>
                        <a:rPr lang="en-AU" sz="1800" dirty="0"/>
                        <a:t>Print the logs for a container</a:t>
                      </a:r>
                    </a:p>
                  </a:txBody>
                  <a:tcPr/>
                </a:tc>
                <a:extLst>
                  <a:ext uri="{0D108BD9-81ED-4DB2-BD59-A6C34878D82A}">
                    <a16:rowId xmlns:a16="http://schemas.microsoft.com/office/drawing/2014/main" val="622651317"/>
                  </a:ext>
                </a:extLst>
              </a:tr>
              <a:tr h="370840">
                <a:tc>
                  <a:txBody>
                    <a:bodyPr/>
                    <a:lstStyle/>
                    <a:p>
                      <a:r>
                        <a:rPr lang="en-AU" sz="1800" dirty="0"/>
                        <a:t>run</a:t>
                      </a:r>
                    </a:p>
                  </a:txBody>
                  <a:tcPr/>
                </a:tc>
                <a:tc>
                  <a:txBody>
                    <a:bodyPr/>
                    <a:lstStyle/>
                    <a:p>
                      <a:r>
                        <a:rPr lang="en-AU" sz="1800" dirty="0"/>
                        <a:t>Run an image on a cluster</a:t>
                      </a:r>
                    </a:p>
                  </a:txBody>
                  <a:tcPr/>
                </a:tc>
                <a:extLst>
                  <a:ext uri="{0D108BD9-81ED-4DB2-BD59-A6C34878D82A}">
                    <a16:rowId xmlns:a16="http://schemas.microsoft.com/office/drawing/2014/main" val="3660203046"/>
                  </a:ext>
                </a:extLst>
              </a:tr>
            </a:tbl>
          </a:graphicData>
        </a:graphic>
      </p:graphicFrame>
    </p:spTree>
    <p:extLst>
      <p:ext uri="{BB962C8B-B14F-4D97-AF65-F5344CB8AC3E}">
        <p14:creationId xmlns:p14="http://schemas.microsoft.com/office/powerpoint/2010/main" val="2023865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Helm</a:t>
            </a:r>
          </a:p>
        </p:txBody>
      </p:sp>
      <p:pic>
        <p:nvPicPr>
          <p:cNvPr id="61" name="Picture 60">
            <a:extLst>
              <a:ext uri="{FF2B5EF4-FFF2-40B4-BE49-F238E27FC236}">
                <a16:creationId xmlns:a16="http://schemas.microsoft.com/office/drawing/2014/main" id="{03AE3E52-2518-4A3F-ACC5-50CA7B61E146}"/>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671105"/>
            <a:ext cx="653867" cy="653867"/>
          </a:xfrm>
          <a:prstGeom prst="rect">
            <a:avLst/>
          </a:prstGeom>
        </p:spPr>
      </p:pic>
      <p:sp>
        <p:nvSpPr>
          <p:cNvPr id="62" name="Oval 61">
            <a:extLst>
              <a:ext uri="{FF2B5EF4-FFF2-40B4-BE49-F238E27FC236}">
                <a16:creationId xmlns:a16="http://schemas.microsoft.com/office/drawing/2014/main" id="{14082A61-D570-4EB0-9F7D-6C6B4BBECAD6}"/>
              </a:ext>
            </a:extLst>
          </p:cNvPr>
          <p:cNvSpPr/>
          <p:nvPr/>
        </p:nvSpPr>
        <p:spPr bwMode="auto">
          <a:xfrm rot="10800000" flipV="1">
            <a:off x="480084" y="1719761"/>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1</a:t>
            </a:r>
          </a:p>
        </p:txBody>
      </p:sp>
      <p:sp>
        <p:nvSpPr>
          <p:cNvPr id="63" name="Rectangle 62">
            <a:extLst>
              <a:ext uri="{FF2B5EF4-FFF2-40B4-BE49-F238E27FC236}">
                <a16:creationId xmlns:a16="http://schemas.microsoft.com/office/drawing/2014/main" id="{E901CA4B-5A7B-45A4-9D7B-A24CB8B031F1}"/>
              </a:ext>
            </a:extLst>
          </p:cNvPr>
          <p:cNvSpPr/>
          <p:nvPr/>
        </p:nvSpPr>
        <p:spPr bwMode="auto">
          <a:xfrm>
            <a:off x="1258889" y="1851844"/>
            <a:ext cx="10831511" cy="29238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spcBef>
                <a:spcPts val="200"/>
              </a:spcBef>
              <a:buSzPct val="90000"/>
            </a:pPr>
            <a:r>
              <a:rPr lang="en-US" sz="1900" dirty="0">
                <a:solidFill>
                  <a:schemeClr val="tx1"/>
                </a:solidFill>
              </a:rPr>
              <a:t>Package manager for Kubernetes</a:t>
            </a:r>
          </a:p>
        </p:txBody>
      </p:sp>
      <p:pic>
        <p:nvPicPr>
          <p:cNvPr id="69" name="Picture 68">
            <a:extLst>
              <a:ext uri="{FF2B5EF4-FFF2-40B4-BE49-F238E27FC236}">
                <a16:creationId xmlns:a16="http://schemas.microsoft.com/office/drawing/2014/main" id="{099F0F5E-EC0E-4840-B776-7142A6F1846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380705"/>
            <a:ext cx="653867" cy="653867"/>
          </a:xfrm>
          <a:prstGeom prst="rect">
            <a:avLst/>
          </a:prstGeom>
        </p:spPr>
      </p:pic>
      <p:sp>
        <p:nvSpPr>
          <p:cNvPr id="70" name="Oval 69">
            <a:extLst>
              <a:ext uri="{FF2B5EF4-FFF2-40B4-BE49-F238E27FC236}">
                <a16:creationId xmlns:a16="http://schemas.microsoft.com/office/drawing/2014/main" id="{470339B0-E4E2-4636-B2A9-44A38CBD7C7F}"/>
              </a:ext>
            </a:extLst>
          </p:cNvPr>
          <p:cNvSpPr/>
          <p:nvPr/>
        </p:nvSpPr>
        <p:spPr bwMode="auto">
          <a:xfrm rot="10800000" flipV="1">
            <a:off x="480084" y="2429633"/>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chemeClr val="tx1"/>
                </a:solidFill>
                <a:latin typeface="+mj-lt"/>
                <a:ea typeface="Segoe UI" pitchFamily="34" charset="0"/>
                <a:cs typeface="Segoe UI" pitchFamily="34" charset="0"/>
              </a:rPr>
              <a:t>2</a:t>
            </a:r>
          </a:p>
        </p:txBody>
      </p:sp>
      <p:sp>
        <p:nvSpPr>
          <p:cNvPr id="71" name="Rectangle 70">
            <a:extLst>
              <a:ext uri="{FF2B5EF4-FFF2-40B4-BE49-F238E27FC236}">
                <a16:creationId xmlns:a16="http://schemas.microsoft.com/office/drawing/2014/main" id="{AE8F5BE5-CC45-4DAA-81E3-7732907F674C}"/>
              </a:ext>
            </a:extLst>
          </p:cNvPr>
          <p:cNvSpPr/>
          <p:nvPr/>
        </p:nvSpPr>
        <p:spPr bwMode="auto">
          <a:xfrm>
            <a:off x="1258889" y="2509995"/>
            <a:ext cx="10831511"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spcBef>
                <a:spcPts val="200"/>
              </a:spcBef>
              <a:buSzPct val="90000"/>
            </a:pPr>
            <a:r>
              <a:rPr lang="en-US" sz="1900" dirty="0">
                <a:solidFill>
                  <a:schemeClr val="tx1"/>
                </a:solidFill>
              </a:rPr>
              <a:t>Makes it easier to package, configure, and deploy applications and services</a:t>
            </a:r>
          </a:p>
        </p:txBody>
      </p:sp>
      <p:pic>
        <p:nvPicPr>
          <p:cNvPr id="77" name="Picture 76">
            <a:extLst>
              <a:ext uri="{FF2B5EF4-FFF2-40B4-BE49-F238E27FC236}">
                <a16:creationId xmlns:a16="http://schemas.microsoft.com/office/drawing/2014/main" id="{AAFDC0C5-2429-4C23-8DC3-1FAE331455B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090305"/>
            <a:ext cx="653867" cy="653867"/>
          </a:xfrm>
          <a:prstGeom prst="rect">
            <a:avLst/>
          </a:prstGeom>
        </p:spPr>
      </p:pic>
      <p:sp>
        <p:nvSpPr>
          <p:cNvPr id="78" name="Oval 77">
            <a:extLst>
              <a:ext uri="{FF2B5EF4-FFF2-40B4-BE49-F238E27FC236}">
                <a16:creationId xmlns:a16="http://schemas.microsoft.com/office/drawing/2014/main" id="{C9BE3914-7ABA-437D-9F51-631CF5D8DC59}"/>
              </a:ext>
            </a:extLst>
          </p:cNvPr>
          <p:cNvSpPr/>
          <p:nvPr/>
        </p:nvSpPr>
        <p:spPr bwMode="auto">
          <a:xfrm rot="10800000" flipV="1">
            <a:off x="480084" y="3139505"/>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chemeClr val="tx1"/>
                </a:solidFill>
                <a:latin typeface="+mj-lt"/>
                <a:ea typeface="Segoe UI" pitchFamily="34" charset="0"/>
                <a:cs typeface="Segoe UI" pitchFamily="34" charset="0"/>
              </a:rPr>
              <a:t>3</a:t>
            </a:r>
          </a:p>
        </p:txBody>
      </p:sp>
      <p:sp>
        <p:nvSpPr>
          <p:cNvPr id="79" name="Rectangle 78">
            <a:extLst>
              <a:ext uri="{FF2B5EF4-FFF2-40B4-BE49-F238E27FC236}">
                <a16:creationId xmlns:a16="http://schemas.microsoft.com/office/drawing/2014/main" id="{4141D899-9F72-455D-AFD3-80588A0ACBC1}"/>
              </a:ext>
            </a:extLst>
          </p:cNvPr>
          <p:cNvSpPr/>
          <p:nvPr/>
        </p:nvSpPr>
        <p:spPr bwMode="auto">
          <a:xfrm>
            <a:off x="1258889" y="3219595"/>
            <a:ext cx="10831511"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spcBef>
                <a:spcPts val="200"/>
              </a:spcBef>
              <a:buSzPct val="90000"/>
            </a:pPr>
            <a:r>
              <a:rPr lang="en-US" sz="1900" dirty="0">
                <a:solidFill>
                  <a:schemeClr val="tx1"/>
                </a:solidFill>
              </a:rPr>
              <a:t>Command line tool: helm (user interface for Helm functionality)</a:t>
            </a:r>
          </a:p>
        </p:txBody>
      </p:sp>
      <p:pic>
        <p:nvPicPr>
          <p:cNvPr id="65" name="Picture 64">
            <a:extLst>
              <a:ext uri="{FF2B5EF4-FFF2-40B4-BE49-F238E27FC236}">
                <a16:creationId xmlns:a16="http://schemas.microsoft.com/office/drawing/2014/main" id="{F5A52261-12ED-4FE1-B25C-90ACC3BBF8F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799905"/>
            <a:ext cx="653867" cy="653867"/>
          </a:xfrm>
          <a:prstGeom prst="rect">
            <a:avLst/>
          </a:prstGeom>
        </p:spPr>
      </p:pic>
      <p:sp>
        <p:nvSpPr>
          <p:cNvPr id="66" name="Oval 65">
            <a:extLst>
              <a:ext uri="{FF2B5EF4-FFF2-40B4-BE49-F238E27FC236}">
                <a16:creationId xmlns:a16="http://schemas.microsoft.com/office/drawing/2014/main" id="{DAE4CC33-A556-4A99-AF41-9EFCC0CD0FD9}"/>
              </a:ext>
            </a:extLst>
          </p:cNvPr>
          <p:cNvSpPr/>
          <p:nvPr/>
        </p:nvSpPr>
        <p:spPr bwMode="auto">
          <a:xfrm rot="10800000" flipV="1">
            <a:off x="480084" y="3849376"/>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chemeClr val="tx1"/>
                </a:solidFill>
                <a:latin typeface="+mj-lt"/>
                <a:ea typeface="Segoe UI" pitchFamily="34" charset="0"/>
                <a:cs typeface="Segoe UI" pitchFamily="34" charset="0"/>
              </a:rPr>
              <a:t>4</a:t>
            </a:r>
          </a:p>
        </p:txBody>
      </p:sp>
      <p:sp>
        <p:nvSpPr>
          <p:cNvPr id="67" name="Rectangle 66">
            <a:extLst>
              <a:ext uri="{FF2B5EF4-FFF2-40B4-BE49-F238E27FC236}">
                <a16:creationId xmlns:a16="http://schemas.microsoft.com/office/drawing/2014/main" id="{F0D971B2-5CE0-47D4-B6F9-7B6583223E2B}"/>
              </a:ext>
            </a:extLst>
          </p:cNvPr>
          <p:cNvSpPr/>
          <p:nvPr/>
        </p:nvSpPr>
        <p:spPr bwMode="auto">
          <a:xfrm>
            <a:off x="1258889" y="3929195"/>
            <a:ext cx="10831511"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spcBef>
                <a:spcPts val="200"/>
              </a:spcBef>
              <a:buSzPct val="90000"/>
            </a:pPr>
            <a:r>
              <a:rPr lang="en-US" sz="1900" dirty="0">
                <a:solidFill>
                  <a:schemeClr val="tx1"/>
                </a:solidFill>
              </a:rPr>
              <a:t>Server component: tiller (ran on k8s cluster and accepted commands from helm – but removed from Helm 3 and later)</a:t>
            </a:r>
            <a:endParaRPr lang="en-US" sz="1900" dirty="0">
              <a:solidFill>
                <a:schemeClr val="tx1"/>
              </a:solidFill>
              <a:latin typeface="Consolas" panose="020B0609020204030204" pitchFamily="49" charset="0"/>
            </a:endParaRPr>
          </a:p>
        </p:txBody>
      </p:sp>
      <p:pic>
        <p:nvPicPr>
          <p:cNvPr id="73" name="Picture 72">
            <a:extLst>
              <a:ext uri="{FF2B5EF4-FFF2-40B4-BE49-F238E27FC236}">
                <a16:creationId xmlns:a16="http://schemas.microsoft.com/office/drawing/2014/main" id="{480C14B4-B110-4DB3-815E-8099F8E4F1A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509505"/>
            <a:ext cx="653867" cy="653867"/>
          </a:xfrm>
          <a:prstGeom prst="rect">
            <a:avLst/>
          </a:prstGeom>
        </p:spPr>
      </p:pic>
      <p:sp>
        <p:nvSpPr>
          <p:cNvPr id="74" name="Oval 73">
            <a:extLst>
              <a:ext uri="{FF2B5EF4-FFF2-40B4-BE49-F238E27FC236}">
                <a16:creationId xmlns:a16="http://schemas.microsoft.com/office/drawing/2014/main" id="{004C17CF-B2D3-4677-A25A-D0B42D0FF498}"/>
              </a:ext>
            </a:extLst>
          </p:cNvPr>
          <p:cNvSpPr/>
          <p:nvPr/>
        </p:nvSpPr>
        <p:spPr bwMode="auto">
          <a:xfrm rot="10800000" flipV="1">
            <a:off x="480084" y="4559248"/>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chemeClr val="tx1"/>
                </a:solidFill>
                <a:latin typeface="+mj-lt"/>
                <a:ea typeface="Segoe UI" pitchFamily="34" charset="0"/>
                <a:cs typeface="Segoe UI" pitchFamily="34" charset="0"/>
              </a:rPr>
              <a:t>5</a:t>
            </a:r>
          </a:p>
        </p:txBody>
      </p:sp>
      <p:sp>
        <p:nvSpPr>
          <p:cNvPr id="75" name="Rectangle 74">
            <a:extLst>
              <a:ext uri="{FF2B5EF4-FFF2-40B4-BE49-F238E27FC236}">
                <a16:creationId xmlns:a16="http://schemas.microsoft.com/office/drawing/2014/main" id="{B944D137-310B-4935-BF42-752A92324410}"/>
              </a:ext>
            </a:extLst>
          </p:cNvPr>
          <p:cNvSpPr/>
          <p:nvPr/>
        </p:nvSpPr>
        <p:spPr bwMode="auto">
          <a:xfrm>
            <a:off x="1258889" y="4638795"/>
            <a:ext cx="10831511"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spcBef>
                <a:spcPts val="200"/>
              </a:spcBef>
              <a:buSzPct val="90000"/>
            </a:pPr>
            <a:r>
              <a:rPr lang="en-US" sz="1900" dirty="0">
                <a:solidFill>
                  <a:schemeClr val="tx1"/>
                </a:solidFill>
              </a:rPr>
              <a:t>Helm packages are called charts (implemented as YAML)</a:t>
            </a:r>
          </a:p>
        </p:txBody>
      </p:sp>
    </p:spTree>
    <p:extLst>
      <p:ext uri="{BB962C8B-B14F-4D97-AF65-F5344CB8AC3E}">
        <p14:creationId xmlns:p14="http://schemas.microsoft.com/office/powerpoint/2010/main" val="336797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Kubernetes extension for Visual Studio Code</a:t>
            </a:r>
          </a:p>
        </p:txBody>
      </p:sp>
      <p:pic>
        <p:nvPicPr>
          <p:cNvPr id="61" name="Picture 60">
            <a:extLst>
              <a:ext uri="{FF2B5EF4-FFF2-40B4-BE49-F238E27FC236}">
                <a16:creationId xmlns:a16="http://schemas.microsoft.com/office/drawing/2014/main" id="{03AE3E52-2518-4A3F-ACC5-50CA7B61E146}"/>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671105"/>
            <a:ext cx="653867" cy="653867"/>
          </a:xfrm>
          <a:prstGeom prst="rect">
            <a:avLst/>
          </a:prstGeom>
        </p:spPr>
      </p:pic>
      <p:sp>
        <p:nvSpPr>
          <p:cNvPr id="62" name="Oval 61">
            <a:extLst>
              <a:ext uri="{FF2B5EF4-FFF2-40B4-BE49-F238E27FC236}">
                <a16:creationId xmlns:a16="http://schemas.microsoft.com/office/drawing/2014/main" id="{14082A61-D570-4EB0-9F7D-6C6B4BBECAD6}"/>
              </a:ext>
            </a:extLst>
          </p:cNvPr>
          <p:cNvSpPr/>
          <p:nvPr/>
        </p:nvSpPr>
        <p:spPr bwMode="auto">
          <a:xfrm rot="10800000" flipV="1">
            <a:off x="480084" y="1719761"/>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1</a:t>
            </a:r>
          </a:p>
        </p:txBody>
      </p:sp>
      <p:sp>
        <p:nvSpPr>
          <p:cNvPr id="63" name="Rectangle 62">
            <a:extLst>
              <a:ext uri="{FF2B5EF4-FFF2-40B4-BE49-F238E27FC236}">
                <a16:creationId xmlns:a16="http://schemas.microsoft.com/office/drawing/2014/main" id="{E901CA4B-5A7B-45A4-9D7B-A24CB8B031F1}"/>
              </a:ext>
            </a:extLst>
          </p:cNvPr>
          <p:cNvSpPr/>
          <p:nvPr/>
        </p:nvSpPr>
        <p:spPr bwMode="auto">
          <a:xfrm>
            <a:off x="1258889" y="1851844"/>
            <a:ext cx="10831511" cy="29238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spcBef>
                <a:spcPts val="200"/>
              </a:spcBef>
              <a:buSzPct val="90000"/>
            </a:pPr>
            <a:r>
              <a:rPr lang="en-US" sz="1900" dirty="0">
                <a:solidFill>
                  <a:schemeClr val="tx1"/>
                </a:solidFill>
              </a:rPr>
              <a:t>Requires existing installation of Docker and </a:t>
            </a:r>
            <a:r>
              <a:rPr lang="en-US" sz="1900" dirty="0" err="1">
                <a:solidFill>
                  <a:schemeClr val="tx1"/>
                </a:solidFill>
              </a:rPr>
              <a:t>kubectl</a:t>
            </a:r>
            <a:endParaRPr lang="en-US" sz="1900" dirty="0">
              <a:solidFill>
                <a:schemeClr val="tx1"/>
              </a:solidFill>
            </a:endParaRPr>
          </a:p>
        </p:txBody>
      </p:sp>
      <p:pic>
        <p:nvPicPr>
          <p:cNvPr id="69" name="Picture 68">
            <a:extLst>
              <a:ext uri="{FF2B5EF4-FFF2-40B4-BE49-F238E27FC236}">
                <a16:creationId xmlns:a16="http://schemas.microsoft.com/office/drawing/2014/main" id="{099F0F5E-EC0E-4840-B776-7142A6F1846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380705"/>
            <a:ext cx="653867" cy="653867"/>
          </a:xfrm>
          <a:prstGeom prst="rect">
            <a:avLst/>
          </a:prstGeom>
        </p:spPr>
      </p:pic>
      <p:sp>
        <p:nvSpPr>
          <p:cNvPr id="70" name="Oval 69">
            <a:extLst>
              <a:ext uri="{FF2B5EF4-FFF2-40B4-BE49-F238E27FC236}">
                <a16:creationId xmlns:a16="http://schemas.microsoft.com/office/drawing/2014/main" id="{470339B0-E4E2-4636-B2A9-44A38CBD7C7F}"/>
              </a:ext>
            </a:extLst>
          </p:cNvPr>
          <p:cNvSpPr/>
          <p:nvPr/>
        </p:nvSpPr>
        <p:spPr bwMode="auto">
          <a:xfrm rot="10800000" flipV="1">
            <a:off x="480084" y="2429633"/>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chemeClr val="tx1"/>
                </a:solidFill>
                <a:latin typeface="+mj-lt"/>
                <a:ea typeface="Segoe UI" pitchFamily="34" charset="0"/>
                <a:cs typeface="Segoe UI" pitchFamily="34" charset="0"/>
              </a:rPr>
              <a:t>2</a:t>
            </a:r>
          </a:p>
        </p:txBody>
      </p:sp>
      <p:sp>
        <p:nvSpPr>
          <p:cNvPr id="71" name="Rectangle 70">
            <a:extLst>
              <a:ext uri="{FF2B5EF4-FFF2-40B4-BE49-F238E27FC236}">
                <a16:creationId xmlns:a16="http://schemas.microsoft.com/office/drawing/2014/main" id="{AE8F5BE5-CC45-4DAA-81E3-7732907F674C}"/>
              </a:ext>
            </a:extLst>
          </p:cNvPr>
          <p:cNvSpPr/>
          <p:nvPr/>
        </p:nvSpPr>
        <p:spPr bwMode="auto">
          <a:xfrm>
            <a:off x="1258889" y="2509995"/>
            <a:ext cx="10831511"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spcBef>
                <a:spcPts val="200"/>
              </a:spcBef>
              <a:buSzPct val="90000"/>
            </a:pPr>
            <a:r>
              <a:rPr lang="en-US" sz="1900" dirty="0">
                <a:solidFill>
                  <a:schemeClr val="tx1"/>
                </a:solidFill>
              </a:rPr>
              <a:t>Work with local </a:t>
            </a:r>
            <a:r>
              <a:rPr lang="en-US" sz="1900" dirty="0" err="1">
                <a:solidFill>
                  <a:schemeClr val="tx1"/>
                </a:solidFill>
              </a:rPr>
              <a:t>minikube</a:t>
            </a:r>
            <a:r>
              <a:rPr lang="en-US" sz="1900" dirty="0">
                <a:solidFill>
                  <a:schemeClr val="tx1"/>
                </a:solidFill>
              </a:rPr>
              <a:t> cluster or AKS cluster</a:t>
            </a:r>
          </a:p>
        </p:txBody>
      </p:sp>
      <p:pic>
        <p:nvPicPr>
          <p:cNvPr id="77" name="Picture 76">
            <a:extLst>
              <a:ext uri="{FF2B5EF4-FFF2-40B4-BE49-F238E27FC236}">
                <a16:creationId xmlns:a16="http://schemas.microsoft.com/office/drawing/2014/main" id="{AAFDC0C5-2429-4C23-8DC3-1FAE331455B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090305"/>
            <a:ext cx="653867" cy="653867"/>
          </a:xfrm>
          <a:prstGeom prst="rect">
            <a:avLst/>
          </a:prstGeom>
        </p:spPr>
      </p:pic>
      <p:sp>
        <p:nvSpPr>
          <p:cNvPr id="78" name="Oval 77">
            <a:extLst>
              <a:ext uri="{FF2B5EF4-FFF2-40B4-BE49-F238E27FC236}">
                <a16:creationId xmlns:a16="http://schemas.microsoft.com/office/drawing/2014/main" id="{C9BE3914-7ABA-437D-9F51-631CF5D8DC59}"/>
              </a:ext>
            </a:extLst>
          </p:cNvPr>
          <p:cNvSpPr/>
          <p:nvPr/>
        </p:nvSpPr>
        <p:spPr bwMode="auto">
          <a:xfrm rot="10800000" flipV="1">
            <a:off x="480084" y="3139505"/>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chemeClr val="tx1"/>
                </a:solidFill>
                <a:latin typeface="+mj-lt"/>
                <a:ea typeface="Segoe UI" pitchFamily="34" charset="0"/>
                <a:cs typeface="Segoe UI" pitchFamily="34" charset="0"/>
              </a:rPr>
              <a:t>3</a:t>
            </a:r>
          </a:p>
        </p:txBody>
      </p:sp>
      <p:sp>
        <p:nvSpPr>
          <p:cNvPr id="79" name="Rectangle 78">
            <a:extLst>
              <a:ext uri="{FF2B5EF4-FFF2-40B4-BE49-F238E27FC236}">
                <a16:creationId xmlns:a16="http://schemas.microsoft.com/office/drawing/2014/main" id="{4141D899-9F72-455D-AFD3-80588A0ACBC1}"/>
              </a:ext>
            </a:extLst>
          </p:cNvPr>
          <p:cNvSpPr/>
          <p:nvPr/>
        </p:nvSpPr>
        <p:spPr bwMode="auto">
          <a:xfrm>
            <a:off x="1258889" y="3219595"/>
            <a:ext cx="10831511"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spcBef>
                <a:spcPts val="200"/>
              </a:spcBef>
              <a:buSzPct val="90000"/>
            </a:pPr>
            <a:r>
              <a:rPr lang="en-US" sz="1900" dirty="0">
                <a:solidFill>
                  <a:schemeClr val="tx1"/>
                </a:solidFill>
              </a:rPr>
              <a:t>Debug containers iteratively</a:t>
            </a:r>
          </a:p>
        </p:txBody>
      </p:sp>
      <p:pic>
        <p:nvPicPr>
          <p:cNvPr id="65" name="Picture 64">
            <a:extLst>
              <a:ext uri="{FF2B5EF4-FFF2-40B4-BE49-F238E27FC236}">
                <a16:creationId xmlns:a16="http://schemas.microsoft.com/office/drawing/2014/main" id="{F5A52261-12ED-4FE1-B25C-90ACC3BBF8F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799905"/>
            <a:ext cx="653867" cy="653867"/>
          </a:xfrm>
          <a:prstGeom prst="rect">
            <a:avLst/>
          </a:prstGeom>
        </p:spPr>
      </p:pic>
      <p:sp>
        <p:nvSpPr>
          <p:cNvPr id="66" name="Oval 65">
            <a:extLst>
              <a:ext uri="{FF2B5EF4-FFF2-40B4-BE49-F238E27FC236}">
                <a16:creationId xmlns:a16="http://schemas.microsoft.com/office/drawing/2014/main" id="{DAE4CC33-A556-4A99-AF41-9EFCC0CD0FD9}"/>
              </a:ext>
            </a:extLst>
          </p:cNvPr>
          <p:cNvSpPr/>
          <p:nvPr/>
        </p:nvSpPr>
        <p:spPr bwMode="auto">
          <a:xfrm rot="10800000" flipV="1">
            <a:off x="480084" y="3849376"/>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chemeClr val="tx1"/>
                </a:solidFill>
                <a:latin typeface="+mj-lt"/>
                <a:ea typeface="Segoe UI" pitchFamily="34" charset="0"/>
                <a:cs typeface="Segoe UI" pitchFamily="34" charset="0"/>
              </a:rPr>
              <a:t>4</a:t>
            </a:r>
          </a:p>
        </p:txBody>
      </p:sp>
      <p:sp>
        <p:nvSpPr>
          <p:cNvPr id="67" name="Rectangle 66">
            <a:extLst>
              <a:ext uri="{FF2B5EF4-FFF2-40B4-BE49-F238E27FC236}">
                <a16:creationId xmlns:a16="http://schemas.microsoft.com/office/drawing/2014/main" id="{F0D971B2-5CE0-47D4-B6F9-7B6583223E2B}"/>
              </a:ext>
            </a:extLst>
          </p:cNvPr>
          <p:cNvSpPr/>
          <p:nvPr/>
        </p:nvSpPr>
        <p:spPr bwMode="auto">
          <a:xfrm>
            <a:off x="1258889" y="3929195"/>
            <a:ext cx="10831511"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spcBef>
                <a:spcPts val="200"/>
              </a:spcBef>
              <a:buSzPct val="90000"/>
            </a:pPr>
            <a:r>
              <a:rPr lang="en-US" sz="1900" dirty="0">
                <a:solidFill>
                  <a:schemeClr val="tx1"/>
                </a:solidFill>
              </a:rPr>
              <a:t>Deploy to Azure</a:t>
            </a:r>
            <a:endParaRPr lang="en-US" sz="1900" dirty="0">
              <a:solidFill>
                <a:schemeClr val="tx1"/>
              </a:solidFill>
              <a:latin typeface="Consolas" panose="020B0609020204030204" pitchFamily="49" charset="0"/>
            </a:endParaRPr>
          </a:p>
        </p:txBody>
      </p:sp>
      <p:pic>
        <p:nvPicPr>
          <p:cNvPr id="73" name="Picture 72">
            <a:extLst>
              <a:ext uri="{FF2B5EF4-FFF2-40B4-BE49-F238E27FC236}">
                <a16:creationId xmlns:a16="http://schemas.microsoft.com/office/drawing/2014/main" id="{480C14B4-B110-4DB3-815E-8099F8E4F1A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509505"/>
            <a:ext cx="653867" cy="653867"/>
          </a:xfrm>
          <a:prstGeom prst="rect">
            <a:avLst/>
          </a:prstGeom>
        </p:spPr>
      </p:pic>
      <p:sp>
        <p:nvSpPr>
          <p:cNvPr id="74" name="Oval 73">
            <a:extLst>
              <a:ext uri="{FF2B5EF4-FFF2-40B4-BE49-F238E27FC236}">
                <a16:creationId xmlns:a16="http://schemas.microsoft.com/office/drawing/2014/main" id="{004C17CF-B2D3-4677-A25A-D0B42D0FF498}"/>
              </a:ext>
            </a:extLst>
          </p:cNvPr>
          <p:cNvSpPr/>
          <p:nvPr/>
        </p:nvSpPr>
        <p:spPr bwMode="auto">
          <a:xfrm rot="10800000" flipV="1">
            <a:off x="480084" y="4559248"/>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5</a:t>
            </a:r>
          </a:p>
        </p:txBody>
      </p:sp>
      <p:sp>
        <p:nvSpPr>
          <p:cNvPr id="75" name="Rectangle 74">
            <a:extLst>
              <a:ext uri="{FF2B5EF4-FFF2-40B4-BE49-F238E27FC236}">
                <a16:creationId xmlns:a16="http://schemas.microsoft.com/office/drawing/2014/main" id="{B944D137-310B-4935-BF42-752A92324410}"/>
              </a:ext>
            </a:extLst>
          </p:cNvPr>
          <p:cNvSpPr/>
          <p:nvPr/>
        </p:nvSpPr>
        <p:spPr bwMode="auto">
          <a:xfrm>
            <a:off x="1258889" y="4638795"/>
            <a:ext cx="10831511"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spcBef>
                <a:spcPts val="200"/>
              </a:spcBef>
              <a:buSzPct val="90000"/>
            </a:pPr>
            <a:r>
              <a:rPr lang="en-US" sz="1900" dirty="0">
                <a:solidFill>
                  <a:schemeClr val="tx1"/>
                </a:solidFill>
              </a:rPr>
              <a:t>Helps develop k8s manifests</a:t>
            </a:r>
            <a:br>
              <a:rPr lang="en-US" sz="1900" dirty="0">
                <a:solidFill>
                  <a:schemeClr val="tx1"/>
                </a:solidFill>
              </a:rPr>
            </a:br>
            <a:r>
              <a:rPr lang="en-US" sz="1900" dirty="0">
                <a:solidFill>
                  <a:schemeClr val="tx1"/>
                </a:solidFill>
              </a:rPr>
              <a:t>and Helm charts</a:t>
            </a:r>
          </a:p>
        </p:txBody>
      </p:sp>
      <p:pic>
        <p:nvPicPr>
          <p:cNvPr id="2" name="Picture 1">
            <a:extLst>
              <a:ext uri="{FF2B5EF4-FFF2-40B4-BE49-F238E27FC236}">
                <a16:creationId xmlns:a16="http://schemas.microsoft.com/office/drawing/2014/main" id="{8519CB58-FF98-47D2-BBF5-FE723A786BD2}"/>
              </a:ext>
            </a:extLst>
          </p:cNvPr>
          <p:cNvPicPr>
            <a:picLocks noChangeAspect="1"/>
          </p:cNvPicPr>
          <p:nvPr/>
        </p:nvPicPr>
        <p:blipFill>
          <a:blip r:embed="rId4"/>
          <a:stretch>
            <a:fillRect/>
          </a:stretch>
        </p:blipFill>
        <p:spPr>
          <a:xfrm>
            <a:off x="4487232" y="3744172"/>
            <a:ext cx="7776762" cy="2953873"/>
          </a:xfrm>
          <a:prstGeom prst="rect">
            <a:avLst/>
          </a:prstGeom>
        </p:spPr>
      </p:pic>
    </p:spTree>
    <p:extLst>
      <p:ext uri="{BB962C8B-B14F-4D97-AF65-F5344CB8AC3E}">
        <p14:creationId xmlns:p14="http://schemas.microsoft.com/office/powerpoint/2010/main" val="1869338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8" y="3243000"/>
            <a:ext cx="9070923" cy="508524"/>
          </a:xfrm>
        </p:spPr>
        <p:txBody>
          <a:bodyPr/>
          <a:lstStyle/>
          <a:p>
            <a:r>
              <a:rPr lang="en-US" dirty="0"/>
              <a:t>Lesson 01: Module overview</a:t>
            </a:r>
          </a:p>
        </p:txBody>
      </p:sp>
      <p:pic>
        <p:nvPicPr>
          <p:cNvPr id="6" name="Picture 5" descr="Icon of a magnifying glass">
            <a:extLst>
              <a:ext uri="{FF2B5EF4-FFF2-40B4-BE49-F238E27FC236}">
                <a16:creationId xmlns:a16="http://schemas.microsoft.com/office/drawing/2014/main" id="{3C5C1673-C15E-4CA3-97EC-42BD47D2F0E8}"/>
              </a:ext>
            </a:extLst>
          </p:cNvPr>
          <p:cNvPicPr>
            <a:picLocks noChangeAspect="1"/>
          </p:cNvPicPr>
          <p:nvPr/>
        </p:nvPicPr>
        <p:blipFill>
          <a:blip r:embed="rId2"/>
          <a:stretch>
            <a:fillRect/>
          </a:stretch>
        </p:blipFill>
        <p:spPr>
          <a:xfrm>
            <a:off x="10269538" y="2885757"/>
            <a:ext cx="1223010" cy="1223010"/>
          </a:xfrm>
          <a:prstGeom prst="rect">
            <a:avLst/>
          </a:prstGeom>
        </p:spPr>
      </p:pic>
    </p:spTree>
    <p:extLst>
      <p:ext uri="{BB962C8B-B14F-4D97-AF65-F5344CB8AC3E}">
        <p14:creationId xmlns:p14="http://schemas.microsoft.com/office/powerpoint/2010/main" val="306069733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8" y="3243000"/>
            <a:ext cx="9070923" cy="508524"/>
          </a:xfrm>
        </p:spPr>
        <p:txBody>
          <a:bodyPr/>
          <a:lstStyle/>
          <a:p>
            <a:r>
              <a:rPr lang="en-US" dirty="0"/>
              <a:t>Lesson 04: Integrating AKS with pipelines</a:t>
            </a:r>
          </a:p>
        </p:txBody>
      </p:sp>
      <p:pic>
        <p:nvPicPr>
          <p:cNvPr id="2" name="Picture 1" descr="Icon of a wrench and a clipboard">
            <a:extLst>
              <a:ext uri="{FF2B5EF4-FFF2-40B4-BE49-F238E27FC236}">
                <a16:creationId xmlns:a16="http://schemas.microsoft.com/office/drawing/2014/main" id="{2FD779C2-836B-4604-899C-D42E89B285B5}"/>
              </a:ext>
            </a:extLst>
          </p:cNvPr>
          <p:cNvPicPr>
            <a:picLocks noChangeAspect="1"/>
          </p:cNvPicPr>
          <p:nvPr/>
        </p:nvPicPr>
        <p:blipFill>
          <a:blip r:embed="rId3"/>
          <a:stretch>
            <a:fillRect/>
          </a:stretch>
        </p:blipFill>
        <p:spPr>
          <a:xfrm>
            <a:off x="10475499" y="3076467"/>
            <a:ext cx="841590" cy="841590"/>
          </a:xfrm>
          <a:prstGeom prst="rect">
            <a:avLst/>
          </a:prstGeom>
        </p:spPr>
      </p:pic>
    </p:spTree>
    <p:extLst>
      <p:ext uri="{BB962C8B-B14F-4D97-AF65-F5344CB8AC3E}">
        <p14:creationId xmlns:p14="http://schemas.microsoft.com/office/powerpoint/2010/main" val="290051530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Integrating AKS with pipelines</a:t>
            </a:r>
          </a:p>
        </p:txBody>
      </p:sp>
      <p:pic>
        <p:nvPicPr>
          <p:cNvPr id="61" name="Picture 60">
            <a:extLst>
              <a:ext uri="{FF2B5EF4-FFF2-40B4-BE49-F238E27FC236}">
                <a16:creationId xmlns:a16="http://schemas.microsoft.com/office/drawing/2014/main" id="{03AE3E52-2518-4A3F-ACC5-50CA7B61E146}"/>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671105"/>
            <a:ext cx="653867" cy="653867"/>
          </a:xfrm>
          <a:prstGeom prst="rect">
            <a:avLst/>
          </a:prstGeom>
        </p:spPr>
      </p:pic>
      <p:sp>
        <p:nvSpPr>
          <p:cNvPr id="62" name="Oval 61">
            <a:extLst>
              <a:ext uri="{FF2B5EF4-FFF2-40B4-BE49-F238E27FC236}">
                <a16:creationId xmlns:a16="http://schemas.microsoft.com/office/drawing/2014/main" id="{14082A61-D570-4EB0-9F7D-6C6B4BBECAD6}"/>
              </a:ext>
            </a:extLst>
          </p:cNvPr>
          <p:cNvSpPr/>
          <p:nvPr/>
        </p:nvSpPr>
        <p:spPr bwMode="auto">
          <a:xfrm rot="10800000" flipV="1">
            <a:off x="480084" y="1719761"/>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solidFill>
                  <a:schemeClr val="tx1"/>
                </a:solidFill>
                <a:latin typeface="+mj-lt"/>
                <a:ea typeface="Segoe UI" pitchFamily="34" charset="0"/>
                <a:cs typeface="Segoe UI" pitchFamily="34" charset="0"/>
              </a:rPr>
              <a:t>1</a:t>
            </a:r>
          </a:p>
        </p:txBody>
      </p:sp>
      <p:sp>
        <p:nvSpPr>
          <p:cNvPr id="63" name="Rectangle 62">
            <a:extLst>
              <a:ext uri="{FF2B5EF4-FFF2-40B4-BE49-F238E27FC236}">
                <a16:creationId xmlns:a16="http://schemas.microsoft.com/office/drawing/2014/main" id="{E901CA4B-5A7B-45A4-9D7B-A24CB8B031F1}"/>
              </a:ext>
            </a:extLst>
          </p:cNvPr>
          <p:cNvSpPr/>
          <p:nvPr/>
        </p:nvSpPr>
        <p:spPr bwMode="auto">
          <a:xfrm>
            <a:off x="1258889" y="1851844"/>
            <a:ext cx="10831511" cy="29238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spcBef>
                <a:spcPts val="200"/>
              </a:spcBef>
              <a:buSzPct val="90000"/>
            </a:pPr>
            <a:r>
              <a:rPr lang="en-US" sz="1900" dirty="0">
                <a:solidFill>
                  <a:schemeClr val="tx1"/>
                </a:solidFill>
              </a:rPr>
              <a:t>Pipelines can deploy containers from images</a:t>
            </a:r>
          </a:p>
        </p:txBody>
      </p:sp>
      <p:pic>
        <p:nvPicPr>
          <p:cNvPr id="69" name="Picture 68">
            <a:extLst>
              <a:ext uri="{FF2B5EF4-FFF2-40B4-BE49-F238E27FC236}">
                <a16:creationId xmlns:a16="http://schemas.microsoft.com/office/drawing/2014/main" id="{099F0F5E-EC0E-4840-B776-7142A6F1846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380705"/>
            <a:ext cx="653867" cy="653867"/>
          </a:xfrm>
          <a:prstGeom prst="rect">
            <a:avLst/>
          </a:prstGeom>
        </p:spPr>
      </p:pic>
      <p:sp>
        <p:nvSpPr>
          <p:cNvPr id="70" name="Oval 69">
            <a:extLst>
              <a:ext uri="{FF2B5EF4-FFF2-40B4-BE49-F238E27FC236}">
                <a16:creationId xmlns:a16="http://schemas.microsoft.com/office/drawing/2014/main" id="{470339B0-E4E2-4636-B2A9-44A38CBD7C7F}"/>
              </a:ext>
            </a:extLst>
          </p:cNvPr>
          <p:cNvSpPr/>
          <p:nvPr/>
        </p:nvSpPr>
        <p:spPr bwMode="auto">
          <a:xfrm rot="10800000" flipV="1">
            <a:off x="480084" y="2429633"/>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chemeClr val="tx1"/>
                </a:solidFill>
                <a:latin typeface="+mj-lt"/>
                <a:ea typeface="Segoe UI" pitchFamily="34" charset="0"/>
                <a:cs typeface="Segoe UI" pitchFamily="34" charset="0"/>
              </a:rPr>
              <a:t>2</a:t>
            </a:r>
          </a:p>
        </p:txBody>
      </p:sp>
      <p:sp>
        <p:nvSpPr>
          <p:cNvPr id="71" name="Rectangle 70">
            <a:extLst>
              <a:ext uri="{FF2B5EF4-FFF2-40B4-BE49-F238E27FC236}">
                <a16:creationId xmlns:a16="http://schemas.microsoft.com/office/drawing/2014/main" id="{AE8F5BE5-CC45-4DAA-81E3-7732907F674C}"/>
              </a:ext>
            </a:extLst>
          </p:cNvPr>
          <p:cNvSpPr/>
          <p:nvPr/>
        </p:nvSpPr>
        <p:spPr bwMode="auto">
          <a:xfrm>
            <a:off x="1258889" y="2509995"/>
            <a:ext cx="10831511"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spcBef>
                <a:spcPts val="200"/>
              </a:spcBef>
              <a:buSzPct val="90000"/>
            </a:pPr>
            <a:r>
              <a:rPr lang="en-US" sz="1900" dirty="0">
                <a:solidFill>
                  <a:schemeClr val="tx1"/>
                </a:solidFill>
              </a:rPr>
              <a:t>AKS cluster needs permission to retrieve images from the container registry</a:t>
            </a:r>
          </a:p>
        </p:txBody>
      </p:sp>
      <p:pic>
        <p:nvPicPr>
          <p:cNvPr id="77" name="Picture 76">
            <a:extLst>
              <a:ext uri="{FF2B5EF4-FFF2-40B4-BE49-F238E27FC236}">
                <a16:creationId xmlns:a16="http://schemas.microsoft.com/office/drawing/2014/main" id="{AAFDC0C5-2429-4C23-8DC3-1FAE331455B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090305"/>
            <a:ext cx="653867" cy="653867"/>
          </a:xfrm>
          <a:prstGeom prst="rect">
            <a:avLst/>
          </a:prstGeom>
        </p:spPr>
      </p:pic>
      <p:sp>
        <p:nvSpPr>
          <p:cNvPr id="78" name="Oval 77">
            <a:extLst>
              <a:ext uri="{FF2B5EF4-FFF2-40B4-BE49-F238E27FC236}">
                <a16:creationId xmlns:a16="http://schemas.microsoft.com/office/drawing/2014/main" id="{C9BE3914-7ABA-437D-9F51-631CF5D8DC59}"/>
              </a:ext>
            </a:extLst>
          </p:cNvPr>
          <p:cNvSpPr/>
          <p:nvPr/>
        </p:nvSpPr>
        <p:spPr bwMode="auto">
          <a:xfrm rot="10800000" flipV="1">
            <a:off x="480084" y="3139505"/>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chemeClr val="tx1"/>
                </a:solidFill>
                <a:latin typeface="+mj-lt"/>
                <a:ea typeface="Segoe UI" pitchFamily="34" charset="0"/>
                <a:cs typeface="Segoe UI" pitchFamily="34" charset="0"/>
              </a:rPr>
              <a:t>3</a:t>
            </a:r>
          </a:p>
        </p:txBody>
      </p:sp>
      <p:sp>
        <p:nvSpPr>
          <p:cNvPr id="79" name="Rectangle 78">
            <a:extLst>
              <a:ext uri="{FF2B5EF4-FFF2-40B4-BE49-F238E27FC236}">
                <a16:creationId xmlns:a16="http://schemas.microsoft.com/office/drawing/2014/main" id="{4141D899-9F72-455D-AFD3-80588A0ACBC1}"/>
              </a:ext>
            </a:extLst>
          </p:cNvPr>
          <p:cNvSpPr/>
          <p:nvPr/>
        </p:nvSpPr>
        <p:spPr bwMode="auto">
          <a:xfrm>
            <a:off x="1258889" y="3219595"/>
            <a:ext cx="10831511"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spcBef>
                <a:spcPts val="200"/>
              </a:spcBef>
              <a:buSzPct val="90000"/>
            </a:pPr>
            <a:r>
              <a:rPr lang="en-US" sz="1900" dirty="0">
                <a:solidFill>
                  <a:schemeClr val="tx1"/>
                </a:solidFill>
              </a:rPr>
              <a:t>Task: Create deployments and services in AKS</a:t>
            </a:r>
          </a:p>
        </p:txBody>
      </p:sp>
      <p:pic>
        <p:nvPicPr>
          <p:cNvPr id="65" name="Picture 64">
            <a:extLst>
              <a:ext uri="{FF2B5EF4-FFF2-40B4-BE49-F238E27FC236}">
                <a16:creationId xmlns:a16="http://schemas.microsoft.com/office/drawing/2014/main" id="{F5A52261-12ED-4FE1-B25C-90ACC3BBF8F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799905"/>
            <a:ext cx="653867" cy="653867"/>
          </a:xfrm>
          <a:prstGeom prst="rect">
            <a:avLst/>
          </a:prstGeom>
        </p:spPr>
      </p:pic>
      <p:sp>
        <p:nvSpPr>
          <p:cNvPr id="66" name="Oval 65">
            <a:extLst>
              <a:ext uri="{FF2B5EF4-FFF2-40B4-BE49-F238E27FC236}">
                <a16:creationId xmlns:a16="http://schemas.microsoft.com/office/drawing/2014/main" id="{DAE4CC33-A556-4A99-AF41-9EFCC0CD0FD9}"/>
              </a:ext>
            </a:extLst>
          </p:cNvPr>
          <p:cNvSpPr/>
          <p:nvPr/>
        </p:nvSpPr>
        <p:spPr bwMode="auto">
          <a:xfrm rot="10800000" flipV="1">
            <a:off x="480084" y="3849376"/>
            <a:ext cx="555466" cy="55546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a:solidFill>
                  <a:schemeClr val="tx1"/>
                </a:solidFill>
                <a:latin typeface="+mj-lt"/>
                <a:ea typeface="Segoe UI" pitchFamily="34" charset="0"/>
                <a:cs typeface="Segoe UI" pitchFamily="34" charset="0"/>
              </a:rPr>
              <a:t>4</a:t>
            </a:r>
          </a:p>
        </p:txBody>
      </p:sp>
      <p:sp>
        <p:nvSpPr>
          <p:cNvPr id="67" name="Rectangle 66">
            <a:extLst>
              <a:ext uri="{FF2B5EF4-FFF2-40B4-BE49-F238E27FC236}">
                <a16:creationId xmlns:a16="http://schemas.microsoft.com/office/drawing/2014/main" id="{F0D971B2-5CE0-47D4-B6F9-7B6583223E2B}"/>
              </a:ext>
            </a:extLst>
          </p:cNvPr>
          <p:cNvSpPr/>
          <p:nvPr/>
        </p:nvSpPr>
        <p:spPr bwMode="auto">
          <a:xfrm>
            <a:off x="1258889" y="3929195"/>
            <a:ext cx="10831511" cy="39528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spcBef>
                <a:spcPts val="200"/>
              </a:spcBef>
              <a:buSzPct val="90000"/>
            </a:pPr>
            <a:r>
              <a:rPr lang="en-US" sz="1900" dirty="0">
                <a:solidFill>
                  <a:schemeClr val="tx1"/>
                </a:solidFill>
              </a:rPr>
              <a:t>Task: Update image in AKS</a:t>
            </a:r>
            <a:endParaRPr lang="en-US" sz="19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2355715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E32F-F6EC-455D-8466-F08107CF4990}"/>
              </a:ext>
            </a:extLst>
          </p:cNvPr>
          <p:cNvSpPr>
            <a:spLocks noGrp="1"/>
          </p:cNvSpPr>
          <p:nvPr>
            <p:ph type="title"/>
          </p:nvPr>
        </p:nvSpPr>
        <p:spPr>
          <a:xfrm>
            <a:off x="427038" y="632779"/>
            <a:ext cx="11571287" cy="411162"/>
          </a:xfrm>
        </p:spPr>
        <p:txBody>
          <a:bodyPr/>
          <a:lstStyle/>
          <a:p>
            <a:r>
              <a:rPr lang="en-US" dirty="0"/>
              <a:t>Kubernetes and Azure Key Vault</a:t>
            </a:r>
          </a:p>
        </p:txBody>
      </p:sp>
      <p:sp>
        <p:nvSpPr>
          <p:cNvPr id="3" name="Rectangle 2">
            <a:extLst>
              <a:ext uri="{FF2B5EF4-FFF2-40B4-BE49-F238E27FC236}">
                <a16:creationId xmlns:a16="http://schemas.microsoft.com/office/drawing/2014/main" id="{20039EA5-6E79-45AC-9AF4-9077624E8577}"/>
              </a:ext>
            </a:extLst>
          </p:cNvPr>
          <p:cNvSpPr/>
          <p:nvPr/>
        </p:nvSpPr>
        <p:spPr bwMode="auto">
          <a:xfrm>
            <a:off x="431800" y="2201863"/>
            <a:ext cx="3748237" cy="3001963"/>
          </a:xfrm>
          <a:prstGeom prst="rect">
            <a:avLst/>
          </a:prstGeom>
          <a:solidFill>
            <a:srgbClr val="243A5E"/>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defTabSz="932472" fontAlgn="base">
              <a:spcBef>
                <a:spcPct val="0"/>
              </a:spcBef>
              <a:spcAft>
                <a:spcPct val="0"/>
              </a:spcAft>
            </a:pPr>
            <a:r>
              <a:rPr lang="en-US" sz="2400" dirty="0">
                <a:solidFill>
                  <a:schemeClr val="bg1"/>
                </a:solidFill>
                <a:latin typeface="+mj-lt"/>
                <a:cs typeface="Segoe UI" pitchFamily="34" charset="0"/>
              </a:rPr>
              <a:t>Use Kubernetes and Azure Key Vault together to get the </a:t>
            </a:r>
            <a:br>
              <a:rPr lang="en-US" sz="2400" dirty="0">
                <a:solidFill>
                  <a:schemeClr val="bg1"/>
                </a:solidFill>
                <a:latin typeface="+mj-lt"/>
                <a:cs typeface="Segoe UI" pitchFamily="34" charset="0"/>
              </a:rPr>
            </a:br>
            <a:r>
              <a:rPr lang="en-US" sz="2400" dirty="0">
                <a:solidFill>
                  <a:schemeClr val="bg1"/>
                </a:solidFill>
                <a:latin typeface="+mj-lt"/>
                <a:cs typeface="Segoe UI" pitchFamily="34" charset="0"/>
              </a:rPr>
              <a:t>best security benefits:</a:t>
            </a:r>
          </a:p>
        </p:txBody>
      </p:sp>
      <p:sp>
        <p:nvSpPr>
          <p:cNvPr id="7" name="Rectangle 6">
            <a:extLst>
              <a:ext uri="{FF2B5EF4-FFF2-40B4-BE49-F238E27FC236}">
                <a16:creationId xmlns:a16="http://schemas.microsoft.com/office/drawing/2014/main" id="{61FC2FAA-E995-40DE-BA73-5D033BE764F7}"/>
              </a:ext>
            </a:extLst>
          </p:cNvPr>
          <p:cNvSpPr/>
          <p:nvPr/>
        </p:nvSpPr>
        <p:spPr>
          <a:xfrm>
            <a:off x="4340150" y="2201863"/>
            <a:ext cx="7658175" cy="868759"/>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defTabSz="889000">
              <a:lnSpc>
                <a:spcPct val="90000"/>
              </a:lnSpc>
              <a:spcBef>
                <a:spcPct val="0"/>
              </a:spcBef>
              <a:spcAft>
                <a:spcPct val="35000"/>
              </a:spcAft>
              <a:buNone/>
            </a:pPr>
            <a:r>
              <a:rPr lang="en-US" sz="2200" kern="1200" dirty="0">
                <a:solidFill>
                  <a:schemeClr val="tx1"/>
                </a:solidFill>
                <a:latin typeface="+mj-lt"/>
              </a:rPr>
              <a:t>Azure Key Vault Secret store</a:t>
            </a:r>
            <a:endParaRPr lang="en-IN" sz="2200" kern="1200" dirty="0">
              <a:solidFill>
                <a:schemeClr val="tx1"/>
              </a:solidFill>
              <a:latin typeface="+mj-lt"/>
            </a:endParaRPr>
          </a:p>
        </p:txBody>
      </p:sp>
      <p:sp>
        <p:nvSpPr>
          <p:cNvPr id="8" name="Rectangle 7">
            <a:extLst>
              <a:ext uri="{FF2B5EF4-FFF2-40B4-BE49-F238E27FC236}">
                <a16:creationId xmlns:a16="http://schemas.microsoft.com/office/drawing/2014/main" id="{B866F193-67B3-49EA-A83E-EDE96AB2C0A3}"/>
              </a:ext>
            </a:extLst>
          </p:cNvPr>
          <p:cNvSpPr/>
          <p:nvPr/>
        </p:nvSpPr>
        <p:spPr>
          <a:xfrm>
            <a:off x="4340150" y="3268465"/>
            <a:ext cx="7658175" cy="868759"/>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defTabSz="889000">
              <a:lnSpc>
                <a:spcPct val="90000"/>
              </a:lnSpc>
              <a:spcBef>
                <a:spcPct val="0"/>
              </a:spcBef>
              <a:spcAft>
                <a:spcPct val="35000"/>
              </a:spcAft>
              <a:buNone/>
            </a:pPr>
            <a:r>
              <a:rPr lang="en-US" sz="2200" kern="1200" dirty="0">
                <a:solidFill>
                  <a:schemeClr val="tx1"/>
                </a:solidFill>
                <a:latin typeface="+mj-lt"/>
              </a:rPr>
              <a:t>Kubernetes </a:t>
            </a:r>
            <a:r>
              <a:rPr lang="en-US" sz="2200" kern="1200" dirty="0" err="1">
                <a:solidFill>
                  <a:schemeClr val="tx1"/>
                </a:solidFill>
                <a:latin typeface="+mj-lt"/>
              </a:rPr>
              <a:t>ConfigMaps</a:t>
            </a:r>
            <a:endParaRPr lang="en-IN" sz="2200" kern="1200" dirty="0">
              <a:solidFill>
                <a:schemeClr val="tx1"/>
              </a:solidFill>
              <a:latin typeface="+mj-lt"/>
            </a:endParaRPr>
          </a:p>
        </p:txBody>
      </p:sp>
      <p:sp>
        <p:nvSpPr>
          <p:cNvPr id="9" name="Rectangle 8">
            <a:extLst>
              <a:ext uri="{FF2B5EF4-FFF2-40B4-BE49-F238E27FC236}">
                <a16:creationId xmlns:a16="http://schemas.microsoft.com/office/drawing/2014/main" id="{DC3776D5-31E0-4621-AD43-28CEF4EDC116}"/>
              </a:ext>
            </a:extLst>
          </p:cNvPr>
          <p:cNvSpPr/>
          <p:nvPr/>
        </p:nvSpPr>
        <p:spPr>
          <a:xfrm>
            <a:off x="4340150" y="4335067"/>
            <a:ext cx="7658175" cy="868759"/>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defTabSz="889000">
              <a:lnSpc>
                <a:spcPct val="90000"/>
              </a:lnSpc>
              <a:spcBef>
                <a:spcPct val="0"/>
              </a:spcBef>
              <a:spcAft>
                <a:spcPct val="35000"/>
              </a:spcAft>
              <a:buNone/>
            </a:pPr>
            <a:r>
              <a:rPr lang="en-US" sz="2200" kern="1200">
                <a:solidFill>
                  <a:schemeClr val="tx1"/>
                </a:solidFill>
                <a:latin typeface="+mj-lt"/>
              </a:rPr>
              <a:t>Kubernetes Secrets</a:t>
            </a:r>
            <a:endParaRPr lang="en-IN" sz="2200" kern="1200">
              <a:solidFill>
                <a:schemeClr val="tx1"/>
              </a:solidFill>
              <a:latin typeface="+mj-lt"/>
            </a:endParaRPr>
          </a:p>
        </p:txBody>
      </p:sp>
    </p:spTree>
    <p:extLst>
      <p:ext uri="{BB962C8B-B14F-4D97-AF65-F5344CB8AC3E}">
        <p14:creationId xmlns:p14="http://schemas.microsoft.com/office/powerpoint/2010/main" val="423517440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2E228-F212-4FE2-918C-440466EF3F2D}"/>
              </a:ext>
            </a:extLst>
          </p:cNvPr>
          <p:cNvSpPr>
            <a:spLocks noGrp="1"/>
          </p:cNvSpPr>
          <p:nvPr>
            <p:ph type="title"/>
          </p:nvPr>
        </p:nvSpPr>
        <p:spPr>
          <a:xfrm>
            <a:off x="427038" y="632779"/>
            <a:ext cx="11571287" cy="411162"/>
          </a:xfrm>
        </p:spPr>
        <p:txBody>
          <a:bodyPr/>
          <a:lstStyle/>
          <a:p>
            <a:r>
              <a:rPr lang="en-AU" dirty="0"/>
              <a:t>Readiness, </a:t>
            </a:r>
            <a:r>
              <a:rPr lang="en-AU" dirty="0" err="1"/>
              <a:t>startup</a:t>
            </a:r>
            <a:r>
              <a:rPr lang="en-AU" dirty="0"/>
              <a:t> and liveness probes</a:t>
            </a:r>
          </a:p>
        </p:txBody>
      </p:sp>
      <p:pic>
        <p:nvPicPr>
          <p:cNvPr id="3" name="Picture 2">
            <a:extLst>
              <a:ext uri="{FF2B5EF4-FFF2-40B4-BE49-F238E27FC236}">
                <a16:creationId xmlns:a16="http://schemas.microsoft.com/office/drawing/2014/main" id="{E47DB3D3-B105-4046-9323-B5F4DC1534C2}"/>
              </a:ext>
            </a:extLst>
          </p:cNvPr>
          <p:cNvPicPr>
            <a:picLocks noChangeAspect="1"/>
          </p:cNvPicPr>
          <p:nvPr/>
        </p:nvPicPr>
        <p:blipFill>
          <a:blip r:embed="rId2"/>
          <a:stretch>
            <a:fillRect/>
          </a:stretch>
        </p:blipFill>
        <p:spPr>
          <a:xfrm>
            <a:off x="8250203" y="838360"/>
            <a:ext cx="3780952" cy="5647619"/>
          </a:xfrm>
          <a:prstGeom prst="rect">
            <a:avLst/>
          </a:prstGeom>
        </p:spPr>
      </p:pic>
      <p:sp>
        <p:nvSpPr>
          <p:cNvPr id="4" name="Rectangle 3">
            <a:extLst>
              <a:ext uri="{FF2B5EF4-FFF2-40B4-BE49-F238E27FC236}">
                <a16:creationId xmlns:a16="http://schemas.microsoft.com/office/drawing/2014/main" id="{29ED5705-90F2-4B06-B29B-375DC5AC59F1}"/>
              </a:ext>
            </a:extLst>
          </p:cNvPr>
          <p:cNvSpPr/>
          <p:nvPr/>
        </p:nvSpPr>
        <p:spPr>
          <a:xfrm>
            <a:off x="351793" y="1365280"/>
            <a:ext cx="7658175" cy="868759"/>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defTabSz="889000">
              <a:lnSpc>
                <a:spcPct val="90000"/>
              </a:lnSpc>
              <a:spcBef>
                <a:spcPct val="0"/>
              </a:spcBef>
              <a:spcAft>
                <a:spcPct val="35000"/>
              </a:spcAft>
              <a:buNone/>
            </a:pPr>
            <a:r>
              <a:rPr lang="en-US" sz="2200" kern="1200" dirty="0">
                <a:solidFill>
                  <a:schemeClr val="tx1"/>
                </a:solidFill>
                <a:latin typeface="+mj-lt"/>
              </a:rPr>
              <a:t>Check container health</a:t>
            </a:r>
            <a:endParaRPr lang="en-IN" sz="2200" kern="1200" dirty="0">
              <a:solidFill>
                <a:schemeClr val="tx1"/>
              </a:solidFill>
              <a:latin typeface="+mj-lt"/>
            </a:endParaRPr>
          </a:p>
        </p:txBody>
      </p:sp>
      <p:sp>
        <p:nvSpPr>
          <p:cNvPr id="5" name="Rectangle 4">
            <a:extLst>
              <a:ext uri="{FF2B5EF4-FFF2-40B4-BE49-F238E27FC236}">
                <a16:creationId xmlns:a16="http://schemas.microsoft.com/office/drawing/2014/main" id="{83C5E8E1-4CA1-42F0-AAAB-9F9DA7C875B7}"/>
              </a:ext>
            </a:extLst>
          </p:cNvPr>
          <p:cNvSpPr/>
          <p:nvPr/>
        </p:nvSpPr>
        <p:spPr>
          <a:xfrm>
            <a:off x="351793" y="2431882"/>
            <a:ext cx="7658175" cy="868759"/>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defTabSz="889000">
              <a:lnSpc>
                <a:spcPct val="90000"/>
              </a:lnSpc>
              <a:spcBef>
                <a:spcPct val="0"/>
              </a:spcBef>
              <a:spcAft>
                <a:spcPct val="35000"/>
              </a:spcAft>
              <a:buNone/>
            </a:pPr>
            <a:r>
              <a:rPr lang="en-US" sz="2200" kern="1200" dirty="0">
                <a:solidFill>
                  <a:schemeClr val="tx1"/>
                </a:solidFill>
                <a:latin typeface="+mj-lt"/>
              </a:rPr>
              <a:t>Detect unresponsive containers (e.g. deadlocks)</a:t>
            </a:r>
            <a:endParaRPr lang="en-IN" sz="2200" kern="1200" dirty="0">
              <a:solidFill>
                <a:schemeClr val="tx1"/>
              </a:solidFill>
              <a:latin typeface="+mj-lt"/>
            </a:endParaRPr>
          </a:p>
        </p:txBody>
      </p:sp>
      <p:sp>
        <p:nvSpPr>
          <p:cNvPr id="6" name="Rectangle 5">
            <a:extLst>
              <a:ext uri="{FF2B5EF4-FFF2-40B4-BE49-F238E27FC236}">
                <a16:creationId xmlns:a16="http://schemas.microsoft.com/office/drawing/2014/main" id="{AA90B9A6-7DEB-4FAF-B2D1-A6C7B4CF005B}"/>
              </a:ext>
            </a:extLst>
          </p:cNvPr>
          <p:cNvSpPr/>
          <p:nvPr/>
        </p:nvSpPr>
        <p:spPr>
          <a:xfrm>
            <a:off x="351793" y="3498484"/>
            <a:ext cx="7658175" cy="868759"/>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defTabSz="889000">
              <a:lnSpc>
                <a:spcPct val="90000"/>
              </a:lnSpc>
              <a:spcBef>
                <a:spcPct val="0"/>
              </a:spcBef>
              <a:spcAft>
                <a:spcPct val="35000"/>
              </a:spcAft>
              <a:buNone/>
            </a:pPr>
            <a:r>
              <a:rPr lang="en-US" sz="2200" kern="1200" dirty="0">
                <a:solidFill>
                  <a:schemeClr val="tx1"/>
                </a:solidFill>
                <a:latin typeface="+mj-lt"/>
              </a:rPr>
              <a:t>Wait for containers to start up</a:t>
            </a:r>
            <a:endParaRPr lang="en-IN" sz="2200" kern="1200" dirty="0">
              <a:solidFill>
                <a:schemeClr val="tx1"/>
              </a:solidFill>
              <a:latin typeface="+mj-lt"/>
            </a:endParaRPr>
          </a:p>
        </p:txBody>
      </p:sp>
    </p:spTree>
    <p:extLst>
      <p:ext uri="{BB962C8B-B14F-4D97-AF65-F5344CB8AC3E}">
        <p14:creationId xmlns:p14="http://schemas.microsoft.com/office/powerpoint/2010/main" val="419543940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8" y="3243000"/>
            <a:ext cx="9070923" cy="508524"/>
          </a:xfrm>
        </p:spPr>
        <p:txBody>
          <a:bodyPr/>
          <a:lstStyle/>
          <a:p>
            <a:r>
              <a:rPr lang="en-US" dirty="0"/>
              <a:t>Lesson 05: Lab</a:t>
            </a:r>
          </a:p>
        </p:txBody>
      </p:sp>
      <p:pic>
        <p:nvPicPr>
          <p:cNvPr id="3" name="Picture 2" descr="Icon of a lab flask">
            <a:extLst>
              <a:ext uri="{FF2B5EF4-FFF2-40B4-BE49-F238E27FC236}">
                <a16:creationId xmlns:a16="http://schemas.microsoft.com/office/drawing/2014/main" id="{66DF44B9-8D6B-4FEF-938F-8ED87042418B}"/>
              </a:ext>
            </a:extLst>
          </p:cNvPr>
          <p:cNvPicPr>
            <a:picLocks noChangeAspect="1"/>
          </p:cNvPicPr>
          <p:nvPr/>
        </p:nvPicPr>
        <p:blipFill>
          <a:blip r:embed="rId3"/>
          <a:stretch>
            <a:fillRect/>
          </a:stretch>
        </p:blipFill>
        <p:spPr>
          <a:xfrm>
            <a:off x="10541002" y="2996955"/>
            <a:ext cx="736598" cy="1071252"/>
          </a:xfrm>
          <a:prstGeom prst="rect">
            <a:avLst/>
          </a:prstGeom>
        </p:spPr>
      </p:pic>
    </p:spTree>
    <p:extLst>
      <p:ext uri="{BB962C8B-B14F-4D97-AF65-F5344CB8AC3E}">
        <p14:creationId xmlns:p14="http://schemas.microsoft.com/office/powerpoint/2010/main" val="330844146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567457"/>
            <a:ext cx="11568684" cy="830020"/>
          </a:xfrm>
        </p:spPr>
        <p:txBody>
          <a:bodyPr/>
          <a:lstStyle/>
          <a:p>
            <a:r>
              <a:rPr lang="en-US" dirty="0"/>
              <a:t>Deploying a multi-container application to Azure Kubernetes Services</a:t>
            </a:r>
          </a:p>
        </p:txBody>
      </p:sp>
      <p:sp>
        <p:nvSpPr>
          <p:cNvPr id="6" name="Text Placeholder 5"/>
          <p:cNvSpPr>
            <a:spLocks noGrp="1"/>
          </p:cNvSpPr>
          <p:nvPr>
            <p:ph type="body" sz="quarter" idx="11"/>
          </p:nvPr>
        </p:nvSpPr>
        <p:spPr>
          <a:xfrm>
            <a:off x="1600200" y="1485899"/>
            <a:ext cx="10409238" cy="914400"/>
          </a:xfrm>
        </p:spPr>
        <p:txBody>
          <a:bodyPr/>
          <a:lstStyle/>
          <a:p>
            <a:pPr lvl="1"/>
            <a:r>
              <a:rPr lang="en-US" dirty="0"/>
              <a:t>Lab overview:</a:t>
            </a:r>
          </a:p>
          <a:p>
            <a:pPr lvl="1"/>
            <a:r>
              <a:rPr lang="en-US" dirty="0"/>
              <a:t>In this lab, you will use Azure DevOps to deploy a containerized ASP.NET Core web application </a:t>
            </a:r>
            <a:r>
              <a:rPr lang="en-US" dirty="0" err="1"/>
              <a:t>MyHealthClinic</a:t>
            </a:r>
            <a:r>
              <a:rPr lang="en-US" dirty="0"/>
              <a:t> (MHC) to an AKS cluster.</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xfrm>
            <a:off x="441325" y="3035030"/>
            <a:ext cx="5543550" cy="3392038"/>
          </a:xfrm>
        </p:spPr>
        <p:txBody>
          <a:bodyPr/>
          <a:lstStyle/>
          <a:p>
            <a:r>
              <a:rPr lang="en-US" dirty="0"/>
              <a:t>Objectives:</a:t>
            </a:r>
          </a:p>
          <a:p>
            <a:pPr marL="285750" indent="-285750">
              <a:buFont typeface="Arial" panose="020B0604020202020204" pitchFamily="34" charset="0"/>
              <a:buChar char="•"/>
            </a:pPr>
            <a:r>
              <a:rPr lang="en-US" sz="1800" dirty="0"/>
              <a:t>Create an Azure DevOps team project with a .NET</a:t>
            </a:r>
          </a:p>
          <a:p>
            <a:pPr marL="285750" indent="-285750">
              <a:buFont typeface="Arial" panose="020B0604020202020204" pitchFamily="34" charset="0"/>
              <a:buChar char="•"/>
            </a:pPr>
            <a:r>
              <a:rPr lang="en-US" sz="1800" dirty="0"/>
              <a:t>Core application using the Azure DevOps Demo Generator tool.</a:t>
            </a:r>
          </a:p>
          <a:p>
            <a:pPr marL="285750" indent="-285750">
              <a:buFont typeface="Arial" panose="020B0604020202020204" pitchFamily="34" charset="0"/>
              <a:buChar char="•"/>
            </a:pPr>
            <a:r>
              <a:rPr lang="en-US" sz="1800" dirty="0"/>
              <a:t>Use Azure CLI to create an Azure Container registry (ACR), an AKS cluster and an Azure SQL database</a:t>
            </a:r>
          </a:p>
          <a:p>
            <a:pPr marL="285750" indent="-285750">
              <a:buFont typeface="Arial" panose="020B0604020202020204" pitchFamily="34" charset="0"/>
              <a:buChar char="•"/>
            </a:pPr>
            <a:r>
              <a:rPr lang="en-US" sz="1800" dirty="0"/>
              <a:t>Configure containerized application and database deployment by using Azure DevOps</a:t>
            </a:r>
          </a:p>
          <a:p>
            <a:pPr marL="285750" indent="-285750">
              <a:buFont typeface="Arial" panose="020B0604020202020204" pitchFamily="34" charset="0"/>
              <a:buChar char="•"/>
            </a:pPr>
            <a:r>
              <a:rPr lang="en-US" sz="1800" dirty="0"/>
              <a:t>Use Azure DevOps pipelines to build to automatically deploy containerized applications</a:t>
            </a:r>
          </a:p>
        </p:txBody>
      </p:sp>
      <p:sp>
        <p:nvSpPr>
          <p:cNvPr id="19" name="Text Placeholder 18">
            <a:extLst>
              <a:ext uri="{FF2B5EF4-FFF2-40B4-BE49-F238E27FC236}">
                <a16:creationId xmlns:a16="http://schemas.microsoft.com/office/drawing/2014/main" id="{E3059D41-9728-4B58-9237-CADB42E287FB}"/>
              </a:ext>
            </a:extLst>
          </p:cNvPr>
          <p:cNvSpPr>
            <a:spLocks noGrp="1"/>
          </p:cNvSpPr>
          <p:nvPr>
            <p:ph type="body" sz="quarter" idx="17"/>
          </p:nvPr>
        </p:nvSpPr>
        <p:spPr>
          <a:xfrm>
            <a:off x="6464672" y="3035030"/>
            <a:ext cx="5544766" cy="3392038"/>
          </a:xfrm>
        </p:spPr>
        <p:txBody>
          <a:bodyPr/>
          <a:lstStyle/>
          <a:p>
            <a:r>
              <a:rPr lang="en-US" dirty="0"/>
              <a:t>Duration:</a:t>
            </a:r>
          </a:p>
        </p:txBody>
      </p:sp>
      <p:grpSp>
        <p:nvGrpSpPr>
          <p:cNvPr id="22" name="Group 21" descr="Icon of a bulb">
            <a:extLst>
              <a:ext uri="{FF2B5EF4-FFF2-40B4-BE49-F238E27FC236}">
                <a16:creationId xmlns:a16="http://schemas.microsoft.com/office/drawing/2014/main" id="{532636F5-FEE9-4794-A28F-4B991A3E3012}"/>
              </a:ext>
            </a:extLst>
          </p:cNvPr>
          <p:cNvGrpSpPr/>
          <p:nvPr/>
        </p:nvGrpSpPr>
        <p:grpSpPr>
          <a:xfrm>
            <a:off x="427859" y="1485899"/>
            <a:ext cx="914269" cy="914398"/>
            <a:chOff x="3031669" y="4181240"/>
            <a:chExt cx="702132" cy="702231"/>
          </a:xfrm>
        </p:grpSpPr>
        <p:grpSp>
          <p:nvGrpSpPr>
            <p:cNvPr id="23" name="Group 22">
              <a:extLst>
                <a:ext uri="{FF2B5EF4-FFF2-40B4-BE49-F238E27FC236}">
                  <a16:creationId xmlns:a16="http://schemas.microsoft.com/office/drawing/2014/main" id="{4968E878-80EC-45B0-90F5-557E321293C7}"/>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25" name="Freeform 5">
                <a:extLst>
                  <a:ext uri="{FF2B5EF4-FFF2-40B4-BE49-F238E27FC236}">
                    <a16:creationId xmlns:a16="http://schemas.microsoft.com/office/drawing/2014/main" id="{27C23F06-B917-4EB8-9B2F-B33416B6EBA5}"/>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26" name="Freeform 6">
                <a:extLst>
                  <a:ext uri="{FF2B5EF4-FFF2-40B4-BE49-F238E27FC236}">
                    <a16:creationId xmlns:a16="http://schemas.microsoft.com/office/drawing/2014/main" id="{383D5909-A731-4FF6-8FE2-656861218C16}"/>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4" name="Picture 23" descr="Icon of a bulb">
              <a:extLst>
                <a:ext uri="{FF2B5EF4-FFF2-40B4-BE49-F238E27FC236}">
                  <a16:creationId xmlns:a16="http://schemas.microsoft.com/office/drawing/2014/main" id="{8CEED23D-F446-4B18-9872-F167497CCB50}"/>
                </a:ext>
              </a:extLst>
            </p:cNvPr>
            <p:cNvPicPr>
              <a:picLocks noChangeAspect="1"/>
            </p:cNvPicPr>
            <p:nvPr/>
          </p:nvPicPr>
          <p:blipFill>
            <a:blip r:embed="rId3"/>
            <a:stretch>
              <a:fillRect/>
            </a:stretch>
          </p:blipFill>
          <p:spPr>
            <a:xfrm>
              <a:off x="3248883" y="4346193"/>
              <a:ext cx="267705" cy="372325"/>
            </a:xfrm>
            <a:prstGeom prst="rect">
              <a:avLst/>
            </a:prstGeom>
          </p:spPr>
        </p:pic>
      </p:grpSp>
      <p:graphicFrame>
        <p:nvGraphicFramePr>
          <p:cNvPr id="4" name="!!timer" descr="Pie chart indicating that students have 45 minutes (out of 60 minutes total) to complete the lab.">
            <a:extLst>
              <a:ext uri="{FF2B5EF4-FFF2-40B4-BE49-F238E27FC236}">
                <a16:creationId xmlns:a16="http://schemas.microsoft.com/office/drawing/2014/main" id="{C9185D39-4EAA-4D92-A08E-1EDDF1A983D1}"/>
              </a:ext>
            </a:extLst>
          </p:cNvPr>
          <p:cNvGraphicFramePr/>
          <p:nvPr>
            <p:extLst>
              <p:ext uri="{D42A27DB-BD31-4B8C-83A1-F6EECF244321}">
                <p14:modId xmlns:p14="http://schemas.microsoft.com/office/powerpoint/2010/main" val="3289765956"/>
              </p:ext>
            </p:extLst>
          </p:nvPr>
        </p:nvGraphicFramePr>
        <p:xfrm>
          <a:off x="7723403" y="3721947"/>
          <a:ext cx="3027304" cy="201820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9029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8" y="3243000"/>
            <a:ext cx="9070923" cy="508524"/>
          </a:xfrm>
        </p:spPr>
        <p:txBody>
          <a:bodyPr/>
          <a:lstStyle/>
          <a:p>
            <a:r>
              <a:rPr lang="en-US" dirty="0"/>
              <a:t>Lesson 06: Module review and takeaways</a:t>
            </a:r>
          </a:p>
        </p:txBody>
      </p:sp>
      <p:pic>
        <p:nvPicPr>
          <p:cNvPr id="2" name="Picture 1" descr="Icon of a document with a checkmark">
            <a:extLst>
              <a:ext uri="{FF2B5EF4-FFF2-40B4-BE49-F238E27FC236}">
                <a16:creationId xmlns:a16="http://schemas.microsoft.com/office/drawing/2014/main" id="{9B3BF311-16D9-496B-A149-BF491D1E79CE}"/>
              </a:ext>
            </a:extLst>
          </p:cNvPr>
          <p:cNvPicPr>
            <a:picLocks noChangeAspect="1"/>
          </p:cNvPicPr>
          <p:nvPr/>
        </p:nvPicPr>
        <p:blipFill>
          <a:blip r:embed="rId3"/>
          <a:stretch>
            <a:fillRect/>
          </a:stretch>
        </p:blipFill>
        <p:spPr>
          <a:xfrm>
            <a:off x="10604501" y="3033204"/>
            <a:ext cx="638174" cy="928116"/>
          </a:xfrm>
          <a:prstGeom prst="rect">
            <a:avLst/>
          </a:prstGeom>
        </p:spPr>
      </p:pic>
    </p:spTree>
    <p:extLst>
      <p:ext uri="{BB962C8B-B14F-4D97-AF65-F5344CB8AC3E}">
        <p14:creationId xmlns:p14="http://schemas.microsoft.com/office/powerpoint/2010/main" val="341229823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9BF1-DFBD-478C-ACA3-333D99FCFEDF}"/>
              </a:ext>
            </a:extLst>
          </p:cNvPr>
          <p:cNvSpPr>
            <a:spLocks noGrp="1"/>
          </p:cNvSpPr>
          <p:nvPr>
            <p:ph type="title"/>
          </p:nvPr>
        </p:nvSpPr>
        <p:spPr>
          <a:xfrm>
            <a:off x="427038" y="632779"/>
            <a:ext cx="11571287" cy="411162"/>
          </a:xfrm>
        </p:spPr>
        <p:txBody>
          <a:bodyPr/>
          <a:lstStyle/>
          <a:p>
            <a:r>
              <a:rPr lang="en-US"/>
              <a:t>What did you learn?</a:t>
            </a:r>
          </a:p>
        </p:txBody>
      </p:sp>
      <p:pic>
        <p:nvPicPr>
          <p:cNvPr id="5" name="Picture 4" descr="Icon of a gear and a arrow going across it">
            <a:extLst>
              <a:ext uri="{FF2B5EF4-FFF2-40B4-BE49-F238E27FC236}">
                <a16:creationId xmlns:a16="http://schemas.microsoft.com/office/drawing/2014/main" id="{27086160-6739-46B2-9672-BEE16C3FD718}"/>
              </a:ext>
            </a:extLst>
          </p:cNvPr>
          <p:cNvPicPr>
            <a:picLocks noChangeAspect="1"/>
          </p:cNvPicPr>
          <p:nvPr/>
        </p:nvPicPr>
        <p:blipFill>
          <a:blip r:embed="rId2"/>
          <a:stretch>
            <a:fillRect/>
          </a:stretch>
        </p:blipFill>
        <p:spPr>
          <a:xfrm>
            <a:off x="438618" y="1882550"/>
            <a:ext cx="1086612" cy="1086612"/>
          </a:xfrm>
          <a:prstGeom prst="rect">
            <a:avLst/>
          </a:prstGeom>
        </p:spPr>
      </p:pic>
      <p:sp>
        <p:nvSpPr>
          <p:cNvPr id="10" name="Rectangle 9">
            <a:extLst>
              <a:ext uri="{FF2B5EF4-FFF2-40B4-BE49-F238E27FC236}">
                <a16:creationId xmlns:a16="http://schemas.microsoft.com/office/drawing/2014/main" id="{E3FB08BD-CFC2-4C72-8098-45EDFDEB5989}"/>
              </a:ext>
            </a:extLst>
          </p:cNvPr>
          <p:cNvSpPr/>
          <p:nvPr/>
        </p:nvSpPr>
        <p:spPr bwMode="auto">
          <a:xfrm>
            <a:off x="1772558" y="1904648"/>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a:solidFill>
                  <a:schemeClr val="tx1"/>
                </a:solidFill>
              </a:rPr>
              <a:t>Deploy and configure Managed Kubernetes Cluster</a:t>
            </a:r>
          </a:p>
        </p:txBody>
      </p:sp>
    </p:spTree>
    <p:extLst>
      <p:ext uri="{BB962C8B-B14F-4D97-AF65-F5344CB8AC3E}">
        <p14:creationId xmlns:p14="http://schemas.microsoft.com/office/powerpoint/2010/main" val="329924150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C0885-9660-42ED-B074-34059C74AD9F}"/>
              </a:ext>
            </a:extLst>
          </p:cNvPr>
          <p:cNvSpPr>
            <a:spLocks noGrp="1"/>
          </p:cNvSpPr>
          <p:nvPr>
            <p:ph type="title"/>
          </p:nvPr>
        </p:nvSpPr>
        <p:spPr>
          <a:xfrm>
            <a:off x="427038" y="632779"/>
            <a:ext cx="11571287" cy="411162"/>
          </a:xfrm>
        </p:spPr>
        <p:txBody>
          <a:bodyPr/>
          <a:lstStyle/>
          <a:p>
            <a:r>
              <a:rPr lang="en-US" dirty="0"/>
              <a:t>Module review questions</a:t>
            </a:r>
          </a:p>
        </p:txBody>
      </p:sp>
      <p:pic>
        <p:nvPicPr>
          <p:cNvPr id="4" name="Picture 3">
            <a:extLst>
              <a:ext uri="{FF2B5EF4-FFF2-40B4-BE49-F238E27FC236}">
                <a16:creationId xmlns:a16="http://schemas.microsoft.com/office/drawing/2014/main" id="{0B407D7E-FD16-4834-B065-A1F0AFAA64E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7" y="1274306"/>
            <a:ext cx="1005840" cy="1005840"/>
          </a:xfrm>
          <a:prstGeom prst="rect">
            <a:avLst/>
          </a:prstGeom>
        </p:spPr>
      </p:pic>
      <p:sp>
        <p:nvSpPr>
          <p:cNvPr id="5" name="Oval 4">
            <a:extLst>
              <a:ext uri="{FF2B5EF4-FFF2-40B4-BE49-F238E27FC236}">
                <a16:creationId xmlns:a16="http://schemas.microsoft.com/office/drawing/2014/main" id="{CFE08077-7ECE-4793-9BCF-02B3954EB0FA}"/>
              </a:ext>
            </a:extLst>
          </p:cNvPr>
          <p:cNvSpPr/>
          <p:nvPr/>
        </p:nvSpPr>
        <p:spPr bwMode="auto">
          <a:xfrm rot="10800000" flipV="1">
            <a:off x="506275" y="1349991"/>
            <a:ext cx="854470" cy="854470"/>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a:solidFill>
                  <a:schemeClr val="tx1"/>
                </a:solidFill>
                <a:latin typeface="+mj-lt"/>
                <a:ea typeface="Segoe UI" pitchFamily="34" charset="0"/>
                <a:cs typeface="Segoe UI" pitchFamily="34" charset="0"/>
              </a:rPr>
              <a:t>1</a:t>
            </a:r>
          </a:p>
        </p:txBody>
      </p:sp>
      <p:sp>
        <p:nvSpPr>
          <p:cNvPr id="12" name="Rectangle 11">
            <a:extLst>
              <a:ext uri="{FF2B5EF4-FFF2-40B4-BE49-F238E27FC236}">
                <a16:creationId xmlns:a16="http://schemas.microsoft.com/office/drawing/2014/main" id="{35538B3F-ECC3-4CF7-8589-ED9D07A4C584}"/>
              </a:ext>
            </a:extLst>
          </p:cNvPr>
          <p:cNvSpPr/>
          <p:nvPr/>
        </p:nvSpPr>
        <p:spPr bwMode="auto">
          <a:xfrm>
            <a:off x="1669144" y="1256018"/>
            <a:ext cx="10340294"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latin typeface="+mj-lt"/>
              </a:rPr>
              <a:t>True or False: </a:t>
            </a:r>
            <a:r>
              <a:rPr lang="en-US" sz="2000">
                <a:solidFill>
                  <a:schemeClr val="tx1"/>
                </a:solidFill>
              </a:rPr>
              <a:t>Azure Policy natively integrates with AKS, allowing you to enforce rules across multiple AKS clusters. Track, validate and configure nodes, pods and container images for compliance</a:t>
            </a:r>
          </a:p>
        </p:txBody>
      </p:sp>
      <p:cxnSp>
        <p:nvCxnSpPr>
          <p:cNvPr id="21" name="Straight Connector 20">
            <a:extLst>
              <a:ext uri="{FF2B5EF4-FFF2-40B4-BE49-F238E27FC236}">
                <a16:creationId xmlns:a16="http://schemas.microsoft.com/office/drawing/2014/main" id="{B52B3815-8495-4E8F-86A6-C434552867B5}"/>
              </a:ext>
              <a:ext uri="{C183D7F6-B498-43B3-948B-1728B52AA6E4}">
                <adec:decorative xmlns:adec="http://schemas.microsoft.com/office/drawing/2017/decorative" val="1"/>
              </a:ext>
            </a:extLst>
          </p:cNvPr>
          <p:cNvCxnSpPr>
            <a:cxnSpLocks/>
          </p:cNvCxnSpPr>
          <p:nvPr/>
        </p:nvCxnSpPr>
        <p:spPr>
          <a:xfrm>
            <a:off x="1669143" y="2465495"/>
            <a:ext cx="1034029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17111F91-5E17-4CA1-84FB-259EF510933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7" y="2650844"/>
            <a:ext cx="1005840" cy="1005840"/>
          </a:xfrm>
          <a:prstGeom prst="rect">
            <a:avLst/>
          </a:prstGeom>
        </p:spPr>
      </p:pic>
      <p:sp>
        <p:nvSpPr>
          <p:cNvPr id="7" name="Oval 6">
            <a:extLst>
              <a:ext uri="{FF2B5EF4-FFF2-40B4-BE49-F238E27FC236}">
                <a16:creationId xmlns:a16="http://schemas.microsoft.com/office/drawing/2014/main" id="{359A6B91-B1BA-4371-861E-4109D754B6CE}"/>
              </a:ext>
            </a:extLst>
          </p:cNvPr>
          <p:cNvSpPr/>
          <p:nvPr/>
        </p:nvSpPr>
        <p:spPr bwMode="auto">
          <a:xfrm rot="10800000" flipV="1">
            <a:off x="506275" y="2726529"/>
            <a:ext cx="854470" cy="854470"/>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a:solidFill>
                  <a:schemeClr val="tx1"/>
                </a:solidFill>
                <a:latin typeface="+mj-lt"/>
                <a:ea typeface="Segoe UI" pitchFamily="34" charset="0"/>
                <a:cs typeface="Segoe UI" pitchFamily="34" charset="0"/>
              </a:rPr>
              <a:t>2</a:t>
            </a:r>
          </a:p>
        </p:txBody>
      </p:sp>
      <p:sp>
        <p:nvSpPr>
          <p:cNvPr id="16" name="Rectangle 15">
            <a:extLst>
              <a:ext uri="{FF2B5EF4-FFF2-40B4-BE49-F238E27FC236}">
                <a16:creationId xmlns:a16="http://schemas.microsoft.com/office/drawing/2014/main" id="{8410418C-70B0-46C2-B266-351404F27BD1}"/>
              </a:ext>
            </a:extLst>
          </p:cNvPr>
          <p:cNvSpPr/>
          <p:nvPr/>
        </p:nvSpPr>
        <p:spPr bwMode="auto">
          <a:xfrm>
            <a:off x="1669144" y="2632556"/>
            <a:ext cx="10340294"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Kubernetes CLI is called?</a:t>
            </a:r>
          </a:p>
        </p:txBody>
      </p:sp>
      <p:cxnSp>
        <p:nvCxnSpPr>
          <p:cNvPr id="22" name="Straight Connector 21">
            <a:extLst>
              <a:ext uri="{FF2B5EF4-FFF2-40B4-BE49-F238E27FC236}">
                <a16:creationId xmlns:a16="http://schemas.microsoft.com/office/drawing/2014/main" id="{3247EDA5-31C0-448E-AB10-6F0F7FD82ECE}"/>
              </a:ext>
              <a:ext uri="{C183D7F6-B498-43B3-948B-1728B52AA6E4}">
                <adec:decorative xmlns:adec="http://schemas.microsoft.com/office/drawing/2017/decorative" val="1"/>
              </a:ext>
            </a:extLst>
          </p:cNvPr>
          <p:cNvCxnSpPr>
            <a:cxnSpLocks/>
          </p:cNvCxnSpPr>
          <p:nvPr/>
        </p:nvCxnSpPr>
        <p:spPr>
          <a:xfrm>
            <a:off x="1669143" y="3842033"/>
            <a:ext cx="1034029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B99F292-F6D7-4747-B97F-0ECF98F06016}"/>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7" y="4027382"/>
            <a:ext cx="1005840" cy="1005840"/>
          </a:xfrm>
          <a:prstGeom prst="rect">
            <a:avLst/>
          </a:prstGeom>
        </p:spPr>
      </p:pic>
      <p:sp>
        <p:nvSpPr>
          <p:cNvPr id="30" name="Oval 29">
            <a:extLst>
              <a:ext uri="{FF2B5EF4-FFF2-40B4-BE49-F238E27FC236}">
                <a16:creationId xmlns:a16="http://schemas.microsoft.com/office/drawing/2014/main" id="{EE6B1491-5E13-4420-8456-1950DE756BAD}"/>
              </a:ext>
            </a:extLst>
          </p:cNvPr>
          <p:cNvSpPr/>
          <p:nvPr/>
        </p:nvSpPr>
        <p:spPr bwMode="auto">
          <a:xfrm rot="10800000" flipV="1">
            <a:off x="506275" y="4103067"/>
            <a:ext cx="854470" cy="854470"/>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a:solidFill>
                  <a:schemeClr val="tx1"/>
                </a:solidFill>
                <a:latin typeface="+mj-lt"/>
                <a:ea typeface="Segoe UI" pitchFamily="34" charset="0"/>
                <a:cs typeface="Segoe UI" pitchFamily="34" charset="0"/>
              </a:rPr>
              <a:t>3</a:t>
            </a:r>
          </a:p>
        </p:txBody>
      </p:sp>
      <p:sp>
        <p:nvSpPr>
          <p:cNvPr id="20" name="Rectangle 19">
            <a:extLst>
              <a:ext uri="{FF2B5EF4-FFF2-40B4-BE49-F238E27FC236}">
                <a16:creationId xmlns:a16="http://schemas.microsoft.com/office/drawing/2014/main" id="{1A403B93-1125-4E0E-ACA7-33428462015C}"/>
              </a:ext>
            </a:extLst>
          </p:cNvPr>
          <p:cNvSpPr/>
          <p:nvPr/>
        </p:nvSpPr>
        <p:spPr bwMode="auto">
          <a:xfrm>
            <a:off x="1669144" y="4009094"/>
            <a:ext cx="10340294"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dirty="0">
                <a:solidFill>
                  <a:schemeClr val="tx1"/>
                </a:solidFill>
              </a:rPr>
              <a:t>For workloads running in AKS Kubernetes Web Dashboard allows you to </a:t>
            </a:r>
            <a:r>
              <a:rPr lang="en-US" sz="2000">
                <a:solidFill>
                  <a:schemeClr val="tx1"/>
                </a:solidFill>
              </a:rPr>
              <a:t>view _______________________ .</a:t>
            </a:r>
            <a:endParaRPr lang="en-US" sz="2000" dirty="0">
              <a:solidFill>
                <a:schemeClr val="tx1"/>
              </a:solidFill>
            </a:endParaRPr>
          </a:p>
        </p:txBody>
      </p:sp>
      <p:cxnSp>
        <p:nvCxnSpPr>
          <p:cNvPr id="27" name="Straight Connector 26">
            <a:extLst>
              <a:ext uri="{FF2B5EF4-FFF2-40B4-BE49-F238E27FC236}">
                <a16:creationId xmlns:a16="http://schemas.microsoft.com/office/drawing/2014/main" id="{4B3AADA3-CBCF-4E32-A290-9FC72CDBA24A}"/>
              </a:ext>
              <a:ext uri="{C183D7F6-B498-43B3-948B-1728B52AA6E4}">
                <adec:decorative xmlns:adec="http://schemas.microsoft.com/office/drawing/2017/decorative" val="1"/>
              </a:ext>
            </a:extLst>
          </p:cNvPr>
          <p:cNvCxnSpPr>
            <a:cxnSpLocks/>
          </p:cNvCxnSpPr>
          <p:nvPr/>
        </p:nvCxnSpPr>
        <p:spPr>
          <a:xfrm>
            <a:off x="1669143" y="5218571"/>
            <a:ext cx="1034029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B52AAF52-4964-4513-81EB-68A27FF7757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7" y="5403922"/>
            <a:ext cx="1005840" cy="1005840"/>
          </a:xfrm>
          <a:prstGeom prst="rect">
            <a:avLst/>
          </a:prstGeom>
        </p:spPr>
      </p:pic>
      <p:sp>
        <p:nvSpPr>
          <p:cNvPr id="38" name="Oval 37">
            <a:extLst>
              <a:ext uri="{FF2B5EF4-FFF2-40B4-BE49-F238E27FC236}">
                <a16:creationId xmlns:a16="http://schemas.microsoft.com/office/drawing/2014/main" id="{A0FCE2BD-74E8-4DD1-B6EE-BFCAA45B8F46}"/>
              </a:ext>
              <a:ext uri="{C183D7F6-B498-43B3-948B-1728B52AA6E4}">
                <adec:decorative xmlns:adec="http://schemas.microsoft.com/office/drawing/2017/decorative" val="1"/>
              </a:ext>
            </a:extLst>
          </p:cNvPr>
          <p:cNvSpPr/>
          <p:nvPr/>
        </p:nvSpPr>
        <p:spPr bwMode="auto">
          <a:xfrm rot="10800000" flipV="1">
            <a:off x="506275" y="5479607"/>
            <a:ext cx="854470" cy="854470"/>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800">
                <a:solidFill>
                  <a:schemeClr val="tx1"/>
                </a:solidFill>
                <a:latin typeface="+mj-lt"/>
                <a:ea typeface="Segoe UI" pitchFamily="34" charset="0"/>
                <a:cs typeface="Segoe UI" pitchFamily="34" charset="0"/>
              </a:rPr>
              <a:t>4</a:t>
            </a:r>
          </a:p>
        </p:txBody>
      </p:sp>
      <p:sp>
        <p:nvSpPr>
          <p:cNvPr id="26" name="Rectangle 25">
            <a:extLst>
              <a:ext uri="{FF2B5EF4-FFF2-40B4-BE49-F238E27FC236}">
                <a16:creationId xmlns:a16="http://schemas.microsoft.com/office/drawing/2014/main" id="{F97D5E2F-B57D-48E9-9F58-2D9096D73678}"/>
              </a:ext>
            </a:extLst>
          </p:cNvPr>
          <p:cNvSpPr/>
          <p:nvPr/>
        </p:nvSpPr>
        <p:spPr bwMode="auto">
          <a:xfrm>
            <a:off x="1669144" y="5385634"/>
            <a:ext cx="10340294"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Pods can be described using which of the following languages? Select all that apply</a:t>
            </a:r>
          </a:p>
        </p:txBody>
      </p:sp>
    </p:spTree>
    <p:extLst>
      <p:ext uri="{BB962C8B-B14F-4D97-AF65-F5344CB8AC3E}">
        <p14:creationId xmlns:p14="http://schemas.microsoft.com/office/powerpoint/2010/main" val="44788693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a:xfrm>
            <a:off x="427038" y="632779"/>
            <a:ext cx="11571287" cy="411162"/>
          </a:xfrm>
        </p:spPr>
        <p:txBody>
          <a:bodyPr/>
          <a:lstStyle/>
          <a:p>
            <a:r>
              <a:rPr lang="en-US" dirty="0"/>
              <a:t>Module overview</a:t>
            </a:r>
          </a:p>
        </p:txBody>
      </p:sp>
      <p:pic>
        <p:nvPicPr>
          <p:cNvPr id="22" name="Picture 21" descr="Icon of a magnifying glass">
            <a:extLst>
              <a:ext uri="{FF2B5EF4-FFF2-40B4-BE49-F238E27FC236}">
                <a16:creationId xmlns:a16="http://schemas.microsoft.com/office/drawing/2014/main" id="{2427979D-D175-46F5-80FF-2D314B16C851}"/>
              </a:ext>
            </a:extLst>
          </p:cNvPr>
          <p:cNvPicPr>
            <a:picLocks noChangeAspect="1"/>
          </p:cNvPicPr>
          <p:nvPr/>
        </p:nvPicPr>
        <p:blipFill>
          <a:blip r:embed="rId3"/>
          <a:stretch>
            <a:fillRect/>
          </a:stretch>
        </p:blipFill>
        <p:spPr>
          <a:xfrm>
            <a:off x="427038" y="1199834"/>
            <a:ext cx="852702" cy="852702"/>
          </a:xfrm>
          <a:prstGeom prst="rect">
            <a:avLst/>
          </a:prstGeom>
        </p:spPr>
      </p:pic>
      <p:sp>
        <p:nvSpPr>
          <p:cNvPr id="17" name="TextBox 16">
            <a:extLst>
              <a:ext uri="{FF2B5EF4-FFF2-40B4-BE49-F238E27FC236}">
                <a16:creationId xmlns:a16="http://schemas.microsoft.com/office/drawing/2014/main" id="{7AAF2D41-5808-447A-853A-766886FB62B8}"/>
              </a:ext>
            </a:extLst>
          </p:cNvPr>
          <p:cNvSpPr txBox="1"/>
          <p:nvPr/>
        </p:nvSpPr>
        <p:spPr>
          <a:xfrm>
            <a:off x="1747517" y="1384204"/>
            <a:ext cx="6888797" cy="369332"/>
          </a:xfrm>
          <a:prstGeom prst="rect">
            <a:avLst/>
          </a:prstGeom>
          <a:noFill/>
        </p:spPr>
        <p:txBody>
          <a:bodyPr wrap="square" lIns="0" tIns="0" rIns="0" bIns="0" rtlCol="0">
            <a:spAutoFit/>
          </a:bodyPr>
          <a:lstStyle/>
          <a:p>
            <a:r>
              <a:rPr lang="en-US" sz="2400" dirty="0"/>
              <a:t>Lesson 1: Module overview</a:t>
            </a:r>
          </a:p>
        </p:txBody>
      </p:sp>
      <p:cxnSp>
        <p:nvCxnSpPr>
          <p:cNvPr id="40" name="Straight Connector 39">
            <a:extLst>
              <a:ext uri="{FF2B5EF4-FFF2-40B4-BE49-F238E27FC236}">
                <a16:creationId xmlns:a16="http://schemas.microsoft.com/office/drawing/2014/main" id="{8C95EF91-1037-422A-87E1-05820804508F}"/>
              </a:ext>
              <a:ext uri="{C183D7F6-B498-43B3-948B-1728B52AA6E4}">
                <adec:decorative xmlns:adec="http://schemas.microsoft.com/office/drawing/2017/decorative" val="1"/>
              </a:ext>
            </a:extLst>
          </p:cNvPr>
          <p:cNvCxnSpPr>
            <a:cxnSpLocks/>
          </p:cNvCxnSpPr>
          <p:nvPr/>
        </p:nvCxnSpPr>
        <p:spPr>
          <a:xfrm>
            <a:off x="1747517" y="2062710"/>
            <a:ext cx="102508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6" name="Picture 25" descr="Icon of two gears with different sizes">
            <a:extLst>
              <a:ext uri="{FF2B5EF4-FFF2-40B4-BE49-F238E27FC236}">
                <a16:creationId xmlns:a16="http://schemas.microsoft.com/office/drawing/2014/main" id="{8E143940-8435-4870-B022-31A6372A1E18}"/>
              </a:ext>
            </a:extLst>
          </p:cNvPr>
          <p:cNvPicPr>
            <a:picLocks noChangeAspect="1"/>
          </p:cNvPicPr>
          <p:nvPr/>
        </p:nvPicPr>
        <p:blipFill>
          <a:blip r:embed="rId4"/>
          <a:stretch>
            <a:fillRect/>
          </a:stretch>
        </p:blipFill>
        <p:spPr>
          <a:xfrm>
            <a:off x="438150" y="2181599"/>
            <a:ext cx="841590" cy="840410"/>
          </a:xfrm>
          <a:prstGeom prst="rect">
            <a:avLst/>
          </a:prstGeom>
        </p:spPr>
      </p:pic>
      <p:sp>
        <p:nvSpPr>
          <p:cNvPr id="19" name="TextBox 18">
            <a:extLst>
              <a:ext uri="{FF2B5EF4-FFF2-40B4-BE49-F238E27FC236}">
                <a16:creationId xmlns:a16="http://schemas.microsoft.com/office/drawing/2014/main" id="{C5769CD4-BAB6-47E5-80B5-D1A695FFAB5F}"/>
              </a:ext>
            </a:extLst>
          </p:cNvPr>
          <p:cNvSpPr txBox="1"/>
          <p:nvPr/>
        </p:nvSpPr>
        <p:spPr>
          <a:xfrm>
            <a:off x="1747516" y="2336489"/>
            <a:ext cx="6888797" cy="369332"/>
          </a:xfrm>
          <a:prstGeom prst="rect">
            <a:avLst/>
          </a:prstGeom>
          <a:noFill/>
        </p:spPr>
        <p:txBody>
          <a:bodyPr wrap="square" lIns="0" tIns="0" rIns="0" bIns="0" rtlCol="0">
            <a:spAutoFit/>
          </a:bodyPr>
          <a:lstStyle/>
          <a:p>
            <a:r>
              <a:rPr lang="en-US" sz="2400" dirty="0"/>
              <a:t>Lesson 2: Azure Kubernetes Service (AKS)</a:t>
            </a:r>
          </a:p>
        </p:txBody>
      </p:sp>
      <p:cxnSp>
        <p:nvCxnSpPr>
          <p:cNvPr id="42" name="Straight Connector 41">
            <a:extLst>
              <a:ext uri="{FF2B5EF4-FFF2-40B4-BE49-F238E27FC236}">
                <a16:creationId xmlns:a16="http://schemas.microsoft.com/office/drawing/2014/main" id="{AF86089F-2B89-489B-9109-3FD4E94BC80F}"/>
              </a:ext>
              <a:ext uri="{C183D7F6-B498-43B3-948B-1728B52AA6E4}">
                <adec:decorative xmlns:adec="http://schemas.microsoft.com/office/drawing/2017/decorative" val="1"/>
              </a:ext>
            </a:extLst>
          </p:cNvPr>
          <p:cNvCxnSpPr>
            <a:cxnSpLocks/>
          </p:cNvCxnSpPr>
          <p:nvPr/>
        </p:nvCxnSpPr>
        <p:spPr>
          <a:xfrm>
            <a:off x="1747516" y="3028725"/>
            <a:ext cx="102508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4" name="Picture 33" descr="Icon of a lab flask">
            <a:extLst>
              <a:ext uri="{FF2B5EF4-FFF2-40B4-BE49-F238E27FC236}">
                <a16:creationId xmlns:a16="http://schemas.microsoft.com/office/drawing/2014/main" id="{0A5E69A9-FC00-4FBC-8F7C-7D917FC62596}"/>
              </a:ext>
            </a:extLst>
          </p:cNvPr>
          <p:cNvPicPr>
            <a:picLocks noChangeAspect="1"/>
          </p:cNvPicPr>
          <p:nvPr/>
        </p:nvPicPr>
        <p:blipFill>
          <a:blip r:embed="rId5"/>
          <a:stretch>
            <a:fillRect/>
          </a:stretch>
        </p:blipFill>
        <p:spPr>
          <a:xfrm>
            <a:off x="415926" y="5097274"/>
            <a:ext cx="852702" cy="852702"/>
          </a:xfrm>
          <a:prstGeom prst="rect">
            <a:avLst/>
          </a:prstGeom>
        </p:spPr>
      </p:pic>
      <p:sp>
        <p:nvSpPr>
          <p:cNvPr id="21" name="TextBox 20">
            <a:extLst>
              <a:ext uri="{FF2B5EF4-FFF2-40B4-BE49-F238E27FC236}">
                <a16:creationId xmlns:a16="http://schemas.microsoft.com/office/drawing/2014/main" id="{3AC7A638-8B03-4DD4-B314-5C656C883A57}"/>
              </a:ext>
            </a:extLst>
          </p:cNvPr>
          <p:cNvSpPr txBox="1"/>
          <p:nvPr/>
        </p:nvSpPr>
        <p:spPr>
          <a:xfrm>
            <a:off x="1747514" y="5343329"/>
            <a:ext cx="6888797" cy="369332"/>
          </a:xfrm>
          <a:prstGeom prst="rect">
            <a:avLst/>
          </a:prstGeom>
          <a:noFill/>
        </p:spPr>
        <p:txBody>
          <a:bodyPr wrap="square" lIns="0" tIns="0" rIns="0" bIns="0" rtlCol="0">
            <a:spAutoFit/>
          </a:bodyPr>
          <a:lstStyle/>
          <a:p>
            <a:r>
              <a:rPr lang="en-US" sz="2400" dirty="0"/>
              <a:t>Lesson 5: Lab</a:t>
            </a:r>
          </a:p>
        </p:txBody>
      </p:sp>
      <p:cxnSp>
        <p:nvCxnSpPr>
          <p:cNvPr id="43" name="Straight Connector 42">
            <a:extLst>
              <a:ext uri="{FF2B5EF4-FFF2-40B4-BE49-F238E27FC236}">
                <a16:creationId xmlns:a16="http://schemas.microsoft.com/office/drawing/2014/main" id="{37FFDD96-65D2-4336-8691-1CEA36E21BDE}"/>
              </a:ext>
              <a:ext uri="{C183D7F6-B498-43B3-948B-1728B52AA6E4}">
                <adec:decorative xmlns:adec="http://schemas.microsoft.com/office/drawing/2017/decorative" val="1"/>
              </a:ext>
            </a:extLst>
          </p:cNvPr>
          <p:cNvCxnSpPr>
            <a:cxnSpLocks/>
          </p:cNvCxnSpPr>
          <p:nvPr/>
        </p:nvCxnSpPr>
        <p:spPr>
          <a:xfrm>
            <a:off x="1747515" y="6076967"/>
            <a:ext cx="102508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8" name="Picture 37" descr="Icon of a document with a checkmark">
            <a:extLst>
              <a:ext uri="{FF2B5EF4-FFF2-40B4-BE49-F238E27FC236}">
                <a16:creationId xmlns:a16="http://schemas.microsoft.com/office/drawing/2014/main" id="{F110E1B0-A246-4494-8BFE-7B69B98F29ED}"/>
              </a:ext>
            </a:extLst>
          </p:cNvPr>
          <p:cNvPicPr>
            <a:picLocks noChangeAspect="1"/>
          </p:cNvPicPr>
          <p:nvPr/>
        </p:nvPicPr>
        <p:blipFill>
          <a:blip r:embed="rId6"/>
          <a:stretch>
            <a:fillRect/>
          </a:stretch>
        </p:blipFill>
        <p:spPr>
          <a:xfrm>
            <a:off x="438150" y="6076967"/>
            <a:ext cx="852702" cy="852702"/>
          </a:xfrm>
          <a:prstGeom prst="rect">
            <a:avLst/>
          </a:prstGeom>
        </p:spPr>
      </p:pic>
      <p:sp>
        <p:nvSpPr>
          <p:cNvPr id="23" name="TextBox 22">
            <a:extLst>
              <a:ext uri="{FF2B5EF4-FFF2-40B4-BE49-F238E27FC236}">
                <a16:creationId xmlns:a16="http://schemas.microsoft.com/office/drawing/2014/main" id="{76233499-C7E3-471F-8D8D-240EB95BE811}"/>
              </a:ext>
            </a:extLst>
          </p:cNvPr>
          <p:cNvSpPr txBox="1"/>
          <p:nvPr/>
        </p:nvSpPr>
        <p:spPr>
          <a:xfrm>
            <a:off x="1747514" y="6325323"/>
            <a:ext cx="6888797" cy="369332"/>
          </a:xfrm>
          <a:prstGeom prst="rect">
            <a:avLst/>
          </a:prstGeom>
          <a:noFill/>
        </p:spPr>
        <p:txBody>
          <a:bodyPr wrap="square" lIns="0" tIns="0" rIns="0" bIns="0" rtlCol="0">
            <a:spAutoFit/>
          </a:bodyPr>
          <a:lstStyle/>
          <a:p>
            <a:r>
              <a:rPr lang="en-US" sz="2400" dirty="0"/>
              <a:t>Lesson 6: Module review and takeaways</a:t>
            </a:r>
          </a:p>
        </p:txBody>
      </p:sp>
      <p:pic>
        <p:nvPicPr>
          <p:cNvPr id="14" name="Picture 13" descr="Icon of a gear and a arrow going across it">
            <a:extLst>
              <a:ext uri="{FF2B5EF4-FFF2-40B4-BE49-F238E27FC236}">
                <a16:creationId xmlns:a16="http://schemas.microsoft.com/office/drawing/2014/main" id="{8D872B10-B824-4529-98EF-6AAB06C7EFC0}"/>
              </a:ext>
            </a:extLst>
          </p:cNvPr>
          <p:cNvPicPr>
            <a:picLocks noChangeAspect="1"/>
          </p:cNvPicPr>
          <p:nvPr/>
        </p:nvPicPr>
        <p:blipFill>
          <a:blip r:embed="rId7"/>
          <a:stretch>
            <a:fillRect/>
          </a:stretch>
        </p:blipFill>
        <p:spPr>
          <a:xfrm>
            <a:off x="438150" y="3154556"/>
            <a:ext cx="841590" cy="841590"/>
          </a:xfrm>
          <a:prstGeom prst="rect">
            <a:avLst/>
          </a:prstGeom>
        </p:spPr>
      </p:pic>
      <p:cxnSp>
        <p:nvCxnSpPr>
          <p:cNvPr id="15" name="Straight Connector 14">
            <a:extLst>
              <a:ext uri="{FF2B5EF4-FFF2-40B4-BE49-F238E27FC236}">
                <a16:creationId xmlns:a16="http://schemas.microsoft.com/office/drawing/2014/main" id="{8ABA08E9-9897-4788-B535-36262B8AB6A3}"/>
              </a:ext>
              <a:ext uri="{C183D7F6-B498-43B3-948B-1728B52AA6E4}">
                <adec:decorative xmlns:adec="http://schemas.microsoft.com/office/drawing/2017/decorative" val="1"/>
              </a:ext>
            </a:extLst>
          </p:cNvPr>
          <p:cNvCxnSpPr>
            <a:cxnSpLocks/>
          </p:cNvCxnSpPr>
          <p:nvPr/>
        </p:nvCxnSpPr>
        <p:spPr>
          <a:xfrm>
            <a:off x="1747515" y="4010719"/>
            <a:ext cx="102508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9EF495A-5880-4134-BE68-DE4A3AAF8B2F}"/>
              </a:ext>
            </a:extLst>
          </p:cNvPr>
          <p:cNvSpPr txBox="1"/>
          <p:nvPr/>
        </p:nvSpPr>
        <p:spPr>
          <a:xfrm>
            <a:off x="1747515" y="3358544"/>
            <a:ext cx="6888797" cy="369332"/>
          </a:xfrm>
          <a:prstGeom prst="rect">
            <a:avLst/>
          </a:prstGeom>
          <a:noFill/>
        </p:spPr>
        <p:txBody>
          <a:bodyPr wrap="square" lIns="0" tIns="0" rIns="0" bIns="0" rtlCol="0">
            <a:spAutoFit/>
          </a:bodyPr>
          <a:lstStyle/>
          <a:p>
            <a:r>
              <a:rPr lang="en-US" sz="2400" dirty="0"/>
              <a:t>Lesson 3: Kubernetes tooling</a:t>
            </a:r>
          </a:p>
        </p:txBody>
      </p:sp>
      <p:pic>
        <p:nvPicPr>
          <p:cNvPr id="18" name="Picture 17" descr="Icon of a wrench and a clipboard">
            <a:extLst>
              <a:ext uri="{FF2B5EF4-FFF2-40B4-BE49-F238E27FC236}">
                <a16:creationId xmlns:a16="http://schemas.microsoft.com/office/drawing/2014/main" id="{AB614E92-24D7-4F64-BA68-ED7C311D7615}"/>
              </a:ext>
            </a:extLst>
          </p:cNvPr>
          <p:cNvPicPr>
            <a:picLocks noChangeAspect="1"/>
          </p:cNvPicPr>
          <p:nvPr/>
        </p:nvPicPr>
        <p:blipFill>
          <a:blip r:embed="rId8"/>
          <a:stretch>
            <a:fillRect/>
          </a:stretch>
        </p:blipFill>
        <p:spPr>
          <a:xfrm>
            <a:off x="427038" y="4128693"/>
            <a:ext cx="841590" cy="841590"/>
          </a:xfrm>
          <a:prstGeom prst="rect">
            <a:avLst/>
          </a:prstGeom>
        </p:spPr>
      </p:pic>
      <p:cxnSp>
        <p:nvCxnSpPr>
          <p:cNvPr id="20" name="Straight Connector 19">
            <a:extLst>
              <a:ext uri="{FF2B5EF4-FFF2-40B4-BE49-F238E27FC236}">
                <a16:creationId xmlns:a16="http://schemas.microsoft.com/office/drawing/2014/main" id="{AB3043C9-A8A8-455B-B219-70DF5CF4620E}"/>
              </a:ext>
              <a:ext uri="{C183D7F6-B498-43B3-948B-1728B52AA6E4}">
                <adec:decorative xmlns:adec="http://schemas.microsoft.com/office/drawing/2017/decorative" val="1"/>
              </a:ext>
            </a:extLst>
          </p:cNvPr>
          <p:cNvCxnSpPr>
            <a:cxnSpLocks/>
          </p:cNvCxnSpPr>
          <p:nvPr/>
        </p:nvCxnSpPr>
        <p:spPr>
          <a:xfrm>
            <a:off x="1747514" y="4970283"/>
            <a:ext cx="102508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A7BD36A-7756-478B-9CEC-3C7E8BB44897}"/>
              </a:ext>
            </a:extLst>
          </p:cNvPr>
          <p:cNvSpPr txBox="1"/>
          <p:nvPr/>
        </p:nvSpPr>
        <p:spPr>
          <a:xfrm>
            <a:off x="1747513" y="4291479"/>
            <a:ext cx="6888797" cy="369332"/>
          </a:xfrm>
          <a:prstGeom prst="rect">
            <a:avLst/>
          </a:prstGeom>
          <a:noFill/>
        </p:spPr>
        <p:txBody>
          <a:bodyPr wrap="square" lIns="0" tIns="0" rIns="0" bIns="0" rtlCol="0">
            <a:spAutoFit/>
          </a:bodyPr>
          <a:lstStyle/>
          <a:p>
            <a:r>
              <a:rPr lang="en-US" sz="2400" dirty="0"/>
              <a:t>Lesson 4: Integrating AKS with pipelines</a:t>
            </a:r>
          </a:p>
        </p:txBody>
      </p:sp>
    </p:spTree>
    <p:extLst>
      <p:ext uri="{BB962C8B-B14F-4D97-AF65-F5344CB8AC3E}">
        <p14:creationId xmlns:p14="http://schemas.microsoft.com/office/powerpoint/2010/main" val="166375052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a:xfrm>
            <a:off x="427038" y="632779"/>
            <a:ext cx="11571287" cy="411162"/>
          </a:xfrm>
        </p:spPr>
        <p:txBody>
          <a:bodyPr/>
          <a:lstStyle/>
          <a:p>
            <a:r>
              <a:rPr lang="en-US" dirty="0"/>
              <a:t>Learning objectives</a:t>
            </a:r>
          </a:p>
        </p:txBody>
      </p:sp>
      <p:sp>
        <p:nvSpPr>
          <p:cNvPr id="7" name="Text Placeholder 2">
            <a:extLst>
              <a:ext uri="{FF2B5EF4-FFF2-40B4-BE49-F238E27FC236}">
                <a16:creationId xmlns:a16="http://schemas.microsoft.com/office/drawing/2014/main" id="{5D0B3EFD-3C47-46D4-A2F8-69409B2F9908}"/>
              </a:ext>
            </a:extLst>
          </p:cNvPr>
          <p:cNvSpPr txBox="1">
            <a:spLocks/>
          </p:cNvSpPr>
          <p:nvPr/>
        </p:nvSpPr>
        <p:spPr>
          <a:xfrm>
            <a:off x="436563" y="1188720"/>
            <a:ext cx="11572875"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a:solidFill>
                  <a:schemeClr val="tx1"/>
                </a:solidFill>
              </a:rPr>
              <a:t>After completing this module, students will be able to:</a:t>
            </a:r>
          </a:p>
        </p:txBody>
      </p:sp>
      <p:pic>
        <p:nvPicPr>
          <p:cNvPr id="6" name="Picture 5" descr="Icon of a gear and a arrow going across it">
            <a:extLst>
              <a:ext uri="{FF2B5EF4-FFF2-40B4-BE49-F238E27FC236}">
                <a16:creationId xmlns:a16="http://schemas.microsoft.com/office/drawing/2014/main" id="{4665E3C5-0E20-4EAF-B971-E64E529CC73E}"/>
              </a:ext>
            </a:extLst>
          </p:cNvPr>
          <p:cNvPicPr>
            <a:picLocks noChangeAspect="1"/>
          </p:cNvPicPr>
          <p:nvPr/>
        </p:nvPicPr>
        <p:blipFill>
          <a:blip r:embed="rId2"/>
          <a:stretch>
            <a:fillRect/>
          </a:stretch>
        </p:blipFill>
        <p:spPr>
          <a:xfrm>
            <a:off x="438618" y="1882550"/>
            <a:ext cx="1086612" cy="1086612"/>
          </a:xfrm>
          <a:prstGeom prst="rect">
            <a:avLst/>
          </a:prstGeom>
        </p:spPr>
      </p:pic>
      <p:sp>
        <p:nvSpPr>
          <p:cNvPr id="11" name="Rectangle 10">
            <a:extLst>
              <a:ext uri="{FF2B5EF4-FFF2-40B4-BE49-F238E27FC236}">
                <a16:creationId xmlns:a16="http://schemas.microsoft.com/office/drawing/2014/main" id="{2D47F8E0-458B-44E4-85EB-D0C3D50DB4C8}"/>
              </a:ext>
            </a:extLst>
          </p:cNvPr>
          <p:cNvSpPr/>
          <p:nvPr/>
        </p:nvSpPr>
        <p:spPr bwMode="auto">
          <a:xfrm>
            <a:off x="1772558" y="2120900"/>
            <a:ext cx="10193337" cy="60800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Deploy and configure Managed Kubernetes Cluster</a:t>
            </a:r>
          </a:p>
        </p:txBody>
      </p:sp>
    </p:spTree>
    <p:extLst>
      <p:ext uri="{BB962C8B-B14F-4D97-AF65-F5344CB8AC3E}">
        <p14:creationId xmlns:p14="http://schemas.microsoft.com/office/powerpoint/2010/main" val="31698579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8" y="3243000"/>
            <a:ext cx="9070923" cy="508524"/>
          </a:xfrm>
        </p:spPr>
        <p:txBody>
          <a:bodyPr/>
          <a:lstStyle/>
          <a:p>
            <a:r>
              <a:rPr lang="en-US" dirty="0"/>
              <a:t>Lesson 02: Azure Kubernetes Service</a:t>
            </a:r>
          </a:p>
        </p:txBody>
      </p:sp>
      <p:pic>
        <p:nvPicPr>
          <p:cNvPr id="2" name="Picture 1" descr="Icon of two gears with different sizes">
            <a:extLst>
              <a:ext uri="{FF2B5EF4-FFF2-40B4-BE49-F238E27FC236}">
                <a16:creationId xmlns:a16="http://schemas.microsoft.com/office/drawing/2014/main" id="{B76923FC-2A66-44ED-86B3-2E91D9C48919}"/>
              </a:ext>
            </a:extLst>
          </p:cNvPr>
          <p:cNvPicPr>
            <a:picLocks noChangeAspect="1"/>
          </p:cNvPicPr>
          <p:nvPr/>
        </p:nvPicPr>
        <p:blipFill>
          <a:blip r:embed="rId3">
            <a:clrChange>
              <a:clrFrom>
                <a:srgbClr val="FFFFFF"/>
              </a:clrFrom>
              <a:clrTo>
                <a:srgbClr val="FFFFFF">
                  <a:alpha val="0"/>
                </a:srgbClr>
              </a:clrTo>
            </a:clrChange>
          </a:blip>
          <a:srcRect/>
          <a:stretch/>
        </p:blipFill>
        <p:spPr>
          <a:xfrm>
            <a:off x="10352088" y="3020183"/>
            <a:ext cx="1038224" cy="1038224"/>
          </a:xfrm>
          <a:prstGeom prst="rect">
            <a:avLst/>
          </a:prstGeom>
        </p:spPr>
      </p:pic>
    </p:spTree>
    <p:extLst>
      <p:ext uri="{BB962C8B-B14F-4D97-AF65-F5344CB8AC3E}">
        <p14:creationId xmlns:p14="http://schemas.microsoft.com/office/powerpoint/2010/main" val="6636311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Kubernetes overview</a:t>
            </a:r>
          </a:p>
        </p:txBody>
      </p:sp>
      <p:sp>
        <p:nvSpPr>
          <p:cNvPr id="4" name="Rectangle 3">
            <a:extLst>
              <a:ext uri="{FF2B5EF4-FFF2-40B4-BE49-F238E27FC236}">
                <a16:creationId xmlns:a16="http://schemas.microsoft.com/office/drawing/2014/main" id="{6596D8BD-B9A8-4FE9-9737-445AAB94EEB1}"/>
              </a:ext>
            </a:extLst>
          </p:cNvPr>
          <p:cNvSpPr/>
          <p:nvPr/>
        </p:nvSpPr>
        <p:spPr>
          <a:xfrm>
            <a:off x="427037" y="1192214"/>
            <a:ext cx="7827963" cy="5353049"/>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defTabSz="1066800">
              <a:spcBef>
                <a:spcPts val="1200"/>
              </a:spcBef>
            </a:pPr>
            <a:r>
              <a:rPr lang="en-US" sz="2200" dirty="0">
                <a:solidFill>
                  <a:schemeClr val="tx1"/>
                </a:solidFill>
                <a:latin typeface="+mj-lt"/>
              </a:rPr>
              <a:t>Cluster orchestration technology (originated from Google)</a:t>
            </a:r>
          </a:p>
          <a:p>
            <a:pPr lvl="0" defTabSz="1066800">
              <a:spcBef>
                <a:spcPts val="1200"/>
              </a:spcBef>
            </a:pPr>
            <a:r>
              <a:rPr lang="en-US" sz="2200" dirty="0">
                <a:solidFill>
                  <a:srgbClr val="000000"/>
                </a:solidFill>
                <a:latin typeface="Segoe UI Semibold"/>
              </a:rPr>
              <a:t>Open-source system for automating deployment, scaling, and management of containerized applications</a:t>
            </a:r>
          </a:p>
          <a:p>
            <a:pPr lvl="0" defTabSz="1066800">
              <a:spcBef>
                <a:spcPts val="1200"/>
              </a:spcBef>
            </a:pPr>
            <a:r>
              <a:rPr lang="en-US" sz="2200" dirty="0">
                <a:solidFill>
                  <a:srgbClr val="000000"/>
                </a:solidFill>
                <a:latin typeface="Segoe UI Semibold"/>
              </a:rPr>
              <a:t>Kubernetes can be thought of as:</a:t>
            </a:r>
          </a:p>
          <a:p>
            <a:pPr lvl="0" defTabSz="1066800">
              <a:spcBef>
                <a:spcPts val="600"/>
              </a:spcBef>
            </a:pPr>
            <a:r>
              <a:rPr lang="en-US" sz="2000" dirty="0">
                <a:solidFill>
                  <a:srgbClr val="000000"/>
                </a:solidFill>
              </a:rPr>
              <a:t>A container platform</a:t>
            </a:r>
          </a:p>
          <a:p>
            <a:pPr lvl="0" defTabSz="1066800">
              <a:spcBef>
                <a:spcPts val="600"/>
              </a:spcBef>
            </a:pPr>
            <a:r>
              <a:rPr lang="en-US" sz="2000" dirty="0">
                <a:solidFill>
                  <a:srgbClr val="000000"/>
                </a:solidFill>
              </a:rPr>
              <a:t>A microservices platform</a:t>
            </a:r>
          </a:p>
          <a:p>
            <a:pPr lvl="0" defTabSz="1066800">
              <a:spcBef>
                <a:spcPts val="600"/>
              </a:spcBef>
            </a:pPr>
            <a:r>
              <a:rPr lang="en-US" sz="2000" dirty="0">
                <a:solidFill>
                  <a:srgbClr val="000000"/>
                </a:solidFill>
              </a:rPr>
              <a:t>A portable cloud platform (and more)</a:t>
            </a:r>
          </a:p>
          <a:p>
            <a:pPr lvl="0" defTabSz="1066800">
              <a:spcBef>
                <a:spcPts val="1200"/>
              </a:spcBef>
            </a:pPr>
            <a:r>
              <a:rPr lang="en-US" sz="2200" dirty="0">
                <a:solidFill>
                  <a:srgbClr val="000000"/>
                </a:solidFill>
                <a:latin typeface="Segoe UI Semibold"/>
              </a:rPr>
              <a:t>Several other container cluster orchestration technologies are available, including:</a:t>
            </a:r>
          </a:p>
          <a:p>
            <a:pPr lvl="0" defTabSz="1066800">
              <a:spcBef>
                <a:spcPts val="600"/>
              </a:spcBef>
            </a:pPr>
            <a:r>
              <a:rPr lang="en-US" sz="2000" dirty="0">
                <a:solidFill>
                  <a:srgbClr val="000000"/>
                </a:solidFill>
              </a:rPr>
              <a:t>Docker Swarm</a:t>
            </a:r>
          </a:p>
          <a:p>
            <a:pPr lvl="0" defTabSz="1066800">
              <a:spcBef>
                <a:spcPts val="600"/>
              </a:spcBef>
            </a:pPr>
            <a:r>
              <a:rPr lang="en-US" sz="2000" dirty="0">
                <a:solidFill>
                  <a:srgbClr val="000000"/>
                </a:solidFill>
              </a:rPr>
              <a:t>Mesosphere DC/OS</a:t>
            </a:r>
          </a:p>
        </p:txBody>
      </p:sp>
      <p:pic>
        <p:nvPicPr>
          <p:cNvPr id="6" name="Picture 5" descr="Kubernetes logo">
            <a:extLst>
              <a:ext uri="{FF2B5EF4-FFF2-40B4-BE49-F238E27FC236}">
                <a16:creationId xmlns:a16="http://schemas.microsoft.com/office/drawing/2014/main" id="{D1F06278-066E-4A98-9235-1B79DD38E4D2}"/>
              </a:ext>
            </a:extLst>
          </p:cNvPr>
          <p:cNvPicPr>
            <a:picLocks noChangeAspect="1"/>
          </p:cNvPicPr>
          <p:nvPr/>
        </p:nvPicPr>
        <p:blipFill rotWithShape="1">
          <a:blip r:embed="rId3"/>
          <a:srcRect l="-4167" t="-31924" r="-4856" b="-31924"/>
          <a:stretch/>
        </p:blipFill>
        <p:spPr>
          <a:xfrm>
            <a:off x="8436426" y="1192214"/>
            <a:ext cx="3561897" cy="5353049"/>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532065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Azure Kubernetes Service</a:t>
            </a:r>
          </a:p>
        </p:txBody>
      </p:sp>
      <p:sp>
        <p:nvSpPr>
          <p:cNvPr id="10" name="Rectangle 9">
            <a:extLst>
              <a:ext uri="{FF2B5EF4-FFF2-40B4-BE49-F238E27FC236}">
                <a16:creationId xmlns:a16="http://schemas.microsoft.com/office/drawing/2014/main" id="{A697D41C-6CFE-4FD0-BE79-15A8FAC8512B}"/>
              </a:ext>
            </a:extLst>
          </p:cNvPr>
          <p:cNvSpPr/>
          <p:nvPr/>
        </p:nvSpPr>
        <p:spPr>
          <a:xfrm>
            <a:off x="427038" y="1192213"/>
            <a:ext cx="7827962" cy="213518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defTabSz="1066800">
              <a:spcBef>
                <a:spcPts val="400"/>
              </a:spcBef>
            </a:pPr>
            <a:r>
              <a:rPr lang="en-US" sz="2400" dirty="0">
                <a:solidFill>
                  <a:schemeClr val="tx1"/>
                </a:solidFill>
                <a:latin typeface="+mj-lt"/>
              </a:rPr>
              <a:t>AKS is Microsoft’s implementation of Kubernetes:</a:t>
            </a:r>
          </a:p>
          <a:p>
            <a:pPr defTabSz="1066800">
              <a:spcBef>
                <a:spcPts val="600"/>
              </a:spcBef>
            </a:pPr>
            <a:r>
              <a:rPr lang="en-US" sz="2000" dirty="0">
                <a:solidFill>
                  <a:schemeClr val="tx1"/>
                </a:solidFill>
              </a:rPr>
              <a:t>Reduces the complexity of managing a Kubernetes Cluster by offloading it to Azure</a:t>
            </a:r>
          </a:p>
          <a:p>
            <a:pPr defTabSz="1066800">
              <a:spcBef>
                <a:spcPts val="600"/>
              </a:spcBef>
            </a:pPr>
            <a:r>
              <a:rPr lang="en-US" sz="2000" dirty="0">
                <a:solidFill>
                  <a:schemeClr val="tx1"/>
                </a:solidFill>
              </a:rPr>
              <a:t>Easier to deploy and manage container applications without container orchestration expertise</a:t>
            </a:r>
          </a:p>
        </p:txBody>
      </p:sp>
      <p:sp>
        <p:nvSpPr>
          <p:cNvPr id="12" name="Rectangle 11">
            <a:extLst>
              <a:ext uri="{FF2B5EF4-FFF2-40B4-BE49-F238E27FC236}">
                <a16:creationId xmlns:a16="http://schemas.microsoft.com/office/drawing/2014/main" id="{8D5599AD-B724-41D9-BD66-E99F4B05D116}"/>
              </a:ext>
            </a:extLst>
          </p:cNvPr>
          <p:cNvSpPr/>
          <p:nvPr/>
        </p:nvSpPr>
        <p:spPr>
          <a:xfrm>
            <a:off x="427038" y="3505201"/>
            <a:ext cx="7827962" cy="3040062"/>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defTabSz="1066800">
              <a:spcBef>
                <a:spcPts val="400"/>
              </a:spcBef>
            </a:pPr>
            <a:r>
              <a:rPr lang="en-US" sz="2400">
                <a:solidFill>
                  <a:schemeClr val="tx1"/>
                </a:solidFill>
                <a:latin typeface="+mj-lt"/>
              </a:rPr>
              <a:t>AKS manages the following aspects of a Kubernetes cluster:</a:t>
            </a:r>
          </a:p>
          <a:p>
            <a:pPr defTabSz="1066800">
              <a:spcBef>
                <a:spcPts val="600"/>
              </a:spcBef>
            </a:pPr>
            <a:r>
              <a:rPr lang="en-US" sz="2000">
                <a:solidFill>
                  <a:schemeClr val="tx1"/>
                </a:solidFill>
              </a:rPr>
              <a:t>Manages health monitoring and maintenance</a:t>
            </a:r>
          </a:p>
          <a:p>
            <a:pPr defTabSz="1066800">
              <a:spcBef>
                <a:spcPts val="600"/>
              </a:spcBef>
            </a:pPr>
            <a:r>
              <a:rPr lang="en-US" sz="2000">
                <a:solidFill>
                  <a:schemeClr val="tx1"/>
                </a:solidFill>
              </a:rPr>
              <a:t>Performs simple cluster scaling</a:t>
            </a:r>
          </a:p>
          <a:p>
            <a:pPr defTabSz="1066800">
              <a:spcBef>
                <a:spcPts val="600"/>
              </a:spcBef>
            </a:pPr>
            <a:r>
              <a:rPr lang="en-US" sz="2000">
                <a:solidFill>
                  <a:schemeClr val="tx1"/>
                </a:solidFill>
              </a:rPr>
              <a:t>Enables master nodes to be fully managed by Microsoft</a:t>
            </a:r>
          </a:p>
          <a:p>
            <a:pPr defTabSz="1066800">
              <a:spcBef>
                <a:spcPts val="600"/>
              </a:spcBef>
            </a:pPr>
            <a:r>
              <a:rPr lang="en-US" sz="2000">
                <a:solidFill>
                  <a:schemeClr val="tx1"/>
                </a:solidFill>
              </a:rPr>
              <a:t>You’re responsible only for managing the agent nodes</a:t>
            </a:r>
          </a:p>
          <a:p>
            <a:pPr defTabSz="1066800">
              <a:spcBef>
                <a:spcPts val="600"/>
              </a:spcBef>
            </a:pPr>
            <a:r>
              <a:rPr lang="en-US" sz="2000">
                <a:solidFill>
                  <a:schemeClr val="tx1"/>
                </a:solidFill>
              </a:rPr>
              <a:t>Master nodes are free, and you pay only for running agent nodes</a:t>
            </a:r>
          </a:p>
        </p:txBody>
      </p:sp>
      <p:pic>
        <p:nvPicPr>
          <p:cNvPr id="7" name="Picture 6" descr="Azure Kubernetes Service logo">
            <a:extLst>
              <a:ext uri="{FF2B5EF4-FFF2-40B4-BE49-F238E27FC236}">
                <a16:creationId xmlns:a16="http://schemas.microsoft.com/office/drawing/2014/main" id="{6D346821-DE00-459B-A0BB-BDC8993CD2AC}"/>
              </a:ext>
            </a:extLst>
          </p:cNvPr>
          <p:cNvPicPr>
            <a:picLocks noChangeAspect="1"/>
          </p:cNvPicPr>
          <p:nvPr/>
        </p:nvPicPr>
        <p:blipFill rotWithShape="1">
          <a:blip r:embed="rId3"/>
          <a:srcRect l="-13161" t="-44414" r="-13004" b="-44414"/>
          <a:stretch/>
        </p:blipFill>
        <p:spPr>
          <a:xfrm>
            <a:off x="8432799" y="1192213"/>
            <a:ext cx="3576638" cy="5353049"/>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1907758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AKS architectural components</a:t>
            </a:r>
          </a:p>
        </p:txBody>
      </p:sp>
      <p:sp>
        <p:nvSpPr>
          <p:cNvPr id="9" name="Rectangle 8">
            <a:extLst>
              <a:ext uri="{FF2B5EF4-FFF2-40B4-BE49-F238E27FC236}">
                <a16:creationId xmlns:a16="http://schemas.microsoft.com/office/drawing/2014/main" id="{0EF5968F-AE89-4B43-B602-C2BE24A975E2}"/>
              </a:ext>
            </a:extLst>
          </p:cNvPr>
          <p:cNvSpPr/>
          <p:nvPr/>
        </p:nvSpPr>
        <p:spPr>
          <a:xfrm>
            <a:off x="434658" y="1328738"/>
            <a:ext cx="11574780" cy="1414462"/>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defTabSz="1066800">
              <a:spcBef>
                <a:spcPts val="800"/>
              </a:spcBef>
            </a:pPr>
            <a:r>
              <a:rPr lang="en-US" sz="2400">
                <a:solidFill>
                  <a:schemeClr val="tx1"/>
                </a:solidFill>
                <a:latin typeface="+mj-lt"/>
              </a:rPr>
              <a:t>Kubernetes cluster is divided into two components:</a:t>
            </a:r>
          </a:p>
          <a:p>
            <a:pPr defTabSz="1066800">
              <a:spcBef>
                <a:spcPts val="800"/>
              </a:spcBef>
            </a:pPr>
            <a:r>
              <a:rPr lang="en-US" sz="2000">
                <a:solidFill>
                  <a:schemeClr val="tx1"/>
                </a:solidFill>
              </a:rPr>
              <a:t>Cluster master nodes – provide core Kubernetes services and orchestration of application workloads</a:t>
            </a:r>
          </a:p>
          <a:p>
            <a:pPr defTabSz="1066800">
              <a:spcBef>
                <a:spcPts val="800"/>
              </a:spcBef>
            </a:pPr>
            <a:r>
              <a:rPr lang="en-US" sz="2000">
                <a:solidFill>
                  <a:schemeClr val="tx1"/>
                </a:solidFill>
              </a:rPr>
              <a:t>Nodes that run your application workloads</a:t>
            </a:r>
          </a:p>
        </p:txBody>
      </p:sp>
      <p:pic>
        <p:nvPicPr>
          <p:cNvPr id="6" name="Picture 5" descr="Graphic representing an Azure-managed cluster master, which is in a box. A second box within contains a scheduler, controller, API server, and storage. A separate customer-managed node box has boxes within containing container runtime, container, kubelet and kube-proxy. Kubelet container and the Node box have arrows pointing to scheduler in the Cluster master box">
            <a:extLst>
              <a:ext uri="{FF2B5EF4-FFF2-40B4-BE49-F238E27FC236}">
                <a16:creationId xmlns:a16="http://schemas.microsoft.com/office/drawing/2014/main" id="{0EA634BA-5D04-4B73-8767-EAA2AB92EDAB}"/>
              </a:ext>
            </a:extLst>
          </p:cNvPr>
          <p:cNvPicPr>
            <a:picLocks noChangeAspect="1"/>
          </p:cNvPicPr>
          <p:nvPr/>
        </p:nvPicPr>
        <p:blipFill rotWithShape="1">
          <a:blip r:embed="rId3"/>
          <a:srcRect l="-26940" t="-2784" r="-26894" b="-4796"/>
          <a:stretch/>
        </p:blipFill>
        <p:spPr>
          <a:xfrm>
            <a:off x="434658" y="2904014"/>
            <a:ext cx="11563668" cy="3646616"/>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214935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27038" y="632779"/>
            <a:ext cx="11571287" cy="411162"/>
          </a:xfrm>
        </p:spPr>
        <p:txBody>
          <a:bodyPr/>
          <a:lstStyle/>
          <a:p>
            <a:r>
              <a:rPr lang="en-US" dirty="0"/>
              <a:t>Kubernetes networking</a:t>
            </a:r>
          </a:p>
        </p:txBody>
      </p:sp>
      <p:pic>
        <p:nvPicPr>
          <p:cNvPr id="51" name="Picture 50" descr="Icon of lines going to different circles">
            <a:extLst>
              <a:ext uri="{FF2B5EF4-FFF2-40B4-BE49-F238E27FC236}">
                <a16:creationId xmlns:a16="http://schemas.microsoft.com/office/drawing/2014/main" id="{FAA03B18-0701-4902-B14E-C0FE6269F014}"/>
              </a:ext>
            </a:extLst>
          </p:cNvPr>
          <p:cNvPicPr>
            <a:picLocks noChangeAspect="1"/>
          </p:cNvPicPr>
          <p:nvPr/>
        </p:nvPicPr>
        <p:blipFill>
          <a:blip r:embed="rId3"/>
          <a:stretch>
            <a:fillRect/>
          </a:stretch>
        </p:blipFill>
        <p:spPr>
          <a:xfrm>
            <a:off x="446647" y="1174118"/>
            <a:ext cx="918972" cy="920496"/>
          </a:xfrm>
          <a:prstGeom prst="rect">
            <a:avLst/>
          </a:prstGeom>
        </p:spPr>
      </p:pic>
      <p:sp>
        <p:nvSpPr>
          <p:cNvPr id="10" name="Rectangle 9">
            <a:extLst>
              <a:ext uri="{FF2B5EF4-FFF2-40B4-BE49-F238E27FC236}">
                <a16:creationId xmlns:a16="http://schemas.microsoft.com/office/drawing/2014/main" id="{91D9B824-A0C3-4878-97D3-398AC93CCBB2}"/>
              </a:ext>
            </a:extLst>
          </p:cNvPr>
          <p:cNvSpPr/>
          <p:nvPr/>
        </p:nvSpPr>
        <p:spPr bwMode="auto">
          <a:xfrm>
            <a:off x="1612900" y="1111716"/>
            <a:ext cx="103965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Kubernetes uses Services to logically group a set of pods together to provide network connectivity</a:t>
            </a:r>
          </a:p>
        </p:txBody>
      </p:sp>
      <p:cxnSp>
        <p:nvCxnSpPr>
          <p:cNvPr id="20" name="Straight Connector 19">
            <a:extLst>
              <a:ext uri="{FF2B5EF4-FFF2-40B4-BE49-F238E27FC236}">
                <a16:creationId xmlns:a16="http://schemas.microsoft.com/office/drawing/2014/main" id="{78CFE069-5056-4CC3-A582-666A82FADDB4}"/>
              </a:ext>
              <a:ext uri="{C183D7F6-B498-43B3-948B-1728B52AA6E4}">
                <adec:decorative xmlns:adec="http://schemas.microsoft.com/office/drawing/2017/decorative" val="1"/>
              </a:ext>
            </a:extLst>
          </p:cNvPr>
          <p:cNvCxnSpPr>
            <a:cxnSpLocks/>
          </p:cNvCxnSpPr>
          <p:nvPr/>
        </p:nvCxnSpPr>
        <p:spPr>
          <a:xfrm>
            <a:off x="1612900" y="2307720"/>
            <a:ext cx="103965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5" name="Picture 54" descr="Icon of a document with a checkmark">
            <a:extLst>
              <a:ext uri="{FF2B5EF4-FFF2-40B4-BE49-F238E27FC236}">
                <a16:creationId xmlns:a16="http://schemas.microsoft.com/office/drawing/2014/main" id="{F4A1DB8C-A811-40C2-993F-3AF67781C709}"/>
              </a:ext>
            </a:extLst>
          </p:cNvPr>
          <p:cNvPicPr>
            <a:picLocks noChangeAspect="1"/>
          </p:cNvPicPr>
          <p:nvPr/>
        </p:nvPicPr>
        <p:blipFill>
          <a:blip r:embed="rId4"/>
          <a:stretch>
            <a:fillRect/>
          </a:stretch>
        </p:blipFill>
        <p:spPr>
          <a:xfrm>
            <a:off x="446647" y="2523710"/>
            <a:ext cx="918972" cy="918972"/>
          </a:xfrm>
          <a:prstGeom prst="rect">
            <a:avLst/>
          </a:prstGeom>
        </p:spPr>
      </p:pic>
      <p:sp>
        <p:nvSpPr>
          <p:cNvPr id="14" name="Rectangle 13">
            <a:extLst>
              <a:ext uri="{FF2B5EF4-FFF2-40B4-BE49-F238E27FC236}">
                <a16:creationId xmlns:a16="http://schemas.microsoft.com/office/drawing/2014/main" id="{07981120-D5DC-46BE-8FA2-87FB2AB2D29B}"/>
              </a:ext>
            </a:extLst>
          </p:cNvPr>
          <p:cNvSpPr/>
          <p:nvPr/>
        </p:nvSpPr>
        <p:spPr bwMode="auto">
          <a:xfrm>
            <a:off x="1612900" y="2461308"/>
            <a:ext cx="103965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err="1">
                <a:solidFill>
                  <a:schemeClr val="tx1"/>
                </a:solidFill>
                <a:latin typeface="+mj-lt"/>
              </a:rPr>
              <a:t>ClusterIP</a:t>
            </a:r>
            <a:r>
              <a:rPr lang="en-US" sz="2400" dirty="0">
                <a:solidFill>
                  <a:schemeClr val="tx1"/>
                </a:solidFill>
                <a:latin typeface="+mj-lt"/>
              </a:rPr>
              <a:t>:</a:t>
            </a:r>
          </a:p>
          <a:p>
            <a:pPr>
              <a:spcBef>
                <a:spcPts val="200"/>
              </a:spcBef>
            </a:pPr>
            <a:r>
              <a:rPr lang="en-US" sz="2000" dirty="0">
                <a:solidFill>
                  <a:schemeClr val="tx1"/>
                </a:solidFill>
              </a:rPr>
              <a:t>Creates an internal IP address for use within the AKS cluster</a:t>
            </a:r>
          </a:p>
        </p:txBody>
      </p:sp>
      <p:cxnSp>
        <p:nvCxnSpPr>
          <p:cNvPr id="31" name="Straight Connector 30">
            <a:extLst>
              <a:ext uri="{FF2B5EF4-FFF2-40B4-BE49-F238E27FC236}">
                <a16:creationId xmlns:a16="http://schemas.microsoft.com/office/drawing/2014/main" id="{192C835A-B00C-47DB-9D17-37FA4976F837}"/>
              </a:ext>
              <a:ext uri="{C183D7F6-B498-43B3-948B-1728B52AA6E4}">
                <adec:decorative xmlns:adec="http://schemas.microsoft.com/office/drawing/2017/decorative" val="1"/>
              </a:ext>
            </a:extLst>
          </p:cNvPr>
          <p:cNvCxnSpPr>
            <a:cxnSpLocks/>
          </p:cNvCxnSpPr>
          <p:nvPr/>
        </p:nvCxnSpPr>
        <p:spPr>
          <a:xfrm>
            <a:off x="1612900" y="3657312"/>
            <a:ext cx="103965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7" name="Picture 56" descr="Icon of a wrench and a clipboard">
            <a:extLst>
              <a:ext uri="{FF2B5EF4-FFF2-40B4-BE49-F238E27FC236}">
                <a16:creationId xmlns:a16="http://schemas.microsoft.com/office/drawing/2014/main" id="{3A458286-9C6D-4DAD-AFBD-EE10F8FC8C40}"/>
              </a:ext>
            </a:extLst>
          </p:cNvPr>
          <p:cNvPicPr>
            <a:picLocks noChangeAspect="1"/>
          </p:cNvPicPr>
          <p:nvPr/>
        </p:nvPicPr>
        <p:blipFill>
          <a:blip r:embed="rId5"/>
          <a:stretch>
            <a:fillRect/>
          </a:stretch>
        </p:blipFill>
        <p:spPr>
          <a:xfrm>
            <a:off x="446647" y="3856000"/>
            <a:ext cx="918972" cy="918972"/>
          </a:xfrm>
          <a:prstGeom prst="rect">
            <a:avLst/>
          </a:prstGeom>
        </p:spPr>
      </p:pic>
      <p:sp>
        <p:nvSpPr>
          <p:cNvPr id="19" name="Rectangle 18">
            <a:extLst>
              <a:ext uri="{FF2B5EF4-FFF2-40B4-BE49-F238E27FC236}">
                <a16:creationId xmlns:a16="http://schemas.microsoft.com/office/drawing/2014/main" id="{703AA009-513D-4F1E-BC44-2C608113D9BC}"/>
              </a:ext>
            </a:extLst>
          </p:cNvPr>
          <p:cNvSpPr/>
          <p:nvPr/>
        </p:nvSpPr>
        <p:spPr bwMode="auto">
          <a:xfrm>
            <a:off x="1612900" y="3810900"/>
            <a:ext cx="10396537" cy="101053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Bef>
                <a:spcPts val="200"/>
              </a:spcBef>
            </a:pPr>
            <a:r>
              <a:rPr lang="en-US" sz="2400" dirty="0" err="1">
                <a:solidFill>
                  <a:schemeClr val="tx1"/>
                </a:solidFill>
                <a:latin typeface="+mj-lt"/>
              </a:rPr>
              <a:t>NodePort</a:t>
            </a:r>
            <a:r>
              <a:rPr lang="en-US" sz="2400" dirty="0">
                <a:solidFill>
                  <a:schemeClr val="tx1"/>
                </a:solidFill>
                <a:latin typeface="+mj-lt"/>
              </a:rPr>
              <a:t>:</a:t>
            </a:r>
          </a:p>
          <a:p>
            <a:pPr>
              <a:spcBef>
                <a:spcPts val="200"/>
              </a:spcBef>
            </a:pPr>
            <a:r>
              <a:rPr lang="en-US" sz="2000" dirty="0">
                <a:solidFill>
                  <a:schemeClr val="tx1"/>
                </a:solidFill>
              </a:rPr>
              <a:t>Creates a port mapping on the underlying node, so an application can be accessed directly with the node IP address and port</a:t>
            </a:r>
          </a:p>
        </p:txBody>
      </p:sp>
      <p:cxnSp>
        <p:nvCxnSpPr>
          <p:cNvPr id="21" name="Straight Connector 20">
            <a:extLst>
              <a:ext uri="{FF2B5EF4-FFF2-40B4-BE49-F238E27FC236}">
                <a16:creationId xmlns:a16="http://schemas.microsoft.com/office/drawing/2014/main" id="{71FC07FF-186D-40EF-89F6-F0632B8531D3}"/>
              </a:ext>
              <a:ext uri="{C183D7F6-B498-43B3-948B-1728B52AA6E4}">
                <adec:decorative xmlns:adec="http://schemas.microsoft.com/office/drawing/2017/decorative" val="1"/>
              </a:ext>
            </a:extLst>
          </p:cNvPr>
          <p:cNvCxnSpPr>
            <a:cxnSpLocks/>
          </p:cNvCxnSpPr>
          <p:nvPr/>
        </p:nvCxnSpPr>
        <p:spPr>
          <a:xfrm>
            <a:off x="1612900" y="4975021"/>
            <a:ext cx="103965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9" name="Picture 58" descr="Icon of three gears with varying sizes">
            <a:extLst>
              <a:ext uri="{FF2B5EF4-FFF2-40B4-BE49-F238E27FC236}">
                <a16:creationId xmlns:a16="http://schemas.microsoft.com/office/drawing/2014/main" id="{4C95B70E-E8AB-4B66-A5BD-C1F086CECE45}"/>
              </a:ext>
            </a:extLst>
          </p:cNvPr>
          <p:cNvPicPr>
            <a:picLocks noChangeAspect="1"/>
          </p:cNvPicPr>
          <p:nvPr/>
        </p:nvPicPr>
        <p:blipFill>
          <a:blip r:embed="rId6"/>
          <a:stretch>
            <a:fillRect/>
          </a:stretch>
        </p:blipFill>
        <p:spPr>
          <a:xfrm>
            <a:off x="446647" y="5127252"/>
            <a:ext cx="918972" cy="918972"/>
          </a:xfrm>
          <a:prstGeom prst="rect">
            <a:avLst/>
          </a:prstGeom>
        </p:spPr>
      </p:pic>
      <p:sp>
        <p:nvSpPr>
          <p:cNvPr id="28" name="Rectangle 27">
            <a:extLst>
              <a:ext uri="{FF2B5EF4-FFF2-40B4-BE49-F238E27FC236}">
                <a16:creationId xmlns:a16="http://schemas.microsoft.com/office/drawing/2014/main" id="{4F9EF29B-88D7-4DF7-B925-71A08D607B3A}"/>
              </a:ext>
            </a:extLst>
          </p:cNvPr>
          <p:cNvSpPr/>
          <p:nvPr/>
        </p:nvSpPr>
        <p:spPr bwMode="auto">
          <a:xfrm>
            <a:off x="1612900" y="5127252"/>
            <a:ext cx="10396537" cy="13952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Bef>
                <a:spcPts val="200"/>
              </a:spcBef>
            </a:pPr>
            <a:r>
              <a:rPr lang="en-US" sz="2400" dirty="0" err="1">
                <a:solidFill>
                  <a:schemeClr val="tx1"/>
                </a:solidFill>
                <a:latin typeface="+mj-lt"/>
              </a:rPr>
              <a:t>LoadBalancer</a:t>
            </a:r>
            <a:r>
              <a:rPr lang="en-US" sz="2400" dirty="0">
                <a:solidFill>
                  <a:schemeClr val="tx1"/>
                </a:solidFill>
                <a:latin typeface="+mj-lt"/>
              </a:rPr>
              <a:t>:</a:t>
            </a:r>
          </a:p>
          <a:p>
            <a:pPr>
              <a:spcBef>
                <a:spcPts val="200"/>
              </a:spcBef>
              <a:spcAft>
                <a:spcPts val="400"/>
              </a:spcAft>
            </a:pPr>
            <a:r>
              <a:rPr lang="en-US" sz="2000" dirty="0">
                <a:solidFill>
                  <a:schemeClr val="tx1"/>
                </a:solidFill>
              </a:rPr>
              <a:t>Creates an Azure LB resource, configures an external IP address, and connects the pods to the load balancer backend pool</a:t>
            </a:r>
          </a:p>
          <a:p>
            <a:pPr>
              <a:spcBef>
                <a:spcPts val="200"/>
              </a:spcBef>
              <a:spcAft>
                <a:spcPts val="400"/>
              </a:spcAft>
            </a:pPr>
            <a:r>
              <a:rPr lang="en-US" sz="2000" dirty="0">
                <a:solidFill>
                  <a:schemeClr val="tx1"/>
                </a:solidFill>
              </a:rPr>
              <a:t>Customer traffic allowed through load balancing rules on the desired ports</a:t>
            </a:r>
          </a:p>
        </p:txBody>
      </p:sp>
    </p:spTree>
    <p:extLst>
      <p:ext uri="{BB962C8B-B14F-4D97-AF65-F5344CB8AC3E}">
        <p14:creationId xmlns:p14="http://schemas.microsoft.com/office/powerpoint/2010/main" val="3325737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E0AACF14ED30409321E086CBD493A2" ma:contentTypeVersion="4" ma:contentTypeDescription="Create a new document." ma:contentTypeScope="" ma:versionID="4889ff27a5c2cc44e382597e2323a2d2">
  <xsd:schema xmlns:xsd="http://www.w3.org/2001/XMLSchema" xmlns:xs="http://www.w3.org/2001/XMLSchema" xmlns:p="http://schemas.microsoft.com/office/2006/metadata/properties" xmlns:ns2="cdb59daf-14e9-4edf-afe9-ce5cf0512301" targetNamespace="http://schemas.microsoft.com/office/2006/metadata/properties" ma:root="true" ma:fieldsID="ccc9e7c3ccd46f28271fd42ef4ff5512" ns2:_="">
    <xsd:import namespace="cdb59daf-14e9-4edf-afe9-ce5cf051230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b59daf-14e9-4edf-afe9-ce5cf05123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86F226-863E-40BF-ADDA-4730A2426E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b59daf-14e9-4edf-afe9-ce5cf05123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purl.org/dc/elements/1.1/"/>
    <ds:schemaRef ds:uri="http://purl.org/dc/dcmitype/"/>
    <ds:schemaRef ds:uri="http://www.w3.org/XML/1998/namespace"/>
    <ds:schemaRef ds:uri="http://schemas.openxmlformats.org/package/2006/metadata/core-properties"/>
    <ds:schemaRef ds:uri="http://schemas.microsoft.com/office/2006/documentManagement/types"/>
    <ds:schemaRef ds:uri="http://schemas.microsoft.com/office/infopath/2007/PartnerControls"/>
    <ds:schemaRef ds:uri="a4bc753f-e3bb-4cba-8373-da173ea1515c"/>
    <ds:schemaRef ds:uri="10db0749-eddb-4627-97e5-bcd86b41c8cd"/>
    <ds:schemaRef ds:uri="http://purl.org/dc/terms/"/>
    <ds:schemaRef ds:uri="http://schemas.microsoft.com/sharepoint/v3"/>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238</TotalTime>
  <Words>2741</Words>
  <Application>Microsoft Office PowerPoint</Application>
  <PresentationFormat>Custom</PresentationFormat>
  <Paragraphs>302</Paragraphs>
  <Slides>28</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Consolas</vt:lpstr>
      <vt:lpstr>Segoe UI</vt:lpstr>
      <vt:lpstr>Segoe UI Light</vt:lpstr>
      <vt:lpstr>Segoe UI Semibold</vt:lpstr>
      <vt:lpstr>Wingdings</vt:lpstr>
      <vt:lpstr>Azure 1</vt:lpstr>
      <vt:lpstr>AZ-400.00 Module 16: Creating and Managing Kubernetes Service Infrastructure</vt:lpstr>
      <vt:lpstr>Lesson 01: Module overview</vt:lpstr>
      <vt:lpstr>Module overview</vt:lpstr>
      <vt:lpstr>Learning objectives</vt:lpstr>
      <vt:lpstr>Lesson 02: Azure Kubernetes Service</vt:lpstr>
      <vt:lpstr>Kubernetes overview</vt:lpstr>
      <vt:lpstr>Azure Kubernetes Service</vt:lpstr>
      <vt:lpstr>AKS architectural components</vt:lpstr>
      <vt:lpstr>Kubernetes networking</vt:lpstr>
      <vt:lpstr>Ingress controllers</vt:lpstr>
      <vt:lpstr>Deployment units</vt:lpstr>
      <vt:lpstr>Demonstration: Deploying and connecting to an AKS cluster</vt:lpstr>
      <vt:lpstr>Demonstration: Deploying and connecting to an AKS cluster  </vt:lpstr>
      <vt:lpstr>Continuous deployment</vt:lpstr>
      <vt:lpstr>Updating images</vt:lpstr>
      <vt:lpstr>Lesson 03: Kubernetes tooling</vt:lpstr>
      <vt:lpstr>kubectl</vt:lpstr>
      <vt:lpstr>Helm</vt:lpstr>
      <vt:lpstr>Kubernetes extension for Visual Studio Code</vt:lpstr>
      <vt:lpstr>Lesson 04: Integrating AKS with pipelines</vt:lpstr>
      <vt:lpstr>Integrating AKS with pipelines</vt:lpstr>
      <vt:lpstr>Kubernetes and Azure Key Vault</vt:lpstr>
      <vt:lpstr>Readiness, startup and liveness probes</vt:lpstr>
      <vt:lpstr>Lesson 05: Lab</vt:lpstr>
      <vt:lpstr>Deploying a multi-container application to Azure Kubernetes Services</vt:lpstr>
      <vt:lpstr>Lesson 06: Module review and takeaways</vt:lpstr>
      <vt:lpstr>What did you learn?</vt:lpstr>
      <vt:lpstr>Module review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AZ-400T00 Module 17: Create and manage Kubernetes service infrastructure</dc:title>
  <dc:creator/>
  <cp:lastModifiedBy>Kimberly Rasmusson-Anderson</cp:lastModifiedBy>
  <cp:revision>27</cp:revision>
  <dcterms:created xsi:type="dcterms:W3CDTF">2020-04-30T00:33:59Z</dcterms:created>
  <dcterms:modified xsi:type="dcterms:W3CDTF">2021-05-13T19:25:49Z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0x0101002AE0AACF14ED30409321E086CBD493A2</vt:lpwstr>
  </property>
</Properties>
</file>