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38"/>
  </p:notesMasterIdLst>
  <p:handoutMasterIdLst>
    <p:handoutMasterId r:id="rId39"/>
  </p:handoutMasterIdLst>
  <p:sldIdLst>
    <p:sldId id="256" r:id="rId5"/>
    <p:sldId id="1891" r:id="rId6"/>
    <p:sldId id="1899" r:id="rId7"/>
    <p:sldId id="1893" r:id="rId8"/>
    <p:sldId id="1903" r:id="rId9"/>
    <p:sldId id="258" r:id="rId10"/>
    <p:sldId id="1875" r:id="rId11"/>
    <p:sldId id="1882" r:id="rId12"/>
    <p:sldId id="1885" r:id="rId13"/>
    <p:sldId id="1886" r:id="rId14"/>
    <p:sldId id="1876" r:id="rId15"/>
    <p:sldId id="1898" r:id="rId16"/>
    <p:sldId id="1889" r:id="rId17"/>
    <p:sldId id="1897" r:id="rId18"/>
    <p:sldId id="1877" r:id="rId19"/>
    <p:sldId id="1921" r:id="rId20"/>
    <p:sldId id="290" r:id="rId21"/>
    <p:sldId id="1900" r:id="rId22"/>
    <p:sldId id="1871" r:id="rId23"/>
    <p:sldId id="1904" r:id="rId24"/>
    <p:sldId id="1883" r:id="rId25"/>
    <p:sldId id="265" r:id="rId26"/>
    <p:sldId id="1884" r:id="rId27"/>
    <p:sldId id="1911" r:id="rId28"/>
    <p:sldId id="637" r:id="rId29"/>
    <p:sldId id="1919" r:id="rId30"/>
    <p:sldId id="1459" r:id="rId31"/>
    <p:sldId id="1922" r:id="rId32"/>
    <p:sldId id="1895" r:id="rId33"/>
    <p:sldId id="1924" r:id="rId34"/>
    <p:sldId id="1894" r:id="rId35"/>
    <p:sldId id="1923" r:id="rId36"/>
    <p:sldId id="1870" r:id="rId3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  <p:cmAuthor id="5" name="Wanlambok Nongbet [Chillibreeze]" initials="WN[" lastIdx="1" clrIdx="5">
    <p:extLst>
      <p:ext uri="{19B8F6BF-5375-455C-9EA6-DF929625EA0E}">
        <p15:presenceInfo xmlns:p15="http://schemas.microsoft.com/office/powerpoint/2012/main" userId="S::wanlambok.nongbet@chillibreeze.com::6bf028ea-505a-4797-9fbe-498829f78d74" providerId="AD"/>
      </p:ext>
    </p:extLst>
  </p:cmAuthor>
  <p:cmAuthor id="6" name="Jarrod Renfro" initials="JR" lastIdx="6" clrIdx="6">
    <p:extLst>
      <p:ext uri="{19B8F6BF-5375-455C-9EA6-DF929625EA0E}">
        <p15:presenceInfo xmlns:p15="http://schemas.microsoft.com/office/powerpoint/2012/main" userId="Jarrod Renf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A5E"/>
    <a:srgbClr val="000000"/>
    <a:srgbClr val="007E39"/>
    <a:srgbClr val="ABABAB"/>
    <a:srgbClr val="EBEBEB"/>
    <a:srgbClr val="59B4D9"/>
    <a:srgbClr val="FFFFFF"/>
    <a:srgbClr val="FFF100"/>
    <a:srgbClr val="75757A"/>
    <a:srgbClr val="3C3C4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CC5944-FF48-433D-B602-B9FD9C562ADB}" v="6" dt="2020-12-08T21:53:55.8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18" autoAdjust="0"/>
    <p:restoredTop sz="82374" autoAdjust="0"/>
  </p:normalViewPr>
  <p:slideViewPr>
    <p:cSldViewPr snapToGrid="0">
      <p:cViewPr varScale="1">
        <p:scale>
          <a:sx n="92" d="100"/>
          <a:sy n="92" d="100"/>
        </p:scale>
        <p:origin x="130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3006"/>
    </p:cViewPr>
  </p:sorterViewPr>
  <p:notesViewPr>
    <p:cSldViewPr snapToGrid="0">
      <p:cViewPr>
        <p:scale>
          <a:sx n="1" d="2"/>
          <a:sy n="1" d="2"/>
        </p:scale>
        <p:origin x="2166" y="9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rod Renfro" userId="d048d542-e669-493e-8dc7-fbcf4efcde8f" providerId="ADAL" clId="{9ECC5944-FF48-433D-B602-B9FD9C562ADB}"/>
    <pc:docChg chg="custSel modSld">
      <pc:chgData name="Jarrod Renfro" userId="d048d542-e669-493e-8dc7-fbcf4efcde8f" providerId="ADAL" clId="{9ECC5944-FF48-433D-B602-B9FD9C562ADB}" dt="2020-12-08T22:55:37.660" v="62" actId="20577"/>
      <pc:docMkLst>
        <pc:docMk/>
      </pc:docMkLst>
      <pc:sldChg chg="modSp mod">
        <pc:chgData name="Jarrod Renfro" userId="d048d542-e669-493e-8dc7-fbcf4efcde8f" providerId="ADAL" clId="{9ECC5944-FF48-433D-B602-B9FD9C562ADB}" dt="2020-12-08T22:51:20.037" v="60" actId="20577"/>
        <pc:sldMkLst>
          <pc:docMk/>
          <pc:sldMk cId="759333537" sldId="637"/>
        </pc:sldMkLst>
        <pc:spChg chg="mod">
          <ac:chgData name="Jarrod Renfro" userId="d048d542-e669-493e-8dc7-fbcf4efcde8f" providerId="ADAL" clId="{9ECC5944-FF48-433D-B602-B9FD9C562ADB}" dt="2020-12-08T22:49:47.177" v="24" actId="20577"/>
          <ac:spMkLst>
            <pc:docMk/>
            <pc:sldMk cId="759333537" sldId="637"/>
            <ac:spMk id="6" creationId="{3CA226DA-B731-40A9-9F3E-4022DEF93342}"/>
          </ac:spMkLst>
        </pc:spChg>
        <pc:spChg chg="mod">
          <ac:chgData name="Jarrod Renfro" userId="d048d542-e669-493e-8dc7-fbcf4efcde8f" providerId="ADAL" clId="{9ECC5944-FF48-433D-B602-B9FD9C562ADB}" dt="2020-12-08T22:51:20.037" v="60" actId="20577"/>
          <ac:spMkLst>
            <pc:docMk/>
            <pc:sldMk cId="759333537" sldId="637"/>
            <ac:spMk id="9" creationId="{F9F001FF-AA11-4369-AACC-518AE79E21F5}"/>
          </ac:spMkLst>
        </pc:spChg>
      </pc:sldChg>
      <pc:sldChg chg="modSp mod">
        <pc:chgData name="Jarrod Renfro" userId="d048d542-e669-493e-8dc7-fbcf4efcde8f" providerId="ADAL" clId="{9ECC5944-FF48-433D-B602-B9FD9C562ADB}" dt="2020-12-08T22:55:37.660" v="62" actId="20577"/>
        <pc:sldMkLst>
          <pc:docMk/>
          <pc:sldMk cId="579194295" sldId="1870"/>
        </pc:sldMkLst>
        <pc:spChg chg="mod">
          <ac:chgData name="Jarrod Renfro" userId="d048d542-e669-493e-8dc7-fbcf4efcde8f" providerId="ADAL" clId="{9ECC5944-FF48-433D-B602-B9FD9C562ADB}" dt="2020-12-08T21:54:17.126" v="12" actId="20577"/>
          <ac:spMkLst>
            <pc:docMk/>
            <pc:sldMk cId="579194295" sldId="1870"/>
            <ac:spMk id="29" creationId="{FFD13A60-C460-4F0D-9D35-3557A3E8D906}"/>
          </ac:spMkLst>
        </pc:spChg>
        <pc:spChg chg="mod">
          <ac:chgData name="Jarrod Renfro" userId="d048d542-e669-493e-8dc7-fbcf4efcde8f" providerId="ADAL" clId="{9ECC5944-FF48-433D-B602-B9FD9C562ADB}" dt="2020-12-08T22:55:37.660" v="62" actId="20577"/>
          <ac:spMkLst>
            <pc:docMk/>
            <pc:sldMk cId="579194295" sldId="1870"/>
            <ac:spMk id="33" creationId="{077FBA4B-E8EA-491B-9561-D8A9CA41C39D}"/>
          </ac:spMkLst>
        </pc:spChg>
      </pc:sldChg>
      <pc:sldChg chg="addCm modCm">
        <pc:chgData name="Jarrod Renfro" userId="d048d542-e669-493e-8dc7-fbcf4efcde8f" providerId="ADAL" clId="{9ECC5944-FF48-433D-B602-B9FD9C562ADB}" dt="2020-12-08T21:53:40.451" v="9"/>
        <pc:sldMkLst>
          <pc:docMk/>
          <pc:sldMk cId="147127208" sldId="1871"/>
        </pc:sldMkLst>
      </pc:sldChg>
      <pc:sldChg chg="addCm modCm">
        <pc:chgData name="Jarrod Renfro" userId="d048d542-e669-493e-8dc7-fbcf4efcde8f" providerId="ADAL" clId="{9ECC5944-FF48-433D-B602-B9FD9C562ADB}" dt="2020-12-08T21:52:47.085" v="3"/>
        <pc:sldMkLst>
          <pc:docMk/>
          <pc:sldMk cId="35115153" sldId="1875"/>
        </pc:sldMkLst>
      </pc:sldChg>
      <pc:sldChg chg="addCm modCm">
        <pc:chgData name="Jarrod Renfro" userId="d048d542-e669-493e-8dc7-fbcf4efcde8f" providerId="ADAL" clId="{9ECC5944-FF48-433D-B602-B9FD9C562ADB}" dt="2020-12-08T21:53:07.943" v="5"/>
        <pc:sldMkLst>
          <pc:docMk/>
          <pc:sldMk cId="3441544522" sldId="1876"/>
        </pc:sldMkLst>
      </pc:sldChg>
      <pc:sldChg chg="addCm modCm">
        <pc:chgData name="Jarrod Renfro" userId="d048d542-e669-493e-8dc7-fbcf4efcde8f" providerId="ADAL" clId="{9ECC5944-FF48-433D-B602-B9FD9C562ADB}" dt="2020-12-08T21:53:26.066" v="7"/>
        <pc:sldMkLst>
          <pc:docMk/>
          <pc:sldMk cId="1472775078" sldId="1877"/>
        </pc:sldMkLst>
      </pc:sldChg>
      <pc:sldChg chg="modSp mod">
        <pc:chgData name="Jarrod Renfro" userId="d048d542-e669-493e-8dc7-fbcf4efcde8f" providerId="ADAL" clId="{9ECC5944-FF48-433D-B602-B9FD9C562ADB}" dt="2020-12-08T22:48:04.418" v="20" actId="20577"/>
        <pc:sldMkLst>
          <pc:docMk/>
          <pc:sldMk cId="1869629593" sldId="1883"/>
        </pc:sldMkLst>
        <pc:spChg chg="mod">
          <ac:chgData name="Jarrod Renfro" userId="d048d542-e669-493e-8dc7-fbcf4efcde8f" providerId="ADAL" clId="{9ECC5944-FF48-433D-B602-B9FD9C562ADB}" dt="2020-12-08T22:48:04.418" v="20" actId="20577"/>
          <ac:spMkLst>
            <pc:docMk/>
            <pc:sldMk cId="1869629593" sldId="1883"/>
            <ac:spMk id="4" creationId="{98CDECCD-412E-42FD-B738-4DEAA4D42EC1}"/>
          </ac:spMkLst>
        </pc:spChg>
      </pc:sldChg>
      <pc:sldChg chg="modSp mod">
        <pc:chgData name="Jarrod Renfro" userId="d048d542-e669-493e-8dc7-fbcf4efcde8f" providerId="ADAL" clId="{9ECC5944-FF48-433D-B602-B9FD9C562ADB}" dt="2020-12-08T22:43:52.444" v="18" actId="20577"/>
        <pc:sldMkLst>
          <pc:docMk/>
          <pc:sldMk cId="110392978" sldId="1885"/>
        </pc:sldMkLst>
        <pc:graphicFrameChg chg="modGraphic">
          <ac:chgData name="Jarrod Renfro" userId="d048d542-e669-493e-8dc7-fbcf4efcde8f" providerId="ADAL" clId="{9ECC5944-FF48-433D-B602-B9FD9C562ADB}" dt="2020-12-08T22:43:52.444" v="18" actId="20577"/>
          <ac:graphicFrameMkLst>
            <pc:docMk/>
            <pc:sldMk cId="110392978" sldId="1885"/>
            <ac:graphicFrameMk id="4" creationId="{CA8932F0-374D-4651-8748-165B18816DC1}"/>
          </ac:graphicFrameMkLst>
        </pc:graphicFrameChg>
      </pc:sldChg>
      <pc:sldChg chg="addCm modCm">
        <pc:chgData name="Jarrod Renfro" userId="d048d542-e669-493e-8dc7-fbcf4efcde8f" providerId="ADAL" clId="{9ECC5944-FF48-433D-B602-B9FD9C562ADB}" dt="2020-12-08T21:52:19.197" v="1"/>
        <pc:sldMkLst>
          <pc:docMk/>
          <pc:sldMk cId="1335651157" sldId="1903"/>
        </pc:sldMkLst>
      </pc:sldChg>
      <pc:sldChg chg="addCm modCm">
        <pc:chgData name="Jarrod Renfro" userId="d048d542-e669-493e-8dc7-fbcf4efcde8f" providerId="ADAL" clId="{9ECC5944-FF48-433D-B602-B9FD9C562ADB}" dt="2020-12-08T21:53:55.886" v="11"/>
        <pc:sldMkLst>
          <pc:docMk/>
          <pc:sldMk cId="4000954467" sldId="1919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C41-402D-B68F-F5885B13975E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2857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C41-402D-B68F-F5885B13975E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C41-402D-B68F-F5885B13975E}"/>
              </c:ext>
            </c:extLst>
          </c:dPt>
          <c:cat>
            <c:strRef>
              <c:f>Sheet1!$A$2:$A$4</c:f>
              <c:strCache>
                <c:ptCount val="2"/>
                <c:pt idx="0">
                  <c:v>Challenge</c:v>
                </c:pt>
                <c:pt idx="1">
                  <c:v>Hour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C41-402D-B68F-F5885B1397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0.31567</cdr:x>
      <cdr:y>0.46757</cdr:y>
    </cdr:from>
    <cdr:to>
      <cdr:x>0.68433</cdr:x>
      <cdr:y>0.89347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B42EC79-032F-4608-BC46-F537941538F9}"/>
            </a:ext>
          </a:extLst>
        </cdr:cNvPr>
        <cdr:cNvSpPr txBox="1"/>
      </cdr:nvSpPr>
      <cdr:spPr>
        <a:xfrm xmlns:a="http://schemas.openxmlformats.org/drawingml/2006/main">
          <a:off x="936976" y="925236"/>
          <a:ext cx="1094263" cy="8427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US" sz="3200" dirty="0">
              <a:solidFill>
                <a:schemeClr val="bg1"/>
              </a:solidFill>
            </a:rPr>
            <a:t>60 </a:t>
          </a:r>
          <a:br>
            <a:rPr lang="en-US" sz="1400" dirty="0">
              <a:solidFill>
                <a:schemeClr val="bg1"/>
              </a:solidFill>
            </a:rPr>
          </a:br>
          <a:r>
            <a:rPr lang="en-US" sz="1400" dirty="0">
              <a:solidFill>
                <a:schemeClr val="bg1"/>
              </a:solidFill>
            </a:rPr>
            <a:t>minutes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5/13/2021 2:25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5/13/2021 2:24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94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DB896-29D6-924A-8309-963DBEB600F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59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DB896-29D6-924A-8309-963DBEB600F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45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DB896-29D6-924A-8309-963DBEB600F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80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DB896-29D6-924A-8309-963DBEB600F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80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DB896-29D6-924A-8309-963DBEB600F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155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5/13/2021 2:25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706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B381C-A014-4A53-AD85-B2D06E69454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123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5/13/2021 2:25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0802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 labs are updated on a regular basis. For the latest information please visit: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https://microsoftlearning.github.io/AZ400-DesigningandImplementingMicrosoftDevOpsSolutions/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5/13/2021 2:25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273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Q1 Answer</a:t>
            </a:r>
            <a:r>
              <a:rPr lang="en-US" dirty="0"/>
              <a:t>: </a:t>
            </a:r>
            <a:r>
              <a:rPr lang="en-US" b="0" i="0" u="none" strike="noStrike" dirty="0">
                <a:effectLst/>
                <a:latin typeface="Segoe UI" panose="020B0502040204020203" pitchFamily="34" charset="0"/>
              </a:rPr>
              <a:t>CSAT, CES, NPS </a:t>
            </a:r>
          </a:p>
          <a:p>
            <a:r>
              <a:rPr lang="en-US" b="1" dirty="0"/>
              <a:t>Q2 Answer</a:t>
            </a:r>
            <a:r>
              <a:rPr lang="en-US" b="0" dirty="0"/>
              <a:t>: True</a:t>
            </a:r>
          </a:p>
          <a:p>
            <a:r>
              <a:rPr lang="en-US" b="1" dirty="0"/>
              <a:t>Q3 Answer</a:t>
            </a:r>
            <a:r>
              <a:rPr lang="en-US" dirty="0"/>
              <a:t>: </a:t>
            </a:r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10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4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DB896-29D6-924A-8309-963DBEB600F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155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DB896-29D6-924A-8309-963DBEB600F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20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DB896-29D6-924A-8309-963DBEB600F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35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26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DB896-29D6-924A-8309-963DBEB600F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903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Take a moment to complete the demonstration, as defined in the student manual.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651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DB896-29D6-924A-8309-963DBEB600F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65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1" name="Picture 10" descr="Microsoft Azure logo">
            <a:extLst>
              <a:ext uri="{FF2B5EF4-FFF2-40B4-BE49-F238E27FC236}">
                <a16:creationId xmlns:a16="http://schemas.microsoft.com/office/drawing/2014/main" id="{AFDC29EE-BDE7-4363-B0FC-728521A366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276" y="448056"/>
            <a:ext cx="1362456" cy="19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6182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D636714-2DF5-4363-84EB-A9A000F252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53" y="496641"/>
            <a:ext cx="11087895" cy="649788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87D6C5C6-BA34-4131-8FCB-0AC4DE5926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87768175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8148" y="1462924"/>
            <a:ext cx="11239464" cy="1446550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33149" indent="0">
              <a:buNone/>
              <a:defRPr/>
            </a:lvl2pPr>
            <a:lvl3pPr marL="466298" indent="0">
              <a:buNone/>
              <a:defRPr/>
            </a:lvl3pPr>
            <a:lvl4pPr marL="699447" indent="0">
              <a:buNone/>
              <a:defRPr/>
            </a:lvl4pPr>
            <a:lvl5pPr marL="932597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51759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D3B5B8C-7294-44EF-AF9F-0A3D34A90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507446"/>
            <a:ext cx="6430962" cy="43946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2518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42899" y="632779"/>
            <a:ext cx="56530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Photo layout 1</a:t>
            </a:r>
          </a:p>
        </p:txBody>
      </p:sp>
      <p:pic>
        <p:nvPicPr>
          <p:cNvPr id="9" name="Picture Placeholder 6" descr="A lady working in a laptop in her office">
            <a:extLst>
              <a:ext uri="{FF2B5EF4-FFF2-40B4-BE49-F238E27FC236}">
                <a16:creationId xmlns:a16="http://schemas.microsoft.com/office/drawing/2014/main" id="{7BE34D8D-0B0F-4471-8D43-E938D499D2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093576" cy="699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3295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 exercise layou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580AEB-44E6-4B65-97DE-64E3AEB48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Text layout: two rows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0200" y="1485899"/>
            <a:ext cx="10409238" cy="914400"/>
          </a:xfr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599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612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2448" b="0">
                <a:solidFill>
                  <a:schemeClr val="tx1"/>
                </a:solidFill>
                <a:latin typeface="+mj-lt"/>
              </a:defRPr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lvl="1"/>
            <a:r>
              <a:rPr lang="en-US" dirty="0"/>
              <a:t>Body copy Segoe UI </a:t>
            </a:r>
            <a:r>
              <a:rPr lang="en-US" dirty="0" err="1"/>
              <a:t>Semibold</a:t>
            </a:r>
            <a:r>
              <a:rPr lang="en-US" dirty="0"/>
              <a:t> 20/24. </a:t>
            </a:r>
          </a:p>
          <a:p>
            <a:pPr lvl="1"/>
            <a:r>
              <a:rPr lang="en-US" dirty="0"/>
              <a:t>The quick brown fox jumps over the lazy dog. The quick brown fox jumps over the lazy dog. The quick brown fox jumps over the lazy dog.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0754" y="3040062"/>
            <a:ext cx="11568684" cy="547870"/>
          </a:xfr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599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612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2448" b="0">
                <a:solidFill>
                  <a:schemeClr val="tx1"/>
                </a:solidFill>
                <a:latin typeface="+mj-lt"/>
              </a:defRPr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marL="0" marR="0" lvl="1" indent="0" algn="l" defTabSz="93256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None/>
              <a:tabLst/>
            </a:pPr>
            <a:r>
              <a:rPr lang="en-US" dirty="0"/>
              <a:t>Body copy Segoe UI </a:t>
            </a:r>
            <a:r>
              <a:rPr lang="en-US" dirty="0" err="1"/>
              <a:t>Semibold</a:t>
            </a:r>
            <a:r>
              <a:rPr lang="en-US" dirty="0"/>
              <a:t> 20/24.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0FEDF-0787-478A-A851-B03CCD9001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0755" y="3587932"/>
            <a:ext cx="5544766" cy="2046546"/>
          </a:xfrm>
          <a:ln w="19050">
            <a:solidFill>
              <a:schemeClr val="tx2"/>
            </a:solidFill>
          </a:ln>
        </p:spPr>
        <p:txBody>
          <a:bodyPr lIns="182880" tIns="137160" rIns="182880">
            <a:noAutofit/>
          </a:bodyPr>
          <a:lstStyle>
            <a:lvl1pPr>
              <a:defRPr sz="2040">
                <a:solidFill>
                  <a:schemeClr val="tx1"/>
                </a:solidFill>
              </a:defRPr>
            </a:lvl1pPr>
            <a:lvl2pPr>
              <a:defRPr sz="1836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25DC022-FEF0-43F5-AF4D-034F780F91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64672" y="3587932"/>
            <a:ext cx="5544766" cy="2046546"/>
          </a:xfrm>
          <a:ln w="19050">
            <a:solidFill>
              <a:schemeClr val="tx2"/>
            </a:solidFill>
          </a:ln>
        </p:spPr>
        <p:txBody>
          <a:bodyPr lIns="182880" tIns="137160" rIns="182880">
            <a:noAutofit/>
          </a:bodyPr>
          <a:lstStyle>
            <a:lvl1pPr>
              <a:defRPr sz="2040">
                <a:solidFill>
                  <a:schemeClr val="tx1"/>
                </a:solidFill>
              </a:defRPr>
            </a:lvl1pPr>
            <a:lvl2pPr>
              <a:defRPr sz="1836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88CC05-5984-4661-94A2-4BD7378D4A33}"/>
              </a:ext>
            </a:extLst>
          </p:cNvPr>
          <p:cNvSpPr txBox="1">
            <a:spLocks/>
          </p:cNvSpPr>
          <p:nvPr userDrawn="1"/>
        </p:nvSpPr>
        <p:spPr>
          <a:xfrm>
            <a:off x="4119583" y="6680282"/>
            <a:ext cx="4197310" cy="14406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918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7980476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9" y="3292078"/>
            <a:ext cx="2506662" cy="41036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2280431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40393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FDE817-4581-481C-9C54-D23C2F82AC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038" y="3317212"/>
            <a:ext cx="9070923" cy="360099"/>
          </a:xfrm>
          <a:noFill/>
        </p:spPr>
        <p:txBody>
          <a:bodyPr wrap="square" lIns="0" tIns="0" rIns="0" bIns="0" anchor="ctr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kern="1200" cap="none" spc="-51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1342870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18071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201862"/>
            <a:ext cx="11533187" cy="415988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D9F5927-827C-2E4D-8781-07CF39C2749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2764159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5915" y="1464074"/>
            <a:ext cx="11239464" cy="14465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6251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/>
              <a:t>Large: subhead Segoe UI Regular 20/24</a:t>
            </a:r>
          </a:p>
          <a:p>
            <a:pPr lvl="1"/>
            <a:endParaRPr lang="en-US"/>
          </a:p>
          <a:p>
            <a:pPr lvl="2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Medium: paragraph body copy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Small: caption heading Segoe UI Bold 10/12</a:t>
            </a:r>
          </a:p>
          <a:p>
            <a:pPr lvl="6"/>
            <a:r>
              <a:rPr lang="en-US"/>
              <a:t>Small: caption body copy Segoe UI Regular 10/12</a:t>
            </a:r>
          </a:p>
          <a:p>
            <a:pPr lvl="6"/>
            <a:endParaRPr lang="en-US"/>
          </a:p>
          <a:p>
            <a:pPr lvl="6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3" r:id="rId1"/>
    <p:sldLayoutId id="2147484562" r:id="rId2"/>
    <p:sldLayoutId id="2147484617" r:id="rId3"/>
    <p:sldLayoutId id="2147484580" r:id="rId4"/>
    <p:sldLayoutId id="2147484563" r:id="rId5"/>
    <p:sldLayoutId id="2147484619" r:id="rId6"/>
    <p:sldLayoutId id="2147484615" r:id="rId7"/>
    <p:sldLayoutId id="2147484572" r:id="rId8"/>
    <p:sldLayoutId id="2147484622" r:id="rId9"/>
    <p:sldLayoutId id="2147484625" r:id="rId10"/>
    <p:sldLayoutId id="2147484624" r:id="rId11"/>
    <p:sldLayoutId id="2147484626" r:id="rId12"/>
    <p:sldLayoutId id="2147484627" r:id="rId13"/>
    <p:sldLayoutId id="2147484628" r:id="rId14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microsoft.com/en-us/azure/application-insights/app-insights-overview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5" Type="http://schemas.openxmlformats.org/officeDocument/2006/relationships/chart" Target="../charts/chart1.xml"/><Relationship Id="rId4" Type="http://schemas.openxmlformats.org/officeDocument/2006/relationships/image" Target="../media/image33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56474-6022-48BB-A434-CF09068ED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7" y="2582862"/>
            <a:ext cx="5537797" cy="1828800"/>
          </a:xfrm>
        </p:spPr>
        <p:txBody>
          <a:bodyPr/>
          <a:lstStyle/>
          <a:p>
            <a:r>
              <a:rPr lang="en-US" dirty="0"/>
              <a:t>AZ-400.00</a:t>
            </a:r>
            <a:br>
              <a:rPr lang="en-US" dirty="0"/>
            </a:br>
            <a:r>
              <a:rPr lang="en-US" dirty="0"/>
              <a:t>Module 18: Implementing System Feedback Mechanisms</a:t>
            </a:r>
          </a:p>
        </p:txBody>
      </p:sp>
    </p:spTree>
    <p:extLst>
      <p:ext uri="{BB962C8B-B14F-4D97-AF65-F5344CB8AC3E}">
        <p14:creationId xmlns:p14="http://schemas.microsoft.com/office/powerpoint/2010/main" val="356073128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Feedback from product roadmap</a:t>
            </a:r>
            <a:endParaRPr lang="nl-NL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9BD4E98-EB52-4A31-8C78-A24DF754D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52895"/>
              </p:ext>
            </p:extLst>
          </p:nvPr>
        </p:nvGraphicFramePr>
        <p:xfrm>
          <a:off x="427038" y="2186623"/>
          <a:ext cx="11582400" cy="301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1200">
                  <a:extLst>
                    <a:ext uri="{9D8B030D-6E8A-4147-A177-3AD203B41FA5}">
                      <a16:colId xmlns:a16="http://schemas.microsoft.com/office/drawing/2014/main" val="4019748118"/>
                    </a:ext>
                  </a:extLst>
                </a:gridCol>
                <a:gridCol w="5791200">
                  <a:extLst>
                    <a:ext uri="{9D8B030D-6E8A-4147-A177-3AD203B41FA5}">
                      <a16:colId xmlns:a16="http://schemas.microsoft.com/office/drawing/2014/main" val="954628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j-lt"/>
                        </a:rPr>
                        <a:t>Pros</a:t>
                      </a:r>
                    </a:p>
                  </a:txBody>
                  <a:tcPr marL="137160" marR="137160" marT="91440" marB="91440">
                    <a:lnL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j-lt"/>
                        </a:rPr>
                        <a:t>Cons</a:t>
                      </a:r>
                    </a:p>
                  </a:txBody>
                  <a:tcPr marL="137160" marR="137160" marT="91440" marB="9144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3A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483436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en-US" sz="2000" dirty="0"/>
                        <a:t>Customers feel that they’re an active part of building your product roadmap</a:t>
                      </a:r>
                    </a:p>
                  </a:txBody>
                  <a:tcPr marL="137160" marR="137160" marT="91440" marB="914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Likely biased towards your highest-intent customers</a:t>
                      </a:r>
                    </a:p>
                  </a:txBody>
                  <a:tcPr marL="137160" marR="137160" marT="91440" marB="914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009758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en-US" sz="2000" dirty="0"/>
                        <a:t>Builds a sense of community and heightened loyalty</a:t>
                      </a:r>
                    </a:p>
                  </a:txBody>
                  <a:tcPr marL="137160" marR="137160" marT="91440" marB="914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Low volume</a:t>
                      </a:r>
                    </a:p>
                  </a:txBody>
                  <a:tcPr marL="137160" marR="137160" marT="91440" marB="914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397907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en-US" sz="2000" dirty="0"/>
                        <a:t>Provides a channel through which you can make users feel appreciated</a:t>
                      </a:r>
                    </a:p>
                  </a:txBody>
                  <a:tcPr marL="137160" marR="137160" marT="91440" marB="914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37160" marR="137160" marT="91440" marB="914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54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69605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3317212"/>
            <a:ext cx="9070923" cy="360099"/>
          </a:xfrm>
        </p:spPr>
        <p:txBody>
          <a:bodyPr/>
          <a:lstStyle/>
          <a:p>
            <a:r>
              <a:rPr lang="en-US" dirty="0"/>
              <a:t>Lesson 04: Design processes to capture and analyze user feedback</a:t>
            </a:r>
          </a:p>
        </p:txBody>
      </p:sp>
      <p:pic>
        <p:nvPicPr>
          <p:cNvPr id="2" name="Picture 1" descr="Icon of a person enclosed in a frame">
            <a:extLst>
              <a:ext uri="{FF2B5EF4-FFF2-40B4-BE49-F238E27FC236}">
                <a16:creationId xmlns:a16="http://schemas.microsoft.com/office/drawing/2014/main" id="{300C4E33-983B-4C12-9EF3-3CC0662CC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251" y="302101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4452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2666617D-CEBF-402E-95B1-4ADB87AE4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361" y="622300"/>
            <a:ext cx="5635752" cy="5635752"/>
          </a:xfrm>
          <a:prstGeom prst="rect">
            <a:avLst/>
          </a:prstGeom>
        </p:spPr>
      </p:pic>
      <p:sp>
        <p:nvSpPr>
          <p:cNvPr id="40" name="Title 39">
            <a:extLst>
              <a:ext uri="{FF2B5EF4-FFF2-40B4-BE49-F238E27FC236}">
                <a16:creationId xmlns:a16="http://schemas.microsoft.com/office/drawing/2014/main" id="{4B048791-F3B7-4469-9FE5-6B5692715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481" y="2518357"/>
            <a:ext cx="5239512" cy="2215991"/>
          </a:xfrm>
        </p:spPr>
        <p:txBody>
          <a:bodyPr/>
          <a:lstStyle/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lang="en-US" sz="3600" i="1" spc="0">
                <a:ln>
                  <a:noFill/>
                </a:ln>
                <a:cs typeface="+mn-cs"/>
              </a:rPr>
              <a:t>For every customer</a:t>
            </a:r>
            <a:br>
              <a:rPr lang="en-US" sz="3600" i="1" spc="0">
                <a:ln>
                  <a:noFill/>
                </a:ln>
                <a:cs typeface="+mn-cs"/>
              </a:rPr>
            </a:br>
            <a:r>
              <a:rPr lang="en-US" sz="3600" i="1" spc="0">
                <a:ln>
                  <a:noFill/>
                </a:ln>
                <a:cs typeface="+mn-cs"/>
              </a:rPr>
              <a:t>who bothers to complain,</a:t>
            </a:r>
            <a:br>
              <a:rPr lang="en-US" sz="3600" i="1" spc="0">
                <a:ln>
                  <a:noFill/>
                </a:ln>
                <a:cs typeface="+mn-cs"/>
              </a:rPr>
            </a:br>
            <a:r>
              <a:rPr lang="en-US" sz="3600" i="1" spc="0">
                <a:ln>
                  <a:noFill/>
                </a:ln>
                <a:cs typeface="+mn-cs"/>
              </a:rPr>
              <a:t>20 other customers</a:t>
            </a:r>
            <a:br>
              <a:rPr lang="en-US" sz="3600" i="1" spc="0">
                <a:ln>
                  <a:noFill/>
                </a:ln>
                <a:cs typeface="+mn-cs"/>
              </a:rPr>
            </a:br>
            <a:r>
              <a:rPr lang="en-US" sz="3600" i="1" spc="0">
                <a:ln>
                  <a:noFill/>
                </a:ln>
                <a:cs typeface="+mn-cs"/>
              </a:rPr>
              <a:t>remain silent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700750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Twitter sentiment release gate</a:t>
            </a:r>
            <a:endParaRPr lang="nl-N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540F3F-CF59-4EB3-90DB-A12DA3E2F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27038" y="1192213"/>
            <a:ext cx="11582400" cy="5353050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IN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Content Placeholder 6" descr="A screenshot showing a configuration of Twitter sentiment">
            <a:extLst>
              <a:ext uri="{FF2B5EF4-FFF2-40B4-BE49-F238E27FC236}">
                <a16:creationId xmlns:a16="http://schemas.microsoft.com/office/drawing/2014/main" id="{F66E5BBC-D698-497A-BB50-FC415B06D9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6926" y="1288143"/>
            <a:ext cx="9182624" cy="516119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312122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83E9-9D3F-4D27-92C5-3271240E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Demonstration: Deploy with release management green light capabilities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D21C3-48CF-417B-B4F5-7C17D577705F}"/>
              </a:ext>
            </a:extLst>
          </p:cNvPr>
          <p:cNvSpPr txBox="1"/>
          <p:nvPr/>
        </p:nvSpPr>
        <p:spPr>
          <a:xfrm>
            <a:off x="5677864" y="3578018"/>
            <a:ext cx="108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+mj-lt"/>
                <a:cs typeface="Segoe UI Semibold" panose="020B0702040204020203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1975142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3317212"/>
            <a:ext cx="9070923" cy="360099"/>
          </a:xfrm>
        </p:spPr>
        <p:txBody>
          <a:bodyPr/>
          <a:lstStyle/>
          <a:p>
            <a:r>
              <a:rPr lang="en-US" dirty="0"/>
              <a:t>Lesson 05: Design processes to automate application analytics</a:t>
            </a:r>
          </a:p>
        </p:txBody>
      </p:sp>
      <p:pic>
        <p:nvPicPr>
          <p:cNvPr id="3" name="Picture 2" descr="Icon of two chat bubbles">
            <a:extLst>
              <a:ext uri="{FF2B5EF4-FFF2-40B4-BE49-F238E27FC236}">
                <a16:creationId xmlns:a16="http://schemas.microsoft.com/office/drawing/2014/main" id="{491193E4-A93F-4A22-BA62-90AD70496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860" y="3021012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77507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Rapid responses and augmented search</a:t>
            </a:r>
            <a:endParaRPr lang="nl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ED7F62-C244-4318-BBCD-D8E76BCA2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1445352"/>
            <a:ext cx="915924" cy="91592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8832C68-601C-4B0A-A609-97D3295B5DF7}"/>
              </a:ext>
            </a:extLst>
          </p:cNvPr>
          <p:cNvSpPr/>
          <p:nvPr/>
        </p:nvSpPr>
        <p:spPr bwMode="auto">
          <a:xfrm rot="10800000" flipV="1">
            <a:off x="499585" y="1513508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C15336-29C4-407F-8274-9D5455CE2523}"/>
              </a:ext>
            </a:extLst>
          </p:cNvPr>
          <p:cNvSpPr/>
          <p:nvPr/>
        </p:nvSpPr>
        <p:spPr>
          <a:xfrm>
            <a:off x="1562100" y="1673951"/>
            <a:ext cx="10447338" cy="4572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800"/>
              </a:spcBef>
            </a:pPr>
            <a:r>
              <a:rPr lang="en-US" sz="2400" dirty="0">
                <a:solidFill>
                  <a:schemeClr val="tx1"/>
                </a:solidFill>
              </a:rPr>
              <a:t>In Agile teams, issues that "slip through the cracks" directly impact end-users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C67DED-C775-44F6-B418-C3FD19D58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562100" y="2460932"/>
            <a:ext cx="104473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357A0B5-2929-461F-8A16-1EDC5B02A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2560588"/>
            <a:ext cx="915924" cy="91592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7219111-172A-4758-AA39-7BD27A8E3F43}"/>
              </a:ext>
            </a:extLst>
          </p:cNvPr>
          <p:cNvSpPr/>
          <p:nvPr/>
        </p:nvSpPr>
        <p:spPr bwMode="auto">
          <a:xfrm rot="10800000" flipV="1">
            <a:off x="499585" y="2630267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9A682B-165E-4618-88EB-78A9BD75A104}"/>
              </a:ext>
            </a:extLst>
          </p:cNvPr>
          <p:cNvSpPr/>
          <p:nvPr/>
        </p:nvSpPr>
        <p:spPr>
          <a:xfrm>
            <a:off x="1562100" y="2789567"/>
            <a:ext cx="10447338" cy="4572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Speedy resolution required – even if root cause determined later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056BD6-DA5D-44CA-9ACF-D8FDD59B4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562100" y="3576168"/>
            <a:ext cx="104473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D4EC4B7-0811-493A-8CF1-92FBC8484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3675824"/>
            <a:ext cx="915924" cy="915924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4966145E-4D61-4961-8673-2F8165732391}"/>
              </a:ext>
            </a:extLst>
          </p:cNvPr>
          <p:cNvSpPr/>
          <p:nvPr/>
        </p:nvSpPr>
        <p:spPr bwMode="auto">
          <a:xfrm rot="10800000" flipV="1">
            <a:off x="499585" y="3745502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7AEF09-3864-4594-A775-03F4001193B7}"/>
              </a:ext>
            </a:extLst>
          </p:cNvPr>
          <p:cNvSpPr/>
          <p:nvPr/>
        </p:nvSpPr>
        <p:spPr>
          <a:xfrm>
            <a:off x="1562100" y="3905183"/>
            <a:ext cx="10447338" cy="4572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Large volume of infrastructure and application logs to search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F5A53D-06AE-411C-A8B1-DEA5E8732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562100" y="4691404"/>
            <a:ext cx="104473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F72E650D-0347-4370-84E3-7598DCCD2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4791060"/>
            <a:ext cx="915924" cy="915924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294F2660-5BD0-4346-AAC4-37E0DAEC30D8}"/>
              </a:ext>
            </a:extLst>
          </p:cNvPr>
          <p:cNvSpPr/>
          <p:nvPr/>
        </p:nvSpPr>
        <p:spPr bwMode="auto">
          <a:xfrm rot="10800000" flipV="1">
            <a:off x="499585" y="4860737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677CA3-24E5-4C0E-8BE0-AF060790504E}"/>
              </a:ext>
            </a:extLst>
          </p:cNvPr>
          <p:cNvSpPr/>
          <p:nvPr/>
        </p:nvSpPr>
        <p:spPr>
          <a:xfrm>
            <a:off x="1562100" y="5020799"/>
            <a:ext cx="10447338" cy="4572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chemeClr val="tx1"/>
                </a:solidFill>
              </a:rPr>
              <a:t>Augmented search uses semantic processing, statistical models, and ML</a:t>
            </a:r>
          </a:p>
        </p:txBody>
      </p:sp>
    </p:spTree>
    <p:extLst>
      <p:ext uri="{BB962C8B-B14F-4D97-AF65-F5344CB8AC3E}">
        <p14:creationId xmlns:p14="http://schemas.microsoft.com/office/powerpoint/2010/main" val="346275411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Integrating telemetry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EB06D8-2575-4F20-8B30-C80C7DF7C9AE}"/>
              </a:ext>
            </a:extLst>
          </p:cNvPr>
          <p:cNvSpPr/>
          <p:nvPr/>
        </p:nvSpPr>
        <p:spPr>
          <a:xfrm>
            <a:off x="427038" y="1790998"/>
            <a:ext cx="5693390" cy="21367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46304" rIns="182880" bIns="146304">
            <a:noAutofit/>
          </a:bodyPr>
          <a:lstStyle/>
          <a:p>
            <a:r>
              <a:rPr lang="en-US" sz="2400" dirty="0">
                <a:latin typeface="+mj-lt"/>
              </a:rPr>
              <a:t>Benefits:</a:t>
            </a:r>
          </a:p>
          <a:p>
            <a:r>
              <a:rPr lang="en-US" sz="2400" dirty="0"/>
              <a:t>Provides detailed accurate insights on usage</a:t>
            </a:r>
          </a:p>
          <a:p>
            <a:r>
              <a:rPr lang="en-US" sz="2400" dirty="0"/>
              <a:t>Monitors an object while physically far removed from 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ECB52B-1B0B-4B40-A2D3-1A980CD0B1BE}"/>
              </a:ext>
            </a:extLst>
          </p:cNvPr>
          <p:cNvSpPr/>
          <p:nvPr/>
        </p:nvSpPr>
        <p:spPr>
          <a:xfrm>
            <a:off x="6304935" y="1790997"/>
            <a:ext cx="5693390" cy="21367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46304" rIns="182880" bIns="146304">
            <a:noAutofit/>
          </a:bodyPr>
          <a:lstStyle/>
          <a:p>
            <a:r>
              <a:rPr lang="en-US" sz="2400" dirty="0">
                <a:latin typeface="+mj-lt"/>
              </a:rPr>
              <a:t>Challenges:</a:t>
            </a:r>
          </a:p>
          <a:p>
            <a:r>
              <a:rPr lang="en-US" sz="2400" dirty="0"/>
              <a:t>Do end users want it enabled?</a:t>
            </a:r>
          </a:p>
          <a:p>
            <a:r>
              <a:rPr lang="en-US" sz="2400" dirty="0"/>
              <a:t>Users might not be comfortable with being monitored</a:t>
            </a:r>
          </a:p>
        </p:txBody>
      </p:sp>
    </p:spTree>
    <p:extLst>
      <p:ext uri="{BB962C8B-B14F-4D97-AF65-F5344CB8AC3E}">
        <p14:creationId xmlns:p14="http://schemas.microsoft.com/office/powerpoint/2010/main" val="43051323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CEE4-474E-4B40-811E-AD4DBD723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Recommending monitoring tools and technologies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531C4369-25A7-41E2-8645-317CD0F91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12436475" cy="141278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8CF76E1-4BF8-4058-A647-74339C8F9D49}"/>
              </a:ext>
            </a:extLst>
          </p:cNvPr>
          <p:cNvSpPr/>
          <p:nvPr/>
        </p:nvSpPr>
        <p:spPr>
          <a:xfrm>
            <a:off x="549274" y="2440789"/>
            <a:ext cx="2449516" cy="24479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Synthetic</a:t>
            </a:r>
            <a:br>
              <a:rPr lang="en-US" sz="2400" dirty="0">
                <a:solidFill>
                  <a:schemeClr val="tx1"/>
                </a:solidFill>
                <a:latin typeface="+mj-lt"/>
              </a:rPr>
            </a:br>
            <a:r>
              <a:rPr lang="en-US" sz="2400" dirty="0">
                <a:solidFill>
                  <a:schemeClr val="tx1"/>
                </a:solidFill>
                <a:latin typeface="+mj-lt"/>
              </a:rPr>
              <a:t>monitoring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27ED76C-D4F4-4FD0-9BE6-651F862FA77A}"/>
              </a:ext>
            </a:extLst>
          </p:cNvPr>
          <p:cNvSpPr/>
          <p:nvPr/>
        </p:nvSpPr>
        <p:spPr>
          <a:xfrm>
            <a:off x="3512077" y="2440789"/>
            <a:ext cx="2449516" cy="24479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Alert</a:t>
            </a:r>
            <a:br>
              <a:rPr lang="en-US" sz="2400" dirty="0">
                <a:solidFill>
                  <a:schemeClr val="tx1"/>
                </a:solidFill>
                <a:latin typeface="+mj-lt"/>
              </a:rPr>
            </a:br>
            <a:r>
              <a:rPr lang="en-US" sz="2400" dirty="0">
                <a:solidFill>
                  <a:schemeClr val="tx1"/>
                </a:solidFill>
                <a:latin typeface="+mj-lt"/>
              </a:rPr>
              <a:t>management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8E9BD66-80CA-4BB5-9FF9-78E63AF93EFF}"/>
              </a:ext>
            </a:extLst>
          </p:cNvPr>
          <p:cNvSpPr/>
          <p:nvPr/>
        </p:nvSpPr>
        <p:spPr>
          <a:xfrm>
            <a:off x="6474881" y="2440789"/>
            <a:ext cx="2449516" cy="24479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Deployment</a:t>
            </a:r>
            <a:br>
              <a:rPr lang="en-US" sz="2400" dirty="0">
                <a:solidFill>
                  <a:schemeClr val="tx1"/>
                </a:solidFill>
                <a:latin typeface="+mj-lt"/>
              </a:rPr>
            </a:br>
            <a:r>
              <a:rPr lang="en-US" sz="2400" dirty="0">
                <a:solidFill>
                  <a:schemeClr val="tx1"/>
                </a:solidFill>
                <a:latin typeface="+mj-lt"/>
              </a:rPr>
              <a:t>automation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F498F55-03F6-44BD-A4D7-1AFBB820D059}"/>
              </a:ext>
            </a:extLst>
          </p:cNvPr>
          <p:cNvSpPr/>
          <p:nvPr/>
        </p:nvSpPr>
        <p:spPr>
          <a:xfrm>
            <a:off x="9437684" y="2440789"/>
            <a:ext cx="2449516" cy="24479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212794254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3317212"/>
            <a:ext cx="9070923" cy="360099"/>
          </a:xfrm>
        </p:spPr>
        <p:txBody>
          <a:bodyPr/>
          <a:lstStyle/>
          <a:p>
            <a:r>
              <a:rPr lang="en-US" dirty="0"/>
              <a:t>Lesson 06: Managing alerts</a:t>
            </a:r>
          </a:p>
        </p:txBody>
      </p:sp>
      <p:pic>
        <p:nvPicPr>
          <p:cNvPr id="3" name="Picture 2" descr="Icon of two chat bubbles">
            <a:extLst>
              <a:ext uri="{FF2B5EF4-FFF2-40B4-BE49-F238E27FC236}">
                <a16:creationId xmlns:a16="http://schemas.microsoft.com/office/drawing/2014/main" id="{2E7151B1-B82D-4C58-A897-A47657A7D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079" y="302101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720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3317212"/>
            <a:ext cx="9070923" cy="360099"/>
          </a:xfrm>
        </p:spPr>
        <p:txBody>
          <a:bodyPr/>
          <a:lstStyle/>
          <a:p>
            <a:r>
              <a:rPr lang="en-US" dirty="0"/>
              <a:t>Lesson 01: Module overview</a:t>
            </a:r>
          </a:p>
        </p:txBody>
      </p:sp>
      <p:pic>
        <p:nvPicPr>
          <p:cNvPr id="2" name="Picture 1" descr="Icon of a magnifying glass">
            <a:extLst>
              <a:ext uri="{FF2B5EF4-FFF2-40B4-BE49-F238E27FC236}">
                <a16:creationId xmlns:a16="http://schemas.microsoft.com/office/drawing/2014/main" id="{B01D48C8-DEAE-4D29-A0CB-61E77C9B8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56" y="3044782"/>
            <a:ext cx="957144" cy="95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9733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039" y="507446"/>
            <a:ext cx="6430962" cy="439465"/>
          </a:xfrm>
        </p:spPr>
        <p:txBody>
          <a:bodyPr/>
          <a:lstStyle/>
          <a:p>
            <a:r>
              <a:rPr lang="en-US" dirty="0"/>
              <a:t>When would I get a notification?	</a:t>
            </a:r>
          </a:p>
        </p:txBody>
      </p:sp>
      <p:pic>
        <p:nvPicPr>
          <p:cNvPr id="9" name="Picture 8" descr="Icon of a magnifying glass">
            <a:extLst>
              <a:ext uri="{FF2B5EF4-FFF2-40B4-BE49-F238E27FC236}">
                <a16:creationId xmlns:a16="http://schemas.microsoft.com/office/drawing/2014/main" id="{38E336D8-4488-48B0-B1A0-C9553F199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9" y="1465226"/>
            <a:ext cx="1091184" cy="109270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F90210E-24EF-4BA3-8264-CD3EA3AF3BFB}"/>
              </a:ext>
            </a:extLst>
          </p:cNvPr>
          <p:cNvSpPr/>
          <p:nvPr/>
        </p:nvSpPr>
        <p:spPr>
          <a:xfrm>
            <a:off x="1821295" y="1465226"/>
            <a:ext cx="4750955" cy="155164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 dirty="0">
                <a:solidFill>
                  <a:schemeClr val="accent4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Application Insights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automatically analyzes the performance of your web application and can warn you about potential problems</a:t>
            </a:r>
          </a:p>
        </p:txBody>
      </p:sp>
    </p:spTree>
    <p:extLst>
      <p:ext uri="{BB962C8B-B14F-4D97-AF65-F5344CB8AC3E}">
        <p14:creationId xmlns:p14="http://schemas.microsoft.com/office/powerpoint/2010/main" val="209650042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How do I fix it?	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1918AC-A88C-4E7B-A0D6-FE921AD8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27037" y="1192213"/>
            <a:ext cx="3598032" cy="5353050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913E97-25A5-4593-98D0-EFA86C312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960" y="1303272"/>
            <a:ext cx="2480321" cy="5058474"/>
          </a:xfrm>
          <a:custGeom>
            <a:avLst/>
            <a:gdLst>
              <a:gd name="connsiteX0" fmla="*/ 0 w 8625206"/>
              <a:gd name="connsiteY0" fmla="*/ 0 h 4998354"/>
              <a:gd name="connsiteX1" fmla="*/ 8625206 w 8625206"/>
              <a:gd name="connsiteY1" fmla="*/ 0 h 4998354"/>
              <a:gd name="connsiteX2" fmla="*/ 8625206 w 8625206"/>
              <a:gd name="connsiteY2" fmla="*/ 4998354 h 4998354"/>
              <a:gd name="connsiteX3" fmla="*/ 0 w 8625206"/>
              <a:gd name="connsiteY3" fmla="*/ 4998354 h 499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5206" h="4998354">
                <a:moveTo>
                  <a:pt x="0" y="0"/>
                </a:moveTo>
                <a:lnTo>
                  <a:pt x="8625206" y="0"/>
                </a:lnTo>
                <a:lnTo>
                  <a:pt x="8625206" y="4998354"/>
                </a:lnTo>
                <a:lnTo>
                  <a:pt x="0" y="4998354"/>
                </a:lnTo>
                <a:close/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CDECCD-412E-42FD-B738-4DEAA4D42EC1}"/>
              </a:ext>
            </a:extLst>
          </p:cNvPr>
          <p:cNvSpPr txBox="1"/>
          <p:nvPr/>
        </p:nvSpPr>
        <p:spPr>
          <a:xfrm>
            <a:off x="5093293" y="1538243"/>
            <a:ext cx="6392254" cy="144655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Triage (how many users/ops are affected?)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Scope (all traffic or some pages?)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Diagnose (often will suggest the issue)</a:t>
            </a:r>
          </a:p>
        </p:txBody>
      </p:sp>
    </p:spTree>
    <p:extLst>
      <p:ext uri="{BB962C8B-B14F-4D97-AF65-F5344CB8AC3E}">
        <p14:creationId xmlns:p14="http://schemas.microsoft.com/office/powerpoint/2010/main" val="186962959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Smart detection notifications	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1918AC-A88C-4E7B-A0D6-FE921AD8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27037" y="1192213"/>
            <a:ext cx="11582400" cy="5353050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 descr="Screenshot of Smart Detection settings window">
            <a:extLst>
              <a:ext uri="{FF2B5EF4-FFF2-40B4-BE49-F238E27FC236}">
                <a16:creationId xmlns:a16="http://schemas.microsoft.com/office/drawing/2014/main" id="{90913E97-25A5-4593-98D0-EFA86C3123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94228" y="1362951"/>
            <a:ext cx="8648020" cy="5011575"/>
          </a:xfrm>
          <a:custGeom>
            <a:avLst/>
            <a:gdLst>
              <a:gd name="connsiteX0" fmla="*/ 0 w 8625206"/>
              <a:gd name="connsiteY0" fmla="*/ 0 h 4998354"/>
              <a:gd name="connsiteX1" fmla="*/ 8625206 w 8625206"/>
              <a:gd name="connsiteY1" fmla="*/ 0 h 4998354"/>
              <a:gd name="connsiteX2" fmla="*/ 8625206 w 8625206"/>
              <a:gd name="connsiteY2" fmla="*/ 4998354 h 4998354"/>
              <a:gd name="connsiteX3" fmla="*/ 0 w 8625206"/>
              <a:gd name="connsiteY3" fmla="*/ 4998354 h 499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5206" h="4998354">
                <a:moveTo>
                  <a:pt x="0" y="0"/>
                </a:moveTo>
                <a:lnTo>
                  <a:pt x="8625206" y="0"/>
                </a:lnTo>
                <a:lnTo>
                  <a:pt x="8625206" y="4998354"/>
                </a:lnTo>
                <a:lnTo>
                  <a:pt x="0" y="4998354"/>
                </a:lnTo>
                <a:close/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6877760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How can I improve performance?</a:t>
            </a:r>
            <a:endParaRPr lang="nl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ED7F62-C244-4318-BBCD-D8E76BCA2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1185577"/>
            <a:ext cx="915924" cy="91592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8832C68-601C-4B0A-A609-97D3295B5DF7}"/>
              </a:ext>
            </a:extLst>
          </p:cNvPr>
          <p:cNvSpPr/>
          <p:nvPr/>
        </p:nvSpPr>
        <p:spPr bwMode="auto">
          <a:xfrm rot="10800000" flipV="1">
            <a:off x="499585" y="1253733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C15336-29C4-407F-8274-9D5455CE2523}"/>
              </a:ext>
            </a:extLst>
          </p:cNvPr>
          <p:cNvSpPr/>
          <p:nvPr/>
        </p:nvSpPr>
        <p:spPr>
          <a:xfrm>
            <a:off x="1562100" y="1414176"/>
            <a:ext cx="10447338" cy="4572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800"/>
              </a:spcBef>
            </a:pPr>
            <a:r>
              <a:rPr lang="en-US" sz="2400" dirty="0">
                <a:solidFill>
                  <a:schemeClr val="tx1"/>
                </a:solidFill>
              </a:rPr>
              <a:t>Triage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C67DED-C775-44F6-B418-C3FD19D58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562100" y="2201157"/>
            <a:ext cx="104473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357A0B5-2929-461F-8A16-1EDC5B02A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2300813"/>
            <a:ext cx="915924" cy="91592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7219111-172A-4758-AA39-7BD27A8E3F43}"/>
              </a:ext>
            </a:extLst>
          </p:cNvPr>
          <p:cNvSpPr/>
          <p:nvPr/>
        </p:nvSpPr>
        <p:spPr bwMode="auto">
          <a:xfrm rot="10800000" flipV="1">
            <a:off x="499585" y="2370492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9A682B-165E-4618-88EB-78A9BD75A104}"/>
              </a:ext>
            </a:extLst>
          </p:cNvPr>
          <p:cNvSpPr/>
          <p:nvPr/>
        </p:nvSpPr>
        <p:spPr>
          <a:xfrm>
            <a:off x="1562100" y="2529792"/>
            <a:ext cx="10447338" cy="4572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Diagnose slow page loads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056BD6-DA5D-44CA-9ACF-D8FDD59B4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562100" y="3316393"/>
            <a:ext cx="104473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D4EC4B7-0811-493A-8CF1-92FBC8484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3416049"/>
            <a:ext cx="915924" cy="915924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4966145E-4D61-4961-8673-2F8165732391}"/>
              </a:ext>
            </a:extLst>
          </p:cNvPr>
          <p:cNvSpPr/>
          <p:nvPr/>
        </p:nvSpPr>
        <p:spPr bwMode="auto">
          <a:xfrm rot="10800000" flipV="1">
            <a:off x="499585" y="3485727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7AEF09-3864-4594-A775-03F4001193B7}"/>
              </a:ext>
            </a:extLst>
          </p:cNvPr>
          <p:cNvSpPr/>
          <p:nvPr/>
        </p:nvSpPr>
        <p:spPr>
          <a:xfrm>
            <a:off x="1562100" y="3645408"/>
            <a:ext cx="10447338" cy="4572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Improve slow pages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F5A53D-06AE-411C-A8B1-DEA5E8732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562100" y="4431629"/>
            <a:ext cx="104473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294F2660-5BD0-4346-AAC4-37E0DAEC30D8}"/>
              </a:ext>
            </a:extLst>
          </p:cNvPr>
          <p:cNvSpPr/>
          <p:nvPr/>
        </p:nvSpPr>
        <p:spPr bwMode="auto">
          <a:xfrm rot="10800000" flipV="1">
            <a:off x="499585" y="4600962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600" dirty="0">
              <a:solidFill>
                <a:schemeClr val="tx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EC41E4F-F922-4F4D-B385-098D8C515691}"/>
              </a:ext>
            </a:extLst>
          </p:cNvPr>
          <p:cNvSpPr/>
          <p:nvPr/>
        </p:nvSpPr>
        <p:spPr bwMode="auto">
          <a:xfrm rot="10800000" flipV="1">
            <a:off x="499585" y="5716197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600" dirty="0">
              <a:solidFill>
                <a:schemeClr val="tx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74535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1222-0A44-4BEB-9F2A-755FB83D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Example: Server response time degradation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BDAA4C-FB66-4FB7-B6E7-0F53FBB9F33B}"/>
              </a:ext>
            </a:extLst>
          </p:cNvPr>
          <p:cNvSpPr/>
          <p:nvPr/>
        </p:nvSpPr>
        <p:spPr>
          <a:xfrm>
            <a:off x="726136" y="1328706"/>
            <a:ext cx="1054893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488950">
              <a:spcBef>
                <a:spcPct val="0"/>
              </a:spcBef>
              <a:spcAft>
                <a:spcPct val="35000"/>
              </a:spcAft>
            </a:pPr>
            <a:r>
              <a:rPr lang="en-IE" sz="2000" dirty="0">
                <a:solidFill>
                  <a:schemeClr val="tx1"/>
                </a:solidFill>
              </a:rPr>
              <a:t>Response time compared to normal response time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8EA94D-720F-4657-A634-768B85B67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7165" y="1897062"/>
            <a:ext cx="1051220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6E3C852-DB78-406C-9975-B7C1E03A04C6}"/>
              </a:ext>
            </a:extLst>
          </p:cNvPr>
          <p:cNvSpPr/>
          <p:nvPr/>
        </p:nvSpPr>
        <p:spPr>
          <a:xfrm>
            <a:off x="738800" y="2149950"/>
            <a:ext cx="1054893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488950">
              <a:spcBef>
                <a:spcPct val="0"/>
              </a:spcBef>
              <a:spcAft>
                <a:spcPct val="35000"/>
              </a:spcAft>
            </a:pPr>
            <a:r>
              <a:rPr lang="en-IN" sz="2000" dirty="0">
                <a:solidFill>
                  <a:schemeClr val="tx1"/>
                </a:solidFill>
              </a:rPr>
              <a:t>Number of affected users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37C348-F9CB-44B3-9DA0-469430CE4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5530" y="2735262"/>
            <a:ext cx="1051220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C466907-9CF3-42C0-8DD9-E43B5724AF46}"/>
              </a:ext>
            </a:extLst>
          </p:cNvPr>
          <p:cNvSpPr/>
          <p:nvPr/>
        </p:nvSpPr>
        <p:spPr>
          <a:xfrm>
            <a:off x="740126" y="3046462"/>
            <a:ext cx="1054893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755650">
              <a:spcBef>
                <a:spcPct val="0"/>
              </a:spcBef>
              <a:spcAft>
                <a:spcPct val="35000"/>
              </a:spcAft>
            </a:pPr>
            <a:r>
              <a:rPr lang="en-IE" sz="2000" dirty="0">
                <a:solidFill>
                  <a:schemeClr val="tx1"/>
                </a:solidFill>
              </a:rPr>
              <a:t>Average response time</a:t>
            </a:r>
            <a:endParaRPr lang="en-IN" sz="2000" kern="12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BAC004E-0917-4CD4-B73E-7A29E8CE0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6136" y="3725862"/>
            <a:ext cx="1051220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24CF5EB-F993-48B9-BB2B-B0B52A912813}"/>
              </a:ext>
            </a:extLst>
          </p:cNvPr>
          <p:cNvSpPr/>
          <p:nvPr/>
        </p:nvSpPr>
        <p:spPr>
          <a:xfrm>
            <a:off x="713472" y="4040459"/>
            <a:ext cx="1053753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lvl="1"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Count of this operation requests on the day of detection and 7 days before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58D7A0-6AFA-4F7F-A172-673DCC2C7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7165" y="4640262"/>
            <a:ext cx="1051220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E566E93-4B3A-4573-840B-968AB39CDF87}"/>
              </a:ext>
            </a:extLst>
          </p:cNvPr>
          <p:cNvSpPr/>
          <p:nvPr/>
        </p:nvSpPr>
        <p:spPr>
          <a:xfrm>
            <a:off x="750202" y="4986103"/>
            <a:ext cx="1053753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lvl="1"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Correlation between degradation in this operation and degradations in related dependencies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0C6C85-4611-4DED-B008-4E441A54F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4501" y="5554662"/>
            <a:ext cx="1051220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B022CED-C318-41A6-B098-09FF45F364A1}"/>
              </a:ext>
            </a:extLst>
          </p:cNvPr>
          <p:cNvSpPr txBox="1"/>
          <p:nvPr/>
        </p:nvSpPr>
        <p:spPr>
          <a:xfrm>
            <a:off x="726136" y="5842245"/>
            <a:ext cx="68537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Links to help diagnose the problem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033655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Icon of a screen with line charts">
            <a:extLst>
              <a:ext uri="{FF2B5EF4-FFF2-40B4-BE49-F238E27FC236}">
                <a16:creationId xmlns:a16="http://schemas.microsoft.com/office/drawing/2014/main" id="{5F8C406A-AF65-4E14-8531-F87090163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507446"/>
            <a:ext cx="6430962" cy="439465"/>
          </a:xfrm>
        </p:spPr>
        <p:txBody>
          <a:bodyPr/>
          <a:lstStyle/>
          <a:p>
            <a:r>
              <a:rPr lang="en-US" dirty="0"/>
              <a:t>Reducing meaningless and </a:t>
            </a:r>
            <a:br>
              <a:rPr lang="en-US" dirty="0"/>
            </a:br>
            <a:r>
              <a:rPr lang="en-US" dirty="0"/>
              <a:t>non-actionable alerts</a:t>
            </a:r>
          </a:p>
        </p:txBody>
      </p:sp>
      <p:pic>
        <p:nvPicPr>
          <p:cNvPr id="15" name="Picture 14" descr="Icon of a screen with line charts">
            <a:extLst>
              <a:ext uri="{FF2B5EF4-FFF2-40B4-BE49-F238E27FC236}">
                <a16:creationId xmlns:a16="http://schemas.microsoft.com/office/drawing/2014/main" id="{80ABEF4F-0688-4161-828B-AF17163A2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9" y="2109463"/>
            <a:ext cx="1097280" cy="109881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F001FF-AA11-4369-AACC-518AE79E21F5}"/>
              </a:ext>
            </a:extLst>
          </p:cNvPr>
          <p:cNvSpPr/>
          <p:nvPr/>
        </p:nvSpPr>
        <p:spPr>
          <a:xfrm>
            <a:off x="1722582" y="1945619"/>
            <a:ext cx="4870450" cy="155164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 dirty="0">
                <a:solidFill>
                  <a:schemeClr val="tx1"/>
                </a:solidFill>
              </a:rPr>
              <a:t>Monitoring and alerting enables a system to tell us when it’s broken, or, potentially, what’s about to break</a:t>
            </a:r>
          </a:p>
        </p:txBody>
      </p:sp>
      <p:pic>
        <p:nvPicPr>
          <p:cNvPr id="5" name="Picture 4" descr="Icon of a cloud with multiples lines extending from it">
            <a:extLst>
              <a:ext uri="{FF2B5EF4-FFF2-40B4-BE49-F238E27FC236}">
                <a16:creationId xmlns:a16="http://schemas.microsoft.com/office/drawing/2014/main" id="{B83EEAD5-097E-408B-9691-E00B89E41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38" y="3786248"/>
            <a:ext cx="1098813" cy="10988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A226DA-B731-40A9-9F3E-4022DEF93342}"/>
              </a:ext>
            </a:extLst>
          </p:cNvPr>
          <p:cNvSpPr/>
          <p:nvPr/>
        </p:nvSpPr>
        <p:spPr>
          <a:xfrm>
            <a:off x="1722582" y="3786248"/>
            <a:ext cx="4870450" cy="115647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 dirty="0">
                <a:solidFill>
                  <a:schemeClr val="tx1"/>
                </a:solidFill>
              </a:rPr>
              <a:t>Alerts requesting immediate action should be urgent, important, actionable, and real</a:t>
            </a:r>
          </a:p>
        </p:txBody>
      </p:sp>
    </p:spTree>
    <p:extLst>
      <p:ext uri="{BB962C8B-B14F-4D97-AF65-F5344CB8AC3E}">
        <p14:creationId xmlns:p14="http://schemas.microsoft.com/office/powerpoint/2010/main" val="75933353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3317212"/>
            <a:ext cx="9070923" cy="360099"/>
          </a:xfrm>
        </p:spPr>
        <p:txBody>
          <a:bodyPr/>
          <a:lstStyle/>
          <a:p>
            <a:r>
              <a:rPr lang="en-US" dirty="0"/>
              <a:t>Lesson 07: Blameless retrospectives and a just culture</a:t>
            </a:r>
          </a:p>
        </p:txBody>
      </p:sp>
      <p:pic>
        <p:nvPicPr>
          <p:cNvPr id="2" name="Picture 1" descr="Icon of two gears with different sizes">
            <a:extLst>
              <a:ext uri="{FF2B5EF4-FFF2-40B4-BE49-F238E27FC236}">
                <a16:creationId xmlns:a16="http://schemas.microsoft.com/office/drawing/2014/main" id="{EB100AE3-FE56-4F32-8003-24EF799CD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5628" y="302101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5446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E3067B4-8443-4570-8EA1-77B900C9D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899" y="632779"/>
            <a:ext cx="5653087" cy="411162"/>
          </a:xfrm>
        </p:spPr>
        <p:txBody>
          <a:bodyPr/>
          <a:lstStyle/>
          <a:p>
            <a:r>
              <a:rPr lang="en-IN" dirty="0"/>
              <a:t>Discussion: Blameless retrospective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399C4F-D8ED-46B3-9E2E-87C944B4A863}"/>
              </a:ext>
            </a:extLst>
          </p:cNvPr>
          <p:cNvSpPr/>
          <p:nvPr/>
        </p:nvSpPr>
        <p:spPr>
          <a:xfrm>
            <a:off x="6367462" y="2555275"/>
            <a:ext cx="5653087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What does it mean to have a blameless retrospective?</a:t>
            </a:r>
          </a:p>
        </p:txBody>
      </p:sp>
    </p:spTree>
    <p:extLst>
      <p:ext uri="{BB962C8B-B14F-4D97-AF65-F5344CB8AC3E}">
        <p14:creationId xmlns:p14="http://schemas.microsoft.com/office/powerpoint/2010/main" val="1375919683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1222-0A44-4BEB-9F2A-755FB83D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Developing a just culture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BDAA4C-FB66-4FB7-B6E7-0F53FBB9F33B}"/>
              </a:ext>
            </a:extLst>
          </p:cNvPr>
          <p:cNvSpPr/>
          <p:nvPr/>
        </p:nvSpPr>
        <p:spPr>
          <a:xfrm>
            <a:off x="726136" y="1328706"/>
            <a:ext cx="1054893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488950">
              <a:spcBef>
                <a:spcPct val="0"/>
              </a:spcBef>
              <a:spcAft>
                <a:spcPct val="35000"/>
              </a:spcAft>
            </a:pPr>
            <a:r>
              <a:rPr lang="en-IE" sz="2000" dirty="0">
                <a:solidFill>
                  <a:schemeClr val="tx1"/>
                </a:solidFill>
              </a:rPr>
              <a:t>When engineers feel safe to discuss mistakes, they are usually keen to help fix the issues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8EA94D-720F-4657-A634-768B85B67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7165" y="1897062"/>
            <a:ext cx="1051220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6E3C852-DB78-406C-9975-B7C1E03A04C6}"/>
              </a:ext>
            </a:extLst>
          </p:cNvPr>
          <p:cNvSpPr/>
          <p:nvPr/>
        </p:nvSpPr>
        <p:spPr>
          <a:xfrm>
            <a:off x="738800" y="2149950"/>
            <a:ext cx="1054893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488950">
              <a:spcBef>
                <a:spcPct val="0"/>
              </a:spcBef>
              <a:spcAft>
                <a:spcPct val="35000"/>
              </a:spcAft>
            </a:pPr>
            <a:r>
              <a:rPr lang="en-IN" sz="2000" dirty="0">
                <a:solidFill>
                  <a:schemeClr val="tx1"/>
                </a:solidFill>
              </a:rPr>
              <a:t>Encourage learning by using blameless post-mortems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37C348-F9CB-44B3-9DA0-469430CE4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5530" y="2735262"/>
            <a:ext cx="1051220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C466907-9CF3-42C0-8DD9-E43B5724AF46}"/>
              </a:ext>
            </a:extLst>
          </p:cNvPr>
          <p:cNvSpPr/>
          <p:nvPr/>
        </p:nvSpPr>
        <p:spPr>
          <a:xfrm>
            <a:off x="740126" y="3046462"/>
            <a:ext cx="1054893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755650">
              <a:spcBef>
                <a:spcPct val="0"/>
              </a:spcBef>
              <a:spcAft>
                <a:spcPct val="35000"/>
              </a:spcAft>
            </a:pPr>
            <a:r>
              <a:rPr lang="en-IE" sz="2000" dirty="0">
                <a:solidFill>
                  <a:schemeClr val="tx1"/>
                </a:solidFill>
              </a:rPr>
              <a:t>Understand how an issue happened</a:t>
            </a:r>
            <a:endParaRPr lang="en-IN" sz="2000" kern="12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BAC004E-0917-4CD4-B73E-7A29E8CE0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6136" y="3725862"/>
            <a:ext cx="1051220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24CF5EB-F993-48B9-BB2B-B0B52A912813}"/>
              </a:ext>
            </a:extLst>
          </p:cNvPr>
          <p:cNvSpPr/>
          <p:nvPr/>
        </p:nvSpPr>
        <p:spPr>
          <a:xfrm>
            <a:off x="713472" y="4040459"/>
            <a:ext cx="1053753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lvl="1"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Gain multiple perspectives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58D7A0-6AFA-4F7F-A172-673DCC2C7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7165" y="4640262"/>
            <a:ext cx="1051220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E566E93-4B3A-4573-840B-968AB39CDF87}"/>
              </a:ext>
            </a:extLst>
          </p:cNvPr>
          <p:cNvSpPr/>
          <p:nvPr/>
        </p:nvSpPr>
        <p:spPr>
          <a:xfrm>
            <a:off x="750202" y="4986103"/>
            <a:ext cx="1053753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lvl="1"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Enable and encourage mistake-makers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0C6C85-4611-4DED-B008-4E441A54F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4501" y="5554662"/>
            <a:ext cx="1051220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B022CED-C318-41A6-B098-09FF45F364A1}"/>
              </a:ext>
            </a:extLst>
          </p:cNvPr>
          <p:cNvSpPr txBox="1"/>
          <p:nvPr/>
        </p:nvSpPr>
        <p:spPr>
          <a:xfrm>
            <a:off x="726136" y="5842245"/>
            <a:ext cx="68537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Work hard to eliminate hindsight bias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256531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3317212"/>
            <a:ext cx="9070923" cy="360099"/>
          </a:xfrm>
        </p:spPr>
        <p:txBody>
          <a:bodyPr/>
          <a:lstStyle/>
          <a:p>
            <a:r>
              <a:rPr lang="en-US" dirty="0"/>
              <a:t>Lesson 08: Lab</a:t>
            </a:r>
          </a:p>
        </p:txBody>
      </p:sp>
      <p:pic>
        <p:nvPicPr>
          <p:cNvPr id="2" name="Picture 1" descr="Icon of a lab flask">
            <a:extLst>
              <a:ext uri="{FF2B5EF4-FFF2-40B4-BE49-F238E27FC236}">
                <a16:creationId xmlns:a16="http://schemas.microsoft.com/office/drawing/2014/main" id="{08235C6B-B28D-498E-9B02-04748C47C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7323" y="3033270"/>
            <a:ext cx="739773" cy="107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6171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1B9C-B4A1-4E8B-BDD0-8D4B9DE9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Module overview</a:t>
            </a:r>
          </a:p>
        </p:txBody>
      </p:sp>
      <p:pic>
        <p:nvPicPr>
          <p:cNvPr id="49" name="Picture 48" descr="Icon of a magnifying glass">
            <a:extLst>
              <a:ext uri="{FF2B5EF4-FFF2-40B4-BE49-F238E27FC236}">
                <a16:creationId xmlns:a16="http://schemas.microsoft.com/office/drawing/2014/main" id="{D09DD0E8-AC8F-4BFE-BC3E-3792E662E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84" y="1229016"/>
            <a:ext cx="950976" cy="95097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C7698FFA-9004-4AA9-B0C6-784CFE49C6B0}"/>
              </a:ext>
            </a:extLst>
          </p:cNvPr>
          <p:cNvSpPr txBox="1"/>
          <p:nvPr/>
        </p:nvSpPr>
        <p:spPr>
          <a:xfrm>
            <a:off x="1520825" y="1533813"/>
            <a:ext cx="4450728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1: Module overview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EA16BD2-39FB-4623-8749-C2572914B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20825" y="2210920"/>
            <a:ext cx="445072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Icon of a circle with circular arrows pointing at each other's end">
            <a:extLst>
              <a:ext uri="{FF2B5EF4-FFF2-40B4-BE49-F238E27FC236}">
                <a16:creationId xmlns:a16="http://schemas.microsoft.com/office/drawing/2014/main" id="{98516FFF-D256-4BBC-80C3-5F7B4736B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60" y="2397776"/>
            <a:ext cx="952500" cy="9525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30AC575-F7E8-4565-8722-9B528E072234}"/>
              </a:ext>
            </a:extLst>
          </p:cNvPr>
          <p:cNvSpPr txBox="1"/>
          <p:nvPr/>
        </p:nvSpPr>
        <p:spPr>
          <a:xfrm>
            <a:off x="1520825" y="2493430"/>
            <a:ext cx="4450728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2: Site reliability engineering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BBB0F4D-DF77-4682-BFAF-8EA8D94A7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20825" y="3497262"/>
            <a:ext cx="445072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Icon of three concentric arcs">
            <a:extLst>
              <a:ext uri="{FF2B5EF4-FFF2-40B4-BE49-F238E27FC236}">
                <a16:creationId xmlns:a16="http://schemas.microsoft.com/office/drawing/2014/main" id="{A122E008-0DEB-463D-9FB5-4ABF96196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460" y="3568060"/>
            <a:ext cx="952500" cy="9525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8D2283A-420B-400D-9A07-EFD1E87A45F1}"/>
              </a:ext>
            </a:extLst>
          </p:cNvPr>
          <p:cNvSpPr txBox="1"/>
          <p:nvPr/>
        </p:nvSpPr>
        <p:spPr>
          <a:xfrm>
            <a:off x="1520825" y="3727790"/>
            <a:ext cx="4450728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3: Design practices to measure end-user satisfaction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D2AAD57-6DF3-40F9-A9C3-2E9D4002B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20825" y="4733377"/>
            <a:ext cx="445072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 descr="Icon of a person enclosed in a frame">
            <a:extLst>
              <a:ext uri="{FF2B5EF4-FFF2-40B4-BE49-F238E27FC236}">
                <a16:creationId xmlns:a16="http://schemas.microsoft.com/office/drawing/2014/main" id="{983F6576-6385-4EE5-8C4D-FD1C68E347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460" y="4738344"/>
            <a:ext cx="952500" cy="9525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E354C7DD-9E77-491E-966D-74E36457F66B}"/>
              </a:ext>
            </a:extLst>
          </p:cNvPr>
          <p:cNvSpPr txBox="1"/>
          <p:nvPr/>
        </p:nvSpPr>
        <p:spPr>
          <a:xfrm>
            <a:off x="1520825" y="4876040"/>
            <a:ext cx="4450728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4: Design processes to capture and analyze user feedback</a:t>
            </a:r>
          </a:p>
        </p:txBody>
      </p:sp>
      <p:pic>
        <p:nvPicPr>
          <p:cNvPr id="88" name="Picture 87" descr="Icon of two chat bubbles">
            <a:extLst>
              <a:ext uri="{FF2B5EF4-FFF2-40B4-BE49-F238E27FC236}">
                <a16:creationId xmlns:a16="http://schemas.microsoft.com/office/drawing/2014/main" id="{E9B41617-C13B-4AE4-B995-22BC4097C5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4698" y="1158263"/>
            <a:ext cx="952500" cy="9525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1C77F04E-B93B-4501-A6ED-D49BAA8390C9}"/>
              </a:ext>
            </a:extLst>
          </p:cNvPr>
          <p:cNvSpPr txBox="1"/>
          <p:nvPr/>
        </p:nvSpPr>
        <p:spPr>
          <a:xfrm>
            <a:off x="7512872" y="1465236"/>
            <a:ext cx="4446804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6: Managing alerts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F821B84-CEC4-4DAF-88D4-E906C6314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08948" y="2188039"/>
            <a:ext cx="445072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94" descr="Icon of two gears with different sizes">
            <a:extLst>
              <a:ext uri="{FF2B5EF4-FFF2-40B4-BE49-F238E27FC236}">
                <a16:creationId xmlns:a16="http://schemas.microsoft.com/office/drawing/2014/main" id="{A1A67D22-46BB-41D4-85C2-5AF04A97E5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3174" y="2355733"/>
            <a:ext cx="952500" cy="9525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5CFE543-D8F2-41D9-B5EE-80B709180094}"/>
              </a:ext>
            </a:extLst>
          </p:cNvPr>
          <p:cNvSpPr txBox="1"/>
          <p:nvPr/>
        </p:nvSpPr>
        <p:spPr>
          <a:xfrm>
            <a:off x="7508948" y="2494783"/>
            <a:ext cx="4446804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7: </a:t>
            </a:r>
            <a:r>
              <a:rPr lang="en-AU" sz="2200" dirty="0"/>
              <a:t>Blameless retrospectives and a just culture</a:t>
            </a:r>
            <a:endParaRPr lang="en-US" sz="2200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DEC37D2-E3E4-47C6-A594-D972450F8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12872" y="3497262"/>
            <a:ext cx="445072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 descr="Icon of a lab flask">
            <a:extLst>
              <a:ext uri="{FF2B5EF4-FFF2-40B4-BE49-F238E27FC236}">
                <a16:creationId xmlns:a16="http://schemas.microsoft.com/office/drawing/2014/main" id="{F04B7F32-B5D0-4FAB-8131-3FFF4D5DDC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64698" y="3551463"/>
            <a:ext cx="950976" cy="950976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9D7EE779-E712-46DA-A2C8-BDF2A22CEC72}"/>
              </a:ext>
            </a:extLst>
          </p:cNvPr>
          <p:cNvSpPr txBox="1"/>
          <p:nvPr/>
        </p:nvSpPr>
        <p:spPr>
          <a:xfrm>
            <a:off x="7508948" y="3898420"/>
            <a:ext cx="4446804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8: Lab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3812FF0-667E-40C7-AA59-F87BE8923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05024" y="4722889"/>
            <a:ext cx="445072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 descr="Icon of a document with a checkmark">
            <a:extLst>
              <a:ext uri="{FF2B5EF4-FFF2-40B4-BE49-F238E27FC236}">
                <a16:creationId xmlns:a16="http://schemas.microsoft.com/office/drawing/2014/main" id="{D8BB80AC-3A7B-4667-A443-59D1C82708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63174" y="4745669"/>
            <a:ext cx="950976" cy="950976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C15AD984-A1EF-49AE-BB23-C0095083F9CF}"/>
              </a:ext>
            </a:extLst>
          </p:cNvPr>
          <p:cNvSpPr txBox="1"/>
          <p:nvPr/>
        </p:nvSpPr>
        <p:spPr>
          <a:xfrm>
            <a:off x="7505024" y="4963503"/>
            <a:ext cx="4446804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9: Module review and takeaways</a:t>
            </a:r>
          </a:p>
        </p:txBody>
      </p:sp>
      <p:pic>
        <p:nvPicPr>
          <p:cNvPr id="25" name="Picture 24" descr="Icon of two chat bubbles">
            <a:extLst>
              <a:ext uri="{FF2B5EF4-FFF2-40B4-BE49-F238E27FC236}">
                <a16:creationId xmlns:a16="http://schemas.microsoft.com/office/drawing/2014/main" id="{5B15493E-992B-4644-BEE7-2279AF15FE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460" y="5908628"/>
            <a:ext cx="952500" cy="9525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5557B40-4367-43FB-B336-8EAA10D45EB9}"/>
              </a:ext>
            </a:extLst>
          </p:cNvPr>
          <p:cNvSpPr txBox="1"/>
          <p:nvPr/>
        </p:nvSpPr>
        <p:spPr>
          <a:xfrm>
            <a:off x="1520825" y="6046324"/>
            <a:ext cx="4446804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5: Design processes to automate application analytics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66A111B-B49A-4534-98FF-19785B54A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20825" y="5773386"/>
            <a:ext cx="445072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38994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</p:spPr>
        <p:txBody>
          <a:bodyPr/>
          <a:lstStyle/>
          <a:p>
            <a:r>
              <a:rPr lang="en-US" dirty="0"/>
              <a:t>Integration between Azure DevOps and Microsoft Teams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600200" y="1485899"/>
            <a:ext cx="10409238" cy="914400"/>
          </a:xfrm>
        </p:spPr>
        <p:txBody>
          <a:bodyPr/>
          <a:lstStyle/>
          <a:p>
            <a:pPr lvl="1"/>
            <a:r>
              <a:rPr lang="en-US" dirty="0"/>
              <a:t>Lab overview:</a:t>
            </a:r>
          </a:p>
          <a:p>
            <a:pPr lvl="1"/>
            <a:r>
              <a:rPr lang="en-US" dirty="0"/>
              <a:t>In this lab, you will implement integration scenarios between Azure DevOps services and Microsoft Teams.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723EE74-D03B-43E6-8DA4-03A69A4F70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1325" y="3587749"/>
            <a:ext cx="5543550" cy="3031259"/>
          </a:xfrm>
        </p:spPr>
        <p:txBody>
          <a:bodyPr/>
          <a:lstStyle/>
          <a:p>
            <a:r>
              <a:rPr lang="en-US" dirty="0"/>
              <a:t>Objectives: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Integrate Microsoft Teams with Azure DevOps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Integrate Azure DevOps Kanban boards and Dashboards in 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Integrate Azure Pipelines with Microsoft 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Install the Azure Pipelines app in Microsoft 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Subscribe for Azure Pipelines notifications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3059D41-9728-4B58-9237-CADB42E287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64672" y="3587932"/>
            <a:ext cx="5544766" cy="3031076"/>
          </a:xfrm>
        </p:spPr>
        <p:txBody>
          <a:bodyPr/>
          <a:lstStyle/>
          <a:p>
            <a:r>
              <a:rPr lang="en-US" dirty="0"/>
              <a:t>Duration:</a:t>
            </a:r>
          </a:p>
        </p:txBody>
      </p:sp>
      <p:grpSp>
        <p:nvGrpSpPr>
          <p:cNvPr id="22" name="Group 21" descr="Icon of a bulb">
            <a:extLst>
              <a:ext uri="{FF2B5EF4-FFF2-40B4-BE49-F238E27FC236}">
                <a16:creationId xmlns:a16="http://schemas.microsoft.com/office/drawing/2014/main" id="{532636F5-FEE9-4794-A28F-4B991A3E3012}"/>
              </a:ext>
            </a:extLst>
          </p:cNvPr>
          <p:cNvGrpSpPr/>
          <p:nvPr/>
        </p:nvGrpSpPr>
        <p:grpSpPr>
          <a:xfrm>
            <a:off x="427859" y="1485899"/>
            <a:ext cx="914269" cy="914398"/>
            <a:chOff x="3031669" y="4181240"/>
            <a:chExt cx="702132" cy="70223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968E878-80EC-45B0-90F5-557E32129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031669" y="4181240"/>
              <a:ext cx="702132" cy="702231"/>
              <a:chOff x="7962901" y="3032919"/>
              <a:chExt cx="981074" cy="981076"/>
            </a:xfrm>
          </p:grpSpPr>
          <p:sp>
            <p:nvSpPr>
              <p:cNvPr id="25" name="Freeform 5">
                <a:extLst>
                  <a:ext uri="{FF2B5EF4-FFF2-40B4-BE49-F238E27FC236}">
                    <a16:creationId xmlns:a16="http://schemas.microsoft.com/office/drawing/2014/main" id="{27C23F06-B917-4EB8-9B2F-B33416B6EB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2901" y="3032919"/>
                <a:ext cx="981074" cy="9810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383D5909-A731-4FF6-8FE2-656861218C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31163" y="3102770"/>
                <a:ext cx="846137" cy="84455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</p:grpSp>
        <p:pic>
          <p:nvPicPr>
            <p:cNvPr id="24" name="Picture 23" descr="Icon of a bulb">
              <a:extLst>
                <a:ext uri="{FF2B5EF4-FFF2-40B4-BE49-F238E27FC236}">
                  <a16:creationId xmlns:a16="http://schemas.microsoft.com/office/drawing/2014/main" id="{8CEED23D-F446-4B18-9872-F167497CC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48883" y="4346193"/>
              <a:ext cx="267705" cy="372325"/>
            </a:xfrm>
            <a:prstGeom prst="rect">
              <a:avLst/>
            </a:prstGeom>
          </p:spPr>
        </p:pic>
      </p:grpSp>
      <p:grpSp>
        <p:nvGrpSpPr>
          <p:cNvPr id="27" name="Group 26" descr="Icon of three dots and outward pointing chevrons on left and right">
            <a:extLst>
              <a:ext uri="{FF2B5EF4-FFF2-40B4-BE49-F238E27FC236}">
                <a16:creationId xmlns:a16="http://schemas.microsoft.com/office/drawing/2014/main" id="{8174A7C7-6B81-49F3-BE91-6D71CE83AD09}"/>
              </a:ext>
            </a:extLst>
          </p:cNvPr>
          <p:cNvGrpSpPr/>
          <p:nvPr/>
        </p:nvGrpSpPr>
        <p:grpSpPr>
          <a:xfrm>
            <a:off x="5113072" y="5710856"/>
            <a:ext cx="716110" cy="716212"/>
            <a:chOff x="3088645" y="5729498"/>
            <a:chExt cx="648328" cy="64842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74FF4C6-C943-4932-85D4-E1DACC5E2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088645" y="5729498"/>
              <a:ext cx="648328" cy="648420"/>
              <a:chOff x="7962901" y="3032919"/>
              <a:chExt cx="981074" cy="981076"/>
            </a:xfrm>
          </p:grpSpPr>
          <p:sp>
            <p:nvSpPr>
              <p:cNvPr id="30" name="Freeform 5">
                <a:extLst>
                  <a:ext uri="{FF2B5EF4-FFF2-40B4-BE49-F238E27FC236}">
                    <a16:creationId xmlns:a16="http://schemas.microsoft.com/office/drawing/2014/main" id="{DBACF119-C361-45D1-AA6B-733353585E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2901" y="3032919"/>
                <a:ext cx="981074" cy="9810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841ADBC4-DE26-40A7-8FB9-2A22222978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31163" y="3102770"/>
                <a:ext cx="846137" cy="84455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</p:grpSp>
        <p:pic>
          <p:nvPicPr>
            <p:cNvPr id="29" name="Picture 28" descr="Icon of three dots and outward pointing chevrons on left and right">
              <a:extLst>
                <a:ext uri="{FF2B5EF4-FFF2-40B4-BE49-F238E27FC236}">
                  <a16:creationId xmlns:a16="http://schemas.microsoft.com/office/drawing/2014/main" id="{FA89E376-F5CD-40A6-B92D-C5BC8A6D7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84209" y="5952822"/>
              <a:ext cx="457200" cy="201773"/>
            </a:xfrm>
            <a:prstGeom prst="rect">
              <a:avLst/>
            </a:prstGeom>
          </p:spPr>
        </p:pic>
      </p:grpSp>
      <p:graphicFrame>
        <p:nvGraphicFramePr>
          <p:cNvPr id="4" name="!!timer" descr="Pie chart indicating that students have 45 minutes (out of 60 minutes total) to complete the lab.">
            <a:extLst>
              <a:ext uri="{FF2B5EF4-FFF2-40B4-BE49-F238E27FC236}">
                <a16:creationId xmlns:a16="http://schemas.microsoft.com/office/drawing/2014/main" id="{C9185D39-4EAA-4D92-A08E-1EDDF1A98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1063171"/>
              </p:ext>
            </p:extLst>
          </p:nvPr>
        </p:nvGraphicFramePr>
        <p:xfrm>
          <a:off x="7723403" y="4094276"/>
          <a:ext cx="3027304" cy="2018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9029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3317212"/>
            <a:ext cx="9070923" cy="360099"/>
          </a:xfrm>
        </p:spPr>
        <p:txBody>
          <a:bodyPr/>
          <a:lstStyle/>
          <a:p>
            <a:r>
              <a:rPr lang="en-US" dirty="0"/>
              <a:t>Lesson 09: Module review and takeaways</a:t>
            </a:r>
          </a:p>
        </p:txBody>
      </p:sp>
      <p:pic>
        <p:nvPicPr>
          <p:cNvPr id="2" name="Picture 1" descr="Icon of a document with a checkmark">
            <a:extLst>
              <a:ext uri="{FF2B5EF4-FFF2-40B4-BE49-F238E27FC236}">
                <a16:creationId xmlns:a16="http://schemas.microsoft.com/office/drawing/2014/main" id="{4E5FF3AB-34F2-43AB-949B-4CAA8B3B4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290" y="2980403"/>
            <a:ext cx="710785" cy="103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6790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1B9C-B4A1-4E8B-BDD0-8D4B9DE9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What did you learn?</a:t>
            </a:r>
          </a:p>
        </p:txBody>
      </p:sp>
      <p:pic>
        <p:nvPicPr>
          <p:cNvPr id="60" name="Picture 59" descr="Icon of a person enclosed in a frame">
            <a:extLst>
              <a:ext uri="{FF2B5EF4-FFF2-40B4-BE49-F238E27FC236}">
                <a16:creationId xmlns:a16="http://schemas.microsoft.com/office/drawing/2014/main" id="{A29DCA36-B05F-4B7A-950A-1C6736187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57" y="1628235"/>
            <a:ext cx="932688" cy="93268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33C20CF-701C-4955-A581-0B0DF3E46D0F}"/>
              </a:ext>
            </a:extLst>
          </p:cNvPr>
          <p:cNvSpPr/>
          <p:nvPr/>
        </p:nvSpPr>
        <p:spPr>
          <a:xfrm>
            <a:off x="1520825" y="1942037"/>
            <a:ext cx="3804439" cy="30508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dirty="0"/>
              <a:t>Define site reliability engineering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A49C632-C5D9-4188-B85E-3DACCEB27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20825" y="2599219"/>
            <a:ext cx="10477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Icon of two chat bubbles">
            <a:extLst>
              <a:ext uri="{FF2B5EF4-FFF2-40B4-BE49-F238E27FC236}">
                <a16:creationId xmlns:a16="http://schemas.microsoft.com/office/drawing/2014/main" id="{A83BD6CB-C1C3-4489-B873-B23267A4F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57" y="2637515"/>
            <a:ext cx="932688" cy="93268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68DB548-06CF-4865-9E95-4BE05845AAF3}"/>
              </a:ext>
            </a:extLst>
          </p:cNvPr>
          <p:cNvSpPr/>
          <p:nvPr/>
        </p:nvSpPr>
        <p:spPr>
          <a:xfrm>
            <a:off x="1520825" y="2950174"/>
            <a:ext cx="8772273" cy="30508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dirty="0"/>
              <a:t>Design processes to measure end-user satisfaction and analyze user feedback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061CF2A-323A-4EF8-88CE-D52A263CE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20825" y="3608499"/>
            <a:ext cx="10477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Icon of a document">
            <a:extLst>
              <a:ext uri="{FF2B5EF4-FFF2-40B4-BE49-F238E27FC236}">
                <a16:creationId xmlns:a16="http://schemas.microsoft.com/office/drawing/2014/main" id="{B9DE05D5-CE0B-4092-B11D-C30B6753B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057" y="3646795"/>
            <a:ext cx="931164" cy="93116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0218832-EE02-45B5-889D-2F19C0E0C548}"/>
              </a:ext>
            </a:extLst>
          </p:cNvPr>
          <p:cNvSpPr/>
          <p:nvPr/>
        </p:nvSpPr>
        <p:spPr>
          <a:xfrm>
            <a:off x="1520825" y="3958311"/>
            <a:ext cx="5773440" cy="30508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dirty="0"/>
              <a:t>Design processes to automate application analytics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69771F8-241B-4E2A-AC95-C3EEB869B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20825" y="4616255"/>
            <a:ext cx="10477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 descr="Icon of a gear and a arrow going across it">
            <a:extLst>
              <a:ext uri="{FF2B5EF4-FFF2-40B4-BE49-F238E27FC236}">
                <a16:creationId xmlns:a16="http://schemas.microsoft.com/office/drawing/2014/main" id="{4E7CAD90-E1A9-460B-9EB3-EF02951D6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057" y="4654551"/>
            <a:ext cx="931164" cy="93116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40DC84A-1F58-43B7-9217-26C5F2DDFB6C}"/>
              </a:ext>
            </a:extLst>
          </p:cNvPr>
          <p:cNvSpPr/>
          <p:nvPr/>
        </p:nvSpPr>
        <p:spPr>
          <a:xfrm>
            <a:off x="1520825" y="4966448"/>
            <a:ext cx="7401193" cy="30508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07000"/>
              </a:lnSpc>
              <a:spcAft>
                <a:spcPts val="816"/>
              </a:spcAft>
            </a:pPr>
            <a:r>
              <a:rPr lang="en-US" sz="2000" dirty="0"/>
              <a:t>Manage alerts and reduce meaningless and non-actionable alerts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2984C49-2D38-4FBE-B951-BE6F57347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20825" y="5624011"/>
            <a:ext cx="10477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 descr="Icon of wrench and screw driver">
            <a:extLst>
              <a:ext uri="{FF2B5EF4-FFF2-40B4-BE49-F238E27FC236}">
                <a16:creationId xmlns:a16="http://schemas.microsoft.com/office/drawing/2014/main" id="{76CA8E5F-266A-4A0E-AAF3-6714E34AA3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057" y="5662307"/>
            <a:ext cx="931164" cy="92964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FF2855D9-DF72-4803-B5FB-8E6A841872C9}"/>
              </a:ext>
            </a:extLst>
          </p:cNvPr>
          <p:cNvSpPr/>
          <p:nvPr/>
        </p:nvSpPr>
        <p:spPr>
          <a:xfrm>
            <a:off x="1520825" y="5974585"/>
            <a:ext cx="6664901" cy="30508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07000"/>
              </a:lnSpc>
              <a:spcAft>
                <a:spcPts val="816"/>
              </a:spcAft>
            </a:pPr>
            <a:r>
              <a:rPr lang="en-US" sz="2000" dirty="0"/>
              <a:t>Carry out blameless retrospectives and create a just culture</a:t>
            </a:r>
          </a:p>
        </p:txBody>
      </p:sp>
    </p:spTree>
    <p:extLst>
      <p:ext uri="{BB962C8B-B14F-4D97-AF65-F5344CB8AC3E}">
        <p14:creationId xmlns:p14="http://schemas.microsoft.com/office/powerpoint/2010/main" val="3920614269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9BF1-DFBD-478C-ACA3-333D99FCF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Module review questions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8B95F04-1D7D-46CE-BE13-CF007A831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1623727"/>
            <a:ext cx="915924" cy="915924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6FB8F2AC-518E-4577-AD7C-BF8FF1242B23}"/>
              </a:ext>
            </a:extLst>
          </p:cNvPr>
          <p:cNvSpPr/>
          <p:nvPr/>
        </p:nvSpPr>
        <p:spPr bwMode="auto">
          <a:xfrm rot="10800000" flipV="1">
            <a:off x="499585" y="1691883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37BE8B-2F6B-438B-AAD9-15ACBD641215}"/>
              </a:ext>
            </a:extLst>
          </p:cNvPr>
          <p:cNvSpPr/>
          <p:nvPr/>
        </p:nvSpPr>
        <p:spPr>
          <a:xfrm>
            <a:off x="1638300" y="1760887"/>
            <a:ext cx="10371138" cy="64008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What are some of the ways to measure end user satisfaction for your product?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6A7FDB-F8F8-4B0F-AF80-E509C172B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38300" y="2691321"/>
            <a:ext cx="103711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71F52523-F1BE-4804-ADAA-C27DC80CB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2842991"/>
            <a:ext cx="915924" cy="915924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0DDD116D-5C02-47AD-AC54-959FC968A1F9}"/>
              </a:ext>
            </a:extLst>
          </p:cNvPr>
          <p:cNvSpPr/>
          <p:nvPr/>
        </p:nvSpPr>
        <p:spPr bwMode="auto">
          <a:xfrm rot="10800000" flipV="1">
            <a:off x="499585" y="2912671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D13A60-C460-4F0D-9D35-3557A3E8D906}"/>
              </a:ext>
            </a:extLst>
          </p:cNvPr>
          <p:cNvSpPr/>
          <p:nvPr/>
        </p:nvSpPr>
        <p:spPr>
          <a:xfrm>
            <a:off x="1638300" y="2981675"/>
            <a:ext cx="10371138" cy="64008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True or False: Azure DevOps has a feature request board.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B7467DB-81EA-4985-8A61-A2DB3C021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38300" y="3912109"/>
            <a:ext cx="103711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B3FCF2BB-D2BD-40DE-B958-7CEFBC026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4063779"/>
            <a:ext cx="915924" cy="915924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2691F13C-8065-4AFF-9744-74A64CEC9558}"/>
              </a:ext>
            </a:extLst>
          </p:cNvPr>
          <p:cNvSpPr/>
          <p:nvPr/>
        </p:nvSpPr>
        <p:spPr bwMode="auto">
          <a:xfrm rot="10800000" flipV="1">
            <a:off x="499585" y="4133459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77FBA4B-E8EA-491B-9561-D8A9CA41C39D}"/>
              </a:ext>
            </a:extLst>
          </p:cNvPr>
          <p:cNvSpPr/>
          <p:nvPr/>
        </p:nvSpPr>
        <p:spPr>
          <a:xfrm>
            <a:off x="1638300" y="4202463"/>
            <a:ext cx="10371138" cy="64008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2200" dirty="0">
                <a:solidFill>
                  <a:schemeClr val="tx1"/>
                </a:solidFill>
              </a:rPr>
              <a:t>True or False: Application Insights analyses the traffic from your website against historic trends and sends you smart detection notifications on degradation.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919429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1B9C-B4A1-4E8B-BDD0-8D4B9DE9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23510-7F38-4B27-8076-5C5599333B62}"/>
              </a:ext>
            </a:extLst>
          </p:cNvPr>
          <p:cNvSpPr/>
          <p:nvPr/>
        </p:nvSpPr>
        <p:spPr>
          <a:xfrm>
            <a:off x="457069" y="1188720"/>
            <a:ext cx="7712373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dirty="0">
                <a:latin typeface="+mj-lt"/>
              </a:rPr>
              <a:t>After completing this module, students will be able to:</a:t>
            </a:r>
          </a:p>
        </p:txBody>
      </p:sp>
      <p:pic>
        <p:nvPicPr>
          <p:cNvPr id="60" name="Picture 59" descr="Icon of a person enclosed in a frame">
            <a:extLst>
              <a:ext uri="{FF2B5EF4-FFF2-40B4-BE49-F238E27FC236}">
                <a16:creationId xmlns:a16="http://schemas.microsoft.com/office/drawing/2014/main" id="{A29DCA36-B05F-4B7A-950A-1C6736187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57" y="1628235"/>
            <a:ext cx="932688" cy="93268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33C20CF-701C-4955-A581-0B0DF3E46D0F}"/>
              </a:ext>
            </a:extLst>
          </p:cNvPr>
          <p:cNvSpPr/>
          <p:nvPr/>
        </p:nvSpPr>
        <p:spPr>
          <a:xfrm>
            <a:off x="1520825" y="1942037"/>
            <a:ext cx="3804439" cy="30508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dirty="0"/>
              <a:t>Define site reliability engineering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A49C632-C5D9-4188-B85E-3DACCEB27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20825" y="2599219"/>
            <a:ext cx="10477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Icon of two chat bubbles">
            <a:extLst>
              <a:ext uri="{FF2B5EF4-FFF2-40B4-BE49-F238E27FC236}">
                <a16:creationId xmlns:a16="http://schemas.microsoft.com/office/drawing/2014/main" id="{A83BD6CB-C1C3-4489-B873-B23267A4F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57" y="2637515"/>
            <a:ext cx="932688" cy="93268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68DB548-06CF-4865-9E95-4BE05845AAF3}"/>
              </a:ext>
            </a:extLst>
          </p:cNvPr>
          <p:cNvSpPr/>
          <p:nvPr/>
        </p:nvSpPr>
        <p:spPr>
          <a:xfrm>
            <a:off x="1520825" y="2950174"/>
            <a:ext cx="8772273" cy="30508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dirty="0"/>
              <a:t>Design processes to measure end-user satisfaction and analyze user feedback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061CF2A-323A-4EF8-88CE-D52A263CE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20825" y="3608499"/>
            <a:ext cx="10477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Icon of a document">
            <a:extLst>
              <a:ext uri="{FF2B5EF4-FFF2-40B4-BE49-F238E27FC236}">
                <a16:creationId xmlns:a16="http://schemas.microsoft.com/office/drawing/2014/main" id="{B9DE05D5-CE0B-4092-B11D-C30B6753B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057" y="3646795"/>
            <a:ext cx="931164" cy="93116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0218832-EE02-45B5-889D-2F19C0E0C548}"/>
              </a:ext>
            </a:extLst>
          </p:cNvPr>
          <p:cNvSpPr/>
          <p:nvPr/>
        </p:nvSpPr>
        <p:spPr>
          <a:xfrm>
            <a:off x="1520825" y="3958311"/>
            <a:ext cx="5773440" cy="30508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dirty="0"/>
              <a:t>Design processes to automate application analytics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69771F8-241B-4E2A-AC95-C3EEB869B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20825" y="4616255"/>
            <a:ext cx="10477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 descr="Icon of a gear and a arrow going across it">
            <a:extLst>
              <a:ext uri="{FF2B5EF4-FFF2-40B4-BE49-F238E27FC236}">
                <a16:creationId xmlns:a16="http://schemas.microsoft.com/office/drawing/2014/main" id="{4E7CAD90-E1A9-460B-9EB3-EF02951D6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057" y="4654551"/>
            <a:ext cx="931164" cy="93116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40DC84A-1F58-43B7-9217-26C5F2DDFB6C}"/>
              </a:ext>
            </a:extLst>
          </p:cNvPr>
          <p:cNvSpPr/>
          <p:nvPr/>
        </p:nvSpPr>
        <p:spPr>
          <a:xfrm>
            <a:off x="1520825" y="4966448"/>
            <a:ext cx="7401193" cy="30508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07000"/>
              </a:lnSpc>
              <a:spcAft>
                <a:spcPts val="816"/>
              </a:spcAft>
            </a:pPr>
            <a:r>
              <a:rPr lang="en-US" sz="2000" dirty="0"/>
              <a:t>Manage alerts and reduce meaningless and non-actionable alerts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2984C49-2D38-4FBE-B951-BE6F57347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20825" y="5624011"/>
            <a:ext cx="10477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 descr="Icon of wrench and screw driver">
            <a:extLst>
              <a:ext uri="{FF2B5EF4-FFF2-40B4-BE49-F238E27FC236}">
                <a16:creationId xmlns:a16="http://schemas.microsoft.com/office/drawing/2014/main" id="{76CA8E5F-266A-4A0E-AAF3-6714E34AA3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057" y="5662307"/>
            <a:ext cx="931164" cy="92964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FF2855D9-DF72-4803-B5FB-8E6A841872C9}"/>
              </a:ext>
            </a:extLst>
          </p:cNvPr>
          <p:cNvSpPr/>
          <p:nvPr/>
        </p:nvSpPr>
        <p:spPr>
          <a:xfrm>
            <a:off x="1520825" y="5974585"/>
            <a:ext cx="6664901" cy="30508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07000"/>
              </a:lnSpc>
              <a:spcAft>
                <a:spcPts val="816"/>
              </a:spcAft>
            </a:pPr>
            <a:r>
              <a:rPr lang="en-US" sz="2000" dirty="0"/>
              <a:t>Carry out blameless retrospectives and create a just culture</a:t>
            </a:r>
          </a:p>
        </p:txBody>
      </p:sp>
    </p:spTree>
    <p:extLst>
      <p:ext uri="{BB962C8B-B14F-4D97-AF65-F5344CB8AC3E}">
        <p14:creationId xmlns:p14="http://schemas.microsoft.com/office/powerpoint/2010/main" val="3169857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3317212"/>
            <a:ext cx="9070923" cy="360099"/>
          </a:xfrm>
        </p:spPr>
        <p:txBody>
          <a:bodyPr/>
          <a:lstStyle/>
          <a:p>
            <a:r>
              <a:rPr lang="en-US" dirty="0"/>
              <a:t>Lesson 02: Site reliability engineering</a:t>
            </a:r>
          </a:p>
        </p:txBody>
      </p:sp>
      <p:pic>
        <p:nvPicPr>
          <p:cNvPr id="3" name="Picture 2" descr="Icon of a circle with circular arrows pointing at each other's end">
            <a:extLst>
              <a:ext uri="{FF2B5EF4-FFF2-40B4-BE49-F238E27FC236}">
                <a16:creationId xmlns:a16="http://schemas.microsoft.com/office/drawing/2014/main" id="{A713989A-0A7A-4C74-9BBD-19EA411F1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5515" y="302101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5115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0404-D691-41F9-A154-BBA3D26E3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507446"/>
            <a:ext cx="6430962" cy="439465"/>
          </a:xfrm>
        </p:spPr>
        <p:txBody>
          <a:bodyPr/>
          <a:lstStyle/>
          <a:p>
            <a:r>
              <a:rPr lang="en-US" dirty="0"/>
              <a:t>What is site reliability engineering?</a:t>
            </a:r>
          </a:p>
        </p:txBody>
      </p:sp>
      <p:pic>
        <p:nvPicPr>
          <p:cNvPr id="19" name="Picture 18" descr="Icon of three gears of different sizes">
            <a:extLst>
              <a:ext uri="{FF2B5EF4-FFF2-40B4-BE49-F238E27FC236}">
                <a16:creationId xmlns:a16="http://schemas.microsoft.com/office/drawing/2014/main" id="{58A0540D-C894-4A51-8963-923813E3A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29" y="1465226"/>
            <a:ext cx="1091184" cy="109270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6696132-7474-496F-9A5A-247DB338AF6D}"/>
              </a:ext>
            </a:extLst>
          </p:cNvPr>
          <p:cNvSpPr/>
          <p:nvPr/>
        </p:nvSpPr>
        <p:spPr>
          <a:xfrm>
            <a:off x="1727201" y="1465226"/>
            <a:ext cx="4845050" cy="155164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 dirty="0">
                <a:solidFill>
                  <a:schemeClr val="tx1"/>
                </a:solidFill>
              </a:rPr>
              <a:t>Site reliability engineering (SRE) empowers software developers to own the ongoing daily operation of their applications in production</a:t>
            </a:r>
          </a:p>
        </p:txBody>
      </p:sp>
    </p:spTree>
    <p:extLst>
      <p:ext uri="{BB962C8B-B14F-4D97-AF65-F5344CB8AC3E}">
        <p14:creationId xmlns:p14="http://schemas.microsoft.com/office/powerpoint/2010/main" val="290374426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3317212"/>
            <a:ext cx="9070923" cy="360099"/>
          </a:xfrm>
        </p:spPr>
        <p:txBody>
          <a:bodyPr/>
          <a:lstStyle/>
          <a:p>
            <a:r>
              <a:rPr lang="en-US" dirty="0"/>
              <a:t>Lesson 03: Design practices to measure end-user satisfaction</a:t>
            </a:r>
          </a:p>
        </p:txBody>
      </p:sp>
      <p:pic>
        <p:nvPicPr>
          <p:cNvPr id="2" name="Picture 1" descr="Icon of three concentric arcs">
            <a:extLst>
              <a:ext uri="{FF2B5EF4-FFF2-40B4-BE49-F238E27FC236}">
                <a16:creationId xmlns:a16="http://schemas.microsoft.com/office/drawing/2014/main" id="{FE009A14-5045-483B-9F60-4A92F07A3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685" y="302101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15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Capturing end-user satisfaction</a:t>
            </a:r>
            <a:endParaRPr lang="nl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ED7F62-C244-4318-BBCD-D8E76BCA2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1185577"/>
            <a:ext cx="915924" cy="91592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8832C68-601C-4B0A-A609-97D3295B5DF7}"/>
              </a:ext>
            </a:extLst>
          </p:cNvPr>
          <p:cNvSpPr/>
          <p:nvPr/>
        </p:nvSpPr>
        <p:spPr bwMode="auto">
          <a:xfrm rot="10800000" flipV="1">
            <a:off x="499585" y="1253733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C15336-29C4-407F-8274-9D5455CE2523}"/>
              </a:ext>
            </a:extLst>
          </p:cNvPr>
          <p:cNvSpPr/>
          <p:nvPr/>
        </p:nvSpPr>
        <p:spPr>
          <a:xfrm>
            <a:off x="1562100" y="1414176"/>
            <a:ext cx="10447338" cy="4572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800"/>
              </a:spcBef>
            </a:pPr>
            <a:r>
              <a:rPr lang="en-US" sz="2400" dirty="0">
                <a:solidFill>
                  <a:schemeClr val="tx1"/>
                </a:solidFill>
              </a:rPr>
              <a:t>Outline your goals and plan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C67DED-C775-44F6-B418-C3FD19D58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562100" y="2201157"/>
            <a:ext cx="104473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357A0B5-2929-461F-8A16-1EDC5B02A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2300813"/>
            <a:ext cx="915924" cy="91592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7219111-172A-4758-AA39-7BD27A8E3F43}"/>
              </a:ext>
            </a:extLst>
          </p:cNvPr>
          <p:cNvSpPr/>
          <p:nvPr/>
        </p:nvSpPr>
        <p:spPr bwMode="auto">
          <a:xfrm rot="10800000" flipV="1">
            <a:off x="499585" y="2370492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9A682B-165E-4618-88EB-78A9BD75A104}"/>
              </a:ext>
            </a:extLst>
          </p:cNvPr>
          <p:cNvSpPr/>
          <p:nvPr/>
        </p:nvSpPr>
        <p:spPr>
          <a:xfrm>
            <a:off x="1562100" y="2529792"/>
            <a:ext cx="10447338" cy="4572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Create a customer satisfaction survey (CSAT, CES, NPS)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056BD6-DA5D-44CA-9ACF-D8FDD59B4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562100" y="3316393"/>
            <a:ext cx="104473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D4EC4B7-0811-493A-8CF1-92FBC8484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3416049"/>
            <a:ext cx="915924" cy="915924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4966145E-4D61-4961-8673-2F8165732391}"/>
              </a:ext>
            </a:extLst>
          </p:cNvPr>
          <p:cNvSpPr/>
          <p:nvPr/>
        </p:nvSpPr>
        <p:spPr bwMode="auto">
          <a:xfrm rot="10800000" flipV="1">
            <a:off x="499585" y="3485727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7AEF09-3864-4594-A775-03F4001193B7}"/>
              </a:ext>
            </a:extLst>
          </p:cNvPr>
          <p:cNvSpPr/>
          <p:nvPr/>
        </p:nvSpPr>
        <p:spPr>
          <a:xfrm>
            <a:off x="1562100" y="3645408"/>
            <a:ext cx="10447338" cy="4572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Choose your survey’s trigger and timing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F5A53D-06AE-411C-A8B1-DEA5E8732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562100" y="4431629"/>
            <a:ext cx="104473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F72E650D-0347-4370-84E3-7598DCCD2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4531285"/>
            <a:ext cx="915924" cy="915924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294F2660-5BD0-4346-AAC4-37E0DAEC30D8}"/>
              </a:ext>
            </a:extLst>
          </p:cNvPr>
          <p:cNvSpPr/>
          <p:nvPr/>
        </p:nvSpPr>
        <p:spPr bwMode="auto">
          <a:xfrm rot="10800000" flipV="1">
            <a:off x="499585" y="4600962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677CA3-24E5-4C0E-8BE0-AF060790504E}"/>
              </a:ext>
            </a:extLst>
          </p:cNvPr>
          <p:cNvSpPr/>
          <p:nvPr/>
        </p:nvSpPr>
        <p:spPr>
          <a:xfrm>
            <a:off x="1562100" y="4761024"/>
            <a:ext cx="10447338" cy="4572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chemeClr val="tx1"/>
                </a:solidFill>
              </a:rPr>
              <a:t>Analyze the survey data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9B4334-980A-4B3B-A661-D39CE7EC3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562100" y="5546865"/>
            <a:ext cx="104473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39CBEC63-8F6B-4545-A144-7D23B731C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5646517"/>
            <a:ext cx="915924" cy="915924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4EC41E4F-F922-4F4D-B385-098D8C515691}"/>
              </a:ext>
            </a:extLst>
          </p:cNvPr>
          <p:cNvSpPr/>
          <p:nvPr/>
        </p:nvSpPr>
        <p:spPr bwMode="auto">
          <a:xfrm rot="10800000" flipV="1">
            <a:off x="499585" y="5716197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F4A659-D96E-426C-960D-A6B141CCE9BE}"/>
              </a:ext>
            </a:extLst>
          </p:cNvPr>
          <p:cNvSpPr/>
          <p:nvPr/>
        </p:nvSpPr>
        <p:spPr>
          <a:xfrm>
            <a:off x="1562100" y="5876640"/>
            <a:ext cx="10447338" cy="4572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chemeClr val="tx1"/>
                </a:solidFill>
              </a:rPr>
              <a:t>Adjust and repeat</a:t>
            </a:r>
          </a:p>
        </p:txBody>
      </p:sp>
    </p:spTree>
    <p:extLst>
      <p:ext uri="{BB962C8B-B14F-4D97-AF65-F5344CB8AC3E}">
        <p14:creationId xmlns:p14="http://schemas.microsoft.com/office/powerpoint/2010/main" val="360677697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Capturing feedback in product</a:t>
            </a:r>
            <a:endParaRPr lang="nl-NL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8932F0-374D-4651-8748-165B18816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325854"/>
              </p:ext>
            </p:extLst>
          </p:nvPr>
        </p:nvGraphicFramePr>
        <p:xfrm>
          <a:off x="427038" y="2186623"/>
          <a:ext cx="11582400" cy="3462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1200">
                  <a:extLst>
                    <a:ext uri="{9D8B030D-6E8A-4147-A177-3AD203B41FA5}">
                      <a16:colId xmlns:a16="http://schemas.microsoft.com/office/drawing/2014/main" val="4019748118"/>
                    </a:ext>
                  </a:extLst>
                </a:gridCol>
                <a:gridCol w="5791200">
                  <a:extLst>
                    <a:ext uri="{9D8B030D-6E8A-4147-A177-3AD203B41FA5}">
                      <a16:colId xmlns:a16="http://schemas.microsoft.com/office/drawing/2014/main" val="954628872"/>
                    </a:ext>
                  </a:extLst>
                </a:gridCol>
              </a:tblGrid>
              <a:tr h="48568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j-lt"/>
                        </a:rPr>
                        <a:t>Benefits</a:t>
                      </a:r>
                    </a:p>
                  </a:txBody>
                  <a:tcPr marL="137160" marR="137160" marT="91440" marB="91440">
                    <a:lnL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j-lt"/>
                        </a:rPr>
                        <a:t>Weaknesses</a:t>
                      </a:r>
                    </a:p>
                  </a:txBody>
                  <a:tcPr marL="137160" marR="137160" marT="91440" marB="9144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3A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483436"/>
                  </a:ext>
                </a:extLst>
              </a:tr>
              <a:tr h="728526">
                <a:tc>
                  <a:txBody>
                    <a:bodyPr/>
                    <a:lstStyle/>
                    <a:p>
                      <a:r>
                        <a:rPr lang="en-US" sz="2000" dirty="0"/>
                        <a:t>Context-sensitive feedback</a:t>
                      </a:r>
                    </a:p>
                  </a:txBody>
                  <a:tcPr marL="137160" marR="137160" marT="91440" marB="914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Not enough detail</a:t>
                      </a:r>
                    </a:p>
                  </a:txBody>
                  <a:tcPr marL="137160" marR="137160" marT="91440" marB="914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009758"/>
                  </a:ext>
                </a:extLst>
              </a:tr>
              <a:tr h="728526">
                <a:tc>
                  <a:txBody>
                    <a:bodyPr/>
                    <a:lstStyle/>
                    <a:p>
                      <a:r>
                        <a:rPr lang="en-US" sz="2000" dirty="0"/>
                        <a:t>Always on</a:t>
                      </a:r>
                    </a:p>
                  </a:txBody>
                  <a:tcPr marL="137160" marR="137160" marT="91440" marB="914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Always on</a:t>
                      </a:r>
                    </a:p>
                  </a:txBody>
                  <a:tcPr marL="137160" marR="137160" marT="91440" marB="914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397907"/>
                  </a:ext>
                </a:extLst>
              </a:tr>
              <a:tr h="728526">
                <a:tc>
                  <a:txBody>
                    <a:bodyPr/>
                    <a:lstStyle/>
                    <a:p>
                      <a:r>
                        <a:rPr lang="en-US" sz="2000" dirty="0"/>
                        <a:t>High response rates</a:t>
                      </a:r>
                    </a:p>
                  </a:txBody>
                  <a:tcPr marL="137160" marR="137160" marT="91440" marB="914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Too much feedback</a:t>
                      </a:r>
                    </a:p>
                  </a:txBody>
                  <a:tcPr marL="137160" marR="137160" marT="91440" marB="914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546333"/>
                  </a:ext>
                </a:extLst>
              </a:tr>
              <a:tr h="728526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37160" marR="137160" marT="91440" marB="914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Limited future follow up</a:t>
                      </a:r>
                    </a:p>
                  </a:txBody>
                  <a:tcPr marL="137160" marR="137160" marT="91440" marB="914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92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9297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TT_Azure_PowerPoint_Template_Dec19" id="{4D812253-AE16-49B7-9E8B-E155C396F1B1}" vid="{CDFF03D5-E879-4992-95FD-25D14F5B9F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E0AACF14ED30409321E086CBD493A2" ma:contentTypeVersion="4" ma:contentTypeDescription="Create a new document." ma:contentTypeScope="" ma:versionID="4889ff27a5c2cc44e382597e2323a2d2">
  <xsd:schema xmlns:xsd="http://www.w3.org/2001/XMLSchema" xmlns:xs="http://www.w3.org/2001/XMLSchema" xmlns:p="http://schemas.microsoft.com/office/2006/metadata/properties" xmlns:ns2="cdb59daf-14e9-4edf-afe9-ce5cf0512301" targetNamespace="http://schemas.microsoft.com/office/2006/metadata/properties" ma:root="true" ma:fieldsID="ccc9e7c3ccd46f28271fd42ef4ff5512" ns2:_="">
    <xsd:import namespace="cdb59daf-14e9-4edf-afe9-ce5cf05123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b59daf-14e9-4edf-afe9-ce5cf05123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A18E8F57-2884-444E-9366-21A5A6D0D7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b59daf-14e9-4edf-afe9-ce5cf05123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1024</Words>
  <Application>Microsoft Office PowerPoint</Application>
  <PresentationFormat>Custom</PresentationFormat>
  <Paragraphs>173</Paragraphs>
  <Slides>33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Consolas</vt:lpstr>
      <vt:lpstr>Segoe UI</vt:lpstr>
      <vt:lpstr>Segoe UI Light</vt:lpstr>
      <vt:lpstr>Segoe UI Semibold</vt:lpstr>
      <vt:lpstr>Wingdings</vt:lpstr>
      <vt:lpstr>Azure 1</vt:lpstr>
      <vt:lpstr>AZ-400.00 Module 18: Implementing System Feedback Mechanisms</vt:lpstr>
      <vt:lpstr>Lesson 01: Module overview</vt:lpstr>
      <vt:lpstr>Module overview</vt:lpstr>
      <vt:lpstr>Learning objectives</vt:lpstr>
      <vt:lpstr>Lesson 02: Site reliability engineering</vt:lpstr>
      <vt:lpstr>What is site reliability engineering?</vt:lpstr>
      <vt:lpstr>Lesson 03: Design practices to measure end-user satisfaction</vt:lpstr>
      <vt:lpstr>Capturing end-user satisfaction</vt:lpstr>
      <vt:lpstr>Capturing feedback in product</vt:lpstr>
      <vt:lpstr>Feedback from product roadmap</vt:lpstr>
      <vt:lpstr>Lesson 04: Design processes to capture and analyze user feedback</vt:lpstr>
      <vt:lpstr>For every customer who bothers to complain, 20 other customers remain silent</vt:lpstr>
      <vt:lpstr>Twitter sentiment release gate</vt:lpstr>
      <vt:lpstr>Demonstration: Deploy with release management green light capabilities</vt:lpstr>
      <vt:lpstr>Lesson 05: Design processes to automate application analytics</vt:lpstr>
      <vt:lpstr>Rapid responses and augmented search</vt:lpstr>
      <vt:lpstr>Integrating telemetry</vt:lpstr>
      <vt:lpstr>Recommending monitoring tools and technologies</vt:lpstr>
      <vt:lpstr>Lesson 06: Managing alerts</vt:lpstr>
      <vt:lpstr>When would I get a notification? </vt:lpstr>
      <vt:lpstr>How do I fix it? </vt:lpstr>
      <vt:lpstr>Smart detection notifications </vt:lpstr>
      <vt:lpstr>How can I improve performance?</vt:lpstr>
      <vt:lpstr>Example: Server response time degradation</vt:lpstr>
      <vt:lpstr>Reducing meaningless and  non-actionable alerts</vt:lpstr>
      <vt:lpstr>Lesson 07: Blameless retrospectives and a just culture</vt:lpstr>
      <vt:lpstr>Discussion: Blameless retrospective</vt:lpstr>
      <vt:lpstr>Developing a just culture</vt:lpstr>
      <vt:lpstr>Lesson 08: Lab</vt:lpstr>
      <vt:lpstr>Integration between Azure DevOps and Microsoft Teams</vt:lpstr>
      <vt:lpstr>Lesson 09: Module review and takeaways</vt:lpstr>
      <vt:lpstr>What did you learn?</vt:lpstr>
      <vt:lpstr>Module review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Continuous Delivery</dc:title>
  <dc:creator>René van Osnabrugge</dc:creator>
  <cp:lastModifiedBy>Kimberly Rasmusson-Anderson</cp:lastModifiedBy>
  <cp:revision>57</cp:revision>
  <dcterms:created xsi:type="dcterms:W3CDTF">2020-04-30T00:33:59Z</dcterms:created>
  <dcterms:modified xsi:type="dcterms:W3CDTF">2021-05-13T19:25:31Z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2020-04-30T16:58:44.8526099Z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ActionId">
    <vt:lpwstr>a6dbb04b-5cb4-4cb5-bb6f-3d6af857b37d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  <property fmtid="{D5CDD505-2E9C-101B-9397-08002B2CF9AE}" pid="9" name="ContentTypeId">
    <vt:lpwstr>0x0101002AE0AACF14ED30409321E086CBD493A2</vt:lpwstr>
  </property>
</Properties>
</file>