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13"/>
  </p:notesMasterIdLst>
  <p:handoutMasterIdLst>
    <p:handoutMasterId r:id="rId14"/>
  </p:handoutMasterIdLst>
  <p:sldIdLst>
    <p:sldId id="1719" r:id="rId6"/>
    <p:sldId id="1874" r:id="rId7"/>
    <p:sldId id="1875" r:id="rId8"/>
    <p:sldId id="1886" r:id="rId9"/>
    <p:sldId id="1857" r:id="rId10"/>
    <p:sldId id="1879" r:id="rId11"/>
    <p:sldId id="1887"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hite Template" id="{A073DAE3-B461-442F-A3D3-6642BD875E45}">
          <p14:sldIdLst>
            <p14:sldId id="1719"/>
            <p14:sldId id="1874"/>
            <p14:sldId id="1875"/>
            <p14:sldId id="1876"/>
            <p14:sldId id="1877"/>
            <p14:sldId id="1886"/>
            <p14:sldId id="1857"/>
            <p14:sldId id="1879"/>
            <p14:sldId id="1887"/>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188F"/>
    <a:srgbClr val="0078D4"/>
    <a:srgbClr val="1A1A1A"/>
    <a:srgbClr val="FFFFFF"/>
    <a:srgbClr val="00BCF2"/>
    <a:srgbClr val="40CDF5"/>
    <a:srgbClr val="40587C"/>
    <a:srgbClr val="00B0E3"/>
    <a:srgbClr val="005291"/>
    <a:srgbClr val="BA68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864" autoAdjust="0"/>
  </p:normalViewPr>
  <p:slideViewPr>
    <p:cSldViewPr snapToGrid="0">
      <p:cViewPr varScale="1">
        <p:scale>
          <a:sx n="62" d="100"/>
          <a:sy n="62" d="100"/>
        </p:scale>
        <p:origin x="-984"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pPr/>
              <a:t>1/8/2022 1:02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pPr/>
              <a:t>1/8/2022 1:02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cover title for either AZ-900T01 or AZ-900T00.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pPr/>
              <a:t>1/8/2022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xmlns=""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1/8/2022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xmlns="" val="347991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Point out that some study outside the class may be required to ensure you can pass the exam.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rPr>
              <a:t>https://www.microsoft.com/en-us/learning/exam-az-900.aspx.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1/8/2022 1:02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xmlns="" val="238808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specific to the 2-day version where the students do the walk-throughs. Edit the slide to remove one of the two descriptions.  If the student has an Azure Pass, or is using an Azure Subscription – keep the Azure Pass text.  If the student will be doing labs in the free MS Learn Sandbox – keep the Sandbox text.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pPr/>
              <a:t>1/8/2022 1:02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xmlns="" val="3108054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xmlns="" val="16054354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xmlns=""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xmlns=""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xmlns="" val="3672332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xmlns=""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xmlns=""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xmlns=""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xmlns="" val="3389112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xmlns=""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xmlns=""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xmlns=""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xmlns="" id="{C4B6689F-D3DF-4DE9-BFA0-0A8E724877B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xmlns="" val="4118198574"/>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xmlns=""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xmlns="" id="{0C62E602-B038-4AA6-A699-B469CFE1AD96}"/>
              </a:ext>
              <a:ext uri="{C183D7F6-B498-43B3-948B-1728B52AA6E4}">
                <adec:decorative xmlns:adec="http://schemas.microsoft.com/office/drawing/2017/decorative" xmlns=""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xmlns=""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xmlns=""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xmlns=""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xmlns=""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xmlns=""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xmlns=""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xmlns=""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xmlns=""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xmlns=""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xmlns=""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xmlns=""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xmlns=""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xmlns=""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xmlns=""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xmlns=""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xmlns=""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xmlns=""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xmlns=""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xmlns=""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xmlns=""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xmlns=""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xmlns=""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xmlns=""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xmlns=""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xmlns=""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xmlns=""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xmlns=""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xmlns=""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xmlns=""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xmlns=""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xmlns=""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xmlns=""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xmlns=""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xmlns=""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xmlns=""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xmlns=""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xmlns="" val="1111714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xmlns=""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xmlns=""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xmlns=""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xmlns=""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xmlns=""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xmlns=""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xmlns=""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xmlns=""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xmlns=""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xmlns=""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xmlns=""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xmlns=""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xmlns=""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xmlns=""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xmlns=""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xmlns=""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xmlns=""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xmlns=""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xmlns=""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xmlns=""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xmlns=""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xmlns=""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xmlns=""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xmlns=""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xmlns=""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xmlns=""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xmlns=""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xmlns=""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xmlns=""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xmlns="" val="1642576174"/>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xmlns=""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80446298"/>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xmlns=""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xmlns=""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774174133"/>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xmlns=""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40347523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xmlns=""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xmlns=""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xmlns=""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85489968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xmlns=""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xmlns=""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159096983"/>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xmlns=""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xmlns="" id="{59500235-F506-479A-8FC5-E0FA2D9B07C5}"/>
              </a:ext>
              <a:ext uri="{C183D7F6-B498-43B3-948B-1728B52AA6E4}">
                <adec:decorative xmlns:adec="http://schemas.microsoft.com/office/drawing/2017/decorative" xmlns=""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xmlns=""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xmlns=""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90512507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8642"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xmlns="" id="{59500235-F506-479A-8FC5-E0FA2D9B07C5}"/>
              </a:ext>
              <a:ext uri="{C183D7F6-B498-43B3-948B-1728B52AA6E4}">
                <adec:decorative xmlns:adec="http://schemas.microsoft.com/office/drawing/2017/decorative" xmlns=""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xmlns="" id="{D17555C6-D911-440E-98E2-C7A43ED55E60}"/>
              </a:ext>
            </a:extLst>
          </p:cNvPr>
          <p:cNvSpPr>
            <a:spLocks noGrp="1"/>
          </p:cNvSpPr>
          <p:nvPr>
            <p:ph sz="quarter" idx="12"/>
          </p:nvPr>
        </p:nvSpPr>
        <p:spPr>
          <a:xfrm>
            <a:off x="6364951"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xmlns=""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81681000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xmlns=""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xmlns=""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93313603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xmlns=""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xmlns=""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197571221"/>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xmlns=""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338266217"/>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xmlns=""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xmlns=""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763997621"/>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xmlns=""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xmlns=""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xmlns=""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xmlns=""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830090325"/>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xmlns=""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xmlns=""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xmlns=""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xmlns=""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xmlns=""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xmlns=""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xmlns=""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xmlns=""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xmlns=""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xmlns=""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659318390"/>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2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xmlns=""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xmlns="" id="{A6AC17A7-7CAA-4CA5-89CD-184D76C19F56}"/>
              </a:ext>
              <a:ext uri="{C183D7F6-B498-43B3-948B-1728B52AA6E4}">
                <adec:decorative xmlns:adec="http://schemas.microsoft.com/office/drawing/2017/decorative" xmlns=""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xmlns=""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xmlns=""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xmlns="" id="{7A2E6301-6404-4EF3-A39A-8E79FFA3C974}"/>
              </a:ext>
              <a:ext uri="{C183D7F6-B498-43B3-948B-1728B52AA6E4}">
                <adec:decorative xmlns:adec="http://schemas.microsoft.com/office/drawing/2017/decorative" xmlns=""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xmlns=""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xmlns=""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xmlns=""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xmlns="" id="{5EC0DAC3-9E26-491C-A10D-7D086E91DB76}"/>
              </a:ext>
              <a:ext uri="{C183D7F6-B498-43B3-948B-1728B52AA6E4}">
                <adec:decorative xmlns:adec="http://schemas.microsoft.com/office/drawing/2017/decorative" xmlns=""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xmlns=""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xmlns=""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85000130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xmlns=""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xmlns=""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xmlns=""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xmlns=""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xmlns=""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02513020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xmlns=""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xmlns="" val="1531337368"/>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xmlns=""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xmlns=""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xmlns=""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xmlns=""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xmlns="" val="1121767512"/>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xmlns=""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xmlns="" id="{7FA17B80-9C3D-4DD7-B924-02A9E3E600E1}"/>
              </a:ext>
              <a:ext uri="{C183D7F6-B498-43B3-948B-1728B52AA6E4}">
                <adec:decorative xmlns:adec="http://schemas.microsoft.com/office/drawing/2017/decorative" xmlns=""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xmlns="" id="{3FD3D5BB-5B0F-44DE-B4B8-000A681CEA94}"/>
              </a:ext>
              <a:ext uri="{C183D7F6-B498-43B3-948B-1728B52AA6E4}">
                <adec:decorative xmlns:adec="http://schemas.microsoft.com/office/drawing/2017/decorative" xmlns=""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xmlns=""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A637605A-2FAC-4994-ACEC-7082FD1D75A8}"/>
              </a:ext>
              <a:ext uri="{C183D7F6-B498-43B3-948B-1728B52AA6E4}">
                <adec:decorative xmlns:adec="http://schemas.microsoft.com/office/drawing/2017/decorative" xmlns=""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xmlns="" id="{56B6D240-D672-4F0A-95ED-D92FC8351E6D}"/>
              </a:ext>
              <a:ext uri="{C183D7F6-B498-43B3-948B-1728B52AA6E4}">
                <adec:decorative xmlns:adec="http://schemas.microsoft.com/office/drawing/2017/decorative" xmlns=""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xmlns=""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xmlns=""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865053345"/>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xmlns=""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xmlns="" id="{7FA17B80-9C3D-4DD7-B924-02A9E3E600E1}"/>
              </a:ext>
              <a:ext uri="{C183D7F6-B498-43B3-948B-1728B52AA6E4}">
                <adec:decorative xmlns:adec="http://schemas.microsoft.com/office/drawing/2017/decorative" xmlns=""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xmlns="" id="{3FD3D5BB-5B0F-44DE-B4B8-000A681CEA94}"/>
              </a:ext>
              <a:ext uri="{C183D7F6-B498-43B3-948B-1728B52AA6E4}">
                <adec:decorative xmlns:adec="http://schemas.microsoft.com/office/drawing/2017/decorative" xmlns=""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xmlns=""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A637605A-2FAC-4994-ACEC-7082FD1D75A8}"/>
              </a:ext>
              <a:ext uri="{C183D7F6-B498-43B3-948B-1728B52AA6E4}">
                <adec:decorative xmlns:adec="http://schemas.microsoft.com/office/drawing/2017/decorative" xmlns=""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xmlns=""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xmlns="" val="324275441"/>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xmlns=""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xmlns=""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xmlns="" id="{680D905E-E7A9-44EC-830B-323C290AAA27}"/>
              </a:ext>
              <a:ext uri="{C183D7F6-B498-43B3-948B-1728B52AA6E4}">
                <adec:decorative xmlns:adec="http://schemas.microsoft.com/office/drawing/2017/decorative" xmlns=""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xmlns="" id="{5E2F051F-FAD1-40B7-AD8D-86ACA838D32B}"/>
              </a:ext>
              <a:ext uri="{C183D7F6-B498-43B3-948B-1728B52AA6E4}">
                <adec:decorative xmlns:adec="http://schemas.microsoft.com/office/drawing/2017/decorative" xmlns=""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A8966B79-BC7C-4DB8-80D4-01380DB97330}"/>
              </a:ext>
              <a:ext uri="{C183D7F6-B498-43B3-948B-1728B52AA6E4}">
                <adec:decorative xmlns:adec="http://schemas.microsoft.com/office/drawing/2017/decorative" xmlns=""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69D048A-1B0B-4837-8CE2-BD16F3AE2B1C}"/>
              </a:ext>
              <a:ext uri="{C183D7F6-B498-43B3-948B-1728B52AA6E4}">
                <adec:decorative xmlns:adec="http://schemas.microsoft.com/office/drawing/2017/decorative" xmlns=""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xmlns=""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62801972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xmlns=""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xmlns=""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xmlns="" id="{0F6F2449-CE4A-4880-A860-78E767F6EFFC}"/>
              </a:ext>
              <a:ext uri="{C183D7F6-B498-43B3-948B-1728B52AA6E4}">
                <adec:decorative xmlns:adec="http://schemas.microsoft.com/office/drawing/2017/decorative" xmlns=""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xmlns=""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0155675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xmlns=""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xmlns=""/>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xmlns=""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xmlns=""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997804248"/>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xmlns=""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xmlns=""/>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xmlns=""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xmlns=""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21549099"/>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xmlns=""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xmlns=""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xmlns=""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xmlns=""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xmlns=""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xmlns=""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xmlns="" val="229349392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xmlns=""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481606519"/>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44738245-4240-4679-8431-2218AB616298}"/>
              </a:ext>
              <a:ext uri="{C183D7F6-B498-43B3-948B-1728B52AA6E4}">
                <adec:decorative xmlns:adec="http://schemas.microsoft.com/office/drawing/2017/decorative" xmlns=""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E9099E02-C7DB-4453-A260-90431D88E427}"/>
              </a:ext>
              <a:ext uri="{C183D7F6-B498-43B3-948B-1728B52AA6E4}">
                <adec:decorative xmlns:adec="http://schemas.microsoft.com/office/drawing/2017/decorative" xmlns=""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C193CAE-888D-4B82-A6DF-559BB7F55658}"/>
              </a:ext>
              <a:ext uri="{C183D7F6-B498-43B3-948B-1728B52AA6E4}">
                <adec:decorative xmlns:adec="http://schemas.microsoft.com/office/drawing/2017/decorative" xmlns=""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2917774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xmlns=""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xmlns="" val="1703268474"/>
      </p:ext>
    </p:extLst>
  </p:cSld>
  <p:clrMapOvr>
    <a:masterClrMapping/>
  </p:clrMapOvr>
  <p:transition>
    <p:fade/>
  </p:transition>
  <p:extLst>
    <p:ext uri="{DCECCB84-F9BA-43D5-87BE-67443E8EF086}">
      <p15:sldGuideLst xmlns:p15="http://schemas.microsoft.com/office/powerpoint/2012/main" xmlns="">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xmlns=""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xmlns=""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xmlns=""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296184404"/>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xmlns=""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xmlns=""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xmlns=""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xmlns=""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97775847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xmlns=""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xmlns=""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xmlns=""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xmlns=""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xmlns=""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xmlns=""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xmlns=""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66429812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8AF631F7-0FD6-4620-8D4C-845139540698}"/>
              </a:ext>
              <a:ext uri="{C183D7F6-B498-43B3-948B-1728B52AA6E4}">
                <adec:decorative xmlns:adec="http://schemas.microsoft.com/office/drawing/2017/decorative" xmlns=""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0656713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8AF631F7-0FD6-4620-8D4C-845139540698}"/>
              </a:ext>
              <a:ext uri="{C183D7F6-B498-43B3-948B-1728B52AA6E4}">
                <adec:decorative xmlns:adec="http://schemas.microsoft.com/office/drawing/2017/decorative" xmlns=""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xmlns="" id="{13359E8F-F4BC-46D9-A456-1AEF499C6D31}"/>
              </a:ext>
              <a:ext uri="{C183D7F6-B498-43B3-948B-1728B52AA6E4}">
                <adec:decorative xmlns:adec="http://schemas.microsoft.com/office/drawing/2017/decorative" xmlns=""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07166526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8AF631F7-0FD6-4620-8D4C-845139540698}"/>
              </a:ext>
              <a:ext uri="{C183D7F6-B498-43B3-948B-1728B52AA6E4}">
                <adec:decorative xmlns:adec="http://schemas.microsoft.com/office/drawing/2017/decorative" xmlns=""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xmlns="" id="{13359E8F-F4BC-46D9-A456-1AEF499C6D31}"/>
              </a:ext>
              <a:ext uri="{C183D7F6-B498-43B3-948B-1728B52AA6E4}">
                <adec:decorative xmlns:adec="http://schemas.microsoft.com/office/drawing/2017/decorative" xmlns=""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xmlns="" id="{15248E5B-B35D-43BA-B0E9-DDA9F982CABC}"/>
              </a:ext>
              <a:ext uri="{C183D7F6-B498-43B3-948B-1728B52AA6E4}">
                <adec:decorative xmlns:adec="http://schemas.microsoft.com/office/drawing/2017/decorative" xmlns=""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80876579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xmlns="" id="{18C7A5BA-6D5F-4F89-8133-5E7B5AFA5388}"/>
              </a:ext>
              <a:ext uri="{C183D7F6-B498-43B3-948B-1728B52AA6E4}">
                <adec:decorative xmlns:adec="http://schemas.microsoft.com/office/drawing/2017/decorative" xmlns=""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xmlns="" id="{CBD0695E-5B97-44BE-B0A8-F9214D354151}"/>
              </a:ext>
              <a:ext uri="{C183D7F6-B498-43B3-948B-1728B52AA6E4}">
                <adec:decorative xmlns:adec="http://schemas.microsoft.com/office/drawing/2017/decorative" xmlns=""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xmlns="" id="{D602F602-8AD2-44FB-96AC-197B0B03616F}"/>
              </a:ext>
              <a:ext uri="{C183D7F6-B498-43B3-948B-1728B52AA6E4}">
                <adec:decorative xmlns:adec="http://schemas.microsoft.com/office/drawing/2017/decorative" xmlns=""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xmlns="" id="{C5EE9FF8-98D9-46AE-9E3D-2F72E00C7752}"/>
              </a:ext>
              <a:ext uri="{C183D7F6-B498-43B3-948B-1728B52AA6E4}">
                <adec:decorative xmlns:adec="http://schemas.microsoft.com/office/drawing/2017/decorative" xmlns=""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645857059"/>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xmlns="" id="{91176662-41A1-45F5-9F2A-CB3D5785A657}"/>
              </a:ext>
              <a:ext uri="{C183D7F6-B498-43B3-948B-1728B52AA6E4}">
                <adec:decorative xmlns:adec="http://schemas.microsoft.com/office/drawing/2017/decorative" xmlns=""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xmlns="" id="{F1B8295B-9399-43B5-961D-6D1444246663}"/>
              </a:ext>
              <a:ext uri="{C183D7F6-B498-43B3-948B-1728B52AA6E4}">
                <adec:decorative xmlns:adec="http://schemas.microsoft.com/office/drawing/2017/decorative" xmlns=""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xmlns="" id="{8661FE75-B00C-4695-B37C-FB53546A5F0A}"/>
              </a:ext>
              <a:ext uri="{C183D7F6-B498-43B3-948B-1728B52AA6E4}">
                <adec:decorative xmlns:adec="http://schemas.microsoft.com/office/drawing/2017/decorative" xmlns=""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xmlns="" id="{44FEBE66-8971-4138-8B29-7373BB7CD1B7}"/>
              </a:ext>
              <a:ext uri="{C183D7F6-B498-43B3-948B-1728B52AA6E4}">
                <adec:decorative xmlns:adec="http://schemas.microsoft.com/office/drawing/2017/decorative" xmlns=""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xmlns="" id="{EE9B15D9-25BA-4AE3-B36D-961D8C817DC1}"/>
              </a:ext>
              <a:ext uri="{C183D7F6-B498-43B3-948B-1728B52AA6E4}">
                <adec:decorative xmlns:adec="http://schemas.microsoft.com/office/drawing/2017/decorative" xmlns=""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18561952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xmlns="" id="{B2BC2D45-166A-42A4-BFA4-B0E61DE53CD1}"/>
              </a:ext>
              <a:ext uri="{C183D7F6-B498-43B3-948B-1728B52AA6E4}">
                <adec:decorative xmlns:adec="http://schemas.microsoft.com/office/drawing/2017/decorative" xmlns=""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C17E5589-50A4-4ADA-A3D2-DFB8558FE78E}"/>
              </a:ext>
              <a:ext uri="{C183D7F6-B498-43B3-948B-1728B52AA6E4}">
                <adec:decorative xmlns:adec="http://schemas.microsoft.com/office/drawing/2017/decorative" xmlns=""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xmlns=""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xmlns="" id="{599F4609-3CD7-4077-B992-04F71C504EF4}"/>
              </a:ext>
              <a:ext uri="{C183D7F6-B498-43B3-948B-1728B52AA6E4}">
                <adec:decorative xmlns:adec="http://schemas.microsoft.com/office/drawing/2017/decorative" xmlns=""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xmlns=""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xmlns="" id="{0C2F439E-21AC-47A7-8FF2-2B3B30023C2D}"/>
              </a:ext>
              <a:ext uri="{C183D7F6-B498-43B3-948B-1728B52AA6E4}">
                <adec:decorative xmlns:adec="http://schemas.microsoft.com/office/drawing/2017/decorative" xmlns=""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xmlns=""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xmlns=""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22008338"/>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xmlns="" id="{99FD6DBF-9FC0-43E4-BB25-187F987ED548}"/>
              </a:ext>
              <a:ext uri="{C183D7F6-B498-43B3-948B-1728B52AA6E4}">
                <adec:decorative xmlns:adec="http://schemas.microsoft.com/office/drawing/2017/decorative" xmlns=""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BCEDF675-8A34-4183-9100-9743BB5854C2}"/>
              </a:ext>
              <a:ext uri="{C183D7F6-B498-43B3-948B-1728B52AA6E4}">
                <adec:decorative xmlns:adec="http://schemas.microsoft.com/office/drawing/2017/decorative" xmlns=""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xmlns="" id="{389062B4-E38A-48D0-9FC3-A198B27C2B9D}"/>
              </a:ext>
              <a:ext uri="{C183D7F6-B498-43B3-948B-1728B52AA6E4}">
                <adec:decorative xmlns:adec="http://schemas.microsoft.com/office/drawing/2017/decorative" xmlns=""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xmlns="" id="{0FBA8527-2F9F-46AE-A168-2E369F0A4E4C}"/>
              </a:ext>
              <a:ext uri="{C183D7F6-B498-43B3-948B-1728B52AA6E4}">
                <adec:decorative xmlns:adec="http://schemas.microsoft.com/office/drawing/2017/decorative" xmlns=""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xmlns=""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xmlns="" id="{8B458FFC-8336-43D5-A0E5-A4CEF85D5F6D}"/>
              </a:ext>
              <a:ext uri="{C183D7F6-B498-43B3-948B-1728B52AA6E4}">
                <adec:decorative xmlns:adec="http://schemas.microsoft.com/office/drawing/2017/decorative" xmlns=""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xmlns=""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xmlns="" id="{A8128678-7D34-47E0-BE94-ECE7CD383DD9}"/>
              </a:ext>
              <a:ext uri="{C183D7F6-B498-43B3-948B-1728B52AA6E4}">
                <adec:decorative xmlns:adec="http://schemas.microsoft.com/office/drawing/2017/decorative" xmlns=""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xmlns=""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xmlns="" id="{70E98085-E858-4C10-983A-14182332938A}"/>
              </a:ext>
              <a:ext uri="{C183D7F6-B498-43B3-948B-1728B52AA6E4}">
                <adec:decorative xmlns:adec="http://schemas.microsoft.com/office/drawing/2017/decorative" xmlns=""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xmlns=""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xmlns="" id="{683B0E2A-4AAD-468F-8AFA-306B72CCD47E}"/>
              </a:ext>
              <a:ext uri="{C183D7F6-B498-43B3-948B-1728B52AA6E4}">
                <adec:decorative xmlns:adec="http://schemas.microsoft.com/office/drawing/2017/decorative" xmlns=""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xmlns=""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xmlns=""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988512068"/>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192018982"/>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xmlns=""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xmlns=""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xmlns=""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xmlns=""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xmlns=""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xmlns=""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xmlns="" id="{B1D12B33-C140-4AED-9479-89A1E21BD571}"/>
              </a:ext>
              <a:ext uri="{C183D7F6-B498-43B3-948B-1728B52AA6E4}">
                <adec:decorative xmlns:adec="http://schemas.microsoft.com/office/drawing/2017/decorative" xmlns=""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08F18CC-5BC5-4383-99A0-673FC34E152C}"/>
              </a:ext>
              <a:ext uri="{C183D7F6-B498-43B3-948B-1728B52AA6E4}">
                <adec:decorative xmlns:adec="http://schemas.microsoft.com/office/drawing/2017/decorative" xmlns=""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xmlns=""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xmlns="" id="{F2BE3BA0-8606-422D-8675-3046FD533FB2}"/>
              </a:ext>
              <a:ext uri="{C183D7F6-B498-43B3-948B-1728B52AA6E4}">
                <adec:decorative xmlns:adec="http://schemas.microsoft.com/office/drawing/2017/decorative" xmlns=""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A40603F-992B-4531-B3B1-5196D05EC3B4}"/>
              </a:ext>
              <a:ext uri="{C183D7F6-B498-43B3-948B-1728B52AA6E4}">
                <adec:decorative xmlns:adec="http://schemas.microsoft.com/office/drawing/2017/decorative" xmlns=""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412648577"/>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xmlns=""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xmlns=""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xmlns=""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xmlns=""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xmlns=""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xmlns=""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xmlns=""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xmlns=""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xmlns=""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xmlns="" id="{B1D12B33-C140-4AED-9479-89A1E21BD571}"/>
              </a:ext>
              <a:ext uri="{C183D7F6-B498-43B3-948B-1728B52AA6E4}">
                <adec:decorative xmlns:adec="http://schemas.microsoft.com/office/drawing/2017/decorative" xmlns=""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08F18CC-5BC5-4383-99A0-673FC34E152C}"/>
              </a:ext>
              <a:ext uri="{C183D7F6-B498-43B3-948B-1728B52AA6E4}">
                <adec:decorative xmlns:adec="http://schemas.microsoft.com/office/drawing/2017/decorative" xmlns=""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BF3C7B5-A8EA-4ECD-A968-2546248701F3}"/>
              </a:ext>
              <a:ext uri="{C183D7F6-B498-43B3-948B-1728B52AA6E4}">
                <adec:decorative xmlns:adec="http://schemas.microsoft.com/office/drawing/2017/decorative" xmlns=""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14FEAA1-EB50-4B84-96EB-E171DE39A0A8}"/>
              </a:ext>
              <a:ext uri="{C183D7F6-B498-43B3-948B-1728B52AA6E4}">
                <adec:decorative xmlns:adec="http://schemas.microsoft.com/office/drawing/2017/decorative" xmlns=""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xmlns=""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xmlns="" id="{F2BE3BA0-8606-422D-8675-3046FD533FB2}"/>
              </a:ext>
              <a:ext uri="{C183D7F6-B498-43B3-948B-1728B52AA6E4}">
                <adec:decorative xmlns:adec="http://schemas.microsoft.com/office/drawing/2017/decorative" xmlns=""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A40603F-992B-4531-B3B1-5196D05EC3B4}"/>
              </a:ext>
              <a:ext uri="{C183D7F6-B498-43B3-948B-1728B52AA6E4}">
                <adec:decorative xmlns:adec="http://schemas.microsoft.com/office/drawing/2017/decorative" xmlns=""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754922718"/>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xmlns=""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xmlns=""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xmlns=""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xmlns=""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608990204"/>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xmlns=""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xmlns=""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xmlns=""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xmlns=""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xmlns=""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xmlns=""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7661498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xmlns=""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xmlns="" val="3485828621"/>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xmlns=""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xmlns=""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xmlns=""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xmlns="" val="3839903117"/>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xmlns="" val="29720924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xmlns=""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xmlns="" val="785227243"/>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xmlns=""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xmlns="" val="1581126103"/>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189335521"/>
      </p:ext>
    </p:extLst>
  </p:cSld>
  <p:clrMapOvr>
    <a:masterClrMapping/>
  </p:clrMapOvr>
  <p:transition>
    <p:fade/>
  </p:transition>
  <p:extLst>
    <p:ext uri="{DCECCB84-F9BA-43D5-87BE-67443E8EF086}">
      <p15:sldGuideLst xmlns:p15="http://schemas.microsoft.com/office/powerpoint/2012/main" xmlns="">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xmlns="" val="3243858526"/>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xmlns=""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xmlns="" val="4278299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7" r:id="rId6"/>
    <p:sldLayoutId id="2147484603" r:id="rId7"/>
    <p:sldLayoutId id="2147484584" r:id="rId8"/>
    <p:sldLayoutId id="2147484583"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xmlns=""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xmlns=""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xmlns=""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xmlns=""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xmlns=""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xmlns=""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xmlns=""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xmlns="" id="{20F47F7E-C74A-4A65-B7A5-D72925334A6D}"/>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xmlns="" id="{2DDB1D2F-AB16-47E2-AEA2-52185EE73E2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xmlns="" id="{F9854452-BEE2-4D6F-AF3F-EDE5557096F1}"/>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xmlns="" id="{E5B85046-081D-4F59-AEE2-421B029011B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9FC44EF8-B27F-4536-ACB0-198F36C24F28}"/>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87DC5FA7-6F36-409D-BC70-62B33BEA3FD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9017990B-24FF-4B5B-8D31-3B2FFE93BA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F5A01494-B921-437B-A423-AB20FB069A42}"/>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4C5C73E5-7B00-44E0-9374-3355B7B7201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93BFEA6-004B-4D27-A931-C1D54015C4F3}"/>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00E74427-0B0E-421F-8E29-397FC22F231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8CD8DBD4-596F-472F-8D6A-66B6C274E3D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931450DF-6901-4582-9532-25A53162441A}"/>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3C5A3584-CF26-4747-B278-677319D4F5F6}"/>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9375F60-25F0-4830-8906-5E8E350BEED9}"/>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F3176288-D3AA-4B9F-BE31-BDDA09A81BA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F258125-1DFC-4512-95B3-0998DFA64EAB}"/>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8DA43343-B730-49DC-BA20-1E52B159B080}"/>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01ED16F1-E23F-4744-A1BF-CF4C7350A3E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4F4F339E-35EA-4535-B93C-146BA9AC868C}"/>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E290CBD8-D61A-42FF-A80D-1B39B8CF84B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179BA91F-3BDA-4288-AD5C-BE8833317BE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AD3ED5C-8E8E-4AEB-B653-841CD702D9BF}"/>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F9B79AD9-D798-492D-A2EA-B588782BF4FD}"/>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1DB1ED9-9E7F-467D-9DE9-636913529AA9}"/>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93FA38F7-7F1D-4E37-B549-8AB0776470D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C687F059-BB79-41C0-9779-9B93BE85C3B6}"/>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BEE6E387-635E-4E7F-A3FD-2A08F62BB9D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1536BD53-4F5F-4462-BD2A-4B7F301C510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20A9654B-7FA0-421D-A086-C1E9D47EBCA7}"/>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FF5D5440-94C3-43FF-A2DE-CD15659C8C5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EF3DE375-635E-4C10-AEAA-85CC8F812963}"/>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E0705675-F654-42B7-907F-2BFF4E429FD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6072DA8-81A3-427C-BA87-555E7E805F3D}"/>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B9ACDFF9-1C2A-4022-8D7B-669B8129D1C4}"/>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67089712-815B-4793-B41B-371863CAA2C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E111DF8-2BAC-4D3A-9F9B-37CBD53CC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xmlns="" id="{09588731-E1A9-4E7F-BFCF-F3E5C777D026}"/>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xmlns="" id="{B5536126-1068-4215-B543-D243D41DF7D3}"/>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2040566296"/>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1"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learn/paths/azure-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2532448"/>
            <a:ext cx="5428936" cy="1793104"/>
          </a:xfrm>
        </p:spPr>
        <p:txBody>
          <a:bodyPr wrap="square" anchor="b">
            <a:normAutofit/>
          </a:bodyPr>
          <a:lstStyle/>
          <a:p>
            <a:r>
              <a:rPr lang="en-US" sz="4400"/>
              <a:t>AZ-900T0x: Microsoft Azure Fundamentals</a:t>
            </a:r>
          </a:p>
        </p:txBody>
      </p:sp>
      <p:sp>
        <p:nvSpPr>
          <p:cNvPr id="9" name="Text Placeholder 2">
            <a:extLst>
              <a:ext uri="{FF2B5EF4-FFF2-40B4-BE49-F238E27FC236}">
                <a16:creationId xmlns:a16="http://schemas.microsoft.com/office/drawing/2014/main" xmlns="" id="{8848064B-FC48-415A-9E8A-F3C013233869}"/>
              </a:ext>
            </a:extLst>
          </p:cNvPr>
          <p:cNvSpPr>
            <a:spLocks noGrp="1"/>
          </p:cNvSpPr>
          <p:nvPr>
            <p:ph type="body" sz="quarter" idx="15"/>
          </p:nvPr>
        </p:nvSpPr>
        <p:spPr>
          <a:xfrm>
            <a:off x="442466" y="4350114"/>
            <a:ext cx="5413375" cy="738664"/>
          </a:xfrm>
        </p:spPr>
        <p:txBody>
          <a:bodyPr/>
          <a:lstStyle/>
          <a:p>
            <a:r>
              <a:rPr lang="en-US" dirty="0" err="1" smtClean="0"/>
              <a:t>Ravindra</a:t>
            </a:r>
            <a:r>
              <a:rPr lang="en-US" dirty="0" smtClean="0"/>
              <a:t> </a:t>
            </a:r>
            <a:r>
              <a:rPr lang="en-US" dirty="0" err="1" smtClean="0"/>
              <a:t>Kudache</a:t>
            </a:r>
            <a:endParaRPr lang="en-US" dirty="0" smtClean="0"/>
          </a:p>
          <a:p>
            <a:endParaRPr lang="en-US" dirty="0"/>
          </a:p>
        </p:txBody>
      </p:sp>
    </p:spTree>
    <p:extLst>
      <p:ext uri="{BB962C8B-B14F-4D97-AF65-F5344CB8AC3E}">
        <p14:creationId xmlns:p14="http://schemas.microsoft.com/office/powerpoint/2010/main" xmlns=""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B34AD-5CA0-463B-8945-5A34D71E77EE}"/>
              </a:ext>
            </a:extLst>
          </p:cNvPr>
          <p:cNvSpPr>
            <a:spLocks noGrp="1"/>
          </p:cNvSpPr>
          <p:nvPr>
            <p:ph type="title"/>
          </p:nvPr>
        </p:nvSpPr>
        <p:spPr/>
        <p:txBody>
          <a:bodyPr/>
          <a:lstStyle/>
          <a:p>
            <a:r>
              <a:rPr lang="en-US" dirty="0"/>
              <a:t>Welcome</a:t>
            </a:r>
          </a:p>
        </p:txBody>
      </p:sp>
      <p:graphicFrame>
        <p:nvGraphicFramePr>
          <p:cNvPr id="4" name="Table 6">
            <a:extLst>
              <a:ext uri="{FF2B5EF4-FFF2-40B4-BE49-F238E27FC236}">
                <a16:creationId xmlns:a16="http://schemas.microsoft.com/office/drawing/2014/main" xmlns="" id="{37FD6B94-AC03-4160-A1B8-18C16DC1240A}"/>
              </a:ext>
            </a:extLst>
          </p:cNvPr>
          <p:cNvGraphicFramePr>
            <a:graphicFrameLocks noGrp="1"/>
          </p:cNvGraphicFramePr>
          <p:nvPr>
            <p:extLst>
              <p:ext uri="{D42A27DB-BD31-4B8C-83A1-F6EECF244321}">
                <p14:modId xmlns:p14="http://schemas.microsoft.com/office/powerpoint/2010/main" xmlns="" val="4176238935"/>
              </p:ext>
            </p:extLst>
          </p:nvPr>
        </p:nvGraphicFramePr>
        <p:xfrm>
          <a:off x="432089" y="1120690"/>
          <a:ext cx="11341268" cy="4109466"/>
        </p:xfrm>
        <a:graphic>
          <a:graphicData uri="http://schemas.openxmlformats.org/drawingml/2006/table">
            <a:tbl>
              <a:tblPr firstRow="1" bandRow="1">
                <a:tableStyleId>{5C22544A-7EE6-4342-B048-85BDC9FD1C3A}</a:tableStyleId>
              </a:tblPr>
              <a:tblGrid>
                <a:gridCol w="5670634">
                  <a:extLst>
                    <a:ext uri="{9D8B030D-6E8A-4147-A177-3AD203B41FA5}">
                      <a16:colId xmlns:a16="http://schemas.microsoft.com/office/drawing/2014/main" xmlns="" val="2255807720"/>
                    </a:ext>
                  </a:extLst>
                </a:gridCol>
                <a:gridCol w="5670634">
                  <a:extLst>
                    <a:ext uri="{9D8B030D-6E8A-4147-A177-3AD203B41FA5}">
                      <a16:colId xmlns:a16="http://schemas.microsoft.com/office/drawing/2014/main" xmlns="" val="2856454902"/>
                    </a:ext>
                  </a:extLst>
                </a:gridCol>
              </a:tblGrid>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Thank you for joining us today.</a:t>
                      </a:r>
                      <a:endParaRPr lang="en-US" sz="2000" b="0" kern="1200" dirty="0">
                        <a:solidFill>
                          <a:schemeClr val="lt1"/>
                        </a:solidFill>
                        <a:latin typeface="+mj-lt"/>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Segoe UI" panose="020B0502040204020203" pitchFamily="34" charset="0"/>
                          <a:cs typeface="Segoe UI" panose="020B0502040204020203" pitchFamily="34" charset="0"/>
                        </a:rPr>
                        <a:t>We’ve worked together with the Microsoft Partner Network and Microsoft IT Academies to bring you a world-class learning experience.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dirty="0"/>
                    </a:p>
                  </a:txBody>
                  <a:tcPr>
                    <a:solidFill>
                      <a:schemeClr val="bg2"/>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Microsoft Certified Trainers + Instructors.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Your instructor is a premier technical and instructional expert who meets ongoing certification requirements. </a:t>
                      </a:r>
                    </a:p>
                  </a:txBody>
                  <a:tcPr>
                    <a:solidFill>
                      <a:schemeClr val="bg2"/>
                    </a:solidFill>
                  </a:tcPr>
                </a:tc>
                <a:extLst>
                  <a:ext uri="{0D108BD9-81ED-4DB2-BD59-A6C34878D82A}">
                    <a16:rowId xmlns:a16="http://schemas.microsoft.com/office/drawing/2014/main" xmlns="" val="307419271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Customer Satisfaction Guarantee.</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Our partners offer a satisfaction guarantee, and we hold them accountable for it. </a:t>
                      </a:r>
                      <a:br>
                        <a:rPr lang="en-US" sz="2000" b="0" kern="1200" dirty="0">
                          <a:solidFill>
                            <a:schemeClr val="tx1"/>
                          </a:solidFill>
                          <a:latin typeface="Segoe UI" panose="020B0502040204020203" pitchFamily="34" charset="0"/>
                          <a:ea typeface="+mn-ea"/>
                          <a:cs typeface="Segoe UI" panose="020B0502040204020203" pitchFamily="34" charset="0"/>
                        </a:rPr>
                      </a:b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At the end of class, please complete an evaluation of today’s experience. We value your feedback!  </a:t>
                      </a:r>
                    </a:p>
                  </a:txBody>
                  <a:tcPr>
                    <a:solidFill>
                      <a:schemeClr val="bg2"/>
                    </a:solidFill>
                  </a:tcPr>
                </a:tc>
                <a:tc>
                  <a:txBody>
                    <a:bodyPr/>
                    <a:lstStyle/>
                    <a:p>
                      <a:pPr marL="0" indent="0">
                        <a:spcBef>
                          <a:spcPts val="0"/>
                        </a:spcBef>
                        <a:buFont typeface="Wingdings" panose="05000000000000000000" pitchFamily="2" charset="2"/>
                        <a:buNone/>
                      </a:pPr>
                      <a:r>
                        <a:rPr lang="en-US" sz="2000" b="0" kern="1200" dirty="0">
                          <a:solidFill>
                            <a:srgbClr val="0070C0"/>
                          </a:solidFill>
                          <a:latin typeface="+mj-lt"/>
                          <a:ea typeface="+mn-ea"/>
                          <a:cs typeface="+mn-cs"/>
                        </a:rPr>
                        <a:t>Certification Exam Benefits.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After training, consider pursuing a Microsoft Certification to help distinguish your technical expertise and experience. Ask your instructor about available exam promotions and discounts.</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We wish you a great learning experience and ongoing career success!</a:t>
                      </a:r>
                      <a:endParaRPr lang="en-US" dirty="0">
                        <a:solidFill>
                          <a:schemeClr val="tx1"/>
                        </a:solidFill>
                      </a:endParaRPr>
                    </a:p>
                  </a:txBody>
                  <a:tcPr>
                    <a:solidFill>
                      <a:schemeClr val="bg2"/>
                    </a:solidFill>
                  </a:tcPr>
                </a:tc>
                <a:extLst>
                  <a:ext uri="{0D108BD9-81ED-4DB2-BD59-A6C34878D82A}">
                    <a16:rowId xmlns:a16="http://schemas.microsoft.com/office/drawing/2014/main" xmlns="" val="382848287"/>
                  </a:ext>
                </a:extLst>
              </a:tr>
            </a:tbl>
          </a:graphicData>
        </a:graphic>
      </p:graphicFrame>
    </p:spTree>
    <p:extLst>
      <p:ext uri="{BB962C8B-B14F-4D97-AF65-F5344CB8AC3E}">
        <p14:creationId xmlns:p14="http://schemas.microsoft.com/office/powerpoint/2010/main" xmlns=""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2FEE7-5008-4DA1-892C-91635126B322}"/>
              </a:ext>
            </a:extLst>
          </p:cNvPr>
          <p:cNvSpPr>
            <a:spLocks noGrp="1"/>
          </p:cNvSpPr>
          <p:nvPr>
            <p:ph type="title"/>
          </p:nvPr>
        </p:nvSpPr>
        <p:spPr/>
        <p:txBody>
          <a:bodyPr/>
          <a:lstStyle/>
          <a:p>
            <a:r>
              <a:rPr lang="en-US" dirty="0"/>
              <a:t>Hello! Instructor Introduction</a:t>
            </a:r>
          </a:p>
        </p:txBody>
      </p:sp>
      <p:sp>
        <p:nvSpPr>
          <p:cNvPr id="12" name="Text Placeholder 11">
            <a:extLst>
              <a:ext uri="{FF2B5EF4-FFF2-40B4-BE49-F238E27FC236}">
                <a16:creationId xmlns:a16="http://schemas.microsoft.com/office/drawing/2014/main" xmlns="" id="{07BCCABA-E2B3-4E60-8DF7-9DE67965D7C3}"/>
              </a:ext>
            </a:extLst>
          </p:cNvPr>
          <p:cNvSpPr>
            <a:spLocks noGrp="1"/>
          </p:cNvSpPr>
          <p:nvPr>
            <p:ph sz="quarter" idx="10"/>
          </p:nvPr>
        </p:nvSpPr>
        <p:spPr>
          <a:xfrm>
            <a:off x="418643" y="1456897"/>
            <a:ext cx="5394960" cy="2046714"/>
          </a:xfrm>
        </p:spPr>
        <p:txBody>
          <a:bodyPr/>
          <a:lstStyle/>
          <a:p>
            <a:pPr marL="342900" indent="-342900">
              <a:buFont typeface="Arial" panose="020B0604020202020204" pitchFamily="34" charset="0"/>
              <a:buChar char="•"/>
            </a:pPr>
            <a:r>
              <a:rPr lang="en-US" dirty="0">
                <a:latin typeface="+mn-lt"/>
              </a:rPr>
              <a:t>Instructor: </a:t>
            </a:r>
            <a:r>
              <a:rPr lang="en-US" dirty="0" smtClean="0">
                <a:latin typeface="+mn-lt"/>
              </a:rPr>
              <a:t> </a:t>
            </a:r>
            <a:r>
              <a:rPr lang="en-US" dirty="0" err="1" smtClean="0">
                <a:latin typeface="+mn-lt"/>
              </a:rPr>
              <a:t>Ravindra</a:t>
            </a:r>
            <a:r>
              <a:rPr lang="en-US" dirty="0" smtClean="0">
                <a:latin typeface="+mn-lt"/>
              </a:rPr>
              <a:t> </a:t>
            </a:r>
            <a:r>
              <a:rPr lang="en-US" dirty="0" err="1" smtClean="0">
                <a:latin typeface="+mn-lt"/>
              </a:rPr>
              <a:t>Kudache</a:t>
            </a:r>
            <a:endParaRPr lang="en-US" dirty="0">
              <a:latin typeface="+mn-lt"/>
            </a:endParaRPr>
          </a:p>
          <a:p>
            <a:pPr marL="342900" indent="-342900">
              <a:buFont typeface="Arial" panose="020B0604020202020204" pitchFamily="34" charset="0"/>
              <a:buChar char="•"/>
            </a:pPr>
            <a:r>
              <a:rPr lang="en-US" dirty="0" smtClean="0">
                <a:latin typeface="+mn-lt"/>
              </a:rPr>
              <a:t>Azure solution architect </a:t>
            </a:r>
            <a:endParaRPr lang="en-US" dirty="0">
              <a:latin typeface="+mn-lt"/>
            </a:endParaRPr>
          </a:p>
          <a:p>
            <a:pPr marL="342900" indent="-342900">
              <a:buFont typeface="Arial" panose="020B0604020202020204" pitchFamily="34" charset="0"/>
              <a:buChar char="•"/>
            </a:pPr>
            <a:r>
              <a:rPr lang="en-US" dirty="0" smtClean="0">
                <a:latin typeface="+mn-lt"/>
              </a:rPr>
              <a:t>12 year exp</a:t>
            </a:r>
            <a:endParaRPr lang="en-US" dirty="0">
              <a:latin typeface="+mn-lt"/>
            </a:endParaRPr>
          </a:p>
          <a:p>
            <a:pPr marL="342900" indent="-342900">
              <a:buFont typeface="Arial" panose="020B0604020202020204" pitchFamily="34" charset="0"/>
              <a:buChar char="•"/>
            </a:pPr>
            <a:endParaRPr lang="en-US" dirty="0">
              <a:latin typeface="+mn-lt"/>
            </a:endParaRPr>
          </a:p>
        </p:txBody>
      </p:sp>
      <p:pic>
        <p:nvPicPr>
          <p:cNvPr id="3" name="Picture 2" descr="Hello badge. ">
            <a:extLst>
              <a:ext uri="{FF2B5EF4-FFF2-40B4-BE49-F238E27FC236}">
                <a16:creationId xmlns:a16="http://schemas.microsoft.com/office/drawing/2014/main" xmlns="" id="{8C416332-8E30-452A-89EC-38E582D24070}"/>
              </a:ext>
            </a:extLst>
          </p:cNvPr>
          <p:cNvPicPr>
            <a:picLocks noChangeAspect="1"/>
          </p:cNvPicPr>
          <p:nvPr/>
        </p:nvPicPr>
        <p:blipFill>
          <a:blip r:embed="rId2"/>
          <a:stretch>
            <a:fillRect/>
          </a:stretch>
        </p:blipFill>
        <p:spPr>
          <a:xfrm>
            <a:off x="8585200" y="1987550"/>
            <a:ext cx="2438400" cy="1562100"/>
          </a:xfrm>
          <a:prstGeom prst="rect">
            <a:avLst/>
          </a:prstGeom>
        </p:spPr>
      </p:pic>
    </p:spTree>
    <p:extLst>
      <p:ext uri="{BB962C8B-B14F-4D97-AF65-F5344CB8AC3E}">
        <p14:creationId xmlns:p14="http://schemas.microsoft.com/office/powerpoint/2010/main" xmlns=""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0E70478-E774-40C4-8729-EFEB83E0DAFF}"/>
              </a:ext>
            </a:extLst>
          </p:cNvPr>
          <p:cNvSpPr>
            <a:spLocks noGrp="1"/>
          </p:cNvSpPr>
          <p:nvPr>
            <p:ph type="title"/>
          </p:nvPr>
        </p:nvSpPr>
        <p:spPr/>
        <p:txBody>
          <a:bodyPr/>
          <a:lstStyle/>
          <a:p>
            <a:r>
              <a:rPr lang="en-US" dirty="0"/>
              <a:t>About this course</a:t>
            </a:r>
          </a:p>
        </p:txBody>
      </p:sp>
      <p:sp>
        <p:nvSpPr>
          <p:cNvPr id="3" name="Text Placeholder 2">
            <a:extLst>
              <a:ext uri="{FF2B5EF4-FFF2-40B4-BE49-F238E27FC236}">
                <a16:creationId xmlns:a16="http://schemas.microsoft.com/office/drawing/2014/main" xmlns="" id="{C7800266-E237-4CBA-8E39-3A0C482C87E3}"/>
              </a:ext>
            </a:extLst>
          </p:cNvPr>
          <p:cNvSpPr>
            <a:spLocks noGrp="1"/>
          </p:cNvSpPr>
          <p:nvPr>
            <p:ph sz="quarter" idx="10"/>
          </p:nvPr>
        </p:nvSpPr>
        <p:spPr>
          <a:xfrm>
            <a:off x="419100" y="1456896"/>
            <a:ext cx="11340811" cy="3960058"/>
          </a:xfrm>
        </p:spPr>
        <p:txBody>
          <a:bodyPr/>
          <a:lstStyle/>
          <a:p>
            <a:pPr marL="342900" indent="-342900">
              <a:spcAft>
                <a:spcPts val="1200"/>
              </a:spcAft>
              <a:buFont typeface="Arial" panose="020B0604020202020204" pitchFamily="34" charset="0"/>
              <a:buChar char="•"/>
            </a:pPr>
            <a:r>
              <a:rPr lang="en-US" sz="2400" dirty="0">
                <a:latin typeface="+mn-lt"/>
              </a:rPr>
              <a:t>This course provides foundational level knowledge on cloud concepts; core Azure services; security, privacy, compliance, and trust; and Azure pricing and support.</a:t>
            </a:r>
          </a:p>
          <a:p>
            <a:pPr marL="342900" indent="-342900">
              <a:spcAft>
                <a:spcPts val="1200"/>
              </a:spcAft>
              <a:buFont typeface="Arial" panose="020B0604020202020204" pitchFamily="34" charset="0"/>
              <a:buChar char="•"/>
            </a:pPr>
            <a:r>
              <a:rPr lang="en-US" sz="2400" dirty="0">
                <a:latin typeface="+mn-lt"/>
              </a:rPr>
              <a:t>The audience for this course is just beginning to learn about cloud computing and how Microsoft Azure provides that service. </a:t>
            </a:r>
          </a:p>
          <a:p>
            <a:pPr marL="342900" indent="-342900">
              <a:spcAft>
                <a:spcPts val="1200"/>
              </a:spcAft>
              <a:buFont typeface="Arial" panose="020B0604020202020204" pitchFamily="34" charset="0"/>
              <a:buChar char="•"/>
            </a:pPr>
            <a:r>
              <a:rPr lang="en-US" sz="2400" dirty="0">
                <a:latin typeface="+mn-lt"/>
              </a:rPr>
              <a:t>There are two versions of this course a one-day version and a two-day version.</a:t>
            </a:r>
          </a:p>
          <a:p>
            <a:pPr marL="342900" indent="-342900">
              <a:spcAft>
                <a:spcPts val="1200"/>
              </a:spcAft>
              <a:buFont typeface="Arial" panose="020B0604020202020204" pitchFamily="34" charset="0"/>
              <a:buChar char="•"/>
            </a:pPr>
            <a:r>
              <a:rPr lang="en-US" sz="2400" dirty="0">
                <a:latin typeface="+mn-lt"/>
              </a:rPr>
              <a:t>The content for both courses aligns to the AZ-900 exam objective domain.</a:t>
            </a:r>
          </a:p>
          <a:p>
            <a:pPr marL="342900" indent="-342900">
              <a:spcAft>
                <a:spcPts val="1200"/>
              </a:spcAft>
              <a:buFont typeface="Arial" panose="020B0604020202020204" pitchFamily="34" charset="0"/>
              <a:buChar char="•"/>
            </a:pPr>
            <a:r>
              <a:rPr lang="en-US" sz="2400" dirty="0">
                <a:latin typeface="+mn-lt"/>
              </a:rPr>
              <a:t>There are no prerequisites for the course, but students with an IT background will find the concepts easier to understand. </a:t>
            </a:r>
            <a:endParaRPr lang="en-US" sz="2400" dirty="0"/>
          </a:p>
        </p:txBody>
      </p:sp>
    </p:spTree>
    <p:extLst>
      <p:ext uri="{BB962C8B-B14F-4D97-AF65-F5344CB8AC3E}">
        <p14:creationId xmlns:p14="http://schemas.microsoft.com/office/powerpoint/2010/main" xmlns="" val="34236016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Course Agenda</a:t>
            </a:r>
          </a:p>
        </p:txBody>
      </p:sp>
      <p:graphicFrame>
        <p:nvGraphicFramePr>
          <p:cNvPr id="8" name="Table 8">
            <a:extLst>
              <a:ext uri="{FF2B5EF4-FFF2-40B4-BE49-F238E27FC236}">
                <a16:creationId xmlns:a16="http://schemas.microsoft.com/office/drawing/2014/main" xmlns="" id="{8B2F1288-01AD-49EA-A5AB-78D86FC6AF45}"/>
              </a:ext>
            </a:extLst>
          </p:cNvPr>
          <p:cNvGraphicFramePr>
            <a:graphicFrameLocks noGrp="1"/>
          </p:cNvGraphicFramePr>
          <p:nvPr>
            <p:extLst>
              <p:ext uri="{D42A27DB-BD31-4B8C-83A1-F6EECF244321}">
                <p14:modId xmlns:p14="http://schemas.microsoft.com/office/powerpoint/2010/main" xmlns="" val="2796412506"/>
              </p:ext>
            </p:extLst>
          </p:nvPr>
        </p:nvGraphicFramePr>
        <p:xfrm>
          <a:off x="3038476" y="515985"/>
          <a:ext cx="9021710" cy="4909188"/>
        </p:xfrm>
        <a:graphic>
          <a:graphicData uri="http://schemas.openxmlformats.org/drawingml/2006/table">
            <a:tbl>
              <a:tblPr firstRow="1" bandRow="1">
                <a:tableStyleId>{5C22544A-7EE6-4342-B048-85BDC9FD1C3A}</a:tableStyleId>
              </a:tblPr>
              <a:tblGrid>
                <a:gridCol w="9021710">
                  <a:extLst>
                    <a:ext uri="{9D8B030D-6E8A-4147-A177-3AD203B41FA5}">
                      <a16:colId xmlns:a16="http://schemas.microsoft.com/office/drawing/2014/main" xmlns="" val="929034746"/>
                    </a:ext>
                  </a:extLst>
                </a:gridCol>
              </a:tblGrid>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0" dirty="0">
                          <a:solidFill>
                            <a:schemeClr val="tx1"/>
                          </a:solidFill>
                          <a:latin typeface="+mn-lt"/>
                        </a:rPr>
                        <a:t>Module 01 – Cloud concepts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505514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02 – Core Azure services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839519469"/>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03 – Core solutions and management tools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017901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04 – General security and network security</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20778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05 – Identity, governance, privacy, and compliance</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2306449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06 – Azure cost management and Service Level Agreements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10862170"/>
                  </a:ext>
                </a:extLst>
              </a:tr>
            </a:tbl>
          </a:graphicData>
        </a:graphic>
      </p:graphicFrame>
    </p:spTree>
    <p:extLst>
      <p:ext uri="{BB962C8B-B14F-4D97-AF65-F5344CB8AC3E}">
        <p14:creationId xmlns:p14="http://schemas.microsoft.com/office/powerpoint/2010/main" xmlns="" val="279366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33E7F-60A8-4B4D-AB34-946E22228B75}"/>
              </a:ext>
            </a:extLst>
          </p:cNvPr>
          <p:cNvSpPr>
            <a:spLocks noGrp="1"/>
          </p:cNvSpPr>
          <p:nvPr>
            <p:ph type="title"/>
          </p:nvPr>
        </p:nvSpPr>
        <p:spPr>
          <a:xfrm>
            <a:off x="418643" y="400302"/>
            <a:ext cx="11341268" cy="680196"/>
          </a:xfrm>
        </p:spPr>
        <p:txBody>
          <a:bodyPr/>
          <a:lstStyle/>
          <a:p>
            <a:r>
              <a:rPr lang="en-US" dirty="0"/>
              <a:t>Certification areas (AZ-900)</a:t>
            </a:r>
          </a:p>
        </p:txBody>
      </p:sp>
      <p:sp>
        <p:nvSpPr>
          <p:cNvPr id="3" name="Text Placeholder 2">
            <a:extLst>
              <a:ext uri="{FF2B5EF4-FFF2-40B4-BE49-F238E27FC236}">
                <a16:creationId xmlns:a16="http://schemas.microsoft.com/office/drawing/2014/main" xmlns="" id="{9D908B94-7199-45B4-9E23-E1987CF9EA32}"/>
              </a:ext>
            </a:extLst>
          </p:cNvPr>
          <p:cNvSpPr>
            <a:spLocks noGrp="1"/>
          </p:cNvSpPr>
          <p:nvPr>
            <p:ph sz="quarter" idx="10"/>
          </p:nvPr>
        </p:nvSpPr>
        <p:spPr>
          <a:xfrm>
            <a:off x="698822" y="4067186"/>
            <a:ext cx="11340811" cy="1364476"/>
          </a:xfrm>
        </p:spPr>
        <p:txBody>
          <a:bodyPr/>
          <a:lstStyle/>
          <a:p>
            <a:pPr marL="457200" indent="-457200">
              <a:buFont typeface="Arial" panose="020B0604020202020204" pitchFamily="34" charset="0"/>
              <a:buChar char="•"/>
            </a:pPr>
            <a:r>
              <a:rPr lang="en-US" altLang="en-US" sz="2000" dirty="0">
                <a:latin typeface="+mn-lt"/>
              </a:rPr>
              <a:t>This course maps directly to the exam AZ-900 Microsoft Azure Fundamentals. </a:t>
            </a:r>
          </a:p>
          <a:p>
            <a:pPr marL="457200" indent="-457200">
              <a:buFont typeface="Arial" panose="020B0604020202020204" pitchFamily="34" charset="0"/>
              <a:buChar char="•"/>
            </a:pPr>
            <a:r>
              <a:rPr lang="en-US" altLang="en-US" sz="2000" dirty="0">
                <a:latin typeface="+mn-lt"/>
              </a:rPr>
              <a:t>Percentages indicate the relative weight of each area on the exam.</a:t>
            </a:r>
          </a:p>
          <a:p>
            <a:pPr marL="457200" indent="-457200">
              <a:buFont typeface="Arial" panose="020B0604020202020204" pitchFamily="34" charset="0"/>
              <a:buChar char="•"/>
            </a:pPr>
            <a:r>
              <a:rPr lang="en-US" altLang="en-US" sz="2000" dirty="0">
                <a:latin typeface="+mn-lt"/>
              </a:rPr>
              <a:t>The higher the percentage, the more questions you are likely to see in that area.</a:t>
            </a:r>
          </a:p>
        </p:txBody>
      </p:sp>
      <p:graphicFrame>
        <p:nvGraphicFramePr>
          <p:cNvPr id="4" name="Table 3">
            <a:extLst>
              <a:ext uri="{FF2B5EF4-FFF2-40B4-BE49-F238E27FC236}">
                <a16:creationId xmlns:a16="http://schemas.microsoft.com/office/drawing/2014/main" xmlns="" id="{6B3CBC4B-6977-4442-95F5-F0528C34F890}"/>
              </a:ext>
            </a:extLst>
          </p:cNvPr>
          <p:cNvGraphicFramePr>
            <a:graphicFrameLocks noGrp="1"/>
          </p:cNvGraphicFramePr>
          <p:nvPr>
            <p:extLst>
              <p:ext uri="{D42A27DB-BD31-4B8C-83A1-F6EECF244321}">
                <p14:modId xmlns:p14="http://schemas.microsoft.com/office/powerpoint/2010/main" xmlns="" val="134424220"/>
              </p:ext>
            </p:extLst>
          </p:nvPr>
        </p:nvGraphicFramePr>
        <p:xfrm>
          <a:off x="709645" y="1040537"/>
          <a:ext cx="10695774" cy="2944368"/>
        </p:xfrm>
        <a:graphic>
          <a:graphicData uri="http://schemas.openxmlformats.org/drawingml/2006/table">
            <a:tbl>
              <a:tblPr firstRow="1" bandRow="1">
                <a:tableStyleId>{5C22544A-7EE6-4342-B048-85BDC9FD1C3A}</a:tableStyleId>
              </a:tblPr>
              <a:tblGrid>
                <a:gridCol w="9053787">
                  <a:extLst>
                    <a:ext uri="{9D8B030D-6E8A-4147-A177-3AD203B41FA5}">
                      <a16:colId xmlns:a16="http://schemas.microsoft.com/office/drawing/2014/main" xmlns="" val="3164179288"/>
                    </a:ext>
                  </a:extLst>
                </a:gridCol>
                <a:gridCol w="1641987">
                  <a:extLst>
                    <a:ext uri="{9D8B030D-6E8A-4147-A177-3AD203B41FA5}">
                      <a16:colId xmlns:a16="http://schemas.microsoft.com/office/drawing/2014/main" xmlns="" val="3081981001"/>
                    </a:ext>
                  </a:extLst>
                </a:gridCol>
              </a:tblGrid>
              <a:tr h="271760">
                <a:tc>
                  <a:txBody>
                    <a:bodyPr/>
                    <a:lstStyle/>
                    <a:p>
                      <a:pPr marL="0" marR="0" algn="just">
                        <a:lnSpc>
                          <a:spcPct val="115000"/>
                        </a:lnSpc>
                        <a:spcBef>
                          <a:spcPts val="0"/>
                        </a:spcBef>
                        <a:spcAft>
                          <a:spcPts val="0"/>
                        </a:spcAft>
                      </a:pPr>
                      <a:r>
                        <a:rPr lang="en-US" sz="2400" b="0">
                          <a:effectLst/>
                          <a:latin typeface="Segoe UI Semibold" panose="020B0702040204020203" pitchFamily="34" charset="0"/>
                          <a:cs typeface="Segoe UI Semibold" panose="020B0702040204020203" pitchFamily="34" charset="0"/>
                        </a:rPr>
                        <a:t>Study areas</a:t>
                      </a:r>
                      <a:endParaRPr lang="en-US" sz="2400" b="0" dirty="0">
                        <a:effectLst/>
                        <a:latin typeface="Segoe UI Semibold" panose="020B0702040204020203" pitchFamily="34" charset="0"/>
                        <a:ea typeface="Calibri" panose="020F0502020204030204" pitchFamily="34" charset="0"/>
                        <a:cs typeface="Segoe UI Semibold" panose="020B07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Weight</a:t>
                      </a:r>
                      <a:endParaRPr lang="en-US" sz="2400" b="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70724735"/>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Cloud Concepts</a:t>
                      </a:r>
                      <a:endParaRPr lang="en-US" sz="2400" b="0" dirty="0">
                        <a:effectLst/>
                        <a:latin typeface="Segoe UI Semilight"/>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20-25%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85770943"/>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Core Azure Services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15-20%</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81171256"/>
                  </a:ext>
                </a:extLst>
              </a:tr>
              <a:tr h="370840">
                <a:tc>
                  <a:txBody>
                    <a:bodyPr/>
                    <a:lstStyle/>
                    <a:p>
                      <a:pPr marL="0" marR="0" lvl="0" algn="l">
                        <a:lnSpc>
                          <a:spcPct val="114999"/>
                        </a:lnSpc>
                        <a:spcBef>
                          <a:spcPts val="0"/>
                        </a:spcBef>
                        <a:spcAft>
                          <a:spcPts val="0"/>
                        </a:spcAft>
                        <a:buNone/>
                      </a:pPr>
                      <a:r>
                        <a:rPr lang="en-IE" sz="2400" b="0" i="0" u="none" strike="noStrike" kern="1200" noProof="0" dirty="0">
                          <a:solidFill>
                            <a:schemeClr val="dk1"/>
                          </a:solidFill>
                          <a:effectLst/>
                          <a:latin typeface="+mn-lt"/>
                          <a:ea typeface="+mn-ea"/>
                          <a:cs typeface="+mn-cs"/>
                        </a:rPr>
                        <a:t>Describe Core Solutions and Management Tools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6306879"/>
                  </a:ext>
                </a:extLst>
              </a:tr>
              <a:tr h="370840">
                <a:tc>
                  <a:txBody>
                    <a:bodyPr/>
                    <a:lstStyle/>
                    <a:p>
                      <a:pPr marL="0" marR="0" lvl="0" algn="l">
                        <a:lnSpc>
                          <a:spcPct val="114999"/>
                        </a:lnSpc>
                        <a:spcBef>
                          <a:spcPts val="0"/>
                        </a:spcBef>
                        <a:spcAft>
                          <a:spcPts val="0"/>
                        </a:spcAft>
                        <a:buNone/>
                      </a:pPr>
                      <a:r>
                        <a:rPr lang="en-IE" sz="2400" b="0" i="0" u="none" strike="noStrike" kern="1200" noProof="0" dirty="0">
                          <a:effectLst/>
                        </a:rPr>
                        <a:t>Describe General Security and Network Security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6760210"/>
                  </a:ext>
                </a:extLst>
              </a:tr>
              <a:tr h="370839">
                <a:tc>
                  <a:txBody>
                    <a:bodyPr/>
                    <a:lstStyle/>
                    <a:p>
                      <a:pPr marL="0" lvl="0" algn="l">
                        <a:lnSpc>
                          <a:spcPct val="114999"/>
                        </a:lnSpc>
                        <a:spcBef>
                          <a:spcPts val="0"/>
                        </a:spcBef>
                        <a:spcAft>
                          <a:spcPts val="0"/>
                        </a:spcAft>
                        <a:buNone/>
                      </a:pPr>
                      <a:r>
                        <a:rPr lang="en-IE" sz="2400" b="0" i="0" u="none" strike="noStrike" kern="1200" noProof="0" dirty="0">
                          <a:effectLst/>
                          <a:latin typeface="Segoe UI"/>
                        </a:rPr>
                        <a:t>Describe Identity, Governance, Privacy and Compliance</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a:effectLst/>
                          <a:latin typeface="Segoe UI Semilight"/>
                          <a:cs typeface="Segoe UI Semilight"/>
                        </a:rPr>
                        <a:t>20-25%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54991040"/>
                  </a:ext>
                </a:extLst>
              </a:tr>
              <a:tr h="370838">
                <a:tc>
                  <a:txBody>
                    <a:bodyPr/>
                    <a:lstStyle/>
                    <a:p>
                      <a:pPr marL="0" lvl="0" algn="l">
                        <a:lnSpc>
                          <a:spcPct val="114999"/>
                        </a:lnSpc>
                        <a:spcBef>
                          <a:spcPts val="0"/>
                        </a:spcBef>
                        <a:spcAft>
                          <a:spcPts val="0"/>
                        </a:spcAft>
                        <a:buNone/>
                      </a:pPr>
                      <a:r>
                        <a:rPr lang="en-IE" sz="2400" b="0" i="0" u="none" strike="noStrike" kern="1200" noProof="0" dirty="0">
                          <a:effectLst/>
                        </a:rPr>
                        <a:t>Describe Azure cost management and Service Level Agreements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dirty="0">
                          <a:effectLst/>
                          <a:latin typeface="Segoe UI Semilight"/>
                          <a:cs typeface="Segoe UI Semilight"/>
                        </a:rPr>
                        <a:t>10-15%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40715334"/>
                  </a:ext>
                </a:extLst>
              </a:tr>
            </a:tbl>
          </a:graphicData>
        </a:graphic>
      </p:graphicFrame>
      <p:pic>
        <p:nvPicPr>
          <p:cNvPr id="6" name="Picture 5" descr="Microsoft Learn online training platform icon.">
            <a:hlinkClick r:id="rId3"/>
            <a:extLst>
              <a:ext uri="{FF2B5EF4-FFF2-40B4-BE49-F238E27FC236}">
                <a16:creationId xmlns:a16="http://schemas.microsoft.com/office/drawing/2014/main" xmlns="" id="{2513603B-848E-4C42-B19E-0E685FF8E1FD}"/>
              </a:ext>
            </a:extLst>
          </p:cNvPr>
          <p:cNvPicPr>
            <a:picLocks noChangeAspect="1"/>
          </p:cNvPicPr>
          <p:nvPr/>
        </p:nvPicPr>
        <p:blipFill>
          <a:blip r:embed="rId4"/>
          <a:stretch>
            <a:fillRect/>
          </a:stretch>
        </p:blipFill>
        <p:spPr>
          <a:xfrm>
            <a:off x="10335089" y="404146"/>
            <a:ext cx="1070330" cy="336254"/>
          </a:xfrm>
          <a:prstGeom prst="rect">
            <a:avLst/>
          </a:prstGeom>
        </p:spPr>
      </p:pic>
    </p:spTree>
    <p:extLst>
      <p:ext uri="{BB962C8B-B14F-4D97-AF65-F5344CB8AC3E}">
        <p14:creationId xmlns:p14="http://schemas.microsoft.com/office/powerpoint/2010/main" xmlns="" val="25812787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F8BC93-6A6E-4DE3-BEA2-9D78CE4D87C4}"/>
              </a:ext>
            </a:extLst>
          </p:cNvPr>
          <p:cNvSpPr>
            <a:spLocks noGrp="1"/>
          </p:cNvSpPr>
          <p:nvPr>
            <p:ph type="title"/>
          </p:nvPr>
        </p:nvSpPr>
        <p:spPr>
          <a:xfrm>
            <a:off x="418643" y="410350"/>
            <a:ext cx="11705702" cy="680196"/>
          </a:xfrm>
        </p:spPr>
        <p:txBody>
          <a:bodyPr/>
          <a:lstStyle/>
          <a:p>
            <a:r>
              <a:rPr lang="en-US" sz="2800" dirty="0">
                <a:cs typeface="Segoe UI"/>
              </a:rPr>
              <a:t>Labs – Microsoft Learn Sandbox or Microsoft Learning Azure Pass </a:t>
            </a:r>
            <a:r>
              <a:rPr lang="en-US" sz="1800" dirty="0">
                <a:cs typeface="Segoe UI"/>
              </a:rPr>
              <a:t>(Optional)</a:t>
            </a:r>
          </a:p>
        </p:txBody>
      </p:sp>
      <p:sp>
        <p:nvSpPr>
          <p:cNvPr id="3" name="Text Placeholder 2">
            <a:extLst>
              <a:ext uri="{FF2B5EF4-FFF2-40B4-BE49-F238E27FC236}">
                <a16:creationId xmlns:a16="http://schemas.microsoft.com/office/drawing/2014/main" xmlns="" id="{044F7A24-61F2-4785-B8E3-BD77F782E8C9}"/>
              </a:ext>
            </a:extLst>
          </p:cNvPr>
          <p:cNvSpPr>
            <a:spLocks noGrp="1"/>
          </p:cNvSpPr>
          <p:nvPr>
            <p:ph sz="quarter" idx="10"/>
          </p:nvPr>
        </p:nvSpPr>
        <p:spPr>
          <a:xfrm>
            <a:off x="419100" y="1136273"/>
            <a:ext cx="11340811" cy="4519186"/>
          </a:xfrm>
        </p:spPr>
        <p:txBody>
          <a:bodyPr/>
          <a:lstStyle/>
          <a:p>
            <a:pPr>
              <a:tabLst>
                <a:tab pos="1430338" algn="l"/>
              </a:tabLst>
            </a:pPr>
            <a:r>
              <a:rPr lang="en-IE" sz="2400" b="1" dirty="0">
                <a:latin typeface="+mj-lt"/>
              </a:rPr>
              <a:t>MS Learn Sandbox </a:t>
            </a:r>
            <a:r>
              <a:rPr lang="en-IE" sz="2400" dirty="0"/>
              <a:t>– </a:t>
            </a:r>
            <a:r>
              <a:rPr lang="en-IE" sz="2400" dirty="0">
                <a:latin typeface="+mn-lt"/>
              </a:rPr>
              <a:t>The majority of the labs work from the Sandbox on Microsoft Learn, and will have a link from the course materials.  A few labs are optional and require a Microsoft Learning Azure Pass.</a:t>
            </a:r>
          </a:p>
          <a:p>
            <a:pPr>
              <a:spcBef>
                <a:spcPts val="0"/>
              </a:spcBef>
              <a:spcAft>
                <a:spcPts val="0"/>
              </a:spcAft>
              <a:tabLst>
                <a:tab pos="1430338" algn="l"/>
              </a:tabLst>
            </a:pPr>
            <a:endParaRPr lang="en-IE" sz="2400" dirty="0">
              <a:latin typeface="+mn-lt"/>
            </a:endParaRPr>
          </a:p>
          <a:p>
            <a:pPr>
              <a:tabLst>
                <a:tab pos="1430338" algn="l"/>
              </a:tabLst>
            </a:pPr>
            <a:r>
              <a:rPr lang="en-IE" sz="2400" b="1" dirty="0">
                <a:latin typeface="+mj-lt"/>
              </a:rPr>
              <a:t>Microsoft Learning Azure Pass </a:t>
            </a:r>
            <a:r>
              <a:rPr lang="en-IE" sz="2400" dirty="0"/>
              <a:t>– </a:t>
            </a:r>
            <a:r>
              <a:rPr lang="en-IE" sz="2400" dirty="0">
                <a:latin typeface="+mn-lt"/>
              </a:rPr>
              <a:t>to provide access to Microsoft Azure.</a:t>
            </a:r>
          </a:p>
          <a:p>
            <a:r>
              <a:rPr lang="en-US" sz="2400" dirty="0">
                <a:latin typeface="+mn-lt"/>
              </a:rPr>
              <a:t>Check the dollar balance of you Azure Pass within Microsoft Azure once you have set up your subscription and be aware of how much you are consuming as you proceed.</a:t>
            </a:r>
            <a:endParaRPr lang="en-IE" sz="2400" dirty="0">
              <a:latin typeface="+mn-lt"/>
            </a:endParaRPr>
          </a:p>
          <a:p>
            <a:r>
              <a:rPr lang="en-US" sz="2400" dirty="0">
                <a:latin typeface="+mn-lt"/>
              </a:rPr>
              <a:t>Do not allow Microsoft Azure components to run overnight or for extended periods.</a:t>
            </a:r>
            <a:endParaRPr lang="en-IE" sz="2400" dirty="0">
              <a:latin typeface="+mn-lt"/>
            </a:endParaRPr>
          </a:p>
          <a:p>
            <a:r>
              <a:rPr lang="en-US" sz="2400" dirty="0">
                <a:latin typeface="+mn-lt"/>
              </a:rPr>
              <a:t>Each lab creates a new resource group. To minimize costs, remove the resource group at the end of the lab. </a:t>
            </a:r>
          </a:p>
        </p:txBody>
      </p:sp>
    </p:spTree>
    <p:extLst>
      <p:ext uri="{BB962C8B-B14F-4D97-AF65-F5344CB8AC3E}">
        <p14:creationId xmlns:p14="http://schemas.microsoft.com/office/powerpoint/2010/main" xmlns="" val="169178094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F385C1-2E82-45AF-B7AA-67D8857994FF}">
  <ds:schemaRefs>
    <ds:schemaRef ds:uri="http://schemas.microsoft.com/sharepoint/v3/contenttype/forms"/>
  </ds:schemaRefs>
</ds:datastoreItem>
</file>

<file path=customXml/itemProps2.xml><?xml version="1.0" encoding="utf-8"?>
<ds:datastoreItem xmlns:ds="http://schemas.openxmlformats.org/officeDocument/2006/customXml" ds:itemID="{004CCE59-3094-4FC2-BA90-278E491ADC24}">
  <ds:schemaRefs>
    <ds:schemaRef ds:uri="e7cc3f53-dbdf-4ffb-90f1-33d3d1806439"/>
    <ds:schemaRef ds:uri="http://purl.org/dc/terms/"/>
    <ds:schemaRef ds:uri="http://purl.org/dc/dcmitype/"/>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6656ffad-92b0-4efb-bc78-5d5af2c7fd93"/>
    <ds:schemaRef ds:uri="http://schemas.microsoft.com/office/2006/metadata/properties"/>
  </ds:schemaRefs>
</ds:datastoreItem>
</file>

<file path=customXml/itemProps3.xml><?xml version="1.0" encoding="utf-8"?>
<ds:datastoreItem xmlns:ds="http://schemas.openxmlformats.org/officeDocument/2006/customXml" ds:itemID="{B7F77E01-1251-46DC-9B37-0450F0E39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Custom</PresentationFormat>
  <Paragraphs>72</Paragraphs>
  <Slides>7</Slides>
  <Notes>4</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WHITE TEMPLATE</vt:lpstr>
      <vt:lpstr>Microsoft Power Platform Template</vt:lpstr>
      <vt:lpstr>AZ-900T0x: Microsoft Azure Fundamentals</vt:lpstr>
      <vt:lpstr>Welcome</vt:lpstr>
      <vt:lpstr>Hello! Instructor Introduction</vt:lpstr>
      <vt:lpstr>About this course</vt:lpstr>
      <vt:lpstr>Course Agenda</vt:lpstr>
      <vt:lpstr>Certification areas (AZ-900)</vt:lpstr>
      <vt:lpstr>Labs – Microsoft Learn Sandbox or Microsoft Learning Azure Pass (Optional)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Microsoft Azure Fundamentals</dc:title>
  <dc:creator/>
  <cp:lastModifiedBy/>
  <cp:revision>1</cp:revision>
  <dcterms:created xsi:type="dcterms:W3CDTF">2020-08-21T18:56:51Z</dcterms:created>
  <dcterms:modified xsi:type="dcterms:W3CDTF">2022-01-08T07:49:19Z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