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9" r:id="rId9"/>
    <p:sldId id="270" r:id="rId10"/>
    <p:sldId id="260" r:id="rId11"/>
    <p:sldId id="264" r:id="rId12"/>
    <p:sldId id="267" r:id="rId13"/>
  </p:sldIdLst>
  <p:sldSz cx="18288000" cy="10287000"/>
  <p:notesSz cx="6858000" cy="9144000"/>
  <p:embeddedFontLst>
    <p:embeddedFont>
      <p:font typeface="Garamond" panose="02020404030301010803" pitchFamily="18" charset="0"/>
      <p:regular r:id="rId15"/>
      <p:bold r:id="rId16"/>
      <p:italic r:id="rId17"/>
    </p:embeddedFont>
    <p:embeddedFont>
      <p:font typeface="Quicksand" panose="020B0604020202020204" charset="0"/>
      <p:regular r:id="rId18"/>
    </p:embeddedFont>
    <p:embeddedFont>
      <p:font typeface="Quicksan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62"/>
    <a:srgbClr val="DBE5EA"/>
    <a:srgbClr val="A9B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D1268-3D42-44C4-A685-280116565DD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81CF-C3F3-4AA5-9E99-1286CDF2E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8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Distribution of Working Days, Overtime Trend and the results of Productivity analysis suggest inefficiencies in the allocation of manpower.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81CF-C3F3-4AA5-9E99-1286CDF2EA0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3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81CF-C3F3-4AA5-9E99-1286CDF2EA0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00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3106992"/>
            <a:ext cx="1622994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599"/>
              </a:lnSpc>
              <a:spcBef>
                <a:spcPct val="0"/>
              </a:spcBef>
            </a:pPr>
            <a:r>
              <a:rPr lang="en-US" sz="9000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Strategic Workforce Development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84709" y="4878642"/>
            <a:ext cx="14018997" cy="870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24"/>
              </a:lnSpc>
              <a:spcBef>
                <a:spcPct val="0"/>
              </a:spcBef>
            </a:pPr>
            <a:r>
              <a:rPr lang="en-US" sz="5089" dirty="0">
                <a:solidFill>
                  <a:srgbClr val="0F4662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Analysis for Addressing </a:t>
            </a:r>
            <a:r>
              <a:rPr lang="en-US" sz="5089" dirty="0" err="1">
                <a:solidFill>
                  <a:srgbClr val="0F4662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Labour</a:t>
            </a:r>
            <a:r>
              <a:rPr lang="en-US" sz="5089" dirty="0">
                <a:solidFill>
                  <a:srgbClr val="0F4662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 Shortage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49752" y="7032069"/>
            <a:ext cx="6988496" cy="52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42"/>
              </a:lnSpc>
              <a:spcBef>
                <a:spcPct val="0"/>
              </a:spcBef>
            </a:pPr>
            <a:r>
              <a:rPr lang="en-US" sz="3102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Rashika Kukreja, 22f2001412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22179" y="1967581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Presentation for the BDM Capstone Project</a:t>
            </a: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381000" y="237494"/>
            <a:ext cx="15963900" cy="1096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Employee Training V/S Employee Recruitment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5520" y="1790700"/>
            <a:ext cx="17796960" cy="7318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78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Employee Training Benefits: 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Training helps close skill gaps, improves morale, and boosts productivity, allowing employees to work more efficiently and explore new industries.</a:t>
            </a:r>
          </a:p>
          <a:p>
            <a:pPr marL="457200" lvl="0" indent="-457200">
              <a:lnSpc>
                <a:spcPts val="478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Risks of Training: 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Trained employees may leave for better-paying jobs, leading to lost training costs and potential additional retention expenses.</a:t>
            </a:r>
          </a:p>
          <a:p>
            <a:pPr marL="457200" lvl="0" indent="-457200">
              <a:lnSpc>
                <a:spcPts val="478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Hiring Skilled Employees: 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Bypasses training costs but requires higher wages and incurs recruitment expenses.</a:t>
            </a:r>
          </a:p>
          <a:p>
            <a:pPr marL="457200" lvl="0" indent="-457200">
              <a:lnSpc>
                <a:spcPts val="478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Balanced Strategy: 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Combining training with selective hiring is more effective, especially during periods of reduced labor demand.</a:t>
            </a:r>
          </a:p>
          <a:p>
            <a:pPr marL="457200" lvl="0" indent="-457200">
              <a:lnSpc>
                <a:spcPts val="478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Utilizing Low-Demand Periods: 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Employees can be trained during low-demand months, enhancing skills without disrupting production.</a:t>
            </a:r>
          </a:p>
          <a:p>
            <a:pPr marL="457200" lvl="0" indent="-457200">
              <a:lnSpc>
                <a:spcPts val="478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Long-Term Workforce Development: 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balanced approach with ongoing training and strategic hiring addresses labor shortages and enhances productivity over time.</a:t>
            </a:r>
          </a:p>
        </p:txBody>
      </p:sp>
      <p:sp>
        <p:nvSpPr>
          <p:cNvPr id="18" name="AutoShape 18"/>
          <p:cNvSpPr/>
          <p:nvPr/>
        </p:nvSpPr>
        <p:spPr>
          <a:xfrm>
            <a:off x="6019800" y="9791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936027ED-3E00-CA28-6E49-DB88878413F0}"/>
              </a:ext>
            </a:extLst>
          </p:cNvPr>
          <p:cNvGrpSpPr/>
          <p:nvPr/>
        </p:nvGrpSpPr>
        <p:grpSpPr>
          <a:xfrm>
            <a:off x="16965768" y="-526630"/>
            <a:ext cx="1028678" cy="1555328"/>
            <a:chOff x="0" y="-142875"/>
            <a:chExt cx="270928" cy="454132"/>
          </a:xfrm>
        </p:grpSpPr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4D5423E3-1FD4-38DB-DA70-035820862E8A}"/>
                </a:ext>
              </a:extLst>
            </p:cNvPr>
            <p:cNvSpPr/>
            <p:nvPr/>
          </p:nvSpPr>
          <p:spPr>
            <a:xfrm>
              <a:off x="0" y="0"/>
              <a:ext cx="270928" cy="266759"/>
            </a:xfrm>
            <a:custGeom>
              <a:avLst/>
              <a:gdLst/>
              <a:ahLst/>
              <a:cxnLst/>
              <a:rect l="l" t="t" r="r" b="b"/>
              <a:pathLst>
                <a:path w="270928" h="266759">
                  <a:moveTo>
                    <a:pt x="0" y="0"/>
                  </a:moveTo>
                  <a:lnTo>
                    <a:pt x="270928" y="0"/>
                  </a:lnTo>
                  <a:lnTo>
                    <a:pt x="270928" y="266759"/>
                  </a:lnTo>
                  <a:lnTo>
                    <a:pt x="0" y="2667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5B0C3BCD-9734-E73F-1B91-F6BE2BC900C0}"/>
                </a:ext>
              </a:extLst>
            </p:cNvPr>
            <p:cNvSpPr txBox="1"/>
            <p:nvPr/>
          </p:nvSpPr>
          <p:spPr>
            <a:xfrm>
              <a:off x="0" y="-142875"/>
              <a:ext cx="270928" cy="45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99"/>
                </a:lnSpc>
              </a:pPr>
              <a:r>
                <a:rPr lang="en-US" sz="2999" dirty="0">
                  <a:solidFill>
                    <a:srgbClr val="F8F8F8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62000" y="240336"/>
            <a:ext cx="11537525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Recommendations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28800" y="1465808"/>
            <a:ext cx="15430500" cy="1519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Optimizing resource use by focusing on skill enhancement during low-demand periods and pre-producing common components used in products can address labor shortages and improve efficiency. Outsourcing non-core equipment production allows the company to focus on essential manufacturing activities.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61278" y="1779279"/>
            <a:ext cx="810923" cy="81092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A0EB7A7-6B05-50F8-2D8E-670D7FD673C3}"/>
              </a:ext>
            </a:extLst>
          </p:cNvPr>
          <p:cNvSpPr txBox="1"/>
          <p:nvPr/>
        </p:nvSpPr>
        <p:spPr>
          <a:xfrm>
            <a:off x="748459" y="1902511"/>
            <a:ext cx="81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F4662"/>
                </a:solidFill>
                <a:latin typeface="Quicksand" panose="020B0604020202020204" charset="0"/>
              </a:rPr>
              <a:t>1</a:t>
            </a:r>
            <a:endParaRPr lang="en-IN" sz="28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2736F830-91C2-7095-00E9-5659A7D43365}"/>
              </a:ext>
            </a:extLst>
          </p:cNvPr>
          <p:cNvSpPr txBox="1"/>
          <p:nvPr/>
        </p:nvSpPr>
        <p:spPr>
          <a:xfrm>
            <a:off x="1852612" y="3415788"/>
            <a:ext cx="15430500" cy="993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Increasing productivity during regular hours reduces the need for overtime, preventing employee burnout and minimizing additional operational costs, while maintaining employee well-being.</a:t>
            </a:r>
          </a:p>
        </p:txBody>
      </p:sp>
      <p:grpSp>
        <p:nvGrpSpPr>
          <p:cNvPr id="19" name="Group 8">
            <a:extLst>
              <a:ext uri="{FF2B5EF4-FFF2-40B4-BE49-F238E27FC236}">
                <a16:creationId xmlns:a16="http://schemas.microsoft.com/office/drawing/2014/main" id="{340FC764-CC0B-464D-FCFD-970C184AAB6C}"/>
              </a:ext>
            </a:extLst>
          </p:cNvPr>
          <p:cNvGrpSpPr/>
          <p:nvPr/>
        </p:nvGrpSpPr>
        <p:grpSpPr>
          <a:xfrm>
            <a:off x="761278" y="3552289"/>
            <a:ext cx="810923" cy="810923"/>
            <a:chOff x="0" y="0"/>
            <a:chExt cx="812800" cy="812800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986D2DE-D066-2B25-F834-8B71D1208D4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62CD46E8-CE62-7B24-E66E-CEF1C83AA8EC}"/>
                </a:ext>
              </a:extLst>
            </p:cNvPr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6B4BC1-DB23-F17F-7E9B-AF5E03130918}"/>
              </a:ext>
            </a:extLst>
          </p:cNvPr>
          <p:cNvSpPr txBox="1"/>
          <p:nvPr/>
        </p:nvSpPr>
        <p:spPr>
          <a:xfrm>
            <a:off x="761278" y="3724027"/>
            <a:ext cx="81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F4662"/>
                </a:solidFill>
                <a:latin typeface="Quicksand" panose="020B0604020202020204" charset="0"/>
              </a:rPr>
              <a:t>2</a:t>
            </a:r>
            <a:endParaRPr lang="en-IN" sz="28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E88F1BFB-699C-6586-72F3-57EB240DF982}"/>
              </a:ext>
            </a:extLst>
          </p:cNvPr>
          <p:cNvSpPr txBox="1"/>
          <p:nvPr/>
        </p:nvSpPr>
        <p:spPr>
          <a:xfrm>
            <a:off x="1852612" y="4839983"/>
            <a:ext cx="15430500" cy="1519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Short-term wage hikes increase costs without solving the root cause of labor shortages. A long-term solution focused on skill enhancement is needed to bridge the technology-skills gap, boost worker morale, and foster job satisfaction, leading to greater employee engagement. </a:t>
            </a:r>
          </a:p>
        </p:txBody>
      </p:sp>
      <p:grpSp>
        <p:nvGrpSpPr>
          <p:cNvPr id="24" name="Group 8">
            <a:extLst>
              <a:ext uri="{FF2B5EF4-FFF2-40B4-BE49-F238E27FC236}">
                <a16:creationId xmlns:a16="http://schemas.microsoft.com/office/drawing/2014/main" id="{67E28AE5-4BA1-EE6F-E5BF-8423F3747041}"/>
              </a:ext>
            </a:extLst>
          </p:cNvPr>
          <p:cNvGrpSpPr/>
          <p:nvPr/>
        </p:nvGrpSpPr>
        <p:grpSpPr>
          <a:xfrm>
            <a:off x="761278" y="5212224"/>
            <a:ext cx="810923" cy="810923"/>
            <a:chOff x="0" y="0"/>
            <a:chExt cx="812800" cy="812800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8ADC99C-BAB4-29E8-3186-7F0660ED469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C2735122-2FF9-6CD0-ACF8-851CF93F5152}"/>
                </a:ext>
              </a:extLst>
            </p:cNvPr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A1A1CC-19D1-E57A-E5A3-E24257B192D2}"/>
              </a:ext>
            </a:extLst>
          </p:cNvPr>
          <p:cNvSpPr txBox="1"/>
          <p:nvPr/>
        </p:nvSpPr>
        <p:spPr>
          <a:xfrm>
            <a:off x="761278" y="5409749"/>
            <a:ext cx="81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F4662"/>
                </a:solidFill>
                <a:latin typeface="Quicksand" panose="020B0604020202020204" charset="0"/>
              </a:rPr>
              <a:t>3</a:t>
            </a:r>
            <a:endParaRPr lang="en-IN" sz="28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E8A87371-2C6F-924B-0173-2BE2BCDD0FE0}"/>
              </a:ext>
            </a:extLst>
          </p:cNvPr>
          <p:cNvSpPr txBox="1"/>
          <p:nvPr/>
        </p:nvSpPr>
        <p:spPr>
          <a:xfrm>
            <a:off x="1828800" y="6681054"/>
            <a:ext cx="15430500" cy="1519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address labor shortages during monsoon months, the company can incentivize attendance by offering higher wages, bonuses, or a commission based on sales. This strategy encourages workers to remain at their jobs during low attendance periods.</a:t>
            </a:r>
          </a:p>
        </p:txBody>
      </p:sp>
      <p:grpSp>
        <p:nvGrpSpPr>
          <p:cNvPr id="29" name="Group 8">
            <a:extLst>
              <a:ext uri="{FF2B5EF4-FFF2-40B4-BE49-F238E27FC236}">
                <a16:creationId xmlns:a16="http://schemas.microsoft.com/office/drawing/2014/main" id="{B687AA56-A5E0-E24C-0334-272C48B7FA5B}"/>
              </a:ext>
            </a:extLst>
          </p:cNvPr>
          <p:cNvGrpSpPr/>
          <p:nvPr/>
        </p:nvGrpSpPr>
        <p:grpSpPr>
          <a:xfrm>
            <a:off x="761995" y="6919496"/>
            <a:ext cx="810923" cy="810923"/>
            <a:chOff x="0" y="0"/>
            <a:chExt cx="812800" cy="812800"/>
          </a:xfrm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8063135-2B56-50D6-7657-071813EC86D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68B5B7B6-8035-B716-FBB6-5E918DFF4E1D}"/>
                </a:ext>
              </a:extLst>
            </p:cNvPr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D01B381-0783-2396-0735-544F0B0CB386}"/>
              </a:ext>
            </a:extLst>
          </p:cNvPr>
          <p:cNvSpPr txBox="1"/>
          <p:nvPr/>
        </p:nvSpPr>
        <p:spPr>
          <a:xfrm>
            <a:off x="761994" y="7074701"/>
            <a:ext cx="81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F4662"/>
                </a:solidFill>
                <a:latin typeface="Quicksand" panose="020B0604020202020204" charset="0"/>
              </a:rPr>
              <a:t>4</a:t>
            </a:r>
            <a:endParaRPr lang="en-IN" sz="28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FE7712F5-552A-BB9A-AC53-D4D3317F6433}"/>
              </a:ext>
            </a:extLst>
          </p:cNvPr>
          <p:cNvSpPr txBox="1"/>
          <p:nvPr/>
        </p:nvSpPr>
        <p:spPr>
          <a:xfrm>
            <a:off x="1852612" y="8609527"/>
            <a:ext cx="15430500" cy="993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Regular process monitoring and adopting new technologies are crucial for resource optimization and staying competitive in the manufacturing industry.</a:t>
            </a:r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512CFB30-E15A-44B8-B187-4B6DA06E84E8}"/>
              </a:ext>
            </a:extLst>
          </p:cNvPr>
          <p:cNvGrpSpPr/>
          <p:nvPr/>
        </p:nvGrpSpPr>
        <p:grpSpPr>
          <a:xfrm>
            <a:off x="748459" y="8671220"/>
            <a:ext cx="810923" cy="810923"/>
            <a:chOff x="0" y="0"/>
            <a:chExt cx="812800" cy="812800"/>
          </a:xfrm>
        </p:grpSpPr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63538BA4-3E11-57EA-9F67-C813DD4528D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FA30CDD8-683E-FDF6-FCF8-54A61C5DA718}"/>
                </a:ext>
              </a:extLst>
            </p:cNvPr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22F0CCA-259D-9046-9E04-30F15E832C79}"/>
              </a:ext>
            </a:extLst>
          </p:cNvPr>
          <p:cNvSpPr txBox="1"/>
          <p:nvPr/>
        </p:nvSpPr>
        <p:spPr>
          <a:xfrm>
            <a:off x="748458" y="8813248"/>
            <a:ext cx="81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F4662"/>
                </a:solidFill>
                <a:latin typeface="Quicksand" panose="020B0604020202020204" charset="0"/>
              </a:rPr>
              <a:t>5</a:t>
            </a:r>
            <a:endParaRPr lang="en-IN" sz="28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  <p:grpSp>
        <p:nvGrpSpPr>
          <p:cNvPr id="38" name="Group 7">
            <a:extLst>
              <a:ext uri="{FF2B5EF4-FFF2-40B4-BE49-F238E27FC236}">
                <a16:creationId xmlns:a16="http://schemas.microsoft.com/office/drawing/2014/main" id="{A8690B9E-2C9D-D823-2A4A-646E4777ED81}"/>
              </a:ext>
            </a:extLst>
          </p:cNvPr>
          <p:cNvGrpSpPr/>
          <p:nvPr/>
        </p:nvGrpSpPr>
        <p:grpSpPr>
          <a:xfrm>
            <a:off x="16965768" y="-526630"/>
            <a:ext cx="1028678" cy="1555328"/>
            <a:chOff x="0" y="-142875"/>
            <a:chExt cx="270928" cy="454132"/>
          </a:xfrm>
        </p:grpSpPr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B37EFAE9-D345-7AE8-31CB-B93679980444}"/>
                </a:ext>
              </a:extLst>
            </p:cNvPr>
            <p:cNvSpPr/>
            <p:nvPr/>
          </p:nvSpPr>
          <p:spPr>
            <a:xfrm>
              <a:off x="0" y="0"/>
              <a:ext cx="270928" cy="266759"/>
            </a:xfrm>
            <a:custGeom>
              <a:avLst/>
              <a:gdLst/>
              <a:ahLst/>
              <a:cxnLst/>
              <a:rect l="l" t="t" r="r" b="b"/>
              <a:pathLst>
                <a:path w="270928" h="266759">
                  <a:moveTo>
                    <a:pt x="0" y="0"/>
                  </a:moveTo>
                  <a:lnTo>
                    <a:pt x="270928" y="0"/>
                  </a:lnTo>
                  <a:lnTo>
                    <a:pt x="270928" y="266759"/>
                  </a:lnTo>
                  <a:lnTo>
                    <a:pt x="0" y="2667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B93D0E7D-C98E-1C54-7587-D3BFC8B5F974}"/>
                </a:ext>
              </a:extLst>
            </p:cNvPr>
            <p:cNvSpPr txBox="1"/>
            <p:nvPr/>
          </p:nvSpPr>
          <p:spPr>
            <a:xfrm>
              <a:off x="0" y="-142875"/>
              <a:ext cx="270928" cy="45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99"/>
                </a:lnSpc>
              </a:pPr>
              <a:r>
                <a:rPr lang="en-US" sz="2999" dirty="0">
                  <a:solidFill>
                    <a:srgbClr val="F8F8F8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28486" y="1684924"/>
            <a:ext cx="6330814" cy="7573376"/>
            <a:chOff x="0" y="0"/>
            <a:chExt cx="8441085" cy="1009783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18652" r="18652"/>
            <a:stretch>
              <a:fillRect/>
            </a:stretch>
          </p:blipFill>
          <p:spPr>
            <a:xfrm>
              <a:off x="0" y="0"/>
              <a:ext cx="8441085" cy="10097834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6965768" y="-526630"/>
            <a:ext cx="1028678" cy="1555328"/>
            <a:chOff x="0" y="-142875"/>
            <a:chExt cx="270928" cy="4541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928" cy="266759"/>
            </a:xfrm>
            <a:custGeom>
              <a:avLst/>
              <a:gdLst/>
              <a:ahLst/>
              <a:cxnLst/>
              <a:rect l="l" t="t" r="r" b="b"/>
              <a:pathLst>
                <a:path w="270928" h="266759">
                  <a:moveTo>
                    <a:pt x="0" y="0"/>
                  </a:moveTo>
                  <a:lnTo>
                    <a:pt x="270928" y="0"/>
                  </a:lnTo>
                  <a:lnTo>
                    <a:pt x="270928" y="266759"/>
                  </a:lnTo>
                  <a:lnTo>
                    <a:pt x="0" y="2667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42875"/>
              <a:ext cx="270928" cy="45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99"/>
                </a:lnSpc>
              </a:pPr>
              <a:r>
                <a:rPr lang="en-US" sz="2999" dirty="0">
                  <a:solidFill>
                    <a:srgbClr val="F8F8F8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76346" y="251034"/>
            <a:ext cx="9390243" cy="1096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6346" y="2476500"/>
            <a:ext cx="8910579" cy="6626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>
              <a:lnSpc>
                <a:spcPts val="395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B2B manufacturing firm engaged in production of pharmaceutical and laboratory instruments. </a:t>
            </a:r>
          </a:p>
          <a:p>
            <a:pPr marL="712470" lvl="1" indent="-356235">
              <a:lnSpc>
                <a:spcPts val="395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Established in 1984 and is currently led by Mr. Gaurav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Mestry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 </a:t>
            </a:r>
          </a:p>
          <a:p>
            <a:pPr marL="712470" lvl="1" indent="-356235">
              <a:lnSpc>
                <a:spcPts val="395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Based in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Kudal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Maharashtra, has a secondary manufacturing unit in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Goregoan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Mumbai. </a:t>
            </a:r>
          </a:p>
          <a:p>
            <a:pPr marL="712470" lvl="1" indent="-356235">
              <a:lnSpc>
                <a:spcPts val="395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Key SKUs include ovens, dryers, heaters, incubators, cashew processing instruments.</a:t>
            </a:r>
          </a:p>
          <a:p>
            <a:pPr marL="712470" lvl="1" indent="-356235">
              <a:lnSpc>
                <a:spcPts val="395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Team of 13 employees.</a:t>
            </a:r>
          </a:p>
          <a:p>
            <a:pPr marL="712470" lvl="1" indent="-356235">
              <a:lnSpc>
                <a:spcPts val="395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Major clientele of the company includes pharma industries, laboratories and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agro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-processing industries in India as well as in Dubai and Africa.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9683" y="1596870"/>
            <a:ext cx="7836711" cy="59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39"/>
              </a:lnSpc>
              <a:spcBef>
                <a:spcPct val="0"/>
              </a:spcBef>
            </a:pPr>
            <a:r>
              <a:rPr lang="en-US" sz="3599" b="1" dirty="0">
                <a:solidFill>
                  <a:srgbClr val="0F4662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Quality Instruments &amp; </a:t>
            </a:r>
            <a:r>
              <a:rPr lang="en-US" sz="3599" b="1" dirty="0" err="1">
                <a:solidFill>
                  <a:srgbClr val="0F4662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Equipments</a:t>
            </a:r>
            <a:endParaRPr lang="en-US" sz="3599" b="1" dirty="0">
              <a:solidFill>
                <a:srgbClr val="0F4662"/>
              </a:solidFill>
              <a:latin typeface="Quicksand" panose="020B0604020202020204" charset="0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1" y="2031022"/>
            <a:ext cx="5385764" cy="6852338"/>
            <a:chOff x="0" y="0"/>
            <a:chExt cx="1418473" cy="18047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804731"/>
            </a:xfrm>
            <a:custGeom>
              <a:avLst/>
              <a:gdLst/>
              <a:ahLst/>
              <a:cxnLst/>
              <a:rect l="l" t="t" r="r" b="b"/>
              <a:pathLst>
                <a:path w="1418473" h="1804731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31420"/>
                  </a:lnTo>
                  <a:cubicBezTo>
                    <a:pt x="1418473" y="1771908"/>
                    <a:pt x="1385650" y="1804731"/>
                    <a:pt x="1345161" y="1804731"/>
                  </a:cubicBezTo>
                  <a:lnTo>
                    <a:pt x="73311" y="1804731"/>
                  </a:lnTo>
                  <a:cubicBezTo>
                    <a:pt x="53868" y="1804731"/>
                    <a:pt x="35221" y="1797007"/>
                    <a:pt x="21472" y="1783259"/>
                  </a:cubicBezTo>
                  <a:cubicBezTo>
                    <a:pt x="7724" y="1769510"/>
                    <a:pt x="0" y="1750863"/>
                    <a:pt x="0" y="1731420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928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451118" y="2031022"/>
            <a:ext cx="5385764" cy="6852338"/>
            <a:chOff x="0" y="0"/>
            <a:chExt cx="1418473" cy="18047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18473" cy="1804731"/>
            </a:xfrm>
            <a:custGeom>
              <a:avLst/>
              <a:gdLst/>
              <a:ahLst/>
              <a:cxnLst/>
              <a:rect l="l" t="t" r="r" b="b"/>
              <a:pathLst>
                <a:path w="1418473" h="1804731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31420"/>
                  </a:lnTo>
                  <a:cubicBezTo>
                    <a:pt x="1418473" y="1771908"/>
                    <a:pt x="1385650" y="1804731"/>
                    <a:pt x="1345161" y="1804731"/>
                  </a:cubicBezTo>
                  <a:lnTo>
                    <a:pt x="73311" y="1804731"/>
                  </a:lnTo>
                  <a:cubicBezTo>
                    <a:pt x="53868" y="1804731"/>
                    <a:pt x="35221" y="1797007"/>
                    <a:pt x="21472" y="1783259"/>
                  </a:cubicBezTo>
                  <a:cubicBezTo>
                    <a:pt x="7724" y="1769510"/>
                    <a:pt x="0" y="1750863"/>
                    <a:pt x="0" y="1731420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418473" cy="1928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015475" y="2031022"/>
            <a:ext cx="5385764" cy="6852338"/>
            <a:chOff x="0" y="0"/>
            <a:chExt cx="1418473" cy="18047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18473" cy="1804731"/>
            </a:xfrm>
            <a:custGeom>
              <a:avLst/>
              <a:gdLst/>
              <a:ahLst/>
              <a:cxnLst/>
              <a:rect l="l" t="t" r="r" b="b"/>
              <a:pathLst>
                <a:path w="1418473" h="1804731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31420"/>
                  </a:lnTo>
                  <a:cubicBezTo>
                    <a:pt x="1418473" y="1771908"/>
                    <a:pt x="1385650" y="1804731"/>
                    <a:pt x="1345161" y="1804731"/>
                  </a:cubicBezTo>
                  <a:lnTo>
                    <a:pt x="73311" y="1804731"/>
                  </a:lnTo>
                  <a:cubicBezTo>
                    <a:pt x="53868" y="1804731"/>
                    <a:pt x="35221" y="1797007"/>
                    <a:pt x="21472" y="1783259"/>
                  </a:cubicBezTo>
                  <a:cubicBezTo>
                    <a:pt x="7724" y="1769510"/>
                    <a:pt x="0" y="1750863"/>
                    <a:pt x="0" y="1731420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418473" cy="1928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599709"/>
            <a:ext cx="8115300" cy="1096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Problems faced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989213"/>
            <a:ext cx="5098568" cy="5472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181" lvl="1" indent="-302091" algn="l">
              <a:lnSpc>
                <a:spcPts val="4757"/>
              </a:lnSpc>
              <a:buFont typeface="Arial"/>
              <a:buChar char="•"/>
            </a:pPr>
            <a:r>
              <a:rPr lang="en-US" sz="279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Workers leave for their native places in the months of June, July, August, September.</a:t>
            </a:r>
          </a:p>
          <a:p>
            <a:pPr marL="604181" lvl="1" indent="-302091" algn="l">
              <a:lnSpc>
                <a:spcPts val="4757"/>
              </a:lnSpc>
              <a:buFont typeface="Arial"/>
              <a:buChar char="•"/>
            </a:pPr>
            <a:r>
              <a:rPr lang="en-US" sz="279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Shortage of </a:t>
            </a:r>
            <a:r>
              <a:rPr lang="en-US" sz="279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labour</a:t>
            </a:r>
            <a:r>
              <a:rPr lang="en-US" sz="279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hampers the production process.</a:t>
            </a:r>
          </a:p>
          <a:p>
            <a:pPr marL="604181" lvl="1" indent="-302091" algn="l">
              <a:lnSpc>
                <a:spcPts val="4757"/>
              </a:lnSpc>
              <a:buFont typeface="Arial"/>
              <a:buChar char="•"/>
            </a:pPr>
            <a:r>
              <a:rPr lang="en-US" sz="279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Analysis of production process is necessary.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766319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6593057" y="3114299"/>
            <a:ext cx="5101887" cy="5472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4759"/>
              </a:lnSpc>
              <a:buFont typeface="Arial"/>
              <a:buChar char="•"/>
            </a:pPr>
            <a:r>
              <a:rPr lang="en-US" sz="27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Products produced are highly knowledge intensive.</a:t>
            </a:r>
          </a:p>
          <a:p>
            <a:pPr marL="604518" lvl="1" indent="-302259" algn="l">
              <a:lnSpc>
                <a:spcPts val="4759"/>
              </a:lnSpc>
              <a:buFont typeface="Arial"/>
              <a:buChar char="•"/>
            </a:pPr>
            <a:r>
              <a:rPr lang="en-US" sz="27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Such skilled </a:t>
            </a:r>
            <a:r>
              <a:rPr lang="en-US" sz="2799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labour</a:t>
            </a:r>
            <a:r>
              <a:rPr lang="en-US" sz="27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is hired at a very high wage rate.</a:t>
            </a:r>
          </a:p>
          <a:p>
            <a:pPr marL="604518" lvl="1" indent="-302259" algn="l">
              <a:lnSpc>
                <a:spcPts val="4759"/>
              </a:lnSpc>
              <a:buFont typeface="Arial"/>
              <a:buChar char="•"/>
            </a:pPr>
            <a:r>
              <a:rPr lang="en-US" sz="27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Analysis of the productivity of the workforce helps understand the requirement of excess </a:t>
            </a:r>
            <a:r>
              <a:rPr lang="en-US" sz="2799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labour</a:t>
            </a:r>
            <a:r>
              <a:rPr lang="en-US" sz="27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2439934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Labour Shortage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60732" y="3256190"/>
            <a:ext cx="4496348" cy="4856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4759"/>
              </a:lnSpc>
              <a:buFont typeface="Arial"/>
              <a:buChar char="•"/>
            </a:pPr>
            <a:r>
              <a:rPr lang="en-US" sz="27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Company seeks to understand the best approach between employee training and employee recruitment. </a:t>
            </a:r>
          </a:p>
          <a:p>
            <a:pPr marL="604518" lvl="1" indent="-302259" algn="l">
              <a:lnSpc>
                <a:spcPts val="4759"/>
              </a:lnSpc>
              <a:buFont typeface="Arial"/>
              <a:buChar char="•"/>
            </a:pPr>
            <a:r>
              <a:rPr lang="en-US" sz="27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Both the approaches have their pros and cons.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57413" y="2271019"/>
            <a:ext cx="5101887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Employee Training VS Employee Recruitment</a:t>
            </a:r>
          </a:p>
        </p:txBody>
      </p:sp>
      <p:sp>
        <p:nvSpPr>
          <p:cNvPr id="18" name="AutoShape 18"/>
          <p:cNvSpPr/>
          <p:nvPr/>
        </p:nvSpPr>
        <p:spPr>
          <a:xfrm>
            <a:off x="10767060" y="12573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19" name="TextBox 19"/>
          <p:cNvSpPr txBox="1"/>
          <p:nvPr/>
        </p:nvSpPr>
        <p:spPr>
          <a:xfrm>
            <a:off x="6593057" y="2439934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 Cost of Skilled Labour</a:t>
            </a:r>
          </a:p>
        </p:txBody>
      </p:sp>
      <p:grpSp>
        <p:nvGrpSpPr>
          <p:cNvPr id="20" name="Group 7">
            <a:extLst>
              <a:ext uri="{FF2B5EF4-FFF2-40B4-BE49-F238E27FC236}">
                <a16:creationId xmlns:a16="http://schemas.microsoft.com/office/drawing/2014/main" id="{C8A32123-BE4A-6548-6273-CABA13A4ECF7}"/>
              </a:ext>
            </a:extLst>
          </p:cNvPr>
          <p:cNvGrpSpPr/>
          <p:nvPr/>
        </p:nvGrpSpPr>
        <p:grpSpPr>
          <a:xfrm>
            <a:off x="16965768" y="-526630"/>
            <a:ext cx="1028678" cy="1555328"/>
            <a:chOff x="0" y="-142875"/>
            <a:chExt cx="270928" cy="454132"/>
          </a:xfrm>
        </p:grpSpPr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156ACA9-21D1-A9E8-794A-600F1452CB0A}"/>
                </a:ext>
              </a:extLst>
            </p:cNvPr>
            <p:cNvSpPr/>
            <p:nvPr/>
          </p:nvSpPr>
          <p:spPr>
            <a:xfrm>
              <a:off x="0" y="0"/>
              <a:ext cx="270928" cy="266759"/>
            </a:xfrm>
            <a:custGeom>
              <a:avLst/>
              <a:gdLst/>
              <a:ahLst/>
              <a:cxnLst/>
              <a:rect l="l" t="t" r="r" b="b"/>
              <a:pathLst>
                <a:path w="270928" h="266759">
                  <a:moveTo>
                    <a:pt x="0" y="0"/>
                  </a:moveTo>
                  <a:lnTo>
                    <a:pt x="270928" y="0"/>
                  </a:lnTo>
                  <a:lnTo>
                    <a:pt x="270928" y="266759"/>
                  </a:lnTo>
                  <a:lnTo>
                    <a:pt x="0" y="2667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DFA66BD8-1CE4-E5B3-3721-913DEEAA5B43}"/>
                </a:ext>
              </a:extLst>
            </p:cNvPr>
            <p:cNvSpPr txBox="1"/>
            <p:nvPr/>
          </p:nvSpPr>
          <p:spPr>
            <a:xfrm>
              <a:off x="0" y="-142875"/>
              <a:ext cx="270928" cy="45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99"/>
                </a:lnSpc>
              </a:pPr>
              <a:r>
                <a:rPr lang="en-US" sz="2999" dirty="0">
                  <a:solidFill>
                    <a:srgbClr val="F8F8F8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75BDEFEB-9C7A-055A-FB3B-2062B77BAA0A}"/>
              </a:ext>
            </a:extLst>
          </p:cNvPr>
          <p:cNvGrpSpPr/>
          <p:nvPr/>
        </p:nvGrpSpPr>
        <p:grpSpPr>
          <a:xfrm>
            <a:off x="8630184" y="1288113"/>
            <a:ext cx="9200616" cy="8453475"/>
            <a:chOff x="0" y="0"/>
            <a:chExt cx="1418473" cy="1804731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982A2C0-6219-4951-411F-7F702AFB3F02}"/>
                </a:ext>
              </a:extLst>
            </p:cNvPr>
            <p:cNvSpPr/>
            <p:nvPr/>
          </p:nvSpPr>
          <p:spPr>
            <a:xfrm>
              <a:off x="0" y="0"/>
              <a:ext cx="1418473" cy="1804731"/>
            </a:xfrm>
            <a:custGeom>
              <a:avLst/>
              <a:gdLst/>
              <a:ahLst/>
              <a:cxnLst/>
              <a:rect l="l" t="t" r="r" b="b"/>
              <a:pathLst>
                <a:path w="1418473" h="1804731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31420"/>
                  </a:lnTo>
                  <a:cubicBezTo>
                    <a:pt x="1418473" y="1771908"/>
                    <a:pt x="1385650" y="1804731"/>
                    <a:pt x="1345161" y="1804731"/>
                  </a:cubicBezTo>
                  <a:lnTo>
                    <a:pt x="73311" y="1804731"/>
                  </a:lnTo>
                  <a:cubicBezTo>
                    <a:pt x="53868" y="1804731"/>
                    <a:pt x="35221" y="1797007"/>
                    <a:pt x="21472" y="1783259"/>
                  </a:cubicBezTo>
                  <a:cubicBezTo>
                    <a:pt x="7724" y="1769510"/>
                    <a:pt x="0" y="1750863"/>
                    <a:pt x="0" y="1731420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A47B9262-7EA9-FBFF-A28C-452F53EDBC58}"/>
                </a:ext>
              </a:extLst>
            </p:cNvPr>
            <p:cNvSpPr txBox="1"/>
            <p:nvPr/>
          </p:nvSpPr>
          <p:spPr>
            <a:xfrm>
              <a:off x="0" y="-123825"/>
              <a:ext cx="1418473" cy="1928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A7391F2D-F1F4-9C25-3CE7-B17CFDBB5C31}"/>
              </a:ext>
            </a:extLst>
          </p:cNvPr>
          <p:cNvGrpSpPr/>
          <p:nvPr/>
        </p:nvGrpSpPr>
        <p:grpSpPr>
          <a:xfrm>
            <a:off x="715566" y="5514850"/>
            <a:ext cx="7475875" cy="4020326"/>
            <a:chOff x="0" y="0"/>
            <a:chExt cx="1418473" cy="180473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D5B06D0F-6F33-CB5F-62C5-2858893E8634}"/>
                </a:ext>
              </a:extLst>
            </p:cNvPr>
            <p:cNvSpPr/>
            <p:nvPr/>
          </p:nvSpPr>
          <p:spPr>
            <a:xfrm>
              <a:off x="0" y="0"/>
              <a:ext cx="1418473" cy="1804731"/>
            </a:xfrm>
            <a:custGeom>
              <a:avLst/>
              <a:gdLst/>
              <a:ahLst/>
              <a:cxnLst/>
              <a:rect l="l" t="t" r="r" b="b"/>
              <a:pathLst>
                <a:path w="1418473" h="1804731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31420"/>
                  </a:lnTo>
                  <a:cubicBezTo>
                    <a:pt x="1418473" y="1771908"/>
                    <a:pt x="1385650" y="1804731"/>
                    <a:pt x="1345161" y="1804731"/>
                  </a:cubicBezTo>
                  <a:lnTo>
                    <a:pt x="73311" y="1804731"/>
                  </a:lnTo>
                  <a:cubicBezTo>
                    <a:pt x="53868" y="1804731"/>
                    <a:pt x="35221" y="1797007"/>
                    <a:pt x="21472" y="1783259"/>
                  </a:cubicBezTo>
                  <a:cubicBezTo>
                    <a:pt x="7724" y="1769510"/>
                    <a:pt x="0" y="1750863"/>
                    <a:pt x="0" y="1731420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F5A6653E-BCAE-C104-0553-143D61A84F11}"/>
                </a:ext>
              </a:extLst>
            </p:cNvPr>
            <p:cNvSpPr txBox="1"/>
            <p:nvPr/>
          </p:nvSpPr>
          <p:spPr>
            <a:xfrm>
              <a:off x="0" y="-123825"/>
              <a:ext cx="1418473" cy="1928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17" name="Group 2">
            <a:extLst>
              <a:ext uri="{FF2B5EF4-FFF2-40B4-BE49-F238E27FC236}">
                <a16:creationId xmlns:a16="http://schemas.microsoft.com/office/drawing/2014/main" id="{81D5403B-631A-922C-D651-9516680848F9}"/>
              </a:ext>
            </a:extLst>
          </p:cNvPr>
          <p:cNvGrpSpPr/>
          <p:nvPr/>
        </p:nvGrpSpPr>
        <p:grpSpPr>
          <a:xfrm>
            <a:off x="715566" y="1381303"/>
            <a:ext cx="7543800" cy="3762197"/>
            <a:chOff x="0" y="0"/>
            <a:chExt cx="1418473" cy="1804731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2E33254B-A6E1-5593-0AB1-1F3204FA0AF9}"/>
                </a:ext>
              </a:extLst>
            </p:cNvPr>
            <p:cNvSpPr/>
            <p:nvPr/>
          </p:nvSpPr>
          <p:spPr>
            <a:xfrm>
              <a:off x="0" y="0"/>
              <a:ext cx="1418473" cy="1804731"/>
            </a:xfrm>
            <a:custGeom>
              <a:avLst/>
              <a:gdLst/>
              <a:ahLst/>
              <a:cxnLst/>
              <a:rect l="l" t="t" r="r" b="b"/>
              <a:pathLst>
                <a:path w="1418473" h="1804731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31420"/>
                  </a:lnTo>
                  <a:cubicBezTo>
                    <a:pt x="1418473" y="1771908"/>
                    <a:pt x="1385650" y="1804731"/>
                    <a:pt x="1345161" y="1804731"/>
                  </a:cubicBezTo>
                  <a:lnTo>
                    <a:pt x="73311" y="1804731"/>
                  </a:lnTo>
                  <a:cubicBezTo>
                    <a:pt x="53868" y="1804731"/>
                    <a:pt x="35221" y="1797007"/>
                    <a:pt x="21472" y="1783259"/>
                  </a:cubicBezTo>
                  <a:cubicBezTo>
                    <a:pt x="7724" y="1769510"/>
                    <a:pt x="0" y="1750863"/>
                    <a:pt x="0" y="1731420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19" name="TextBox 4">
              <a:extLst>
                <a:ext uri="{FF2B5EF4-FFF2-40B4-BE49-F238E27FC236}">
                  <a16:creationId xmlns:a16="http://schemas.microsoft.com/office/drawing/2014/main" id="{5F70DFCE-FA0D-ACDE-983B-9CF693F36FC9}"/>
                </a:ext>
              </a:extLst>
            </p:cNvPr>
            <p:cNvSpPr txBox="1"/>
            <p:nvPr/>
          </p:nvSpPr>
          <p:spPr>
            <a:xfrm>
              <a:off x="0" y="-123825"/>
              <a:ext cx="1418473" cy="1928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16024"/>
            <a:ext cx="14072064" cy="1096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Analysis 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3720" y="2304700"/>
            <a:ext cx="7100829" cy="2452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5"/>
              </a:lnSpc>
            </a:pPr>
            <a:r>
              <a:rPr lang="en-US" sz="280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was collected for the fiscal years 2021-2022 and 2022-2023.</a:t>
            </a:r>
          </a:p>
          <a:p>
            <a:pPr marL="457200" indent="-457200">
              <a:lnSpc>
                <a:spcPts val="3925"/>
              </a:lnSpc>
              <a:buFont typeface="Arial" panose="020B0604020202020204" pitchFamily="34" charset="0"/>
              <a:buChar char="•"/>
            </a:pPr>
            <a:r>
              <a:rPr lang="en-US" sz="280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Sales Data </a:t>
            </a:r>
          </a:p>
          <a:p>
            <a:pPr marL="457200" indent="-457200">
              <a:lnSpc>
                <a:spcPts val="3925"/>
              </a:lnSpc>
              <a:buFont typeface="Arial" panose="020B0604020202020204" pitchFamily="34" charset="0"/>
              <a:buChar char="•"/>
            </a:pPr>
            <a:r>
              <a:rPr lang="en-US" sz="280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Purchases Data</a:t>
            </a:r>
          </a:p>
          <a:p>
            <a:pPr marL="457200" indent="-457200">
              <a:lnSpc>
                <a:spcPts val="3925"/>
              </a:lnSpc>
              <a:buFont typeface="Arial" panose="020B0604020202020204" pitchFamily="34" charset="0"/>
              <a:buChar char="•"/>
            </a:pPr>
            <a:r>
              <a:rPr lang="en-US" sz="280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Payroll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666305"/>
            <a:ext cx="701153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Collection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29662" y="2446769"/>
            <a:ext cx="8877300" cy="6873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ts val="3925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visualizations such as bar plots, line charts, pie charts were made using ‘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Plotly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’ to identify the trends and patterns in the data. </a:t>
            </a:r>
          </a:p>
          <a:p>
            <a:pPr marL="342900" lvl="0" indent="-342900" algn="l">
              <a:lnSpc>
                <a:spcPts val="3925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Productivity analysis provided insights into labor output throughout the year, allowing for better manpower distribution. </a:t>
            </a:r>
          </a:p>
          <a:p>
            <a:pPr marL="342900" lvl="0" indent="-342900" algn="l">
              <a:lnSpc>
                <a:spcPts val="3925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Linear Programming problem was formulated to optimize the production time in order to make the best possible use of the human resources. </a:t>
            </a:r>
          </a:p>
          <a:p>
            <a:pPr marL="342900" lvl="0" indent="-342900" algn="l">
              <a:lnSpc>
                <a:spcPts val="3925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cost benefit analysis was conducted to identify the best strategy among employee training and employee recruitment.</a:t>
            </a:r>
          </a:p>
          <a:p>
            <a:pPr marL="342900" lvl="0" indent="-342900" algn="l">
              <a:lnSpc>
                <a:spcPts val="3925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above analyses help find potential solutions.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706431"/>
            <a:ext cx="5348229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3400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9883" y="5804652"/>
            <a:ext cx="7324666" cy="566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Extraction and Cleaning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06066" y="6466471"/>
            <a:ext cx="7134166" cy="246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5"/>
              </a:lnSpc>
              <a:buFont typeface="Arial" panose="020B0604020202020204" pitchFamily="34" charset="0"/>
              <a:buChar char="•"/>
            </a:pPr>
            <a:r>
              <a:rPr lang="en-US" sz="280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Sales and Purchase data was extracted from Tally Software.</a:t>
            </a:r>
          </a:p>
          <a:p>
            <a:pPr marL="457200" indent="-457200">
              <a:lnSpc>
                <a:spcPts val="3925"/>
              </a:lnSpc>
              <a:buFont typeface="Arial" panose="020B0604020202020204" pitchFamily="34" charset="0"/>
              <a:buChar char="•"/>
            </a:pPr>
            <a:r>
              <a:rPr lang="en-US" sz="280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Payroll data was saved in csv files.</a:t>
            </a:r>
          </a:p>
          <a:p>
            <a:pPr marL="457200" indent="-457200">
              <a:lnSpc>
                <a:spcPts val="3925"/>
              </a:lnSpc>
              <a:buFont typeface="Arial" panose="020B0604020202020204" pitchFamily="34" charset="0"/>
              <a:buChar char="•"/>
            </a:pPr>
            <a:r>
              <a:rPr lang="en-US" sz="280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Null values were excluded.</a:t>
            </a:r>
          </a:p>
          <a:p>
            <a:pPr marL="457200" indent="-457200">
              <a:lnSpc>
                <a:spcPts val="3925"/>
              </a:lnSpc>
              <a:buFont typeface="Arial" panose="020B0604020202020204" pitchFamily="34" charset="0"/>
              <a:buChar char="•"/>
            </a:pPr>
            <a:r>
              <a:rPr lang="en-US" sz="280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Irrelevant columns were discarded.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69B2AD13-5C02-07D9-C56A-4C85F2773961}"/>
              </a:ext>
            </a:extLst>
          </p:cNvPr>
          <p:cNvGrpSpPr/>
          <p:nvPr/>
        </p:nvGrpSpPr>
        <p:grpSpPr>
          <a:xfrm>
            <a:off x="16965768" y="-526630"/>
            <a:ext cx="1028678" cy="1555328"/>
            <a:chOff x="0" y="-142875"/>
            <a:chExt cx="270928" cy="454132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D5DC4AE-7EB2-0393-97E8-EDF042A52E8A}"/>
                </a:ext>
              </a:extLst>
            </p:cNvPr>
            <p:cNvSpPr/>
            <p:nvPr/>
          </p:nvSpPr>
          <p:spPr>
            <a:xfrm>
              <a:off x="0" y="0"/>
              <a:ext cx="270928" cy="266759"/>
            </a:xfrm>
            <a:custGeom>
              <a:avLst/>
              <a:gdLst/>
              <a:ahLst/>
              <a:cxnLst/>
              <a:rect l="l" t="t" r="r" b="b"/>
              <a:pathLst>
                <a:path w="270928" h="266759">
                  <a:moveTo>
                    <a:pt x="0" y="0"/>
                  </a:moveTo>
                  <a:lnTo>
                    <a:pt x="270928" y="0"/>
                  </a:lnTo>
                  <a:lnTo>
                    <a:pt x="270928" y="266759"/>
                  </a:lnTo>
                  <a:lnTo>
                    <a:pt x="0" y="2667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30610949-349A-614B-F9F1-93FF4C3874D5}"/>
                </a:ext>
              </a:extLst>
            </p:cNvPr>
            <p:cNvSpPr txBox="1"/>
            <p:nvPr/>
          </p:nvSpPr>
          <p:spPr>
            <a:xfrm>
              <a:off x="0" y="-142875"/>
              <a:ext cx="270928" cy="45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99"/>
                </a:lnSpc>
              </a:pPr>
              <a:r>
                <a:rPr lang="en-US" sz="2999" dirty="0">
                  <a:solidFill>
                    <a:srgbClr val="F8F8F8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915400" y="22860"/>
            <a:ext cx="9372600" cy="10287000"/>
            <a:chOff x="0" y="0"/>
            <a:chExt cx="2591141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33400" y="53934"/>
            <a:ext cx="126492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Trends in Revenue &amp; Working Days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34475" y="1690314"/>
            <a:ext cx="8606683" cy="7828682"/>
          </a:xfrm>
          <a:prstGeom prst="rect">
            <a:avLst/>
          </a:prstGeom>
        </p:spPr>
        <p:txBody>
          <a:bodyPr lIns="0" tIns="0" rIns="0" bIns="0" rtlCol="0" anchor="ctr" anchorCtr="0">
            <a:spAutoFit/>
          </a:bodyPr>
          <a:lstStyle/>
          <a:p>
            <a:pPr marL="518160" lvl="1" indent="-259080" algn="l">
              <a:lnSpc>
                <a:spcPts val="4079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Figures show the trend of revenue and average working days throughout the year.</a:t>
            </a:r>
          </a:p>
          <a:p>
            <a:pPr marL="518160" lvl="1" indent="-259080" algn="l">
              <a:lnSpc>
                <a:spcPts val="4079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It can be observed that during the months of high sales, the working days are lower. </a:t>
            </a:r>
          </a:p>
          <a:p>
            <a:pPr marL="518160" lvl="1" indent="-259080">
              <a:lnSpc>
                <a:spcPts val="4079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August shows high revenue despite fewer paid days in both years.</a:t>
            </a:r>
          </a:p>
          <a:p>
            <a:pPr marL="518160" lvl="1" indent="-259080" algn="l">
              <a:lnSpc>
                <a:spcPts val="4079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Expected positive correlation between sales and working days is inconsistent for Quality Instruments and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Equipments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marL="518160" lvl="1" indent="-259080" algn="l">
              <a:lnSpc>
                <a:spcPts val="4079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June, July, and September consistently have low paid days and low revenue.</a:t>
            </a:r>
          </a:p>
          <a:p>
            <a:pPr marL="518160" lvl="1" indent="-259080" algn="l">
              <a:lnSpc>
                <a:spcPts val="4079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 2022-2023, revenue is generally higher than in 2021-2022, with some months showing a positive effect of increased working days on revenue.</a:t>
            </a: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618757F0-ED05-F12F-1325-ABB785B9AEEC}"/>
              </a:ext>
            </a:extLst>
          </p:cNvPr>
          <p:cNvGrpSpPr/>
          <p:nvPr/>
        </p:nvGrpSpPr>
        <p:grpSpPr>
          <a:xfrm>
            <a:off x="16965768" y="-526630"/>
            <a:ext cx="1028678" cy="1555328"/>
            <a:chOff x="0" y="-142875"/>
            <a:chExt cx="270928" cy="454132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B97203CE-3F89-7971-AFDE-BA7C22249B78}"/>
                </a:ext>
              </a:extLst>
            </p:cNvPr>
            <p:cNvSpPr/>
            <p:nvPr/>
          </p:nvSpPr>
          <p:spPr>
            <a:xfrm>
              <a:off x="0" y="0"/>
              <a:ext cx="270928" cy="266759"/>
            </a:xfrm>
            <a:custGeom>
              <a:avLst/>
              <a:gdLst/>
              <a:ahLst/>
              <a:cxnLst/>
              <a:rect l="l" t="t" r="r" b="b"/>
              <a:pathLst>
                <a:path w="270928" h="266759">
                  <a:moveTo>
                    <a:pt x="0" y="0"/>
                  </a:moveTo>
                  <a:lnTo>
                    <a:pt x="270928" y="0"/>
                  </a:lnTo>
                  <a:lnTo>
                    <a:pt x="270928" y="266759"/>
                  </a:lnTo>
                  <a:lnTo>
                    <a:pt x="0" y="2667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505E85FA-7382-FEA1-75F8-F5D6EB58C8C7}"/>
                </a:ext>
              </a:extLst>
            </p:cNvPr>
            <p:cNvSpPr txBox="1"/>
            <p:nvPr/>
          </p:nvSpPr>
          <p:spPr>
            <a:xfrm>
              <a:off x="0" y="-142875"/>
              <a:ext cx="270928" cy="45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99"/>
                </a:lnSpc>
              </a:pPr>
              <a:r>
                <a:rPr lang="en-US" sz="2999" dirty="0">
                  <a:solidFill>
                    <a:srgbClr val="F8F8F8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75636A4-2952-755C-2652-81FFA667D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3" y="1311395"/>
            <a:ext cx="8536657" cy="42683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99EDFE-F510-5EB3-A86D-695373A8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9" y="5751971"/>
            <a:ext cx="8536658" cy="4268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">
            <a:extLst>
              <a:ext uri="{FF2B5EF4-FFF2-40B4-BE49-F238E27FC236}">
                <a16:creationId xmlns:a16="http://schemas.microsoft.com/office/drawing/2014/main" id="{027DEC7F-DD43-645F-FEED-65939137C0C8}"/>
              </a:ext>
            </a:extLst>
          </p:cNvPr>
          <p:cNvGrpSpPr/>
          <p:nvPr/>
        </p:nvGrpSpPr>
        <p:grpSpPr>
          <a:xfrm>
            <a:off x="31291" y="6174212"/>
            <a:ext cx="18288000" cy="4099486"/>
            <a:chOff x="0" y="0"/>
            <a:chExt cx="4816593" cy="1079700"/>
          </a:xfrm>
        </p:grpSpPr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1FAC613C-816E-A05C-7EDC-6E0F133DE93D}"/>
                </a:ext>
              </a:extLst>
            </p:cNvPr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803C751B-3A8D-532F-9BF6-7DC1D2297EA4}"/>
                </a:ext>
              </a:extLst>
            </p:cNvPr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62813" y="6294689"/>
            <a:ext cx="17068800" cy="363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Employees work varying overtime hours, increasing salary expenses and additional costs (e.g., electricity).</a:t>
            </a:r>
          </a:p>
          <a:p>
            <a:pPr marL="342900" lvl="0" indent="-342900" algn="just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Overtime hours are generally higher in 2021-2022 than in 2022-2023.</a:t>
            </a:r>
          </a:p>
          <a:p>
            <a:pPr marL="342900" lvl="0" indent="-342900" algn="just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June 2021 had the highest overtime (&gt;40 hours), indicating an extra 5 working days per employee, despite low revenue and demand.</a:t>
            </a:r>
          </a:p>
          <a:p>
            <a:pPr marL="342900" lvl="0" indent="-342900" algn="just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High overtime in January 2022, June 2022, and December 2022 also indicates inefficient use of working shifts.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3400" y="180552"/>
            <a:ext cx="10326591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Overtime Trend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74EC19-FEAA-3130-0F22-7BDAA8E4C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1537034"/>
            <a:ext cx="8795455" cy="4397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A4367A-5750-2D9E-B18E-DF34D492C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7213" y="1530445"/>
            <a:ext cx="8798062" cy="43990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Group 7">
            <a:extLst>
              <a:ext uri="{FF2B5EF4-FFF2-40B4-BE49-F238E27FC236}">
                <a16:creationId xmlns:a16="http://schemas.microsoft.com/office/drawing/2014/main" id="{9074BE96-E7DA-2164-DA34-5474FF5CB595}"/>
              </a:ext>
            </a:extLst>
          </p:cNvPr>
          <p:cNvGrpSpPr/>
          <p:nvPr/>
        </p:nvGrpSpPr>
        <p:grpSpPr>
          <a:xfrm>
            <a:off x="16965768" y="-526630"/>
            <a:ext cx="1028678" cy="1555328"/>
            <a:chOff x="0" y="-142875"/>
            <a:chExt cx="270928" cy="454132"/>
          </a:xfrm>
        </p:grpSpPr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43021D-343A-27E0-226E-8CF4DB699B47}"/>
                </a:ext>
              </a:extLst>
            </p:cNvPr>
            <p:cNvSpPr/>
            <p:nvPr/>
          </p:nvSpPr>
          <p:spPr>
            <a:xfrm>
              <a:off x="0" y="0"/>
              <a:ext cx="270928" cy="266759"/>
            </a:xfrm>
            <a:custGeom>
              <a:avLst/>
              <a:gdLst/>
              <a:ahLst/>
              <a:cxnLst/>
              <a:rect l="l" t="t" r="r" b="b"/>
              <a:pathLst>
                <a:path w="270928" h="266759">
                  <a:moveTo>
                    <a:pt x="0" y="0"/>
                  </a:moveTo>
                  <a:lnTo>
                    <a:pt x="270928" y="0"/>
                  </a:lnTo>
                  <a:lnTo>
                    <a:pt x="270928" y="266759"/>
                  </a:lnTo>
                  <a:lnTo>
                    <a:pt x="0" y="2667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03661933-DE6D-1400-2BE1-06EC6BC5D8B4}"/>
                </a:ext>
              </a:extLst>
            </p:cNvPr>
            <p:cNvSpPr txBox="1"/>
            <p:nvPr/>
          </p:nvSpPr>
          <p:spPr>
            <a:xfrm>
              <a:off x="0" y="-142875"/>
              <a:ext cx="270928" cy="45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99"/>
                </a:lnSpc>
              </a:pPr>
              <a:r>
                <a:rPr lang="en-US" sz="2999" dirty="0">
                  <a:solidFill>
                    <a:srgbClr val="F8F8F8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AD906B45-C13D-794F-F482-8919E1B2B09C}"/>
              </a:ext>
            </a:extLst>
          </p:cNvPr>
          <p:cNvGrpSpPr/>
          <p:nvPr/>
        </p:nvGrpSpPr>
        <p:grpSpPr>
          <a:xfrm>
            <a:off x="10955550" y="22860"/>
            <a:ext cx="7332449" cy="10287000"/>
            <a:chOff x="0" y="0"/>
            <a:chExt cx="2591141" cy="270933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D3485ED-5464-D42E-AB27-11C8F567DE0F}"/>
                </a:ext>
              </a:extLst>
            </p:cNvPr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772682BD-64F4-B8C7-301F-E49F0602DEB0}"/>
                </a:ext>
              </a:extLst>
            </p:cNvPr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16151" y="106714"/>
            <a:ext cx="131445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Productivity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0999" y="7293642"/>
            <a:ext cx="10527757" cy="2571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1980" lvl="1" indent="-342900" algn="l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metric used for productivity is output per paid day per employee. </a:t>
            </a:r>
          </a:p>
          <a:p>
            <a:pPr marL="601980" lvl="1" indent="-342900" algn="l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interpretation of the metric is the contribution to sales per day of each employee. </a:t>
            </a:r>
          </a:p>
          <a:p>
            <a:pPr marL="601980" lvl="1" indent="-342900" algn="l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example, in the month of April 2022, the productivity is ₹ 4000, this means, each employee contributed ₹ 4000 to the sales each day.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6151" y="7347115"/>
            <a:ext cx="10527757" cy="48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>
              <a:lnSpc>
                <a:spcPct val="150000"/>
              </a:lnSpc>
            </a:pPr>
            <a:endParaRPr lang="en-US" sz="2400" dirty="0">
              <a:solidFill>
                <a:srgbClr val="0F4662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01600" y="1392293"/>
            <a:ext cx="10527757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506200" y="1355095"/>
            <a:ext cx="10527757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2799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Observation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6631" y="6646456"/>
            <a:ext cx="10527757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2799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Metric Interpretation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45DE8C-EFFC-CA52-ADCF-80152192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284" y="1461784"/>
            <a:ext cx="10098325" cy="50491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CCAECA37-BC20-7D48-DA1A-C46C36C8BD1C}"/>
              </a:ext>
            </a:extLst>
          </p:cNvPr>
          <p:cNvSpPr txBox="1"/>
          <p:nvPr/>
        </p:nvSpPr>
        <p:spPr>
          <a:xfrm>
            <a:off x="11201937" y="1986912"/>
            <a:ext cx="6315439" cy="7816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1980" lvl="1" indent="-342900" algn="l">
              <a:lnSpc>
                <a:spcPts val="407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graph plots the productivity calculated as per the metric. </a:t>
            </a:r>
          </a:p>
          <a:p>
            <a:pPr marL="601980" lvl="1" indent="-342900" algn="l">
              <a:lnSpc>
                <a:spcPts val="407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It can be observed that the productivity remains low for most months of the year in 2021-2022. </a:t>
            </a:r>
          </a:p>
          <a:p>
            <a:pPr marL="601980" lvl="1" indent="-342900" algn="l">
              <a:lnSpc>
                <a:spcPts val="407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August shows high productivity in both years due to high sales.</a:t>
            </a:r>
          </a:p>
          <a:p>
            <a:pPr marL="601980" lvl="1" indent="-342900" algn="l">
              <a:lnSpc>
                <a:spcPts val="407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Labour</a:t>
            </a: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availability is low in August, yet output remains high, suggesting high efficiency.</a:t>
            </a:r>
          </a:p>
          <a:p>
            <a:pPr marL="601980" lvl="1" indent="-342900" algn="l">
              <a:lnSpc>
                <a:spcPts val="407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Other months have more labor but lower productivity, indicating potential inefficiencies in productivity </a:t>
            </a:r>
          </a:p>
          <a:p>
            <a:pPr marL="259080" lvl="1" algn="l">
              <a:lnSpc>
                <a:spcPts val="4079"/>
              </a:lnSpc>
              <a:spcAft>
                <a:spcPts val="800"/>
              </a:spcAft>
            </a:pP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0A53561A-218D-61D2-E9F1-E1466EB55D4C}"/>
              </a:ext>
            </a:extLst>
          </p:cNvPr>
          <p:cNvGrpSpPr/>
          <p:nvPr/>
        </p:nvGrpSpPr>
        <p:grpSpPr>
          <a:xfrm>
            <a:off x="16965768" y="-526630"/>
            <a:ext cx="1028678" cy="1555328"/>
            <a:chOff x="0" y="-142875"/>
            <a:chExt cx="270928" cy="454132"/>
          </a:xfrm>
        </p:grpSpPr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0724D43F-96BB-9C02-03AB-EBCF25B9BD6E}"/>
                </a:ext>
              </a:extLst>
            </p:cNvPr>
            <p:cNvSpPr/>
            <p:nvPr/>
          </p:nvSpPr>
          <p:spPr>
            <a:xfrm>
              <a:off x="0" y="0"/>
              <a:ext cx="270928" cy="266759"/>
            </a:xfrm>
            <a:custGeom>
              <a:avLst/>
              <a:gdLst/>
              <a:ahLst/>
              <a:cxnLst/>
              <a:rect l="l" t="t" r="r" b="b"/>
              <a:pathLst>
                <a:path w="270928" h="266759">
                  <a:moveTo>
                    <a:pt x="0" y="0"/>
                  </a:moveTo>
                  <a:lnTo>
                    <a:pt x="270928" y="0"/>
                  </a:lnTo>
                  <a:lnTo>
                    <a:pt x="270928" y="266759"/>
                  </a:lnTo>
                  <a:lnTo>
                    <a:pt x="0" y="2667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0B40CA58-9851-502A-05B3-9F28E1366DD5}"/>
                </a:ext>
              </a:extLst>
            </p:cNvPr>
            <p:cNvSpPr txBox="1"/>
            <p:nvPr/>
          </p:nvSpPr>
          <p:spPr>
            <a:xfrm>
              <a:off x="0" y="-142875"/>
              <a:ext cx="270928" cy="45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99"/>
                </a:lnSpc>
              </a:pPr>
              <a:r>
                <a:rPr lang="en-US" sz="2999" dirty="0">
                  <a:solidFill>
                    <a:srgbClr val="F8F8F8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516151" y="106714"/>
            <a:ext cx="131445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Linear Programming Problem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9600" y="1338775"/>
            <a:ext cx="10527757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Methodology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1660B1DE-B5BE-D855-6E65-BBAEB8F3BE6C}"/>
              </a:ext>
            </a:extLst>
          </p:cNvPr>
          <p:cNvSpPr txBox="1"/>
          <p:nvPr/>
        </p:nvSpPr>
        <p:spPr>
          <a:xfrm>
            <a:off x="358617" y="1933097"/>
            <a:ext cx="17776983" cy="309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 order to optimize the working days as per the production, a linear programming problem was formulated as follows:</a:t>
            </a:r>
          </a:p>
          <a:p>
            <a:pPr marL="975360" lvl="2" indent="-259080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objective was to minimize the total production days needed for each product. </a:t>
            </a:r>
          </a:p>
          <a:p>
            <a:pPr marL="975360" lvl="2" indent="-259080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en-US" sz="2400" baseline="300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 </a:t>
            </a: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constraint- The current level of profitability should be maintained </a:t>
            </a:r>
          </a:p>
          <a:p>
            <a:pPr marL="975360" lvl="2" indent="-259080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r>
              <a:rPr lang="en-US" sz="2400" baseline="300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nd</a:t>
            </a: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constraint – The optimized production time cannot be more than the available production time in a month. </a:t>
            </a:r>
          </a:p>
          <a:p>
            <a:pPr marL="975360" lvl="2" indent="-259080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r>
              <a:rPr lang="en-US" sz="2400" baseline="300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rd</a:t>
            </a: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constraint – Number of each product produced should be at least as much as demanded. </a:t>
            </a:r>
          </a:p>
          <a:p>
            <a:pPr marL="518160" lvl="1" indent="-259080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These LPPs were formulated and solved for each month for the years 2021-2022 and 2022-2023. 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57E100AE-46AD-1203-8E73-18ABCDE14BEE}"/>
              </a:ext>
            </a:extLst>
          </p:cNvPr>
          <p:cNvGrpSpPr/>
          <p:nvPr/>
        </p:nvGrpSpPr>
        <p:grpSpPr>
          <a:xfrm>
            <a:off x="16965768" y="-526630"/>
            <a:ext cx="1028678" cy="1555328"/>
            <a:chOff x="0" y="-142875"/>
            <a:chExt cx="270928" cy="454132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C2FEB61-89DA-27DA-4FB5-EB109DC7B6D8}"/>
                </a:ext>
              </a:extLst>
            </p:cNvPr>
            <p:cNvSpPr/>
            <p:nvPr/>
          </p:nvSpPr>
          <p:spPr>
            <a:xfrm>
              <a:off x="0" y="0"/>
              <a:ext cx="270928" cy="266759"/>
            </a:xfrm>
            <a:custGeom>
              <a:avLst/>
              <a:gdLst/>
              <a:ahLst/>
              <a:cxnLst/>
              <a:rect l="l" t="t" r="r" b="b"/>
              <a:pathLst>
                <a:path w="270928" h="266759">
                  <a:moveTo>
                    <a:pt x="0" y="0"/>
                  </a:moveTo>
                  <a:lnTo>
                    <a:pt x="270928" y="0"/>
                  </a:lnTo>
                  <a:lnTo>
                    <a:pt x="270928" y="266759"/>
                  </a:lnTo>
                  <a:lnTo>
                    <a:pt x="0" y="2667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0DB2A3BF-E27C-377B-2C66-0D3C5F2E0C63}"/>
                </a:ext>
              </a:extLst>
            </p:cNvPr>
            <p:cNvSpPr txBox="1"/>
            <p:nvPr/>
          </p:nvSpPr>
          <p:spPr>
            <a:xfrm>
              <a:off x="0" y="-142875"/>
              <a:ext cx="270928" cy="45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99"/>
                </a:lnSpc>
              </a:pPr>
              <a:r>
                <a:rPr lang="en-US" sz="2999" dirty="0">
                  <a:solidFill>
                    <a:srgbClr val="F8F8F8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472037EF-9AF7-7F8F-86D7-F22DEE3B8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746" y="1947295"/>
            <a:ext cx="58403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8DB6AB-C1F4-9C21-85BD-C1B024D6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80168"/>
              </p:ext>
            </p:extLst>
          </p:nvPr>
        </p:nvGraphicFramePr>
        <p:xfrm>
          <a:off x="1143000" y="5127673"/>
          <a:ext cx="7823191" cy="438670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25257">
                  <a:extLst>
                    <a:ext uri="{9D8B030D-6E8A-4147-A177-3AD203B41FA5}">
                      <a16:colId xmlns:a16="http://schemas.microsoft.com/office/drawing/2014/main" val="2238950760"/>
                    </a:ext>
                  </a:extLst>
                </a:gridCol>
                <a:gridCol w="2025300">
                  <a:extLst>
                    <a:ext uri="{9D8B030D-6E8A-4147-A177-3AD203B41FA5}">
                      <a16:colId xmlns:a16="http://schemas.microsoft.com/office/drawing/2014/main" val="959820122"/>
                    </a:ext>
                  </a:extLst>
                </a:gridCol>
                <a:gridCol w="2116836">
                  <a:extLst>
                    <a:ext uri="{9D8B030D-6E8A-4147-A177-3AD203B41FA5}">
                      <a16:colId xmlns:a16="http://schemas.microsoft.com/office/drawing/2014/main" val="2814561939"/>
                    </a:ext>
                  </a:extLst>
                </a:gridCol>
                <a:gridCol w="1955798">
                  <a:extLst>
                    <a:ext uri="{9D8B030D-6E8A-4147-A177-3AD203B41FA5}">
                      <a16:colId xmlns:a16="http://schemas.microsoft.com/office/drawing/2014/main" val="3365219994"/>
                    </a:ext>
                  </a:extLst>
                </a:gridCol>
              </a:tblGrid>
              <a:tr h="31005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Month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Status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Actual Paid Days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Optimized Paid Days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278117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April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Optimal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324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96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609322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May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Optimal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300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104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096558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June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Optimal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288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110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42964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July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Optimal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252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118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519758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August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Infeasible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252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162.1863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870630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September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Infeasible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180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183.2206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876440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October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Optimal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276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156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105469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November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Optimal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288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58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403113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December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Optimal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312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182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976144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January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Infeasible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312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300.6808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379009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February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Optimal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288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156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904100"/>
                  </a:ext>
                </a:extLst>
              </a:tr>
              <a:tr h="19665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March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Optimal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312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206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0418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5E9500-9494-112A-9875-902326BBD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51765"/>
              </p:ext>
            </p:extLst>
          </p:nvPr>
        </p:nvGraphicFramePr>
        <p:xfrm>
          <a:off x="9407041" y="5127673"/>
          <a:ext cx="7822800" cy="438670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84964">
                  <a:extLst>
                    <a:ext uri="{9D8B030D-6E8A-4147-A177-3AD203B41FA5}">
                      <a16:colId xmlns:a16="http://schemas.microsoft.com/office/drawing/2014/main" val="2433931693"/>
                    </a:ext>
                  </a:extLst>
                </a:gridCol>
                <a:gridCol w="2008085">
                  <a:extLst>
                    <a:ext uri="{9D8B030D-6E8A-4147-A177-3AD203B41FA5}">
                      <a16:colId xmlns:a16="http://schemas.microsoft.com/office/drawing/2014/main" val="1745386639"/>
                    </a:ext>
                  </a:extLst>
                </a:gridCol>
                <a:gridCol w="2082458">
                  <a:extLst>
                    <a:ext uri="{9D8B030D-6E8A-4147-A177-3AD203B41FA5}">
                      <a16:colId xmlns:a16="http://schemas.microsoft.com/office/drawing/2014/main" val="1714050951"/>
                    </a:ext>
                  </a:extLst>
                </a:gridCol>
                <a:gridCol w="1947293">
                  <a:extLst>
                    <a:ext uri="{9D8B030D-6E8A-4147-A177-3AD203B41FA5}">
                      <a16:colId xmlns:a16="http://schemas.microsoft.com/office/drawing/2014/main" val="4208531899"/>
                    </a:ext>
                  </a:extLst>
                </a:gridCol>
              </a:tblGrid>
              <a:tr h="33378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Month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Status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Actual Paid Days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Optimized Paid Days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55901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April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Optimal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276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121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1326621277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May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Optimal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288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88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3673886920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June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Infeasible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228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195.075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629832042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July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Infeasible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216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206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4074055535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August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Infeasible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216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164.6182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825061786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September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Optimal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240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108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4130273203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October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Infeasible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288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213.7886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579421201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November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Optimal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276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169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1232431106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December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Optimal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300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160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3853308856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January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Optimal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300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74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3560371138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February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Infeasible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276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220.6264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3479261778"/>
                  </a:ext>
                </a:extLst>
              </a:tr>
              <a:tr h="3377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March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>
                    <a:solidFill>
                      <a:srgbClr val="0F466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Infeasible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+mj-lt"/>
                        </a:rPr>
                        <a:t>312</a:t>
                      </a:r>
                      <a:endParaRPr lang="en-IN" sz="1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j-lt"/>
                        </a:rPr>
                        <a:t>359.5616</a:t>
                      </a:r>
                      <a:endParaRPr lang="en-IN" sz="12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61" marR="36961" marT="0" marB="0" anchor="ctr"/>
                </a:tc>
                <a:extLst>
                  <a:ext uri="{0D108BD9-81ED-4DB2-BD59-A6C34878D82A}">
                    <a16:rowId xmlns:a16="http://schemas.microsoft.com/office/drawing/2014/main" val="30500038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BE6D8F-BAA0-75EF-2616-E40ADE7F87A0}"/>
              </a:ext>
            </a:extLst>
          </p:cNvPr>
          <p:cNvSpPr txBox="1"/>
          <p:nvPr/>
        </p:nvSpPr>
        <p:spPr>
          <a:xfrm>
            <a:off x="1142999" y="9514379"/>
            <a:ext cx="7823192" cy="424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1600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Results of LPP for the year 2021-2022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2E835-BB1A-3108-0FDA-DC918D4AD2F3}"/>
              </a:ext>
            </a:extLst>
          </p:cNvPr>
          <p:cNvSpPr txBox="1"/>
          <p:nvPr/>
        </p:nvSpPr>
        <p:spPr>
          <a:xfrm>
            <a:off x="9407041" y="9514380"/>
            <a:ext cx="7823192" cy="424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1600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Results of LPP for the year 2022-2023</a:t>
            </a:r>
          </a:p>
        </p:txBody>
      </p:sp>
    </p:spTree>
    <p:extLst>
      <p:ext uri="{BB962C8B-B14F-4D97-AF65-F5344CB8AC3E}">
        <p14:creationId xmlns:p14="http://schemas.microsoft.com/office/powerpoint/2010/main" val="106422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">
            <a:extLst>
              <a:ext uri="{FF2B5EF4-FFF2-40B4-BE49-F238E27FC236}">
                <a16:creationId xmlns:a16="http://schemas.microsoft.com/office/drawing/2014/main" id="{027DEC7F-DD43-645F-FEED-65939137C0C8}"/>
              </a:ext>
            </a:extLst>
          </p:cNvPr>
          <p:cNvGrpSpPr/>
          <p:nvPr/>
        </p:nvGrpSpPr>
        <p:grpSpPr>
          <a:xfrm>
            <a:off x="0" y="-1"/>
            <a:ext cx="18288000" cy="5295901"/>
            <a:chOff x="0" y="0"/>
            <a:chExt cx="4816593" cy="1079700"/>
          </a:xfrm>
        </p:grpSpPr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1FAC613C-816E-A05C-7EDC-6E0F133DE93D}"/>
                </a:ext>
              </a:extLst>
            </p:cNvPr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803C751B-3A8D-532F-9BF6-7DC1D2297EA4}"/>
                </a:ext>
              </a:extLst>
            </p:cNvPr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17589" y="1343381"/>
            <a:ext cx="17068800" cy="414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the months where the Status is optimal, the production can be completed within the optimized production days rather than the actual production days. </a:t>
            </a:r>
          </a:p>
          <a:p>
            <a:pPr marL="457200" lvl="0" indent="-457200" algn="just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results indicate that the allocated days for production are far more than what is required. </a:t>
            </a:r>
          </a:p>
          <a:p>
            <a:pPr marL="457200" lvl="0" indent="-457200" algn="just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optimized paid days are plotted against the quantities of products to be produced for the feasible months. </a:t>
            </a:r>
          </a:p>
          <a:p>
            <a:pPr marL="457200" lvl="0" indent="-457200" algn="just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LPP model adjusts itself according to the type and quantity of product to be produced. </a:t>
            </a:r>
          </a:p>
          <a:p>
            <a:pPr marL="457200" lvl="0" indent="-457200" algn="just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Hence, the demand in most months of the year can be met by each employee working for lesser than 25 days. </a:t>
            </a:r>
          </a:p>
          <a:p>
            <a:pPr marL="457200" lvl="0" indent="-457200" algn="just">
              <a:lnSpc>
                <a:spcPts val="407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180552"/>
            <a:ext cx="12725400" cy="1096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Garamond" panose="02020404030301010803" pitchFamily="18" charset="0"/>
                <a:ea typeface="Cormorant Garamond Bold Italics"/>
                <a:cs typeface="Cormorant Garamond Bold Italics"/>
                <a:sym typeface="Cormorant Garamond Bold Italics"/>
              </a:rPr>
              <a:t>Optimized Allocation of Working Days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74EC19-FEAA-3130-0F22-7BDAA8E4C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534" y="5458461"/>
            <a:ext cx="8795454" cy="4397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A4367A-5750-2D9E-B18E-DF34D492C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0961" y="5458461"/>
            <a:ext cx="8798062" cy="43990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Group 7">
            <a:extLst>
              <a:ext uri="{FF2B5EF4-FFF2-40B4-BE49-F238E27FC236}">
                <a16:creationId xmlns:a16="http://schemas.microsoft.com/office/drawing/2014/main" id="{9074BE96-E7DA-2164-DA34-5474FF5CB595}"/>
              </a:ext>
            </a:extLst>
          </p:cNvPr>
          <p:cNvGrpSpPr/>
          <p:nvPr/>
        </p:nvGrpSpPr>
        <p:grpSpPr>
          <a:xfrm>
            <a:off x="16965768" y="-526630"/>
            <a:ext cx="1028678" cy="1555328"/>
            <a:chOff x="0" y="-142875"/>
            <a:chExt cx="270928" cy="454132"/>
          </a:xfrm>
        </p:grpSpPr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43021D-343A-27E0-226E-8CF4DB699B47}"/>
                </a:ext>
              </a:extLst>
            </p:cNvPr>
            <p:cNvSpPr/>
            <p:nvPr/>
          </p:nvSpPr>
          <p:spPr>
            <a:xfrm>
              <a:off x="0" y="0"/>
              <a:ext cx="270928" cy="266759"/>
            </a:xfrm>
            <a:custGeom>
              <a:avLst/>
              <a:gdLst/>
              <a:ahLst/>
              <a:cxnLst/>
              <a:rect l="l" t="t" r="r" b="b"/>
              <a:pathLst>
                <a:path w="270928" h="266759">
                  <a:moveTo>
                    <a:pt x="0" y="0"/>
                  </a:moveTo>
                  <a:lnTo>
                    <a:pt x="270928" y="0"/>
                  </a:lnTo>
                  <a:lnTo>
                    <a:pt x="270928" y="266759"/>
                  </a:lnTo>
                  <a:lnTo>
                    <a:pt x="0" y="2667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03661933-DE6D-1400-2BE1-06EC6BC5D8B4}"/>
                </a:ext>
              </a:extLst>
            </p:cNvPr>
            <p:cNvSpPr txBox="1"/>
            <p:nvPr/>
          </p:nvSpPr>
          <p:spPr>
            <a:xfrm>
              <a:off x="0" y="-142875"/>
              <a:ext cx="270928" cy="454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99"/>
                </a:lnSpc>
              </a:pPr>
              <a:r>
                <a:rPr lang="en-US" sz="2999" dirty="0">
                  <a:solidFill>
                    <a:srgbClr val="F8F8F8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97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1361</Words>
  <Application>Microsoft Office PowerPoint</Application>
  <PresentationFormat>Custom</PresentationFormat>
  <Paragraphs>217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Garamond</vt:lpstr>
      <vt:lpstr>Quicksand Bold</vt:lpstr>
      <vt:lpstr>Arial</vt:lpstr>
      <vt:lpstr>Calibri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cp:lastModifiedBy>RASHIKA KUKREJA</cp:lastModifiedBy>
  <cp:revision>5</cp:revision>
  <dcterms:created xsi:type="dcterms:W3CDTF">2006-08-16T00:00:00Z</dcterms:created>
  <dcterms:modified xsi:type="dcterms:W3CDTF">2024-09-02T16:30:17Z</dcterms:modified>
  <dc:identifier>DAGPDu0Urhg</dc:identifier>
</cp:coreProperties>
</file>