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9" r:id="rId3"/>
    <p:sldId id="267" r:id="rId4"/>
    <p:sldId id="269" r:id="rId5"/>
    <p:sldId id="270" r:id="rId6"/>
    <p:sldId id="271" r:id="rId7"/>
    <p:sldId id="272" r:id="rId8"/>
    <p:sldId id="273" r:id="rId9"/>
    <p:sldId id="274" r:id="rId10"/>
    <p:sldId id="275" r:id="rId11"/>
    <p:sldId id="276" r:id="rId12"/>
    <p:sldId id="277" r:id="rId13"/>
    <p:sldId id="278"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6"/>
  </p:normalViewPr>
  <p:slideViewPr>
    <p:cSldViewPr snapToGrid="0">
      <p:cViewPr varScale="1">
        <p:scale>
          <a:sx n="83" d="100"/>
          <a:sy n="83" d="100"/>
        </p:scale>
        <p:origin x="686"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rk977@drexel.edu"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154436"/>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NLP Resume Extraction</a:t>
            </a:r>
          </a:p>
          <a:p>
            <a:r>
              <a:rPr lang="en-US" sz="2800" b="1" dirty="0"/>
              <a:t>11/16/2023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 (Exploratory Data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sz="2800" dirty="0">
              <a:solidFill>
                <a:srgbClr val="FF6600"/>
              </a:solidFill>
            </a:endParaRPr>
          </a:p>
          <a:p>
            <a:r>
              <a:rPr lang="en-US" sz="2800" dirty="0">
                <a:solidFill>
                  <a:srgbClr val="FF6600"/>
                </a:solidFill>
              </a:rPr>
              <a:t>Skills Analysis (Word Cloud)</a:t>
            </a:r>
          </a:p>
          <a:p>
            <a:r>
              <a:rPr lang="en-US" dirty="0">
                <a:solidFill>
                  <a:srgbClr val="FF6600"/>
                </a:solidFill>
              </a:rPr>
              <a:t>A Word Cloud analysis of skills offers a visual representation of the most frequently mentioned skills in the dataset.</a:t>
            </a:r>
            <a:endParaRPr lang="en-US" sz="20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a:extLst>
              <a:ext uri="{FF2B5EF4-FFF2-40B4-BE49-F238E27FC236}">
                <a16:creationId xmlns:a16="http://schemas.microsoft.com/office/drawing/2014/main" id="{2BED945D-0E85-29E2-A4D3-468444CF1780}"/>
              </a:ext>
            </a:extLst>
          </p:cNvPr>
          <p:cNvPicPr>
            <a:picLocks noChangeAspect="1"/>
          </p:cNvPicPr>
          <p:nvPr/>
        </p:nvPicPr>
        <p:blipFill>
          <a:blip r:embed="rId3"/>
          <a:stretch>
            <a:fillRect/>
          </a:stretch>
        </p:blipFill>
        <p:spPr>
          <a:xfrm>
            <a:off x="5868450" y="2667064"/>
            <a:ext cx="6188241" cy="3693823"/>
          </a:xfrm>
          <a:prstGeom prst="rect">
            <a:avLst/>
          </a:prstGeom>
        </p:spPr>
      </p:pic>
    </p:spTree>
    <p:extLst>
      <p:ext uri="{BB962C8B-B14F-4D97-AF65-F5344CB8AC3E}">
        <p14:creationId xmlns:p14="http://schemas.microsoft.com/office/powerpoint/2010/main" val="2625697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 (Exploratory Data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sz="2800" dirty="0">
              <a:solidFill>
                <a:srgbClr val="FF6600"/>
              </a:solidFill>
            </a:endParaRPr>
          </a:p>
          <a:p>
            <a:r>
              <a:rPr lang="en-US" sz="2800" dirty="0">
                <a:solidFill>
                  <a:srgbClr val="FF6600"/>
                </a:solidFill>
              </a:rPr>
              <a:t>Experience Analysis</a:t>
            </a:r>
          </a:p>
          <a:p>
            <a:r>
              <a:rPr lang="en-US" dirty="0">
                <a:solidFill>
                  <a:srgbClr val="FF6600"/>
                </a:solidFill>
              </a:rPr>
              <a:t>Analyzing the distribution of 'Years of Experience' provides insights into the workforce's experience levels.</a:t>
            </a:r>
            <a:endParaRPr lang="en-US" sz="20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C44BC22B-DF9E-B802-C57C-D94C169FEF5E}"/>
              </a:ext>
            </a:extLst>
          </p:cNvPr>
          <p:cNvPicPr>
            <a:picLocks noChangeAspect="1"/>
          </p:cNvPicPr>
          <p:nvPr/>
        </p:nvPicPr>
        <p:blipFill>
          <a:blip r:embed="rId3"/>
          <a:stretch>
            <a:fillRect/>
          </a:stretch>
        </p:blipFill>
        <p:spPr>
          <a:xfrm>
            <a:off x="6096000" y="2530762"/>
            <a:ext cx="5518996" cy="4234873"/>
          </a:xfrm>
          <a:prstGeom prst="rect">
            <a:avLst/>
          </a:prstGeom>
        </p:spPr>
      </p:pic>
    </p:spTree>
    <p:extLst>
      <p:ext uri="{BB962C8B-B14F-4D97-AF65-F5344CB8AC3E}">
        <p14:creationId xmlns:p14="http://schemas.microsoft.com/office/powerpoint/2010/main" val="334595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 Summary</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r>
              <a:rPr lang="en-US" sz="2800" dirty="0">
                <a:solidFill>
                  <a:srgbClr val="FF6600"/>
                </a:solidFill>
              </a:rPr>
              <a:t>The EDA process has provided valuable insights into the dataset's composition, revealing trends and patterns that can inform strategic decisions. Key findings include the distribution of skills, geographic preferences, and the prevalence of professionals from top companies and educational institutions.</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38514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99376" y="525485"/>
            <a:ext cx="6858002" cy="580703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Recommendations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r>
              <a:rPr lang="en-US" sz="2800" dirty="0">
                <a:solidFill>
                  <a:srgbClr val="FF6600"/>
                </a:solidFill>
              </a:rPr>
              <a:t>Based on the EDA results, I found leveraging the identified trends for strategic planning, talent acquisition strategies, and educational partnerships. Additionally, addressing outliers and refining data quality processes will enhance the reliability of future analyses.</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254498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Team</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endParaRPr lang="en-US" sz="2800" dirty="0">
              <a:solidFill>
                <a:srgbClr val="FF6600"/>
              </a:solidFill>
            </a:endParaRPr>
          </a:p>
          <a:p>
            <a:pPr algn="just"/>
            <a:r>
              <a:rPr lang="en-US" sz="2800" dirty="0">
                <a:solidFill>
                  <a:srgbClr val="FF6600"/>
                </a:solidFill>
              </a:rPr>
              <a:t>          </a:t>
            </a:r>
            <a:r>
              <a:rPr lang="en-US" dirty="0">
                <a:solidFill>
                  <a:srgbClr val="FF6600"/>
                </a:solidFill>
              </a:rPr>
              <a:t>Name: Ritu Kukreja</a:t>
            </a:r>
          </a:p>
          <a:p>
            <a:pPr lvl="1" algn="just"/>
            <a:r>
              <a:rPr lang="en-US" sz="2400" dirty="0">
                <a:solidFill>
                  <a:srgbClr val="FF6600"/>
                </a:solidFill>
              </a:rPr>
              <a:t>     Email: </a:t>
            </a:r>
            <a:r>
              <a:rPr lang="en-US" sz="2400" dirty="0">
                <a:solidFill>
                  <a:srgbClr val="FF6600"/>
                </a:solidFill>
                <a:hlinkClick r:id="rId2"/>
              </a:rPr>
              <a:t>rk977@drexel.edu</a:t>
            </a:r>
            <a:endParaRPr lang="en-US" sz="2400" dirty="0">
              <a:solidFill>
                <a:srgbClr val="FF6600"/>
              </a:solidFill>
            </a:endParaRPr>
          </a:p>
          <a:p>
            <a:pPr lvl="1" algn="just"/>
            <a:r>
              <a:rPr lang="en-US" sz="2400" dirty="0">
                <a:solidFill>
                  <a:srgbClr val="FF6600"/>
                </a:solidFill>
              </a:rPr>
              <a:t>     Country: United States</a:t>
            </a:r>
          </a:p>
          <a:p>
            <a:pPr lvl="1" algn="just"/>
            <a:r>
              <a:rPr lang="en-US" sz="2400" dirty="0">
                <a:solidFill>
                  <a:srgbClr val="FF6600"/>
                </a:solidFill>
              </a:rPr>
              <a:t>     College/Company: Drexel University</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86526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Executive Summary</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r>
              <a:rPr lang="en-US" sz="2800" dirty="0">
                <a:solidFill>
                  <a:srgbClr val="FF6600"/>
                </a:solidFill>
              </a:rPr>
              <a:t>My project, titled "NLP Resume Extraction" revolves around the exploration and analysis of a dataset containing crucial information from resumes. The primary objective is to derive meaningful insights that can aid in making informed decisions and strategizing effectively.</a:t>
            </a:r>
          </a:p>
          <a:p>
            <a:endParaRPr lang="en-US" sz="2000"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35654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Problem Statement</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r>
              <a:rPr lang="en-US" sz="2800" dirty="0">
                <a:solidFill>
                  <a:srgbClr val="FF6600"/>
                </a:solidFill>
              </a:rPr>
              <a:t>The challenge lies in extracting valuable information from diverse resumes, understanding trends, and identifying patterns that can contribute to better decision-making processes. Additionally, the dataset may pose challenges such as missing values, outliers, and varying data formats.</a:t>
            </a:r>
            <a:endParaRPr lang="en-US" sz="2000"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883748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Approach</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r>
              <a:rPr lang="en-US" sz="2800" dirty="0">
                <a:solidFill>
                  <a:srgbClr val="FF6600"/>
                </a:solidFill>
              </a:rPr>
              <a:t>My approach involves a comprehensive data exploration process to understand the underlying structure of the dataset. I address missing values, outliers, and conduct a thorough Exploratory Data Analysis (EDA) to uncover key trends and patterns. Leveraging various visualization techniques, I aim to present a clear picture of the data.</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74172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8C41339-0BBA-277F-AFED-96112B0B1CE9}"/>
              </a:ext>
            </a:extLst>
          </p:cNvPr>
          <p:cNvPicPr>
            <a:picLocks noChangeAspect="1"/>
          </p:cNvPicPr>
          <p:nvPr/>
        </p:nvPicPr>
        <p:blipFill>
          <a:blip r:embed="rId2"/>
          <a:stretch>
            <a:fillRect/>
          </a:stretch>
        </p:blipFill>
        <p:spPr>
          <a:xfrm>
            <a:off x="8470754" y="2514191"/>
            <a:ext cx="3721246" cy="4052864"/>
          </a:xfrm>
          <a:prstGeom prst="rect">
            <a:avLst/>
          </a:prstGeom>
        </p:spPr>
      </p:pic>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 (Exploratory Data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sz="2800" dirty="0">
              <a:solidFill>
                <a:srgbClr val="FF6600"/>
              </a:solidFill>
            </a:endParaRPr>
          </a:p>
          <a:p>
            <a:r>
              <a:rPr lang="en-US" sz="2800" dirty="0">
                <a:solidFill>
                  <a:srgbClr val="FF6600"/>
                </a:solidFill>
              </a:rPr>
              <a:t>Summary Statistics</a:t>
            </a:r>
          </a:p>
          <a:p>
            <a:r>
              <a:rPr lang="en-US" dirty="0">
                <a:solidFill>
                  <a:srgbClr val="FF6600"/>
                </a:solidFill>
              </a:rPr>
              <a:t>I initiated the exploration by computing summary statistics, providing an overview of the dataset's composition and structure.</a:t>
            </a:r>
          </a:p>
          <a:p>
            <a:pPr algn="l"/>
            <a:endParaRPr lang="en-US" sz="20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C707A5DB-5BD6-0F97-5957-AC25E1AB7738}"/>
              </a:ext>
            </a:extLst>
          </p:cNvPr>
          <p:cNvSpPr txBox="1"/>
          <p:nvPr/>
        </p:nvSpPr>
        <p:spPr>
          <a:xfrm>
            <a:off x="5814289" y="2974110"/>
            <a:ext cx="2656464" cy="1846659"/>
          </a:xfrm>
          <a:prstGeom prst="rect">
            <a:avLst/>
          </a:prstGeom>
          <a:noFill/>
        </p:spPr>
        <p:txBody>
          <a:bodyPr wrap="square" rtlCol="0">
            <a:spAutoFit/>
          </a:bodyPr>
          <a:lstStyle/>
          <a:p>
            <a:pPr algn="l"/>
            <a:r>
              <a:rPr lang="en-US" sz="1600" b="0" dirty="0">
                <a:solidFill>
                  <a:srgbClr val="57A64A"/>
                </a:solidFill>
                <a:effectLst/>
                <a:latin typeface="Courier New" panose="02070309020205020404" pitchFamily="49" charset="0"/>
                <a:cs typeface="Courier New" panose="02070309020205020404" pitchFamily="49" charset="0"/>
              </a:rPr>
              <a:t># Task 1: Summary Statistics</a:t>
            </a:r>
            <a:endParaRPr lang="en-US" sz="1600" b="0" dirty="0">
              <a:solidFill>
                <a:srgbClr val="DADADA"/>
              </a:solidFill>
              <a:effectLst/>
              <a:latin typeface="Courier New" panose="02070309020205020404" pitchFamily="49" charset="0"/>
              <a:cs typeface="Courier New" panose="02070309020205020404" pitchFamily="49" charset="0"/>
            </a:endParaRPr>
          </a:p>
          <a:p>
            <a:pPr algn="l"/>
            <a:r>
              <a:rPr lang="en-US" sz="1600" b="0" dirty="0">
                <a:solidFill>
                  <a:schemeClr val="accent3">
                    <a:lumMod val="75000"/>
                  </a:schemeClr>
                </a:solidFill>
                <a:effectLst/>
                <a:latin typeface="Courier New" panose="02070309020205020404" pitchFamily="49" charset="0"/>
                <a:cs typeface="Courier New" panose="02070309020205020404" pitchFamily="49" charset="0"/>
              </a:rPr>
              <a:t>print(resume_df.info())</a:t>
            </a:r>
          </a:p>
          <a:p>
            <a:pPr algn="l"/>
            <a:r>
              <a:rPr lang="en-US" sz="1600" b="0" dirty="0">
                <a:solidFill>
                  <a:schemeClr val="accent3">
                    <a:lumMod val="75000"/>
                  </a:schemeClr>
                </a:solidFill>
                <a:effectLst/>
                <a:latin typeface="Courier New" panose="02070309020205020404" pitchFamily="49" charset="0"/>
                <a:cs typeface="Courier New" panose="02070309020205020404" pitchFamily="49" charset="0"/>
              </a:rPr>
              <a:t>print(</a:t>
            </a:r>
            <a:r>
              <a:rPr lang="en-US" sz="1600" b="0" dirty="0" err="1">
                <a:solidFill>
                  <a:schemeClr val="accent3">
                    <a:lumMod val="75000"/>
                  </a:schemeClr>
                </a:solidFill>
                <a:effectLst/>
                <a:latin typeface="Courier New" panose="02070309020205020404" pitchFamily="49" charset="0"/>
                <a:cs typeface="Courier New" panose="02070309020205020404" pitchFamily="49" charset="0"/>
              </a:rPr>
              <a:t>resume_df.describe</a:t>
            </a:r>
            <a:r>
              <a:rPr lang="en-US" sz="1600" b="0" dirty="0">
                <a:solidFill>
                  <a:schemeClr val="accent3">
                    <a:lumMod val="75000"/>
                  </a:schemeClr>
                </a:solidFill>
                <a:effectLst/>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4244164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 (Exploratory Data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sz="2800" dirty="0">
              <a:solidFill>
                <a:srgbClr val="FF6600"/>
              </a:solidFill>
            </a:endParaRPr>
          </a:p>
          <a:p>
            <a:r>
              <a:rPr lang="en-US" sz="2800" dirty="0">
                <a:solidFill>
                  <a:srgbClr val="FF6600"/>
                </a:solidFill>
              </a:rPr>
              <a:t>Distribution of Numerical Features</a:t>
            </a:r>
          </a:p>
          <a:p>
            <a:r>
              <a:rPr lang="en-US" dirty="0">
                <a:solidFill>
                  <a:srgbClr val="FF6600"/>
                </a:solidFill>
              </a:rPr>
              <a:t>Visualizing the distribution of numerical features like 'Graduation Year' allows us to understand the temporal aspects of the dataset.</a:t>
            </a:r>
          </a:p>
          <a:p>
            <a:endParaRPr lang="en-US" sz="20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8" name="Picture 7">
            <a:extLst>
              <a:ext uri="{FF2B5EF4-FFF2-40B4-BE49-F238E27FC236}">
                <a16:creationId xmlns:a16="http://schemas.microsoft.com/office/drawing/2014/main" id="{C11C416E-8EC4-06B8-B8C1-1947324D281D}"/>
              </a:ext>
            </a:extLst>
          </p:cNvPr>
          <p:cNvPicPr>
            <a:picLocks noChangeAspect="1"/>
          </p:cNvPicPr>
          <p:nvPr/>
        </p:nvPicPr>
        <p:blipFill>
          <a:blip r:embed="rId3"/>
          <a:stretch>
            <a:fillRect/>
          </a:stretch>
        </p:blipFill>
        <p:spPr>
          <a:xfrm>
            <a:off x="7025388" y="2578367"/>
            <a:ext cx="3874365" cy="4279633"/>
          </a:xfrm>
          <a:prstGeom prst="rect">
            <a:avLst/>
          </a:prstGeom>
        </p:spPr>
      </p:pic>
    </p:spTree>
    <p:extLst>
      <p:ext uri="{BB962C8B-B14F-4D97-AF65-F5344CB8AC3E}">
        <p14:creationId xmlns:p14="http://schemas.microsoft.com/office/powerpoint/2010/main" val="1438430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 (Exploratory Data 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sz="2800" dirty="0">
              <a:solidFill>
                <a:srgbClr val="FF6600"/>
              </a:solidFill>
            </a:endParaRPr>
          </a:p>
          <a:p>
            <a:r>
              <a:rPr lang="en-US" sz="2800" dirty="0">
                <a:solidFill>
                  <a:srgbClr val="FF6600"/>
                </a:solidFill>
              </a:rPr>
              <a:t>Categorical Feature Exploration</a:t>
            </a:r>
          </a:p>
          <a:p>
            <a:r>
              <a:rPr lang="en-US" dirty="0">
                <a:solidFill>
                  <a:srgbClr val="FF6600"/>
                </a:solidFill>
              </a:rPr>
              <a:t>Exploring categorical features such as 'Designation,' 'Companies,' 'Skills,' 'College Name,' 'Degree,' and 'Location' unveils insights into the diversity and prevalence of different categories.</a:t>
            </a:r>
          </a:p>
          <a:p>
            <a:endParaRPr lang="en-US" sz="20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C5107A0D-D256-A609-1F5E-F009514861A7}"/>
              </a:ext>
            </a:extLst>
          </p:cNvPr>
          <p:cNvPicPr>
            <a:picLocks noChangeAspect="1"/>
          </p:cNvPicPr>
          <p:nvPr/>
        </p:nvPicPr>
        <p:blipFill>
          <a:blip r:embed="rId3"/>
          <a:stretch>
            <a:fillRect/>
          </a:stretch>
        </p:blipFill>
        <p:spPr>
          <a:xfrm>
            <a:off x="6154056" y="2928568"/>
            <a:ext cx="5637894" cy="3839137"/>
          </a:xfrm>
          <a:prstGeom prst="rect">
            <a:avLst/>
          </a:prstGeom>
        </p:spPr>
      </p:pic>
    </p:spTree>
    <p:extLst>
      <p:ext uri="{BB962C8B-B14F-4D97-AF65-F5344CB8AC3E}">
        <p14:creationId xmlns:p14="http://schemas.microsoft.com/office/powerpoint/2010/main" val="38792439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3099</TotalTime>
  <Words>520</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PowerPoint Presentation</vt:lpstr>
      <vt:lpstr>   Team</vt:lpstr>
      <vt:lpstr>   Agenda</vt:lpstr>
      <vt:lpstr>   Executive Summary</vt:lpstr>
      <vt:lpstr>   Problem Statement</vt:lpstr>
      <vt:lpstr>   Approach</vt:lpstr>
      <vt:lpstr>   EDA (Exploratory Data Analysis)</vt:lpstr>
      <vt:lpstr>   EDA (Exploratory Data Analysis)</vt:lpstr>
      <vt:lpstr>   EDA (Exploratory Data Analysis)</vt:lpstr>
      <vt:lpstr>   EDA (Exploratory Data Analysis)</vt:lpstr>
      <vt:lpstr>   EDA (Exploratory Data Analysis)</vt:lpstr>
      <vt:lpstr>   EDA Summary</vt:lpstr>
      <vt:lpstr>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Kukreja,Ritu</dc:creator>
  <cp:lastModifiedBy>Kukreja,Ritu</cp:lastModifiedBy>
  <cp:revision>54</cp:revision>
  <dcterms:created xsi:type="dcterms:W3CDTF">2023-11-26T14:43:47Z</dcterms:created>
  <dcterms:modified xsi:type="dcterms:W3CDTF">2023-11-28T18:51:35Z</dcterms:modified>
</cp:coreProperties>
</file>